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92" r:id="rId3"/>
    <p:sldId id="260" r:id="rId4"/>
    <p:sldId id="262" r:id="rId5"/>
    <p:sldId id="287" r:id="rId6"/>
    <p:sldId id="286" r:id="rId7"/>
    <p:sldId id="311" r:id="rId8"/>
    <p:sldId id="312" r:id="rId9"/>
    <p:sldId id="270" r:id="rId10"/>
    <p:sldId id="269" r:id="rId11"/>
    <p:sldId id="272" r:id="rId12"/>
    <p:sldId id="281" r:id="rId13"/>
    <p:sldId id="273" r:id="rId14"/>
    <p:sldId id="302" r:id="rId15"/>
    <p:sldId id="274" r:id="rId16"/>
    <p:sldId id="300" r:id="rId17"/>
    <p:sldId id="299" r:id="rId18"/>
    <p:sldId id="298" r:id="rId19"/>
    <p:sldId id="283" r:id="rId20"/>
    <p:sldId id="275" r:id="rId21"/>
    <p:sldId id="295" r:id="rId22"/>
    <p:sldId id="296" r:id="rId23"/>
    <p:sldId id="297" r:id="rId24"/>
    <p:sldId id="284" r:id="rId25"/>
    <p:sldId id="305" r:id="rId26"/>
    <p:sldId id="306" r:id="rId27"/>
    <p:sldId id="301" r:id="rId28"/>
    <p:sldId id="304" r:id="rId29"/>
    <p:sldId id="303" r:id="rId30"/>
    <p:sldId id="285" r:id="rId31"/>
    <p:sldId id="289" r:id="rId32"/>
    <p:sldId id="276" r:id="rId33"/>
    <p:sldId id="277" r:id="rId34"/>
    <p:sldId id="288" r:id="rId35"/>
    <p:sldId id="291" r:id="rId36"/>
    <p:sldId id="290" r:id="rId37"/>
    <p:sldId id="268" r:id="rId38"/>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44"/>
    <a:srgbClr val="0081E2"/>
    <a:srgbClr val="000000"/>
    <a:srgbClr val="DEA900"/>
    <a:srgbClr val="3F9DD1"/>
    <a:srgbClr val="FFFFFF"/>
    <a:srgbClr val="3534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42" autoAdjust="0"/>
    <p:restoredTop sz="93962"/>
  </p:normalViewPr>
  <p:slideViewPr>
    <p:cSldViewPr>
      <p:cViewPr>
        <p:scale>
          <a:sx n="130" d="100"/>
          <a:sy n="130" d="100"/>
        </p:scale>
        <p:origin x="144" y="46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91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8DAB41BD-C0F6-44F6-B27E-1D0E9E3EDDF6}" type="datetimeFigureOut">
              <a:rPr lang="zh-CN" altLang="en-US"/>
              <a:pPr>
                <a:defRPr/>
              </a:pPr>
              <a:t>2020/3/10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88F5F54A-C980-4CE8-8F38-CB2C1DA153F8}" type="slidenum">
              <a:rPr lang="zh-CN" altLang="en-US"/>
              <a:pPr>
                <a:defRPr/>
              </a:pPr>
              <a:t>‹#›</a:t>
            </a:fld>
            <a:endParaRPr lang="zh-CN" altLang="en-US"/>
          </a:p>
        </p:txBody>
      </p:sp>
    </p:spTree>
    <p:extLst>
      <p:ext uri="{BB962C8B-B14F-4D97-AF65-F5344CB8AC3E}">
        <p14:creationId xmlns:p14="http://schemas.microsoft.com/office/powerpoint/2010/main" val="3951104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3F515DE9-233A-4914-9F96-B6BEB8B64870}" type="datetimeFigureOut">
              <a:rPr lang="zh-CN" altLang="en-US"/>
              <a:pPr>
                <a:defRPr/>
              </a:pPr>
              <a:t>2020/3/10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3298531F-7AE5-48CA-83E9-C6FA84283C51}" type="slidenum">
              <a:rPr lang="zh-CN" altLang="en-US"/>
              <a:pPr>
                <a:defRPr/>
              </a:pPr>
              <a:t>‹#›</a:t>
            </a:fld>
            <a:endParaRPr lang="zh-CN" altLang="en-US"/>
          </a:p>
        </p:txBody>
      </p:sp>
    </p:spTree>
    <p:extLst>
      <p:ext uri="{BB962C8B-B14F-4D97-AF65-F5344CB8AC3E}">
        <p14:creationId xmlns:p14="http://schemas.microsoft.com/office/powerpoint/2010/main" val="38372907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298531F-7AE5-48CA-83E9-C6FA84283C51}" type="slidenum">
              <a:rPr lang="zh-CN" altLang="en-US" smtClean="0"/>
              <a:pPr>
                <a:defRPr/>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9</a:t>
            </a:fld>
            <a:endParaRPr lang="zh-CN" altLang="en-US"/>
          </a:p>
        </p:txBody>
      </p:sp>
    </p:spTree>
    <p:extLst>
      <p:ext uri="{BB962C8B-B14F-4D97-AF65-F5344CB8AC3E}">
        <p14:creationId xmlns:p14="http://schemas.microsoft.com/office/powerpoint/2010/main" val="1546873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6" descr="未标题-2.png"/>
          <p:cNvPicPr>
            <a:picLocks noChangeAspect="1"/>
          </p:cNvPicPr>
          <p:nvPr userDrawn="1"/>
        </p:nvPicPr>
        <p:blipFill>
          <a:blip r:embed="rId2"/>
          <a:srcRect/>
          <a:stretch>
            <a:fillRect/>
          </a:stretch>
        </p:blipFill>
        <p:spPr bwMode="auto">
          <a:xfrm>
            <a:off x="5118100" y="749300"/>
            <a:ext cx="4025900" cy="3644900"/>
          </a:xfrm>
          <a:prstGeom prst="rect">
            <a:avLst/>
          </a:prstGeom>
          <a:noFill/>
          <a:ln w="9525">
            <a:noFill/>
            <a:miter lim="800000"/>
            <a:headEnd/>
            <a:tailEnd/>
          </a:ln>
        </p:spPr>
      </p:pic>
      <p:sp>
        <p:nvSpPr>
          <p:cNvPr id="2" name="标题 1"/>
          <p:cNvSpPr>
            <a:spLocks noGrp="1"/>
          </p:cNvSpPr>
          <p:nvPr>
            <p:ph type="ctrTitle"/>
          </p:nvPr>
        </p:nvSpPr>
        <p:spPr>
          <a:xfrm>
            <a:off x="685800" y="1597819"/>
            <a:ext cx="4957770" cy="491725"/>
          </a:xfrm>
          <a:prstGeom prst="rect">
            <a:avLst/>
          </a:prstGeom>
        </p:spPr>
        <p:txBody>
          <a:bodyPr>
            <a:normAutofit/>
          </a:bodyPr>
          <a:lstStyle>
            <a:lvl1pPr algn="l">
              <a:defRPr sz="2800" b="1">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85800" y="2143122"/>
            <a:ext cx="4957770" cy="321471"/>
          </a:xfrm>
          <a:prstGeom prst="rect">
            <a:avLst/>
          </a:prstGeom>
        </p:spPr>
        <p:txBody>
          <a:bodyPr anchor="ctr">
            <a:noAutofit/>
          </a:bodyPr>
          <a:lstStyle>
            <a:lvl1pPr marL="0" indent="0" algn="l">
              <a:buNone/>
              <a:defRPr sz="1600" b="1">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507987"/>
          </a:xfrm>
          <a:prstGeom prst="rect">
            <a:avLst/>
          </a:prstGeom>
        </p:spPr>
        <p:txBody>
          <a:bodyPr anchor="ctr"/>
          <a:lstStyle>
            <a:lvl1pPr algn="l">
              <a:defRPr/>
            </a:lvl1p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cxnSp>
        <p:nvCxnSpPr>
          <p:cNvPr id="3" name="直接连接符 2"/>
          <p:cNvCxnSpPr/>
          <p:nvPr userDrawn="1"/>
        </p:nvCxnSpPr>
        <p:spPr>
          <a:xfrm rot="5400000">
            <a:off x="144463" y="306388"/>
            <a:ext cx="611187" cy="1587"/>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rot="5400000">
            <a:off x="331787" y="179388"/>
            <a:ext cx="360363"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p:nvPr>
        </p:nvSpPr>
        <p:spPr>
          <a:xfrm>
            <a:off x="457200" y="206375"/>
            <a:ext cx="8229600" cy="507987"/>
          </a:xfrm>
          <a:prstGeom prst="rect">
            <a:avLst/>
          </a:prstGeom>
        </p:spPr>
        <p:txBody>
          <a:bodyPr anchor="ctr"/>
          <a:lstStyle>
            <a:lvl1pPr algn="l">
              <a:defRPr/>
            </a:lvl1p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bg>
      <p:bgPr>
        <a:solidFill>
          <a:schemeClr val="bg1"/>
        </a:solidFill>
        <a:effectLst/>
      </p:bgPr>
    </p:bg>
    <p:spTree>
      <p:nvGrpSpPr>
        <p:cNvPr id="1" name=""/>
        <p:cNvGrpSpPr/>
        <p:nvPr/>
      </p:nvGrpSpPr>
      <p:grpSpPr>
        <a:xfrm>
          <a:off x="0" y="0"/>
          <a:ext cx="0" cy="0"/>
          <a:chOff x="0" y="0"/>
          <a:chExt cx="0" cy="0"/>
        </a:xfrm>
      </p:grpSpPr>
      <p:pic>
        <p:nvPicPr>
          <p:cNvPr id="3" name="图片 3" descr="线条9.png"/>
          <p:cNvPicPr>
            <a:picLocks noChangeAspect="1"/>
          </p:cNvPicPr>
          <p:nvPr userDrawn="1"/>
        </p:nvPicPr>
        <p:blipFill>
          <a:blip r:embed="rId2" cstate="print">
            <a:duotone>
              <a:prstClr val="black"/>
              <a:schemeClr val="tx2">
                <a:tint val="45000"/>
                <a:satMod val="400000"/>
              </a:schemeClr>
            </a:duotone>
            <a:lum bright="7000" contrast="-24000"/>
          </a:blip>
          <a:srcRect r="26487"/>
          <a:stretch>
            <a:fillRect/>
          </a:stretch>
        </p:blipFill>
        <p:spPr>
          <a:xfrm>
            <a:off x="8358214" y="0"/>
            <a:ext cx="785786" cy="5143500"/>
          </a:xfrm>
          <a:prstGeom prst="rect">
            <a:avLst/>
          </a:prstGeom>
        </p:spPr>
      </p:pic>
      <p:cxnSp>
        <p:nvCxnSpPr>
          <p:cNvPr id="4" name="直接连接符 5"/>
          <p:cNvCxnSpPr/>
          <p:nvPr userDrawn="1"/>
        </p:nvCxnSpPr>
        <p:spPr>
          <a:xfrm rot="5400000">
            <a:off x="144463" y="306388"/>
            <a:ext cx="611187"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 name="直接连接符 6"/>
          <p:cNvCxnSpPr/>
          <p:nvPr userDrawn="1"/>
        </p:nvCxnSpPr>
        <p:spPr>
          <a:xfrm rot="5400000">
            <a:off x="331787" y="179388"/>
            <a:ext cx="360363"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矩形 8"/>
          <p:cNvSpPr/>
          <p:nvPr userDrawn="1"/>
        </p:nvSpPr>
        <p:spPr>
          <a:xfrm>
            <a:off x="0" y="5072063"/>
            <a:ext cx="9144000" cy="7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标题 1"/>
          <p:cNvSpPr>
            <a:spLocks noGrp="1"/>
          </p:cNvSpPr>
          <p:nvPr>
            <p:ph type="title"/>
          </p:nvPr>
        </p:nvSpPr>
        <p:spPr>
          <a:xfrm>
            <a:off x="467591" y="309633"/>
            <a:ext cx="8229600" cy="365507"/>
          </a:xfrm>
          <a:prstGeom prst="rect">
            <a:avLst/>
          </a:prstGeom>
        </p:spPr>
        <p:txBody>
          <a:bodyPr/>
          <a:lstStyle>
            <a:lvl1pPr>
              <a:defRPr>
                <a:solidFill>
                  <a:schemeClr val="tx1"/>
                </a:solidFill>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pic>
        <p:nvPicPr>
          <p:cNvPr id="3" name="图片 8" descr="图片1.png"/>
          <p:cNvPicPr>
            <a:picLocks noChangeAspect="1"/>
          </p:cNvPicPr>
          <p:nvPr userDrawn="1"/>
        </p:nvPicPr>
        <p:blipFill>
          <a:blip r:embed="rId2">
            <a:lum bright="100000"/>
          </a:blip>
          <a:srcRect l="16589" t="18028" r="18188" b="19627"/>
          <a:stretch>
            <a:fillRect/>
          </a:stretch>
        </p:blipFill>
        <p:spPr bwMode="auto">
          <a:xfrm>
            <a:off x="0" y="0"/>
            <a:ext cx="9144000" cy="5143500"/>
          </a:xfrm>
          <a:prstGeom prst="rect">
            <a:avLst/>
          </a:prstGeom>
          <a:noFill/>
          <a:ln w="9525">
            <a:noFill/>
            <a:miter lim="800000"/>
            <a:headEnd/>
            <a:tailEnd/>
          </a:ln>
        </p:spPr>
      </p:pic>
      <p:pic>
        <p:nvPicPr>
          <p:cNvPr id="4" name="Picture 3" descr="C:\Documents and Settings\ap1007\桌面\未标题-3.png"/>
          <p:cNvPicPr>
            <a:picLocks noChangeAspect="1" noChangeArrowheads="1"/>
          </p:cNvPicPr>
          <p:nvPr userDrawn="1"/>
        </p:nvPicPr>
        <p:blipFill>
          <a:blip r:embed="rId3"/>
          <a:srcRect t="16156" r="40895" b="53687"/>
          <a:stretch>
            <a:fillRect/>
          </a:stretch>
        </p:blipFill>
        <p:spPr bwMode="auto">
          <a:xfrm>
            <a:off x="2286000" y="0"/>
            <a:ext cx="6858000" cy="2000250"/>
          </a:xfrm>
          <a:prstGeom prst="rect">
            <a:avLst/>
          </a:prstGeom>
          <a:noFill/>
          <a:ln w="9525">
            <a:noFill/>
            <a:miter lim="800000"/>
            <a:headEnd/>
            <a:tailEnd/>
          </a:ln>
        </p:spPr>
      </p:pic>
      <p:pic>
        <p:nvPicPr>
          <p:cNvPr id="5" name="Picture 3" descr="C:\Documents and Settings\ap1007\桌面\未标题-3.png"/>
          <p:cNvPicPr>
            <a:picLocks noChangeAspect="1" noChangeArrowheads="1"/>
          </p:cNvPicPr>
          <p:nvPr userDrawn="1"/>
        </p:nvPicPr>
        <p:blipFill>
          <a:blip r:embed="rId3"/>
          <a:srcRect t="24773" r="59364" b="53687"/>
          <a:stretch>
            <a:fillRect/>
          </a:stretch>
        </p:blipFill>
        <p:spPr bwMode="auto">
          <a:xfrm>
            <a:off x="2143125" y="3714750"/>
            <a:ext cx="4714875" cy="1428750"/>
          </a:xfrm>
          <a:prstGeom prst="rect">
            <a:avLst/>
          </a:prstGeom>
          <a:noFill/>
          <a:ln w="9525">
            <a:noFill/>
            <a:miter lim="800000"/>
            <a:headEnd/>
            <a:tailEnd/>
          </a:ln>
        </p:spPr>
      </p:pic>
      <p:cxnSp>
        <p:nvCxnSpPr>
          <p:cNvPr id="6" name="直接连接符 15"/>
          <p:cNvCxnSpPr/>
          <p:nvPr userDrawn="1"/>
        </p:nvCxnSpPr>
        <p:spPr>
          <a:xfrm rot="5400000">
            <a:off x="144463" y="306388"/>
            <a:ext cx="611187"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16"/>
          <p:cNvCxnSpPr/>
          <p:nvPr userDrawn="1"/>
        </p:nvCxnSpPr>
        <p:spPr>
          <a:xfrm rot="5400000">
            <a:off x="331787" y="179388"/>
            <a:ext cx="360363"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标题 1"/>
          <p:cNvSpPr>
            <a:spLocks noGrp="1"/>
          </p:cNvSpPr>
          <p:nvPr>
            <p:ph type="title"/>
          </p:nvPr>
        </p:nvSpPr>
        <p:spPr>
          <a:xfrm>
            <a:off x="467591" y="309633"/>
            <a:ext cx="8229600" cy="365507"/>
          </a:xfrm>
          <a:prstGeom prst="rect">
            <a:avLst/>
          </a:prstGeom>
        </p:spPr>
        <p:txBody>
          <a:bodyPr/>
          <a:lstStyle>
            <a:lvl1pPr>
              <a:defRPr>
                <a:solidFill>
                  <a:schemeClr val="tx1"/>
                </a:solidFill>
              </a:defRPr>
            </a:lvl1pPr>
          </a:lstStyle>
          <a:p>
            <a:r>
              <a:rPr lang="zh-CN" altLang="en-US" smtClean="0"/>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1026" name="图片 6" descr="线条9.png"/>
          <p:cNvPicPr>
            <a:picLocks noChangeAspect="1"/>
          </p:cNvPicPr>
          <p:nvPr userDrawn="1"/>
        </p:nvPicPr>
        <p:blipFill>
          <a:blip r:embed="rId7"/>
          <a:srcRect r="26488"/>
          <a:stretch>
            <a:fillRect/>
          </a:stretch>
        </p:blipFill>
        <p:spPr bwMode="auto">
          <a:xfrm>
            <a:off x="8358188" y="0"/>
            <a:ext cx="785812" cy="5143500"/>
          </a:xfrm>
          <a:prstGeom prst="rect">
            <a:avLst/>
          </a:prstGeom>
          <a:noFill/>
          <a:ln w="9525">
            <a:noFill/>
            <a:miter lim="800000"/>
            <a:headEnd/>
            <a:tailEnd/>
          </a:ln>
        </p:spPr>
      </p:pic>
      <p:cxnSp>
        <p:nvCxnSpPr>
          <p:cNvPr id="5" name="直接连接符 4"/>
          <p:cNvCxnSpPr/>
          <p:nvPr userDrawn="1"/>
        </p:nvCxnSpPr>
        <p:spPr>
          <a:xfrm rot="5400000">
            <a:off x="144463" y="306388"/>
            <a:ext cx="611187" cy="1587"/>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rot="5400000">
            <a:off x="331787" y="179388"/>
            <a:ext cx="360363"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 id="2147483653" r:id="rId2"/>
    <p:sldLayoutId id="2147483655" r:id="rId3"/>
    <p:sldLayoutId id="2147483656" r:id="rId4"/>
    <p:sldLayoutId id="2147483657" r:id="rId5"/>
  </p:sldLayoutIdLst>
  <p:txStyles>
    <p:titleStyle>
      <a:lvl1pPr algn="l" rtl="0" fontAlgn="base">
        <a:spcBef>
          <a:spcPct val="0"/>
        </a:spcBef>
        <a:spcAft>
          <a:spcPct val="0"/>
        </a:spcAft>
        <a:defRPr b="1" kern="1200">
          <a:solidFill>
            <a:schemeClr val="bg1"/>
          </a:solidFill>
          <a:latin typeface="+mj-lt"/>
          <a:ea typeface="+mj-ea"/>
          <a:cs typeface="+mj-cs"/>
        </a:defRPr>
      </a:lvl1pPr>
      <a:lvl2pPr algn="l" rtl="0" fontAlgn="base">
        <a:spcBef>
          <a:spcPct val="0"/>
        </a:spcBef>
        <a:spcAft>
          <a:spcPct val="0"/>
        </a:spcAft>
        <a:defRPr b="1">
          <a:solidFill>
            <a:schemeClr val="bg1"/>
          </a:solidFill>
          <a:latin typeface="Verdana" pitchFamily="34" charset="0"/>
          <a:ea typeface="微软雅黑" pitchFamily="34" charset="-122"/>
        </a:defRPr>
      </a:lvl2pPr>
      <a:lvl3pPr algn="l" rtl="0" fontAlgn="base">
        <a:spcBef>
          <a:spcPct val="0"/>
        </a:spcBef>
        <a:spcAft>
          <a:spcPct val="0"/>
        </a:spcAft>
        <a:defRPr b="1">
          <a:solidFill>
            <a:schemeClr val="bg1"/>
          </a:solidFill>
          <a:latin typeface="Verdana" pitchFamily="34" charset="0"/>
          <a:ea typeface="微软雅黑" pitchFamily="34" charset="-122"/>
        </a:defRPr>
      </a:lvl3pPr>
      <a:lvl4pPr algn="l" rtl="0" fontAlgn="base">
        <a:spcBef>
          <a:spcPct val="0"/>
        </a:spcBef>
        <a:spcAft>
          <a:spcPct val="0"/>
        </a:spcAft>
        <a:defRPr b="1">
          <a:solidFill>
            <a:schemeClr val="bg1"/>
          </a:solidFill>
          <a:latin typeface="Verdana" pitchFamily="34" charset="0"/>
          <a:ea typeface="微软雅黑" pitchFamily="34" charset="-122"/>
        </a:defRPr>
      </a:lvl4pPr>
      <a:lvl5pPr algn="l" rtl="0" fontAlgn="base">
        <a:spcBef>
          <a:spcPct val="0"/>
        </a:spcBef>
        <a:spcAft>
          <a:spcPct val="0"/>
        </a:spcAft>
        <a:defRPr b="1">
          <a:solidFill>
            <a:schemeClr val="bg1"/>
          </a:solidFill>
          <a:latin typeface="Verdana" pitchFamily="34" charset="0"/>
          <a:ea typeface="微软雅黑" pitchFamily="34" charset="-122"/>
        </a:defRPr>
      </a:lvl5pPr>
      <a:lvl6pPr marL="457200" algn="l" rtl="0" fontAlgn="base">
        <a:spcBef>
          <a:spcPct val="0"/>
        </a:spcBef>
        <a:spcAft>
          <a:spcPct val="0"/>
        </a:spcAft>
        <a:defRPr b="1">
          <a:solidFill>
            <a:schemeClr val="bg1"/>
          </a:solidFill>
          <a:latin typeface="Verdana" pitchFamily="34" charset="0"/>
          <a:ea typeface="微软雅黑" pitchFamily="34" charset="-122"/>
        </a:defRPr>
      </a:lvl6pPr>
      <a:lvl7pPr marL="914400" algn="l" rtl="0" fontAlgn="base">
        <a:spcBef>
          <a:spcPct val="0"/>
        </a:spcBef>
        <a:spcAft>
          <a:spcPct val="0"/>
        </a:spcAft>
        <a:defRPr b="1">
          <a:solidFill>
            <a:schemeClr val="bg1"/>
          </a:solidFill>
          <a:latin typeface="Verdana" pitchFamily="34" charset="0"/>
          <a:ea typeface="微软雅黑" pitchFamily="34" charset="-122"/>
        </a:defRPr>
      </a:lvl7pPr>
      <a:lvl8pPr marL="1371600" algn="l" rtl="0" fontAlgn="base">
        <a:spcBef>
          <a:spcPct val="0"/>
        </a:spcBef>
        <a:spcAft>
          <a:spcPct val="0"/>
        </a:spcAft>
        <a:defRPr b="1">
          <a:solidFill>
            <a:schemeClr val="bg1"/>
          </a:solidFill>
          <a:latin typeface="Verdana" pitchFamily="34" charset="0"/>
          <a:ea typeface="微软雅黑" pitchFamily="34" charset="-122"/>
        </a:defRPr>
      </a:lvl8pPr>
      <a:lvl9pPr marL="1828800" algn="l" rtl="0" fontAlgn="base">
        <a:spcBef>
          <a:spcPct val="0"/>
        </a:spcBef>
        <a:spcAft>
          <a:spcPct val="0"/>
        </a:spcAft>
        <a:defRPr b="1">
          <a:solidFill>
            <a:schemeClr val="bg1"/>
          </a:solidFill>
          <a:latin typeface="Verdana" pitchFamily="34" charset="0"/>
          <a:ea typeface="微软雅黑" pitchFamily="34"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p:cNvSpPr>
          <p:nvPr>
            <p:ph type="ctrTitle"/>
          </p:nvPr>
        </p:nvSpPr>
        <p:spPr bwMode="auto">
          <a:xfrm>
            <a:off x="685800" y="1554163"/>
            <a:ext cx="4957763" cy="588962"/>
          </a:xfrm>
          <a:noFill/>
          <a:ln>
            <a:miter lim="800000"/>
            <a:headEnd/>
            <a:tailEnd/>
          </a:ln>
        </p:spPr>
        <p:txBody>
          <a:bodyPr vert="horz" wrap="square" lIns="91440" tIns="45720" rIns="91440" bIns="45720" numCol="1" anchor="t" anchorCtr="0" compatLnSpc="1">
            <a:prstTxWarp prst="textNoShape">
              <a:avLst/>
            </a:prstTxWarp>
            <a:noAutofit/>
          </a:bodyPr>
          <a:lstStyle/>
          <a:p>
            <a:r>
              <a:rPr lang="zh-CN" altLang="en-US" sz="5400" dirty="0" smtClean="0"/>
              <a:t>科技文献写作</a:t>
            </a:r>
          </a:p>
        </p:txBody>
      </p:sp>
      <p:sp>
        <p:nvSpPr>
          <p:cNvPr id="3" name="副标题 2"/>
          <p:cNvSpPr>
            <a:spLocks noGrp="1"/>
          </p:cNvSpPr>
          <p:nvPr>
            <p:ph type="subTitle" idx="1"/>
          </p:nvPr>
        </p:nvSpPr>
        <p:spPr>
          <a:xfrm>
            <a:off x="1763688" y="3229828"/>
            <a:ext cx="4957763" cy="320675"/>
          </a:xfrm>
        </p:spPr>
        <p:txBody>
          <a:bodyPr/>
          <a:lstStyle/>
          <a:p>
            <a:pPr fontAlgn="auto">
              <a:spcAft>
                <a:spcPts val="0"/>
              </a:spcAft>
              <a:buFont typeface="Arial" pitchFamily="34" charset="0"/>
              <a:buNone/>
              <a:defRPr/>
            </a:pPr>
            <a:r>
              <a:rPr lang="zh-CN" altLang="en-US" sz="1200" dirty="0" smtClean="0"/>
              <a:t> </a:t>
            </a:r>
            <a:r>
              <a:rPr lang="en-US" altLang="zh-CN" sz="1200" dirty="0" smtClean="0"/>
              <a:t>            </a:t>
            </a:r>
            <a:r>
              <a:rPr lang="zh-CN" altLang="en-US" dirty="0" smtClean="0"/>
              <a:t>蔡露</a:t>
            </a:r>
            <a:endParaRPr lang="zh-CN" altLang="en-US" dirty="0"/>
          </a:p>
        </p:txBody>
      </p:sp>
      <p:sp>
        <p:nvSpPr>
          <p:cNvPr id="4" name="五边形 3"/>
          <p:cNvSpPr/>
          <p:nvPr/>
        </p:nvSpPr>
        <p:spPr>
          <a:xfrm>
            <a:off x="0" y="70894"/>
            <a:ext cx="2500298" cy="268608"/>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8" name="TextBox 7"/>
          <p:cNvSpPr txBox="1"/>
          <p:nvPr/>
        </p:nvSpPr>
        <p:spPr>
          <a:xfrm>
            <a:off x="500034" y="1000114"/>
            <a:ext cx="646331" cy="369332"/>
          </a:xfrm>
          <a:prstGeom prst="rect">
            <a:avLst/>
          </a:prstGeom>
          <a:noFill/>
        </p:spPr>
        <p:txBody>
          <a:bodyPr wrap="none" rtlCol="0">
            <a:spAutoFit/>
          </a:bodyPr>
          <a:lstStyle/>
          <a:p>
            <a:r>
              <a:rPr lang="zh-CN" altLang="en-US" dirty="0" smtClean="0"/>
              <a:t>例：</a:t>
            </a:r>
            <a:endParaRPr lang="zh-CN" altLang="en-US" dirty="0"/>
          </a:p>
        </p:txBody>
      </p:sp>
      <p:pic>
        <p:nvPicPr>
          <p:cNvPr id="16385" name="Picture 1"/>
          <p:cNvPicPr>
            <a:picLocks noChangeAspect="1" noChangeArrowheads="1"/>
          </p:cNvPicPr>
          <p:nvPr/>
        </p:nvPicPr>
        <p:blipFill>
          <a:blip r:embed="rId2"/>
          <a:srcRect/>
          <a:stretch>
            <a:fillRect/>
          </a:stretch>
        </p:blipFill>
        <p:spPr bwMode="auto">
          <a:xfrm>
            <a:off x="490688" y="1500180"/>
            <a:ext cx="4009874" cy="2357454"/>
          </a:xfrm>
          <a:prstGeom prst="rect">
            <a:avLst/>
          </a:prstGeom>
          <a:noFill/>
          <a:ln w="9525">
            <a:noFill/>
            <a:miter lim="800000"/>
            <a:headEnd/>
            <a:tailEnd/>
          </a:ln>
          <a:effectLst/>
        </p:spPr>
      </p:pic>
      <p:sp>
        <p:nvSpPr>
          <p:cNvPr id="6" name="TextBox 5"/>
          <p:cNvSpPr txBox="1"/>
          <p:nvPr/>
        </p:nvSpPr>
        <p:spPr>
          <a:xfrm>
            <a:off x="1785918" y="4071948"/>
            <a:ext cx="877163" cy="369332"/>
          </a:xfrm>
          <a:prstGeom prst="rect">
            <a:avLst/>
          </a:prstGeom>
          <a:noFill/>
        </p:spPr>
        <p:txBody>
          <a:bodyPr wrap="none" rtlCol="0">
            <a:spAutoFit/>
          </a:bodyPr>
          <a:lstStyle/>
          <a:p>
            <a:r>
              <a:rPr lang="zh-CN" altLang="en-US" dirty="0" smtClean="0"/>
              <a:t>示意图</a:t>
            </a:r>
            <a:endParaRPr lang="zh-CN" altLang="en-US" dirty="0"/>
          </a:p>
        </p:txBody>
      </p:sp>
      <p:pic>
        <p:nvPicPr>
          <p:cNvPr id="9" name="图片 8" descr="图片9.png"/>
          <p:cNvPicPr>
            <a:picLocks noChangeAspect="1"/>
          </p:cNvPicPr>
          <p:nvPr/>
        </p:nvPicPr>
        <p:blipFill>
          <a:blip r:embed="rId3" cstate="print"/>
          <a:srcRect l="1862" r="6879"/>
          <a:stretch>
            <a:fillRect/>
          </a:stretch>
        </p:blipFill>
        <p:spPr>
          <a:xfrm>
            <a:off x="4714876" y="1357304"/>
            <a:ext cx="3500462" cy="2714644"/>
          </a:xfrm>
          <a:prstGeom prst="rect">
            <a:avLst/>
          </a:prstGeom>
        </p:spPr>
      </p:pic>
      <p:sp>
        <p:nvSpPr>
          <p:cNvPr id="10" name="TextBox 9"/>
          <p:cNvSpPr txBox="1"/>
          <p:nvPr/>
        </p:nvSpPr>
        <p:spPr>
          <a:xfrm>
            <a:off x="6143636" y="4059806"/>
            <a:ext cx="877163" cy="369332"/>
          </a:xfrm>
          <a:prstGeom prst="rect">
            <a:avLst/>
          </a:prstGeom>
          <a:noFill/>
        </p:spPr>
        <p:txBody>
          <a:bodyPr wrap="none" rtlCol="0">
            <a:spAutoFit/>
          </a:bodyPr>
          <a:lstStyle/>
          <a:p>
            <a:r>
              <a:rPr lang="zh-CN" altLang="en-US" dirty="0" smtClean="0"/>
              <a:t>坐标图</a:t>
            </a:r>
            <a:endParaRPr lang="zh-CN" altLang="en-US" dirty="0"/>
          </a:p>
        </p:txBody>
      </p:sp>
      <p:pic>
        <p:nvPicPr>
          <p:cNvPr id="11" name="图片 11" descr="定版1-s转曲2.png"/>
          <p:cNvPicPr>
            <a:picLocks noChangeAspect="1"/>
          </p:cNvPicPr>
          <p:nvPr/>
        </p:nvPicPr>
        <p:blipFill>
          <a:blip r:embed="rId4"/>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3" name="矩形 2"/>
          <p:cNvSpPr/>
          <p:nvPr/>
        </p:nvSpPr>
        <p:spPr>
          <a:xfrm>
            <a:off x="428596" y="857238"/>
            <a:ext cx="7000924" cy="451983"/>
          </a:xfrm>
          <a:prstGeom prst="rect">
            <a:avLst/>
          </a:prstGeom>
        </p:spPr>
        <p:txBody>
          <a:bodyPr wrap="square">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2. </a:t>
            </a:r>
            <a:r>
              <a:rPr lang="zh-CN" altLang="en-US" sz="2050" b="1" dirty="0" smtClean="0">
                <a:solidFill>
                  <a:srgbClr val="FFC000"/>
                </a:solidFill>
                <a:latin typeface="微软雅黑" pitchFamily="34" charset="-122"/>
                <a:ea typeface="微软雅黑" pitchFamily="34" charset="-122"/>
              </a:rPr>
              <a:t>主体部分（公式推导、软件仿真、实验过程、结果分析）</a:t>
            </a:r>
            <a:endParaRPr lang="en-US" altLang="zh-CN" sz="2050" b="1" dirty="0">
              <a:solidFill>
                <a:srgbClr val="FFC000"/>
              </a:solidFill>
              <a:latin typeface="微软雅黑" pitchFamily="34" charset="-122"/>
              <a:ea typeface="微软雅黑" pitchFamily="34" charset="-122"/>
            </a:endParaRPr>
          </a:p>
        </p:txBody>
      </p:sp>
      <p:sp>
        <p:nvSpPr>
          <p:cNvPr id="5" name="矩形 4"/>
          <p:cNvSpPr/>
          <p:nvPr/>
        </p:nvSpPr>
        <p:spPr>
          <a:xfrm>
            <a:off x="785786" y="1428742"/>
            <a:ext cx="7143800" cy="2862322"/>
          </a:xfrm>
          <a:prstGeom prst="rect">
            <a:avLst/>
          </a:prstGeom>
        </p:spPr>
        <p:txBody>
          <a:bodyPr wrap="square">
            <a:spAutoFit/>
          </a:bodyPr>
          <a:lstStyle/>
          <a:p>
            <a:pPr marL="342900" indent="-342900" algn="just" eaLnBrk="0" hangingPunct="0">
              <a:buFont typeface="Wingdings" pitchFamily="2" charset="2"/>
              <a:buChar char="u"/>
            </a:pPr>
            <a:r>
              <a:rPr lang="zh-CN" altLang="en-US" b="1" dirty="0" smtClean="0"/>
              <a:t>推导理论公式：</a:t>
            </a:r>
            <a:r>
              <a:rPr lang="zh-CN" altLang="en-US" dirty="0" smtClean="0"/>
              <a:t>把重要公式列出</a:t>
            </a:r>
            <a:r>
              <a:rPr lang="en-US" altLang="zh-CN" dirty="0" smtClean="0"/>
              <a:t>,</a:t>
            </a:r>
            <a:r>
              <a:rPr lang="zh-CN" altLang="en-US" dirty="0" smtClean="0"/>
              <a:t>介绍推导过程</a:t>
            </a:r>
            <a:r>
              <a:rPr lang="en-US" altLang="zh-CN" dirty="0" smtClean="0"/>
              <a:t>(</a:t>
            </a:r>
            <a:r>
              <a:rPr lang="zh-CN" altLang="en-US" dirty="0" smtClean="0"/>
              <a:t>推导细节可以适当简略</a:t>
            </a:r>
            <a:r>
              <a:rPr lang="en-US" altLang="zh-CN" dirty="0" smtClean="0"/>
              <a:t>)</a:t>
            </a:r>
            <a:r>
              <a:rPr lang="zh-CN" altLang="en-US" dirty="0" smtClean="0"/>
              <a:t>。公式要按照出现的顺序加编号。</a:t>
            </a:r>
            <a:endParaRPr lang="en-US" altLang="zh-CN" dirty="0" smtClean="0"/>
          </a:p>
          <a:p>
            <a:pPr marL="342900" indent="-342900" algn="just" eaLnBrk="0" hangingPunct="0">
              <a:buFont typeface="Wingdings" pitchFamily="2" charset="2"/>
              <a:buChar char="u"/>
            </a:pPr>
            <a:r>
              <a:rPr lang="zh-CN" altLang="en-US" b="1" dirty="0" smtClean="0"/>
              <a:t>仿真实验过程：</a:t>
            </a:r>
            <a:r>
              <a:rPr lang="zh-CN" altLang="en-US" dirty="0" smtClean="0"/>
              <a:t>运用软件的功能或自己编写程序，对设计好的实验进行仿真计算，模拟输出结果。</a:t>
            </a:r>
            <a:endParaRPr lang="en-US" altLang="zh-CN" dirty="0" smtClean="0"/>
          </a:p>
          <a:p>
            <a:pPr marL="342900" indent="-342900" algn="just" eaLnBrk="0" hangingPunct="0">
              <a:buFont typeface="Wingdings" pitchFamily="2" charset="2"/>
              <a:buChar char="u"/>
            </a:pPr>
            <a:r>
              <a:rPr lang="zh-CN" altLang="en-US" b="1" dirty="0" smtClean="0"/>
              <a:t>介绍实验装置和实验条件：</a:t>
            </a:r>
            <a:r>
              <a:rPr lang="zh-CN" altLang="en-US" dirty="0" smtClean="0"/>
              <a:t>包括实验室中所用仪器和材料的生产厂家、型号、参数等；</a:t>
            </a:r>
          </a:p>
          <a:p>
            <a:pPr marL="357188" indent="-357188" algn="just" eaLnBrk="0" hangingPunct="0">
              <a:buFont typeface="Wingdings" pitchFamily="2" charset="2"/>
              <a:buChar char="u"/>
            </a:pPr>
            <a:r>
              <a:rPr lang="zh-CN" altLang="en-US" b="1" dirty="0" smtClean="0"/>
              <a:t>介绍实验过程：</a:t>
            </a:r>
            <a:r>
              <a:rPr lang="zh-CN" altLang="en-US" dirty="0" smtClean="0"/>
              <a:t>在实验过程中对装置进行了哪些处理和改变，描述实验中的具体操作方法，得到怎样的实验结果。</a:t>
            </a:r>
          </a:p>
          <a:p>
            <a:pPr marL="357188" indent="-357188" eaLnBrk="0" hangingPunct="0">
              <a:buFont typeface="Wingdings" pitchFamily="2" charset="2"/>
              <a:buChar char="u"/>
            </a:pPr>
            <a:r>
              <a:rPr lang="zh-CN" altLang="en-US" b="1" dirty="0" smtClean="0">
                <a:latin typeface="宋体" pitchFamily="2" charset="-122"/>
              </a:rPr>
              <a:t>介绍实验数据处理与分析：</a:t>
            </a:r>
            <a:r>
              <a:rPr lang="zh-CN" altLang="en-US" dirty="0" smtClean="0">
                <a:latin typeface="宋体" pitchFamily="2" charset="-122"/>
              </a:rPr>
              <a:t>介绍如何进行实验数据的处理，最终通过实验结果获得了怎样的结论。</a:t>
            </a:r>
            <a:endParaRPr lang="zh-CN" altLang="en-US" sz="1600" dirty="0"/>
          </a:p>
        </p:txBody>
      </p:sp>
      <p:sp>
        <p:nvSpPr>
          <p:cNvPr id="6" name="矩形 5"/>
          <p:cNvSpPr/>
          <p:nvPr/>
        </p:nvSpPr>
        <p:spPr>
          <a:xfrm>
            <a:off x="714348" y="4429138"/>
            <a:ext cx="7643866" cy="369332"/>
          </a:xfrm>
          <a:prstGeom prst="rect">
            <a:avLst/>
          </a:prstGeom>
        </p:spPr>
        <p:txBody>
          <a:bodyPr wrap="square">
            <a:spAutoFit/>
          </a:bodyPr>
          <a:lstStyle/>
          <a:p>
            <a:r>
              <a:rPr lang="zh-CN" altLang="en-US" b="1" dirty="0" smtClean="0">
                <a:solidFill>
                  <a:schemeClr val="accent1">
                    <a:lumMod val="60000"/>
                    <a:lumOff val="40000"/>
                  </a:schemeClr>
                </a:solidFill>
              </a:rPr>
              <a:t>在不涉及保密的情况下，尽量全面详细地描述仿真和实验中的具体参数。</a:t>
            </a:r>
            <a:endParaRPr lang="zh-CN" altLang="en-US" b="1" dirty="0">
              <a:solidFill>
                <a:schemeClr val="accent1">
                  <a:lumMod val="60000"/>
                  <a:lumOff val="40000"/>
                </a:schemeClr>
              </a:solidFill>
            </a:endParaRPr>
          </a:p>
        </p:txBody>
      </p:sp>
      <p:pic>
        <p:nvPicPr>
          <p:cNvPr id="7"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3" name="矩形 2"/>
          <p:cNvSpPr/>
          <p:nvPr/>
        </p:nvSpPr>
        <p:spPr>
          <a:xfrm>
            <a:off x="571472" y="714362"/>
            <a:ext cx="7715304" cy="1785104"/>
          </a:xfrm>
          <a:prstGeom prst="rect">
            <a:avLst/>
          </a:prstGeom>
        </p:spPr>
        <p:txBody>
          <a:bodyPr wrap="square">
            <a:spAutoFit/>
          </a:bodyPr>
          <a:lstStyle/>
          <a:p>
            <a:pPr algn="just" eaLnBrk="0" hangingPunct="0">
              <a:lnSpc>
                <a:spcPts val="2200"/>
              </a:lnSpc>
            </a:pPr>
            <a:r>
              <a:rPr lang="zh-CN" altLang="en-US" sz="1600" b="1" dirty="0" smtClean="0">
                <a:solidFill>
                  <a:schemeClr val="accent1">
                    <a:lumMod val="60000"/>
                    <a:lumOff val="40000"/>
                  </a:schemeClr>
                </a:solidFill>
              </a:rPr>
              <a:t>公式：</a:t>
            </a:r>
            <a:endParaRPr lang="en-US" altLang="zh-CN" sz="1600" b="1" dirty="0" smtClean="0">
              <a:solidFill>
                <a:schemeClr val="accent1">
                  <a:lumMod val="60000"/>
                  <a:lumOff val="40000"/>
                </a:schemeClr>
              </a:solidFill>
            </a:endParaRPr>
          </a:p>
          <a:p>
            <a:pPr algn="just" eaLnBrk="0" hangingPunct="0">
              <a:lnSpc>
                <a:spcPts val="2200"/>
              </a:lnSpc>
            </a:pPr>
            <a:r>
              <a:rPr lang="en-US" altLang="zh-CN" sz="1600" dirty="0" smtClean="0"/>
              <a:t>(1)</a:t>
            </a:r>
            <a:r>
              <a:rPr lang="zh-CN" altLang="en-US" sz="1600" dirty="0" smtClean="0"/>
              <a:t>公式中变量用斜体</a:t>
            </a:r>
            <a:r>
              <a:rPr lang="en-US" altLang="zh-CN" sz="1600" dirty="0" smtClean="0"/>
              <a:t>;</a:t>
            </a:r>
            <a:r>
              <a:rPr lang="zh-CN" altLang="en-US" sz="1600" dirty="0" smtClean="0"/>
              <a:t>常量用正体。</a:t>
            </a:r>
          </a:p>
          <a:p>
            <a:pPr algn="just" eaLnBrk="0" hangingPunct="0">
              <a:lnSpc>
                <a:spcPts val="2200"/>
              </a:lnSpc>
            </a:pPr>
            <a:r>
              <a:rPr lang="en-US" altLang="zh-CN" sz="1600" dirty="0" smtClean="0"/>
              <a:t>(2)</a:t>
            </a:r>
            <a:r>
              <a:rPr lang="zh-CN" altLang="en-US" sz="1600" dirty="0" smtClean="0"/>
              <a:t>化学元素符号要用正体，如</a:t>
            </a:r>
            <a:r>
              <a:rPr lang="en-US" altLang="zh-CN" sz="1600" dirty="0" smtClean="0"/>
              <a:t>H</a:t>
            </a:r>
            <a:r>
              <a:rPr lang="zh-CN" altLang="en-US" sz="1600" dirty="0" smtClean="0"/>
              <a:t>、</a:t>
            </a:r>
            <a:r>
              <a:rPr lang="en-US" altLang="zh-CN" sz="1600" dirty="0" smtClean="0"/>
              <a:t>Na</a:t>
            </a:r>
            <a:r>
              <a:rPr lang="zh-CN" altLang="en-US" sz="1600" dirty="0" smtClean="0"/>
              <a:t>、</a:t>
            </a:r>
            <a:r>
              <a:rPr lang="en-US" altLang="zh-CN" sz="1600" dirty="0" err="1" smtClean="0"/>
              <a:t>KCl</a:t>
            </a:r>
            <a:r>
              <a:rPr lang="zh-CN" altLang="en-US" sz="1600" dirty="0" smtClean="0"/>
              <a:t>等。</a:t>
            </a:r>
          </a:p>
          <a:p>
            <a:pPr algn="just" eaLnBrk="0" hangingPunct="0">
              <a:lnSpc>
                <a:spcPts val="2200"/>
              </a:lnSpc>
            </a:pPr>
            <a:r>
              <a:rPr lang="en-US" altLang="zh-CN" sz="1600" dirty="0" smtClean="0"/>
              <a:t>(3)</a:t>
            </a:r>
            <a:r>
              <a:rPr lang="zh-CN" altLang="en-US" sz="1600" dirty="0" smtClean="0"/>
              <a:t>单位要用正体，如</a:t>
            </a:r>
            <a:r>
              <a:rPr lang="en-US" altLang="zh-CN" sz="1600" dirty="0" smtClean="0"/>
              <a:t>Kg/cm</a:t>
            </a:r>
            <a:r>
              <a:rPr lang="zh-CN" altLang="en-US" sz="1600" dirty="0" smtClean="0"/>
              <a:t>、</a:t>
            </a:r>
            <a:r>
              <a:rPr lang="en-US" altLang="zh-CN" sz="1600" dirty="0" err="1" smtClean="0"/>
              <a:t>eV</a:t>
            </a:r>
            <a:r>
              <a:rPr lang="zh-CN" altLang="en-US" sz="1600" dirty="0" smtClean="0"/>
              <a:t>等。</a:t>
            </a:r>
          </a:p>
          <a:p>
            <a:pPr algn="just" eaLnBrk="0" hangingPunct="0">
              <a:lnSpc>
                <a:spcPts val="2200"/>
              </a:lnSpc>
            </a:pPr>
            <a:r>
              <a:rPr lang="en-US" altLang="zh-CN" sz="1600" dirty="0" smtClean="0"/>
              <a:t>(4)</a:t>
            </a:r>
            <a:r>
              <a:rPr lang="zh-CN" altLang="en-US" sz="1600" dirty="0" smtClean="0"/>
              <a:t>公式中角标用正体还是斜体要视具体情况确定：若角标表示变量，则用斜体</a:t>
            </a:r>
            <a:r>
              <a:rPr lang="en-US" altLang="zh-CN" sz="1600" dirty="0" smtClean="0"/>
              <a:t>;</a:t>
            </a:r>
            <a:r>
              <a:rPr lang="zh-CN" altLang="en-US" sz="1600" dirty="0" smtClean="0"/>
              <a:t>若角标表示常量或者文字（英文单词及其略写），则用正体。</a:t>
            </a:r>
            <a:endParaRPr lang="zh-CN" altLang="en-US" b="1" dirty="0">
              <a:latin typeface="楷体_GB2312" pitchFamily="49" charset="-122"/>
              <a:ea typeface="楷体_GB2312" pitchFamily="49" charset="-122"/>
            </a:endParaRPr>
          </a:p>
        </p:txBody>
      </p:sp>
      <p:sp>
        <p:nvSpPr>
          <p:cNvPr id="4" name="矩形 3"/>
          <p:cNvSpPr/>
          <p:nvPr/>
        </p:nvSpPr>
        <p:spPr>
          <a:xfrm>
            <a:off x="571472" y="2638670"/>
            <a:ext cx="7786742" cy="861774"/>
          </a:xfrm>
          <a:prstGeom prst="rect">
            <a:avLst/>
          </a:prstGeom>
        </p:spPr>
        <p:txBody>
          <a:bodyPr wrap="square">
            <a:spAutoFit/>
          </a:bodyPr>
          <a:lstStyle/>
          <a:p>
            <a:r>
              <a:rPr lang="zh-CN" altLang="en-US" sz="1600" b="1" dirty="0" smtClean="0">
                <a:solidFill>
                  <a:schemeClr val="accent1">
                    <a:lumMod val="60000"/>
                    <a:lumOff val="40000"/>
                  </a:schemeClr>
                </a:solidFill>
              </a:rPr>
              <a:t>缩略语：</a:t>
            </a:r>
            <a:r>
              <a:rPr lang="zh-CN" altLang="en-US" sz="1600" dirty="0" smtClean="0"/>
              <a:t>在一篇论文中</a:t>
            </a:r>
            <a:r>
              <a:rPr lang="zh-CN" altLang="en-US" sz="1600" b="1" dirty="0" smtClean="0">
                <a:solidFill>
                  <a:schemeClr val="accent6"/>
                </a:solidFill>
              </a:rPr>
              <a:t>多次出现</a:t>
            </a:r>
            <a:r>
              <a:rPr lang="zh-CN" altLang="en-US" sz="1600" dirty="0" smtClean="0"/>
              <a:t>的术语可以用缩写代替。</a:t>
            </a:r>
            <a:r>
              <a:rPr lang="zh-CN" altLang="en-US" sz="1600" b="1" dirty="0" smtClean="0">
                <a:solidFill>
                  <a:schemeClr val="accent6"/>
                </a:solidFill>
              </a:rPr>
              <a:t>短时间内连续出现</a:t>
            </a:r>
            <a:r>
              <a:rPr lang="zh-CN" altLang="en-US" sz="1600" dirty="0" smtClean="0"/>
              <a:t>多次的词语也可以用缩写代替，但是要注意在一篇文章中这样的缩写词</a:t>
            </a:r>
            <a:r>
              <a:rPr lang="zh-CN" altLang="en-US" sz="1600" b="1" dirty="0" smtClean="0">
                <a:solidFill>
                  <a:schemeClr val="accent6"/>
                </a:solidFill>
              </a:rPr>
              <a:t>不能超过四到五个</a:t>
            </a:r>
            <a:r>
              <a:rPr lang="zh-CN" altLang="en-US" sz="1600" dirty="0" smtClean="0"/>
              <a:t>。另外还要注意在一句话中不能使用过多的缩写而导致这句话无法被理解。</a:t>
            </a:r>
            <a:endParaRPr lang="zh-CN" altLang="en-US" sz="1600" dirty="0"/>
          </a:p>
        </p:txBody>
      </p:sp>
      <p:sp>
        <p:nvSpPr>
          <p:cNvPr id="5" name="矩形 4"/>
          <p:cNvSpPr/>
          <p:nvPr/>
        </p:nvSpPr>
        <p:spPr>
          <a:xfrm>
            <a:off x="571472" y="3643320"/>
            <a:ext cx="7858180" cy="830997"/>
          </a:xfrm>
          <a:prstGeom prst="rect">
            <a:avLst/>
          </a:prstGeom>
        </p:spPr>
        <p:txBody>
          <a:bodyPr wrap="square">
            <a:spAutoFit/>
          </a:bodyPr>
          <a:lstStyle/>
          <a:p>
            <a:r>
              <a:rPr lang="zh-CN" altLang="en-US" sz="1600" b="1" dirty="0" smtClean="0">
                <a:solidFill>
                  <a:schemeClr val="accent1">
                    <a:lumMod val="60000"/>
                    <a:lumOff val="40000"/>
                  </a:schemeClr>
                </a:solidFill>
              </a:rPr>
              <a:t>时态问题：</a:t>
            </a:r>
            <a:r>
              <a:rPr lang="zh-CN" altLang="en-US" sz="1600" dirty="0" smtClean="0"/>
              <a:t>在引言中可以使用混合时态。 报道背景信息用一般现在式； 报道已经完成的研究用一般过去式；但如果其结论仍然正确，陈述研究结论时用一般现在式； 陈述研究目的用一般现在式； 描述实验方法用一般过去式。</a:t>
            </a:r>
            <a:endParaRPr lang="zh-CN" altLang="en-US" sz="1600" dirty="0"/>
          </a:p>
        </p:txBody>
      </p:sp>
      <p:pic>
        <p:nvPicPr>
          <p:cNvPr id="6"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3" name="矩形 2"/>
          <p:cNvSpPr/>
          <p:nvPr/>
        </p:nvSpPr>
        <p:spPr>
          <a:xfrm>
            <a:off x="428596" y="785800"/>
            <a:ext cx="6215106" cy="451983"/>
          </a:xfrm>
          <a:prstGeom prst="rect">
            <a:avLst/>
          </a:prstGeom>
        </p:spPr>
        <p:txBody>
          <a:bodyPr wrap="square">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3. </a:t>
            </a:r>
            <a:r>
              <a:rPr lang="zh-CN" altLang="en-US" sz="2050" b="1" dirty="0" smtClean="0">
                <a:solidFill>
                  <a:srgbClr val="FFC000"/>
                </a:solidFill>
                <a:latin typeface="微软雅黑" pitchFamily="34" charset="-122"/>
                <a:ea typeface="微软雅黑" pitchFamily="34" charset="-122"/>
              </a:rPr>
              <a:t>引言</a:t>
            </a:r>
            <a:endParaRPr lang="en-US" altLang="zh-CN" sz="2050" b="1" dirty="0">
              <a:solidFill>
                <a:srgbClr val="FFC000"/>
              </a:solidFill>
              <a:latin typeface="微软雅黑" pitchFamily="34" charset="-122"/>
              <a:ea typeface="微软雅黑" pitchFamily="34" charset="-122"/>
            </a:endParaRPr>
          </a:p>
        </p:txBody>
      </p:sp>
      <p:sp>
        <p:nvSpPr>
          <p:cNvPr id="5" name="矩形 4"/>
          <p:cNvSpPr/>
          <p:nvPr/>
        </p:nvSpPr>
        <p:spPr>
          <a:xfrm>
            <a:off x="571472" y="1285866"/>
            <a:ext cx="7786742" cy="646331"/>
          </a:xfrm>
          <a:prstGeom prst="rect">
            <a:avLst/>
          </a:prstGeom>
        </p:spPr>
        <p:txBody>
          <a:bodyPr wrap="square">
            <a:spAutoFit/>
          </a:bodyPr>
          <a:lstStyle/>
          <a:p>
            <a:r>
              <a:rPr lang="zh-CN" altLang="en-US" b="1" dirty="0" smtClean="0"/>
              <a:t>引言有两个目的：一是吸引读者阅读全文，二是向没有阅读过相关文献的读者提供足够的背景信息。</a:t>
            </a:r>
            <a:endParaRPr lang="zh-CN" altLang="en-US" b="1" dirty="0"/>
          </a:p>
        </p:txBody>
      </p:sp>
      <p:sp>
        <p:nvSpPr>
          <p:cNvPr id="6" name="矩形 5"/>
          <p:cNvSpPr/>
          <p:nvPr/>
        </p:nvSpPr>
        <p:spPr>
          <a:xfrm>
            <a:off x="642910" y="2226806"/>
            <a:ext cx="7715304" cy="1785104"/>
          </a:xfrm>
          <a:prstGeom prst="rect">
            <a:avLst/>
          </a:prstGeom>
        </p:spPr>
        <p:txBody>
          <a:bodyPr wrap="square">
            <a:spAutoFit/>
          </a:bodyPr>
          <a:lstStyle/>
          <a:p>
            <a:r>
              <a:rPr lang="en-US" altLang="zh-CN" b="1" dirty="0" smtClean="0">
                <a:solidFill>
                  <a:schemeClr val="accent1">
                    <a:lumMod val="60000"/>
                    <a:lumOff val="40000"/>
                  </a:schemeClr>
                </a:solidFill>
                <a:latin typeface="Times New Roman" pitchFamily="18" charset="0"/>
                <a:cs typeface="Times New Roman" pitchFamily="18" charset="0"/>
              </a:rPr>
              <a:t>Part1</a:t>
            </a:r>
            <a:r>
              <a:rPr lang="zh-CN" altLang="en-US" b="1" dirty="0" smtClean="0">
                <a:solidFill>
                  <a:schemeClr val="accent1">
                    <a:lumMod val="60000"/>
                    <a:lumOff val="40000"/>
                  </a:schemeClr>
                </a:solidFill>
                <a:latin typeface="Times New Roman" pitchFamily="18" charset="0"/>
                <a:cs typeface="Times New Roman" pitchFamily="18" charset="0"/>
              </a:rPr>
              <a:t>：</a:t>
            </a:r>
            <a:r>
              <a:rPr lang="zh-CN" altLang="en-US" dirty="0" smtClean="0">
                <a:latin typeface="Times New Roman" pitchFamily="18" charset="0"/>
                <a:cs typeface="Times New Roman" pitchFamily="18" charset="0"/>
              </a:rPr>
              <a:t>介绍应用领域、相关技术概念；</a:t>
            </a:r>
            <a:endParaRPr lang="en-US" altLang="zh-CN" dirty="0" smtClean="0">
              <a:latin typeface="Times New Roman" pitchFamily="18" charset="0"/>
              <a:cs typeface="Times New Roman" pitchFamily="18" charset="0"/>
            </a:endParaRPr>
          </a:p>
          <a:p>
            <a:pPr marL="808038" indent="-808038">
              <a:spcBef>
                <a:spcPts val="1200"/>
              </a:spcBef>
            </a:pPr>
            <a:r>
              <a:rPr lang="en-US" altLang="zh-CN" b="1" dirty="0" smtClean="0">
                <a:solidFill>
                  <a:schemeClr val="accent1">
                    <a:lumMod val="60000"/>
                    <a:lumOff val="40000"/>
                  </a:schemeClr>
                </a:solidFill>
                <a:latin typeface="Times New Roman" pitchFamily="18" charset="0"/>
                <a:cs typeface="Times New Roman" pitchFamily="18" charset="0"/>
              </a:rPr>
              <a:t>Part2</a:t>
            </a:r>
            <a:r>
              <a:rPr lang="zh-CN" altLang="en-US" b="1" dirty="0" smtClean="0">
                <a:solidFill>
                  <a:schemeClr val="accent1">
                    <a:lumMod val="60000"/>
                    <a:lumOff val="40000"/>
                  </a:schemeClr>
                </a:solidFill>
                <a:latin typeface="Times New Roman" pitchFamily="18" charset="0"/>
                <a:cs typeface="Times New Roman" pitchFamily="18" charset="0"/>
              </a:rPr>
              <a:t>：</a:t>
            </a:r>
            <a:r>
              <a:rPr lang="zh-CN" altLang="en-US" dirty="0" smtClean="0">
                <a:latin typeface="Times New Roman" pitchFamily="18" charset="0"/>
                <a:cs typeface="Times New Roman" pitchFamily="18" charset="0"/>
              </a:rPr>
              <a:t>介绍本课题或者相关课题的国内外研究现状，综述研究进展，避免简单罗列，平铺直叙，要有适当的总结和分析，注意逻辑性。</a:t>
            </a:r>
            <a:endParaRPr lang="en-US" altLang="zh-CN" dirty="0" smtClean="0">
              <a:latin typeface="Times New Roman" pitchFamily="18" charset="0"/>
              <a:cs typeface="Times New Roman" pitchFamily="18" charset="0"/>
            </a:endParaRPr>
          </a:p>
          <a:p>
            <a:pPr marL="808038" indent="-808038">
              <a:spcBef>
                <a:spcPts val="1200"/>
              </a:spcBef>
            </a:pPr>
            <a:r>
              <a:rPr lang="en-US" altLang="zh-CN" b="1" dirty="0" smtClean="0">
                <a:solidFill>
                  <a:schemeClr val="accent1">
                    <a:lumMod val="60000"/>
                    <a:lumOff val="40000"/>
                  </a:schemeClr>
                </a:solidFill>
                <a:latin typeface="Times New Roman" pitchFamily="18" charset="0"/>
                <a:cs typeface="Times New Roman" pitchFamily="18" charset="0"/>
              </a:rPr>
              <a:t>Part3</a:t>
            </a:r>
            <a:r>
              <a:rPr lang="zh-CN" altLang="en-US" b="1" dirty="0" smtClean="0">
                <a:solidFill>
                  <a:schemeClr val="accent1">
                    <a:lumMod val="60000"/>
                    <a:lumOff val="40000"/>
                  </a:schemeClr>
                </a:solidFill>
                <a:latin typeface="Times New Roman" pitchFamily="18" charset="0"/>
                <a:cs typeface="Times New Roman" pitchFamily="18" charset="0"/>
              </a:rPr>
              <a:t>：</a:t>
            </a:r>
            <a:r>
              <a:rPr lang="zh-CN" altLang="en-US" dirty="0" smtClean="0">
                <a:latin typeface="Times New Roman" pitchFamily="18" charset="0"/>
                <a:cs typeface="Times New Roman" pitchFamily="18" charset="0"/>
              </a:rPr>
              <a:t>引出论文工作内容，对上述局限性的突破。对于长文可简要介绍文章结构安排。</a:t>
            </a:r>
            <a:endParaRPr lang="en-US" altLang="zh-CN" dirty="0" smtClean="0">
              <a:latin typeface="Times New Roman" pitchFamily="18" charset="0"/>
              <a:cs typeface="Times New Roman" pitchFamily="18" charset="0"/>
            </a:endParaRPr>
          </a:p>
        </p:txBody>
      </p:sp>
      <p:pic>
        <p:nvPicPr>
          <p:cNvPr id="7"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3" name="矩形 2"/>
          <p:cNvSpPr/>
          <p:nvPr/>
        </p:nvSpPr>
        <p:spPr>
          <a:xfrm>
            <a:off x="428596" y="785800"/>
            <a:ext cx="6215106" cy="451983"/>
          </a:xfrm>
          <a:prstGeom prst="rect">
            <a:avLst/>
          </a:prstGeom>
        </p:spPr>
        <p:txBody>
          <a:bodyPr wrap="square">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3. </a:t>
            </a:r>
            <a:r>
              <a:rPr lang="zh-CN" altLang="en-US" sz="2050" b="1" dirty="0" smtClean="0">
                <a:solidFill>
                  <a:srgbClr val="FFC000"/>
                </a:solidFill>
                <a:latin typeface="微软雅黑" pitchFamily="34" charset="-122"/>
                <a:ea typeface="微软雅黑" pitchFamily="34" charset="-122"/>
              </a:rPr>
              <a:t>引言</a:t>
            </a:r>
            <a:endParaRPr lang="en-US" altLang="zh-CN" sz="2050" b="1" dirty="0">
              <a:solidFill>
                <a:srgbClr val="FFC000"/>
              </a:solidFill>
              <a:latin typeface="微软雅黑" pitchFamily="34" charset="-122"/>
              <a:ea typeface="微软雅黑" pitchFamily="34" charset="-122"/>
            </a:endParaRPr>
          </a:p>
        </p:txBody>
      </p:sp>
      <p:sp>
        <p:nvSpPr>
          <p:cNvPr id="8" name="矩形 7"/>
          <p:cNvSpPr/>
          <p:nvPr/>
        </p:nvSpPr>
        <p:spPr>
          <a:xfrm>
            <a:off x="500034" y="4155926"/>
            <a:ext cx="7929618" cy="646331"/>
          </a:xfrm>
          <a:prstGeom prst="rect">
            <a:avLst/>
          </a:prstGeom>
        </p:spPr>
        <p:txBody>
          <a:bodyPr wrap="square">
            <a:spAutoFit/>
          </a:bodyPr>
          <a:lstStyle/>
          <a:p>
            <a:r>
              <a:rPr lang="zh-CN" altLang="en-US" b="1" dirty="0" smtClean="0">
                <a:solidFill>
                  <a:schemeClr val="accent1">
                    <a:lumMod val="75000"/>
                  </a:schemeClr>
                </a:solidFill>
                <a:latin typeface="Times New Roman" pitchFamily="18" charset="0"/>
                <a:cs typeface="Times New Roman" pitchFamily="18" charset="0"/>
              </a:rPr>
              <a:t>注意：</a:t>
            </a:r>
            <a:r>
              <a:rPr lang="zh-CN" altLang="en-US" dirty="0" smtClean="0">
                <a:solidFill>
                  <a:schemeClr val="accent1">
                    <a:lumMod val="75000"/>
                  </a:schemeClr>
                </a:solidFill>
                <a:latin typeface="Times New Roman" pitchFamily="18" charset="0"/>
                <a:cs typeface="Times New Roman" pitchFamily="18" charset="0"/>
              </a:rPr>
              <a:t>介绍现有方法的优点和局限性时要慎重，手下留情，被引用论文的作者很可能是潜在审稿人。保险做法：直接引用文献内作者提出的缺陷。</a:t>
            </a:r>
            <a:endParaRPr lang="zh-CN" altLang="en-US" dirty="0">
              <a:solidFill>
                <a:schemeClr val="accent1">
                  <a:lumMod val="75000"/>
                </a:schemeClr>
              </a:solidFill>
            </a:endParaRPr>
          </a:p>
        </p:txBody>
      </p:sp>
      <p:pic>
        <p:nvPicPr>
          <p:cNvPr id="7"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9" name="Rectangle 8"/>
          <p:cNvSpPr/>
          <p:nvPr/>
        </p:nvSpPr>
        <p:spPr>
          <a:xfrm>
            <a:off x="672128" y="1359889"/>
            <a:ext cx="7531745" cy="2585323"/>
          </a:xfrm>
          <a:prstGeom prst="rect">
            <a:avLst/>
          </a:prstGeom>
        </p:spPr>
        <p:txBody>
          <a:bodyPr wrap="square">
            <a:spAutoFit/>
          </a:bodyPr>
          <a:lstStyle/>
          <a:p>
            <a:pPr algn="just" eaLnBrk="1" hangingPunct="1">
              <a:buFont typeface="Wingdings" charset="2"/>
              <a:buNone/>
            </a:pPr>
            <a:r>
              <a:rPr lang="zh-CN" altLang="en-US" b="1" dirty="0" smtClean="0">
                <a:latin typeface="华文中宋" charset="-122"/>
                <a:ea typeface="华文中宋" charset="-122"/>
              </a:rPr>
              <a:t>要求：</a:t>
            </a:r>
            <a:endParaRPr lang="en-US" altLang="zh-CN" b="1" dirty="0">
              <a:latin typeface="华文中宋" charset="-122"/>
              <a:ea typeface="华文中宋" charset="-122"/>
            </a:endParaRPr>
          </a:p>
          <a:p>
            <a:pPr marL="285750" indent="-285750" algn="just" eaLnBrk="1" hangingPunct="1">
              <a:buFont typeface="Arial" charset="0"/>
              <a:buChar char="•"/>
            </a:pPr>
            <a:r>
              <a:rPr lang="zh-CN" altLang="en-US" b="1" dirty="0" smtClean="0">
                <a:solidFill>
                  <a:schemeClr val="accent1">
                    <a:lumMod val="60000"/>
                    <a:lumOff val="40000"/>
                  </a:schemeClr>
                </a:solidFill>
                <a:latin typeface="华文中宋" charset="-122"/>
                <a:ea typeface="华文中宋" charset="-122"/>
              </a:rPr>
              <a:t>言简意赅</a:t>
            </a:r>
            <a:r>
              <a:rPr lang="zh-CN" altLang="en-US" b="1" dirty="0">
                <a:solidFill>
                  <a:schemeClr val="accent1">
                    <a:lumMod val="60000"/>
                    <a:lumOff val="40000"/>
                  </a:schemeClr>
                </a:solidFill>
                <a:latin typeface="华文中宋" charset="-122"/>
                <a:ea typeface="华文中宋" charset="-122"/>
              </a:rPr>
              <a:t>，突出重点</a:t>
            </a:r>
            <a:r>
              <a:rPr lang="zh-CN" altLang="en-US" b="1" dirty="0">
                <a:latin typeface="华文中宋" charset="-122"/>
                <a:ea typeface="华文中宋" charset="-122"/>
              </a:rPr>
              <a:t>。引言中要求写的内容较多，而篇幅有限，这就需要根据研究课题的具体情况确定阐述重点。共知的、前人文献中已有的不必细写。主要写好研究的理由、目的、方法和预期结果，意思要明确，语言要简练</a:t>
            </a:r>
            <a:r>
              <a:rPr lang="zh-CN" altLang="en-US" b="1" dirty="0" smtClean="0">
                <a:latin typeface="华文中宋" charset="-122"/>
                <a:ea typeface="华文中宋" charset="-122"/>
              </a:rPr>
              <a:t>。</a:t>
            </a:r>
            <a:endParaRPr lang="en-US" altLang="zh-CN" b="1" dirty="0" smtClean="0">
              <a:latin typeface="华文中宋" charset="-122"/>
              <a:ea typeface="华文中宋" charset="-122"/>
            </a:endParaRPr>
          </a:p>
          <a:p>
            <a:pPr marL="285750" indent="-285750" algn="just" eaLnBrk="1" hangingPunct="1">
              <a:buFont typeface="Arial" charset="0"/>
              <a:buChar char="•"/>
            </a:pPr>
            <a:r>
              <a:rPr lang="zh-CN" altLang="en-US" b="1" dirty="0" smtClean="0">
                <a:solidFill>
                  <a:schemeClr val="accent1">
                    <a:lumMod val="60000"/>
                    <a:lumOff val="40000"/>
                  </a:schemeClr>
                </a:solidFill>
                <a:latin typeface="华文中宋" charset="-122"/>
                <a:ea typeface="华文中宋" charset="-122"/>
              </a:rPr>
              <a:t>开门见山</a:t>
            </a:r>
            <a:r>
              <a:rPr lang="zh-CN" altLang="en-US" b="1" dirty="0">
                <a:latin typeface="华文中宋" charset="-122"/>
                <a:ea typeface="华文中宋" charset="-122"/>
              </a:rPr>
              <a:t>，不绕圈子。注意一起笔就切题，</a:t>
            </a:r>
            <a:r>
              <a:rPr lang="zh-CN" altLang="en-US" b="1" dirty="0">
                <a:solidFill>
                  <a:schemeClr val="accent1">
                    <a:lumMod val="60000"/>
                    <a:lumOff val="40000"/>
                  </a:schemeClr>
                </a:solidFill>
                <a:latin typeface="华文中宋" charset="-122"/>
                <a:ea typeface="华文中宋" charset="-122"/>
              </a:rPr>
              <a:t>不能铺垫太远</a:t>
            </a:r>
            <a:r>
              <a:rPr lang="zh-CN" altLang="en-US" b="1" dirty="0">
                <a:latin typeface="华文中宋" charset="-122"/>
                <a:ea typeface="华文中宋" charset="-122"/>
              </a:rPr>
              <a:t>。</a:t>
            </a:r>
          </a:p>
          <a:p>
            <a:pPr marL="285750" indent="-285750" algn="just" eaLnBrk="1" hangingPunct="1">
              <a:buFont typeface="Arial" charset="0"/>
              <a:buChar char="•"/>
            </a:pPr>
            <a:r>
              <a:rPr lang="zh-CN" altLang="en-US" b="1" dirty="0" smtClean="0">
                <a:solidFill>
                  <a:schemeClr val="accent1">
                    <a:lumMod val="60000"/>
                    <a:lumOff val="40000"/>
                  </a:schemeClr>
                </a:solidFill>
                <a:latin typeface="华文中宋" charset="-122"/>
                <a:ea typeface="华文中宋" charset="-122"/>
              </a:rPr>
              <a:t>尊重科学</a:t>
            </a:r>
            <a:r>
              <a:rPr lang="zh-CN" altLang="en-US" b="1" dirty="0" smtClean="0">
                <a:latin typeface="华文中宋" charset="-122"/>
                <a:ea typeface="华文中宋" charset="-122"/>
              </a:rPr>
              <a:t>。</a:t>
            </a:r>
            <a:endParaRPr lang="zh-CN" altLang="en-US" b="1" dirty="0">
              <a:latin typeface="华文中宋" charset="-122"/>
              <a:ea typeface="华文中宋" charset="-122"/>
            </a:endParaRPr>
          </a:p>
          <a:p>
            <a:pPr marL="285750" indent="-285750" algn="just" eaLnBrk="1" hangingPunct="1">
              <a:buFont typeface="Arial" charset="0"/>
              <a:buChar char="•"/>
            </a:pPr>
            <a:r>
              <a:rPr lang="zh-CN" altLang="en-US" b="1" dirty="0" smtClean="0">
                <a:solidFill>
                  <a:schemeClr val="accent1">
                    <a:lumMod val="60000"/>
                    <a:lumOff val="40000"/>
                  </a:schemeClr>
                </a:solidFill>
                <a:latin typeface="华文中宋" charset="-122"/>
                <a:ea typeface="华文中宋" charset="-122"/>
              </a:rPr>
              <a:t>如实</a:t>
            </a:r>
            <a:r>
              <a:rPr lang="zh-CN" altLang="en-US" b="1" dirty="0">
                <a:solidFill>
                  <a:schemeClr val="accent1">
                    <a:lumMod val="60000"/>
                    <a:lumOff val="40000"/>
                  </a:schemeClr>
                </a:solidFill>
                <a:latin typeface="华文中宋" charset="-122"/>
                <a:ea typeface="华文中宋" charset="-122"/>
              </a:rPr>
              <a:t>评述，防止吹嘘自己和贬低别人</a:t>
            </a:r>
            <a:r>
              <a:rPr lang="zh-CN" altLang="en-US" sz="1600" dirty="0">
                <a:latin typeface="华文中宋" charset="-122"/>
                <a:ea typeface="华文中宋" charset="-122"/>
              </a:rPr>
              <a:t>。</a:t>
            </a:r>
            <a:r>
              <a:rPr lang="zh-CN" altLang="en-US" b="1" dirty="0">
                <a:latin typeface="华文中宋" charset="-122"/>
                <a:ea typeface="华文中宋" charset="-122"/>
              </a:rPr>
              <a:t>如指出前人研究工作中存在的不足时，一定要有根据，实事求是，分析得当，用语准确，恰当其分。</a:t>
            </a:r>
          </a:p>
        </p:txBody>
      </p:sp>
    </p:spTree>
    <p:extLst>
      <p:ext uri="{BB962C8B-B14F-4D97-AF65-F5344CB8AC3E}">
        <p14:creationId xmlns:p14="http://schemas.microsoft.com/office/powerpoint/2010/main" val="431165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3" name="矩形 2"/>
          <p:cNvSpPr/>
          <p:nvPr/>
        </p:nvSpPr>
        <p:spPr>
          <a:xfrm>
            <a:off x="428596" y="928676"/>
            <a:ext cx="6215106" cy="424668"/>
          </a:xfrm>
          <a:prstGeom prst="rect">
            <a:avLst/>
          </a:prstGeom>
        </p:spPr>
        <p:txBody>
          <a:bodyPr wrap="square">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4.</a:t>
            </a:r>
            <a:r>
              <a:rPr lang="zh-CN" altLang="en-US" sz="2050" b="1" dirty="0" smtClean="0">
                <a:solidFill>
                  <a:srgbClr val="FFC000"/>
                </a:solidFill>
                <a:latin typeface="微软雅黑" pitchFamily="34" charset="-122"/>
                <a:ea typeface="微软雅黑" pitchFamily="34" charset="-122"/>
              </a:rPr>
              <a:t>摘要</a:t>
            </a:r>
            <a:r>
              <a:rPr lang="en-US" altLang="zh-CN" sz="2050" b="1" dirty="0" smtClean="0">
                <a:solidFill>
                  <a:srgbClr val="FFC000"/>
                </a:solidFill>
                <a:latin typeface="微软雅黑" pitchFamily="34" charset="-122"/>
                <a:ea typeface="微软雅黑" pitchFamily="34" charset="-122"/>
              </a:rPr>
              <a:t>&amp;</a:t>
            </a:r>
            <a:r>
              <a:rPr lang="zh-CN" altLang="en-US" sz="2050" b="1" dirty="0" smtClean="0">
                <a:solidFill>
                  <a:srgbClr val="FFC000"/>
                </a:solidFill>
                <a:latin typeface="微软雅黑" pitchFamily="34" charset="-122"/>
                <a:ea typeface="微软雅黑" pitchFamily="34" charset="-122"/>
              </a:rPr>
              <a:t>结论</a:t>
            </a:r>
            <a:endParaRPr lang="en-US" altLang="zh-CN" sz="2050" b="1" dirty="0">
              <a:solidFill>
                <a:srgbClr val="FFC000"/>
              </a:solidFill>
              <a:latin typeface="微软雅黑" pitchFamily="34" charset="-122"/>
              <a:ea typeface="微软雅黑" pitchFamily="34" charset="-122"/>
            </a:endParaRPr>
          </a:p>
        </p:txBody>
      </p:sp>
      <p:sp>
        <p:nvSpPr>
          <p:cNvPr id="5" name="矩形 4"/>
          <p:cNvSpPr/>
          <p:nvPr/>
        </p:nvSpPr>
        <p:spPr>
          <a:xfrm>
            <a:off x="714348" y="1428742"/>
            <a:ext cx="7358114" cy="646331"/>
          </a:xfrm>
          <a:prstGeom prst="rect">
            <a:avLst/>
          </a:prstGeom>
        </p:spPr>
        <p:txBody>
          <a:bodyPr wrap="square">
            <a:spAutoFit/>
          </a:bodyPr>
          <a:lstStyle/>
          <a:p>
            <a:r>
              <a:rPr lang="zh-CN" altLang="en-US" b="1" dirty="0" smtClean="0">
                <a:ea typeface="楷体_GB2312" pitchFamily="49" charset="-122"/>
              </a:rPr>
              <a:t>摘要和结论都是对整篇论文的概括，通常包括研究的目的、方法、结果，篇幅不宜过长。</a:t>
            </a:r>
            <a:endParaRPr lang="zh-CN" altLang="en-US" dirty="0"/>
          </a:p>
        </p:txBody>
      </p:sp>
      <p:pic>
        <p:nvPicPr>
          <p:cNvPr id="7"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4" name="Rectangle 3"/>
          <p:cNvSpPr/>
          <p:nvPr/>
        </p:nvSpPr>
        <p:spPr>
          <a:xfrm>
            <a:off x="755576" y="2024717"/>
            <a:ext cx="7500965" cy="3139321"/>
          </a:xfrm>
          <a:prstGeom prst="rect">
            <a:avLst/>
          </a:prstGeom>
        </p:spPr>
        <p:txBody>
          <a:bodyPr wrap="square">
            <a:spAutoFit/>
          </a:bodyPr>
          <a:lstStyle/>
          <a:p>
            <a:pPr algn="just" eaLnBrk="1" hangingPunct="1">
              <a:buFontTx/>
              <a:buChar char="•"/>
            </a:pPr>
            <a:r>
              <a:rPr lang="zh-CN" altLang="en-US" b="1" dirty="0">
                <a:solidFill>
                  <a:schemeClr val="accent1">
                    <a:lumMod val="60000"/>
                    <a:lumOff val="40000"/>
                  </a:schemeClr>
                </a:solidFill>
                <a:latin typeface="华文中宋" charset="-122"/>
                <a:ea typeface="华文中宋" charset="-122"/>
              </a:rPr>
              <a:t>目的</a:t>
            </a:r>
            <a:r>
              <a:rPr lang="zh-CN" altLang="en-US" b="1" dirty="0" smtClean="0">
                <a:latin typeface="华文中宋" charset="-122"/>
                <a:ea typeface="华文中宋" charset="-122"/>
              </a:rPr>
              <a:t>：研究</a:t>
            </a:r>
            <a:r>
              <a:rPr lang="zh-CN" altLang="en-US" b="1" dirty="0">
                <a:latin typeface="华文中宋" charset="-122"/>
                <a:ea typeface="华文中宋" charset="-122"/>
              </a:rPr>
              <a:t>的范围、目的、重要性、任务和前提</a:t>
            </a:r>
            <a:r>
              <a:rPr lang="zh-CN" altLang="en-US" b="1" dirty="0" smtClean="0">
                <a:latin typeface="华文中宋" charset="-122"/>
                <a:ea typeface="华文中宋" charset="-122"/>
              </a:rPr>
              <a:t>条件；</a:t>
            </a:r>
            <a:endParaRPr lang="en-US" altLang="zh-CN" b="1" dirty="0" smtClean="0">
              <a:latin typeface="华文中宋" charset="-122"/>
              <a:ea typeface="华文中宋" charset="-122"/>
            </a:endParaRPr>
          </a:p>
          <a:p>
            <a:pPr algn="just" eaLnBrk="1" hangingPunct="1">
              <a:buFontTx/>
              <a:buChar char="•"/>
            </a:pPr>
            <a:endParaRPr lang="en-US" altLang="zh-CN" b="1" dirty="0" smtClean="0">
              <a:latin typeface="华文中宋" charset="-122"/>
              <a:ea typeface="华文中宋" charset="-122"/>
            </a:endParaRPr>
          </a:p>
          <a:p>
            <a:pPr algn="just" eaLnBrk="1" hangingPunct="1">
              <a:buFontTx/>
              <a:buChar char="•"/>
            </a:pPr>
            <a:r>
              <a:rPr lang="zh-CN" altLang="en-US" b="1" dirty="0" smtClean="0">
                <a:solidFill>
                  <a:schemeClr val="accent1">
                    <a:lumMod val="60000"/>
                    <a:lumOff val="40000"/>
                  </a:schemeClr>
                </a:solidFill>
                <a:latin typeface="华文中宋" charset="-122"/>
                <a:ea typeface="华文中宋" charset="-122"/>
              </a:rPr>
              <a:t>方法</a:t>
            </a:r>
            <a:r>
              <a:rPr lang="zh-CN" altLang="en-US" b="1" dirty="0">
                <a:latin typeface="华文中宋" charset="-122"/>
                <a:ea typeface="华文中宋" charset="-122"/>
              </a:rPr>
              <a:t>：简述课题的工作流程，研究了哪些主要内容，在这个过程中都</a:t>
            </a:r>
            <a:r>
              <a:rPr lang="zh-CN" altLang="en-US" b="1" dirty="0" smtClean="0">
                <a:latin typeface="华文中宋" charset="-122"/>
                <a:ea typeface="华文中宋" charset="-122"/>
              </a:rPr>
              <a:t>做      了</a:t>
            </a:r>
            <a:r>
              <a:rPr lang="zh-CN" altLang="en-US" b="1" dirty="0">
                <a:latin typeface="华文中宋" charset="-122"/>
                <a:ea typeface="华文中宋" charset="-122"/>
              </a:rPr>
              <a:t>哪些工作，包括对象、原理、条件、程序、手段</a:t>
            </a:r>
            <a:r>
              <a:rPr lang="zh-CN" altLang="en-US" b="1" dirty="0" smtClean="0">
                <a:latin typeface="华文中宋" charset="-122"/>
                <a:ea typeface="华文中宋" charset="-122"/>
              </a:rPr>
              <a:t>等；</a:t>
            </a:r>
            <a:endParaRPr lang="en-US" altLang="zh-CN" b="1" dirty="0" smtClean="0">
              <a:latin typeface="华文中宋" charset="-122"/>
              <a:ea typeface="华文中宋" charset="-122"/>
            </a:endParaRPr>
          </a:p>
          <a:p>
            <a:pPr algn="just" eaLnBrk="1" hangingPunct="1">
              <a:buFontTx/>
              <a:buChar char="•"/>
            </a:pPr>
            <a:endParaRPr lang="en-US" altLang="zh-CN" b="1" dirty="0" smtClean="0">
              <a:latin typeface="华文中宋" charset="-122"/>
              <a:ea typeface="华文中宋" charset="-122"/>
            </a:endParaRPr>
          </a:p>
          <a:p>
            <a:pPr algn="just">
              <a:buFontTx/>
              <a:buChar char="•"/>
            </a:pPr>
            <a:r>
              <a:rPr lang="zh-CN" altLang="en-US" b="1" dirty="0">
                <a:solidFill>
                  <a:schemeClr val="accent1">
                    <a:lumMod val="60000"/>
                    <a:lumOff val="40000"/>
                  </a:schemeClr>
                </a:solidFill>
                <a:latin typeface="华文中宋" charset="-122"/>
                <a:ea typeface="华文中宋" charset="-122"/>
              </a:rPr>
              <a:t>结果</a:t>
            </a:r>
            <a:r>
              <a:rPr lang="zh-CN" altLang="en-US" b="1" dirty="0" smtClean="0">
                <a:latin typeface="华文中宋" charset="-122"/>
                <a:ea typeface="华文中宋" charset="-122"/>
              </a:rPr>
              <a:t>：研究</a:t>
            </a:r>
            <a:r>
              <a:rPr lang="zh-CN" altLang="en-US" b="1" dirty="0">
                <a:latin typeface="华文中宋" charset="-122"/>
                <a:ea typeface="华文中宋" charset="-122"/>
              </a:rPr>
              <a:t>之后重要的新发现、新成果及价值，包括通过调研、实验、观察取得的数据和结果，并剖析其不理想的局限</a:t>
            </a:r>
            <a:r>
              <a:rPr lang="zh-CN" altLang="en-US" b="1" dirty="0" smtClean="0">
                <a:latin typeface="华文中宋" charset="-122"/>
                <a:ea typeface="华文中宋" charset="-122"/>
              </a:rPr>
              <a:t>部分；</a:t>
            </a:r>
            <a:endParaRPr lang="en-US" altLang="zh-CN" b="1" dirty="0" smtClean="0">
              <a:latin typeface="华文中宋" charset="-122"/>
              <a:ea typeface="华文中宋" charset="-122"/>
            </a:endParaRPr>
          </a:p>
          <a:p>
            <a:pPr algn="just">
              <a:buFontTx/>
              <a:buChar char="•"/>
            </a:pPr>
            <a:endParaRPr lang="en-US" altLang="zh-CN" b="1" dirty="0">
              <a:latin typeface="华文中宋" charset="-122"/>
              <a:ea typeface="华文中宋" charset="-122"/>
            </a:endParaRPr>
          </a:p>
          <a:p>
            <a:pPr algn="just">
              <a:buFontTx/>
              <a:buChar char="•"/>
            </a:pPr>
            <a:r>
              <a:rPr lang="zh-CN" altLang="en-US" b="1" dirty="0">
                <a:solidFill>
                  <a:schemeClr val="accent1">
                    <a:lumMod val="60000"/>
                    <a:lumOff val="40000"/>
                  </a:schemeClr>
                </a:solidFill>
                <a:latin typeface="华文中宋" charset="-122"/>
                <a:ea typeface="华文中宋" charset="-122"/>
              </a:rPr>
              <a:t>结论</a:t>
            </a:r>
            <a:r>
              <a:rPr lang="zh-CN" altLang="en-US" b="1" dirty="0" smtClean="0">
                <a:latin typeface="华文中宋" charset="-122"/>
                <a:ea typeface="华文中宋" charset="-122"/>
              </a:rPr>
              <a:t>：对取得</a:t>
            </a:r>
            <a:r>
              <a:rPr lang="zh-CN" altLang="en-US" b="1" dirty="0">
                <a:latin typeface="华文中宋" charset="-122"/>
                <a:ea typeface="华文中宋" charset="-122"/>
              </a:rPr>
              <a:t>证实的正确</a:t>
            </a:r>
            <a:r>
              <a:rPr lang="zh-CN" altLang="en-US" b="1" dirty="0" smtClean="0">
                <a:latin typeface="华文中宋" charset="-122"/>
                <a:ea typeface="华文中宋" charset="-122"/>
              </a:rPr>
              <a:t>观点进行</a:t>
            </a:r>
            <a:r>
              <a:rPr lang="zh-CN" altLang="en-US" b="1" dirty="0">
                <a:latin typeface="华文中宋" charset="-122"/>
                <a:ea typeface="华文中宋" charset="-122"/>
              </a:rPr>
              <a:t>分析研究，比较预测其在实际生活中运用的意义，理论与实际相结合的价值。</a:t>
            </a:r>
          </a:p>
          <a:p>
            <a:pPr algn="just" eaLnBrk="1" hangingPunct="1">
              <a:buFontTx/>
              <a:buChar char="•"/>
            </a:pPr>
            <a:endParaRPr lang="zh-CN" altLang="en-US" b="1" dirty="0">
              <a:latin typeface="华文中宋" charset="-122"/>
              <a:ea typeface="华文中宋"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3" name="矩形 2"/>
          <p:cNvSpPr/>
          <p:nvPr/>
        </p:nvSpPr>
        <p:spPr>
          <a:xfrm>
            <a:off x="428596" y="928676"/>
            <a:ext cx="6215106" cy="424668"/>
          </a:xfrm>
          <a:prstGeom prst="rect">
            <a:avLst/>
          </a:prstGeom>
        </p:spPr>
        <p:txBody>
          <a:bodyPr wrap="square">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4.</a:t>
            </a:r>
            <a:r>
              <a:rPr lang="zh-CN" altLang="en-US" sz="2050" b="1" dirty="0" smtClean="0">
                <a:solidFill>
                  <a:srgbClr val="FFC000"/>
                </a:solidFill>
                <a:latin typeface="微软雅黑" pitchFamily="34" charset="-122"/>
                <a:ea typeface="微软雅黑" pitchFamily="34" charset="-122"/>
              </a:rPr>
              <a:t>摘要</a:t>
            </a:r>
            <a:r>
              <a:rPr lang="en-US" altLang="zh-CN" sz="2050" b="1" dirty="0" smtClean="0">
                <a:solidFill>
                  <a:srgbClr val="FFC000"/>
                </a:solidFill>
                <a:latin typeface="微软雅黑" pitchFamily="34" charset="-122"/>
                <a:ea typeface="微软雅黑" pitchFamily="34" charset="-122"/>
              </a:rPr>
              <a:t>&amp;</a:t>
            </a:r>
            <a:r>
              <a:rPr lang="zh-CN" altLang="en-US" sz="2050" b="1" dirty="0" smtClean="0">
                <a:solidFill>
                  <a:srgbClr val="FFC000"/>
                </a:solidFill>
                <a:latin typeface="微软雅黑" pitchFamily="34" charset="-122"/>
                <a:ea typeface="微软雅黑" pitchFamily="34" charset="-122"/>
              </a:rPr>
              <a:t>结论</a:t>
            </a:r>
            <a:endParaRPr lang="en-US" altLang="zh-CN" sz="2050" b="1" dirty="0">
              <a:solidFill>
                <a:srgbClr val="FFC000"/>
              </a:solidFill>
              <a:latin typeface="微软雅黑" pitchFamily="34" charset="-122"/>
              <a:ea typeface="微软雅黑" pitchFamily="34" charset="-122"/>
            </a:endParaRPr>
          </a:p>
        </p:txBody>
      </p:sp>
      <p:sp>
        <p:nvSpPr>
          <p:cNvPr id="9" name="TextBox 8"/>
          <p:cNvSpPr txBox="1"/>
          <p:nvPr/>
        </p:nvSpPr>
        <p:spPr>
          <a:xfrm>
            <a:off x="571472" y="1707654"/>
            <a:ext cx="774571" cy="369332"/>
          </a:xfrm>
          <a:prstGeom prst="rect">
            <a:avLst/>
          </a:prstGeom>
          <a:noFill/>
        </p:spPr>
        <p:txBody>
          <a:bodyPr wrap="none" rtlCol="0">
            <a:spAutoFit/>
          </a:bodyPr>
          <a:lstStyle/>
          <a:p>
            <a:r>
              <a:rPr lang="zh-CN" altLang="en-US" dirty="0" smtClean="0"/>
              <a:t>例</a:t>
            </a:r>
            <a:r>
              <a:rPr lang="en-US" altLang="zh-CN" dirty="0" smtClean="0"/>
              <a:t>1</a:t>
            </a:r>
            <a:r>
              <a:rPr lang="zh-CN" altLang="en-US" dirty="0" smtClean="0"/>
              <a:t>：</a:t>
            </a:r>
            <a:endParaRPr lang="zh-CN" altLang="en-US" dirty="0"/>
          </a:p>
        </p:txBody>
      </p:sp>
      <p:sp>
        <p:nvSpPr>
          <p:cNvPr id="6" name="矩形 5"/>
          <p:cNvSpPr/>
          <p:nvPr/>
        </p:nvSpPr>
        <p:spPr>
          <a:xfrm>
            <a:off x="958757" y="2211710"/>
            <a:ext cx="7000924" cy="1323439"/>
          </a:xfrm>
          <a:prstGeom prst="rect">
            <a:avLst/>
          </a:prstGeom>
        </p:spPr>
        <p:txBody>
          <a:bodyPr wrap="square">
            <a:spAutoFit/>
          </a:bodyPr>
          <a:lstStyle/>
          <a:p>
            <a:pPr algn="just" eaLnBrk="1" hangingPunct="1">
              <a:buFont typeface="Wingdings" charset="2"/>
              <a:buNone/>
            </a:pPr>
            <a:r>
              <a:rPr lang="zh-CN" altLang="en-US" sz="2000" b="1" dirty="0" smtClean="0">
                <a:latin typeface="华文中宋" charset="-122"/>
                <a:ea typeface="华文中宋" charset="-122"/>
              </a:rPr>
              <a:t>      </a:t>
            </a:r>
            <a:r>
              <a:rPr lang="zh-CN" altLang="en-US" sz="2000" b="1" dirty="0" smtClean="0">
                <a:solidFill>
                  <a:srgbClr val="00B050"/>
                </a:solidFill>
                <a:latin typeface="华文中宋" charset="-122"/>
                <a:ea typeface="华文中宋" charset="-122"/>
              </a:rPr>
              <a:t>本文研究</a:t>
            </a:r>
            <a:r>
              <a:rPr lang="zh-CN" altLang="en-US" sz="2000" b="1" dirty="0">
                <a:solidFill>
                  <a:srgbClr val="00B050"/>
                </a:solidFill>
                <a:latin typeface="华文中宋" charset="-122"/>
                <a:ea typeface="华文中宋" charset="-122"/>
              </a:rPr>
              <a:t>了小麦、玉米等</a:t>
            </a:r>
            <a:r>
              <a:rPr lang="en-US" altLang="zh-CN" sz="2000" b="1" dirty="0">
                <a:solidFill>
                  <a:srgbClr val="00B050"/>
                </a:solidFill>
                <a:latin typeface="华文中宋" charset="-122"/>
                <a:ea typeface="华文中宋" charset="-122"/>
              </a:rPr>
              <a:t>8</a:t>
            </a:r>
            <a:r>
              <a:rPr lang="zh-CN" altLang="en-US" sz="2000" b="1" dirty="0">
                <a:solidFill>
                  <a:srgbClr val="00B050"/>
                </a:solidFill>
                <a:latin typeface="华文中宋" charset="-122"/>
                <a:ea typeface="华文中宋" charset="-122"/>
              </a:rPr>
              <a:t>种谷物种子的热特性，研制了热特性测定</a:t>
            </a:r>
            <a:r>
              <a:rPr lang="zh-CN" altLang="en-US" sz="2000" b="1" dirty="0" smtClean="0">
                <a:solidFill>
                  <a:srgbClr val="00B050"/>
                </a:solidFill>
                <a:latin typeface="华文中宋" charset="-122"/>
                <a:ea typeface="华文中宋" charset="-122"/>
              </a:rPr>
              <a:t>装置。</a:t>
            </a:r>
            <a:r>
              <a:rPr lang="zh-CN" altLang="en-US" sz="2000" b="1" dirty="0">
                <a:solidFill>
                  <a:srgbClr val="FF0000"/>
                </a:solidFill>
                <a:latin typeface="华文中宋" charset="-122"/>
                <a:ea typeface="华文中宋" charset="-122"/>
              </a:rPr>
              <a:t>用混合法测定比热容</a:t>
            </a:r>
            <a:r>
              <a:rPr lang="zh-CN" altLang="en-US" sz="2000" b="1" dirty="0">
                <a:latin typeface="华文中宋" charset="-122"/>
                <a:ea typeface="华文中宋" charset="-122"/>
              </a:rPr>
              <a:t>，用</a:t>
            </a:r>
            <a:r>
              <a:rPr lang="en-US" altLang="zh-CN" sz="2000" b="1" dirty="0" smtClean="0">
                <a:latin typeface="华文中宋" charset="-122"/>
                <a:ea typeface="华文中宋" charset="-122"/>
              </a:rPr>
              <a:t>……</a:t>
            </a:r>
            <a:r>
              <a:rPr lang="zh-CN" altLang="en-US" sz="2000" b="1" dirty="0" smtClean="0">
                <a:latin typeface="华文中宋" charset="-122"/>
                <a:ea typeface="华文中宋" charset="-122"/>
              </a:rPr>
              <a:t>。</a:t>
            </a:r>
            <a:r>
              <a:rPr lang="zh-CN" altLang="en-US" sz="2000" b="1" dirty="0">
                <a:latin typeface="华文中宋" charset="-122"/>
                <a:ea typeface="华文中宋" charset="-122"/>
              </a:rPr>
              <a:t>研究结果表明，</a:t>
            </a:r>
            <a:r>
              <a:rPr lang="zh-CN" altLang="en-US" sz="2000" b="1" dirty="0">
                <a:solidFill>
                  <a:srgbClr val="7030A0"/>
                </a:solidFill>
                <a:latin typeface="华文中宋" charset="-122"/>
                <a:ea typeface="华文中宋" charset="-122"/>
              </a:rPr>
              <a:t>各谷粒种子的比热容与含水量呈线性关系</a:t>
            </a:r>
            <a:r>
              <a:rPr lang="en-US" altLang="zh-CN" sz="2000" b="1" dirty="0">
                <a:solidFill>
                  <a:srgbClr val="7030A0"/>
                </a:solidFill>
                <a:latin typeface="华文中宋" charset="-122"/>
                <a:ea typeface="华文中宋" charset="-122"/>
              </a:rPr>
              <a:t>……</a:t>
            </a:r>
            <a:r>
              <a:rPr lang="zh-CN" altLang="en-US" sz="2000" b="1" dirty="0">
                <a:solidFill>
                  <a:srgbClr val="7030A0"/>
                </a:solidFill>
                <a:latin typeface="华文中宋" charset="-122"/>
                <a:ea typeface="华文中宋" charset="-122"/>
              </a:rPr>
              <a:t>热导率随密度增大而略有下降。</a:t>
            </a:r>
            <a:endParaRPr lang="en-US" altLang="zh-CN" sz="2000" b="1" dirty="0">
              <a:solidFill>
                <a:srgbClr val="7030A0"/>
              </a:solidFill>
              <a:latin typeface="华文中宋" charset="-122"/>
              <a:ea typeface="华文中宋" charset="-122"/>
            </a:endParaRPr>
          </a:p>
        </p:txBody>
      </p:sp>
      <p:pic>
        <p:nvPicPr>
          <p:cNvPr id="7"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extLst>
      <p:ext uri="{BB962C8B-B14F-4D97-AF65-F5344CB8AC3E}">
        <p14:creationId xmlns:p14="http://schemas.microsoft.com/office/powerpoint/2010/main" val="38540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3" name="矩形 2"/>
          <p:cNvSpPr/>
          <p:nvPr/>
        </p:nvSpPr>
        <p:spPr>
          <a:xfrm>
            <a:off x="428596" y="928676"/>
            <a:ext cx="6215106" cy="424668"/>
          </a:xfrm>
          <a:prstGeom prst="rect">
            <a:avLst/>
          </a:prstGeom>
        </p:spPr>
        <p:txBody>
          <a:bodyPr wrap="square">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4.</a:t>
            </a:r>
            <a:r>
              <a:rPr lang="zh-CN" altLang="en-US" sz="2050" b="1" dirty="0" smtClean="0">
                <a:solidFill>
                  <a:srgbClr val="FFC000"/>
                </a:solidFill>
                <a:latin typeface="微软雅黑" pitchFamily="34" charset="-122"/>
                <a:ea typeface="微软雅黑" pitchFamily="34" charset="-122"/>
              </a:rPr>
              <a:t>摘要</a:t>
            </a:r>
            <a:r>
              <a:rPr lang="en-US" altLang="zh-CN" sz="2050" b="1" dirty="0" smtClean="0">
                <a:solidFill>
                  <a:srgbClr val="FFC000"/>
                </a:solidFill>
                <a:latin typeface="微软雅黑" pitchFamily="34" charset="-122"/>
                <a:ea typeface="微软雅黑" pitchFamily="34" charset="-122"/>
              </a:rPr>
              <a:t>&amp;</a:t>
            </a:r>
            <a:r>
              <a:rPr lang="zh-CN" altLang="en-US" sz="2050" b="1" dirty="0" smtClean="0">
                <a:solidFill>
                  <a:srgbClr val="FFC000"/>
                </a:solidFill>
                <a:latin typeface="微软雅黑" pitchFamily="34" charset="-122"/>
                <a:ea typeface="微软雅黑" pitchFamily="34" charset="-122"/>
              </a:rPr>
              <a:t>结论</a:t>
            </a:r>
            <a:endParaRPr lang="en-US" altLang="zh-CN" sz="2050" b="1" dirty="0">
              <a:solidFill>
                <a:srgbClr val="FFC000"/>
              </a:solidFill>
              <a:latin typeface="微软雅黑" pitchFamily="34" charset="-122"/>
              <a:ea typeface="微软雅黑" pitchFamily="34" charset="-122"/>
            </a:endParaRPr>
          </a:p>
        </p:txBody>
      </p:sp>
      <p:sp>
        <p:nvSpPr>
          <p:cNvPr id="9" name="TextBox 8"/>
          <p:cNvSpPr txBox="1"/>
          <p:nvPr/>
        </p:nvSpPr>
        <p:spPr>
          <a:xfrm>
            <a:off x="571472" y="1707654"/>
            <a:ext cx="774571" cy="369332"/>
          </a:xfrm>
          <a:prstGeom prst="rect">
            <a:avLst/>
          </a:prstGeom>
          <a:noFill/>
        </p:spPr>
        <p:txBody>
          <a:bodyPr wrap="none" rtlCol="0">
            <a:spAutoFit/>
          </a:bodyPr>
          <a:lstStyle/>
          <a:p>
            <a:r>
              <a:rPr lang="zh-CN" altLang="en-US" dirty="0" smtClean="0"/>
              <a:t>例</a:t>
            </a:r>
            <a:r>
              <a:rPr lang="en-US" altLang="zh-CN" dirty="0" smtClean="0"/>
              <a:t>2</a:t>
            </a:r>
            <a:r>
              <a:rPr lang="zh-CN" altLang="en-US" dirty="0" smtClean="0"/>
              <a:t>：</a:t>
            </a:r>
            <a:endParaRPr lang="zh-CN" altLang="en-US" dirty="0"/>
          </a:p>
        </p:txBody>
      </p:sp>
      <p:sp>
        <p:nvSpPr>
          <p:cNvPr id="6" name="矩形 5"/>
          <p:cNvSpPr/>
          <p:nvPr/>
        </p:nvSpPr>
        <p:spPr>
          <a:xfrm>
            <a:off x="1071538" y="1888647"/>
            <a:ext cx="7000924" cy="2462213"/>
          </a:xfrm>
          <a:prstGeom prst="rect">
            <a:avLst/>
          </a:prstGeom>
        </p:spPr>
        <p:txBody>
          <a:bodyPr wrap="square">
            <a:spAutoFit/>
          </a:bodyPr>
          <a:lstStyle/>
          <a:p>
            <a:pPr algn="just"/>
            <a:r>
              <a:rPr lang="en-US" sz="1400" dirty="0" smtClean="0"/>
              <a:t>  </a:t>
            </a:r>
            <a:r>
              <a:rPr lang="en-US" sz="1400" dirty="0" smtClean="0">
                <a:solidFill>
                  <a:srgbClr val="00B050"/>
                </a:solidFill>
              </a:rPr>
              <a:t>Single mode-multimode-single mode fiber structures (SMS) based on distinct sections of a pure silica multimode fiber (coreless-MMF) with diameters of 125 and 55 m</a:t>
            </a:r>
            <a:r>
              <a:rPr lang="en-US" sz="1400" dirty="0" smtClean="0"/>
              <a:t>, were reported for </a:t>
            </a:r>
            <a:r>
              <a:rPr lang="en-US" sz="1400" dirty="0" smtClean="0">
                <a:solidFill>
                  <a:schemeClr val="accent1"/>
                </a:solidFill>
              </a:rPr>
              <a:t>the measurement of curvature and temperature</a:t>
            </a:r>
            <a:r>
              <a:rPr lang="en-US" sz="1400" dirty="0" smtClean="0"/>
              <a:t>. The sensing concept relies on the multimode interference that occurs in the coreless-MMF section and, in accordance with the length of the MMF section used, two fiber devices were developed: one based on a </a:t>
            </a:r>
            <a:r>
              <a:rPr lang="en-US" sz="1400" dirty="0" err="1" smtClean="0"/>
              <a:t>bandpass</a:t>
            </a:r>
            <a:r>
              <a:rPr lang="en-US" sz="1400" dirty="0" smtClean="0"/>
              <a:t> filter (self-image effect) and the other on a band-rejection filter. </a:t>
            </a:r>
            <a:r>
              <a:rPr lang="en-US" sz="1400" dirty="0" smtClean="0">
                <a:solidFill>
                  <a:srgbClr val="7030A0"/>
                </a:solidFill>
              </a:rPr>
              <a:t>Maximum sensitivities of 64.7 nm m and 13.08 pm/ C could be attained, for curvature and temperature, respectively, using the band-rejection filter with 55 m-MMF diameter.</a:t>
            </a:r>
            <a:r>
              <a:rPr lang="en-US" sz="1400" dirty="0" smtClean="0"/>
              <a:t> A proof of concept was also explored for the simultaneous measurement of curvature and temperature by means of the matrix method. </a:t>
            </a:r>
            <a:br>
              <a:rPr lang="en-US" sz="1400" dirty="0" smtClean="0"/>
            </a:br>
            <a:endParaRPr lang="zh-CN" altLang="en-US" sz="1400" dirty="0"/>
          </a:p>
        </p:txBody>
      </p:sp>
      <p:pic>
        <p:nvPicPr>
          <p:cNvPr id="7"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extLst>
      <p:ext uri="{BB962C8B-B14F-4D97-AF65-F5344CB8AC3E}">
        <p14:creationId xmlns:p14="http://schemas.microsoft.com/office/powerpoint/2010/main" val="1368755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3" name="矩形 2"/>
          <p:cNvSpPr/>
          <p:nvPr/>
        </p:nvSpPr>
        <p:spPr>
          <a:xfrm>
            <a:off x="445126" y="928676"/>
            <a:ext cx="6215106" cy="451983"/>
          </a:xfrm>
          <a:prstGeom prst="rect">
            <a:avLst/>
          </a:prstGeom>
        </p:spPr>
        <p:txBody>
          <a:bodyPr wrap="square">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4.</a:t>
            </a:r>
            <a:r>
              <a:rPr lang="zh-CN" altLang="en-US" sz="2050" b="1" dirty="0" smtClean="0">
                <a:solidFill>
                  <a:srgbClr val="FFC000"/>
                </a:solidFill>
                <a:latin typeface="微软雅黑" pitchFamily="34" charset="-122"/>
                <a:ea typeface="微软雅黑" pitchFamily="34" charset="-122"/>
              </a:rPr>
              <a:t>摘要</a:t>
            </a:r>
            <a:r>
              <a:rPr lang="en-US" altLang="zh-CN" sz="2050" b="1" dirty="0" smtClean="0">
                <a:solidFill>
                  <a:srgbClr val="FFC000"/>
                </a:solidFill>
                <a:latin typeface="微软雅黑" pitchFamily="34" charset="-122"/>
                <a:ea typeface="微软雅黑" pitchFamily="34" charset="-122"/>
              </a:rPr>
              <a:t>&amp;</a:t>
            </a:r>
            <a:r>
              <a:rPr lang="zh-CN" altLang="en-US" sz="2050" b="1" dirty="0" smtClean="0">
                <a:solidFill>
                  <a:srgbClr val="FFC000"/>
                </a:solidFill>
                <a:latin typeface="微软雅黑" pitchFamily="34" charset="-122"/>
                <a:ea typeface="微软雅黑" pitchFamily="34" charset="-122"/>
              </a:rPr>
              <a:t>结论</a:t>
            </a:r>
            <a:endParaRPr lang="en-US" altLang="zh-CN" sz="2050" b="1" dirty="0">
              <a:solidFill>
                <a:srgbClr val="FFC000"/>
              </a:solidFill>
              <a:latin typeface="微软雅黑" pitchFamily="34" charset="-122"/>
              <a:ea typeface="微软雅黑" pitchFamily="34" charset="-122"/>
            </a:endParaRPr>
          </a:p>
        </p:txBody>
      </p:sp>
      <p:sp>
        <p:nvSpPr>
          <p:cNvPr id="9" name="TextBox 8"/>
          <p:cNvSpPr txBox="1"/>
          <p:nvPr/>
        </p:nvSpPr>
        <p:spPr>
          <a:xfrm>
            <a:off x="571472" y="1995987"/>
            <a:ext cx="184731" cy="369332"/>
          </a:xfrm>
          <a:prstGeom prst="rect">
            <a:avLst/>
          </a:prstGeom>
          <a:noFill/>
        </p:spPr>
        <p:txBody>
          <a:bodyPr wrap="none" rtlCol="0">
            <a:spAutoFit/>
          </a:bodyPr>
          <a:lstStyle/>
          <a:p>
            <a:endParaRPr lang="zh-CN" altLang="en-US" dirty="0"/>
          </a:p>
        </p:txBody>
      </p:sp>
      <p:pic>
        <p:nvPicPr>
          <p:cNvPr id="7"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4" name="Rectangle 3"/>
          <p:cNvSpPr/>
          <p:nvPr/>
        </p:nvSpPr>
        <p:spPr>
          <a:xfrm>
            <a:off x="539552" y="1812761"/>
            <a:ext cx="7560840" cy="830997"/>
          </a:xfrm>
          <a:prstGeom prst="rect">
            <a:avLst/>
          </a:prstGeom>
        </p:spPr>
        <p:txBody>
          <a:bodyPr wrap="square">
            <a:spAutoFit/>
          </a:bodyPr>
          <a:lstStyle/>
          <a:p>
            <a:r>
              <a:rPr lang="zh-CN" altLang="en-US" sz="2400" b="1" dirty="0" smtClean="0">
                <a:solidFill>
                  <a:schemeClr val="accent1">
                    <a:lumMod val="60000"/>
                    <a:lumOff val="40000"/>
                  </a:schemeClr>
                </a:solidFill>
                <a:latin typeface="华文中宋" charset="-122"/>
                <a:ea typeface="华文中宋" charset="-122"/>
              </a:rPr>
              <a:t>摘要的作用：</a:t>
            </a:r>
            <a:endParaRPr lang="en-US" altLang="zh-CN" sz="2400" b="1" dirty="0" smtClean="0">
              <a:solidFill>
                <a:schemeClr val="accent1">
                  <a:lumMod val="60000"/>
                  <a:lumOff val="40000"/>
                </a:schemeClr>
              </a:solidFill>
              <a:latin typeface="华文中宋" charset="-122"/>
              <a:ea typeface="华文中宋" charset="-122"/>
            </a:endParaRPr>
          </a:p>
          <a:p>
            <a:r>
              <a:rPr lang="zh-CN" altLang="en-US" sz="2400" b="1" dirty="0">
                <a:latin typeface="华文中宋" charset="-122"/>
                <a:ea typeface="华文中宋" charset="-122"/>
              </a:rPr>
              <a:t> </a:t>
            </a:r>
            <a:r>
              <a:rPr lang="zh-CN" altLang="en-US" sz="2400" b="1" dirty="0" smtClean="0">
                <a:latin typeface="华文中宋" charset="-122"/>
                <a:ea typeface="华文中宋" charset="-122"/>
              </a:rPr>
              <a:t>  让</a:t>
            </a:r>
            <a:r>
              <a:rPr lang="zh-CN" altLang="en-US" sz="2400" b="1" dirty="0">
                <a:latin typeface="华文中宋" charset="-122"/>
                <a:ea typeface="华文中宋" charset="-122"/>
              </a:rPr>
              <a:t>读者尽快了解论文的主要内容，以补充题名的不足</a:t>
            </a:r>
            <a:r>
              <a:rPr lang="zh-CN" altLang="en-US" sz="2400" b="1" dirty="0" smtClean="0">
                <a:latin typeface="华文中宋" charset="-122"/>
                <a:ea typeface="华文中宋" charset="-122"/>
              </a:rPr>
              <a:t>。</a:t>
            </a:r>
            <a:endParaRPr lang="en-US" sz="2400" dirty="0"/>
          </a:p>
        </p:txBody>
      </p:sp>
      <p:sp>
        <p:nvSpPr>
          <p:cNvPr id="10" name="Rectangle 9"/>
          <p:cNvSpPr/>
          <p:nvPr/>
        </p:nvSpPr>
        <p:spPr>
          <a:xfrm>
            <a:off x="539552" y="3077848"/>
            <a:ext cx="6912768" cy="830997"/>
          </a:xfrm>
          <a:prstGeom prst="rect">
            <a:avLst/>
          </a:prstGeom>
        </p:spPr>
        <p:txBody>
          <a:bodyPr wrap="square">
            <a:spAutoFit/>
          </a:bodyPr>
          <a:lstStyle/>
          <a:p>
            <a:r>
              <a:rPr lang="zh-CN" altLang="en-US" sz="2400" b="1" dirty="0" smtClean="0">
                <a:solidFill>
                  <a:schemeClr val="accent1">
                    <a:lumMod val="60000"/>
                    <a:lumOff val="40000"/>
                  </a:schemeClr>
                </a:solidFill>
                <a:latin typeface="华文中宋" charset="-122"/>
                <a:ea typeface="华文中宋" charset="-122"/>
              </a:rPr>
              <a:t>结论的作用：</a:t>
            </a:r>
            <a:endParaRPr lang="en-US" altLang="zh-CN" sz="2400" b="1" dirty="0" smtClean="0">
              <a:solidFill>
                <a:schemeClr val="accent1">
                  <a:lumMod val="60000"/>
                  <a:lumOff val="40000"/>
                </a:schemeClr>
              </a:solidFill>
              <a:latin typeface="华文中宋" charset="-122"/>
              <a:ea typeface="华文中宋" charset="-122"/>
            </a:endParaRPr>
          </a:p>
          <a:p>
            <a:r>
              <a:rPr lang="zh-CN" altLang="en-US" sz="2400" b="1" dirty="0" smtClean="0">
                <a:latin typeface="华文中宋" charset="-122"/>
                <a:ea typeface="华文中宋" charset="-122"/>
              </a:rPr>
              <a:t>      反映论文</a:t>
            </a:r>
            <a:r>
              <a:rPr lang="zh-CN" altLang="en-US" sz="2400" b="1" dirty="0">
                <a:latin typeface="华文中宋" charset="-122"/>
                <a:ea typeface="华文中宋" charset="-122"/>
              </a:rPr>
              <a:t>或研究成果的</a:t>
            </a:r>
            <a:r>
              <a:rPr lang="zh-CN" altLang="en-US" sz="2400" b="1" dirty="0" smtClean="0">
                <a:latin typeface="华文中宋" charset="-122"/>
                <a:ea typeface="华文中宋" charset="-122"/>
              </a:rPr>
              <a:t>价值。</a:t>
            </a:r>
            <a:r>
              <a:rPr lang="zh-CN" altLang="en-US" sz="2400" b="1" dirty="0"/>
              <a:t>　</a:t>
            </a:r>
            <a:endParaRPr lang="en-US" sz="2400" dirty="0"/>
          </a:p>
        </p:txBody>
      </p:sp>
    </p:spTree>
    <p:extLst>
      <p:ext uri="{BB962C8B-B14F-4D97-AF65-F5344CB8AC3E}">
        <p14:creationId xmlns:p14="http://schemas.microsoft.com/office/powerpoint/2010/main" val="268882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4" name="矩形 3"/>
          <p:cNvSpPr/>
          <p:nvPr/>
        </p:nvSpPr>
        <p:spPr>
          <a:xfrm>
            <a:off x="4181180" y="2779224"/>
            <a:ext cx="4000528" cy="2031325"/>
          </a:xfrm>
          <a:prstGeom prst="rect">
            <a:avLst/>
          </a:prstGeom>
        </p:spPr>
        <p:txBody>
          <a:bodyPr wrap="square">
            <a:spAutoFit/>
          </a:bodyPr>
          <a:lstStyle/>
          <a:p>
            <a:pPr>
              <a:spcBef>
                <a:spcPts val="1200"/>
              </a:spcBef>
            </a:pPr>
            <a:r>
              <a:rPr lang="zh-CN" altLang="en-US" sz="1600" b="1" dirty="0" smtClean="0">
                <a:solidFill>
                  <a:schemeClr val="accent1">
                    <a:lumMod val="60000"/>
                    <a:lumOff val="40000"/>
                  </a:schemeClr>
                </a:solidFill>
                <a:latin typeface="Times New Roman" panose="02020603050405020304" pitchFamily="18" charset="0"/>
                <a:cs typeface="Times New Roman" panose="02020603050405020304" pitchFamily="18" charset="0"/>
              </a:rPr>
              <a:t>结论：</a:t>
            </a:r>
            <a:endParaRPr lang="en-US" altLang="zh-CN" sz="1600" b="1"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a:p>
            <a:pPr>
              <a:spcBef>
                <a:spcPts val="1200"/>
              </a:spcBef>
            </a:pPr>
            <a:r>
              <a:rPr lang="en-US" altLang="zh-CN" sz="1600" dirty="0" smtClean="0">
                <a:latin typeface="Times New Roman" panose="02020603050405020304" pitchFamily="18" charset="0"/>
                <a:cs typeface="Times New Roman" panose="02020603050405020304" pitchFamily="18" charset="0"/>
              </a:rPr>
              <a:t>(1) </a:t>
            </a:r>
            <a:r>
              <a:rPr lang="zh-CN" altLang="zh-CN" sz="1600" dirty="0" smtClean="0">
                <a:latin typeface="Times New Roman" panose="02020603050405020304" pitchFamily="18" charset="0"/>
                <a:cs typeface="Times New Roman" panose="02020603050405020304" pitchFamily="18" charset="0"/>
              </a:rPr>
              <a:t>提出了一种新型的传感器结构</a:t>
            </a:r>
            <a:r>
              <a:rPr lang="zh-CN" altLang="en-US" sz="1600" dirty="0" smtClean="0">
                <a:latin typeface="Times New Roman" panose="02020603050405020304" pitchFamily="18" charset="0"/>
                <a:cs typeface="Times New Roman" panose="02020603050405020304" pitchFamily="18" charset="0"/>
              </a:rPr>
              <a:t>以及</a:t>
            </a:r>
            <a:r>
              <a:rPr lang="zh-CN" altLang="zh-CN" sz="1600" dirty="0" smtClean="0">
                <a:latin typeface="Times New Roman" panose="02020603050405020304" pitchFamily="18" charset="0"/>
                <a:cs typeface="Times New Roman" panose="02020603050405020304" pitchFamily="18" charset="0"/>
              </a:rPr>
              <a:t>该结构、方法、发现的简单介绍。</a:t>
            </a:r>
          </a:p>
          <a:p>
            <a:pPr>
              <a:spcBef>
                <a:spcPts val="1200"/>
              </a:spcBef>
            </a:pPr>
            <a:r>
              <a:rPr lang="en-US" altLang="zh-CN" sz="1600" dirty="0" smtClean="0">
                <a:latin typeface="Times New Roman" panose="02020603050405020304" pitchFamily="18" charset="0"/>
                <a:cs typeface="Times New Roman" panose="02020603050405020304" pitchFamily="18" charset="0"/>
              </a:rPr>
              <a:t>(2) </a:t>
            </a:r>
            <a:r>
              <a:rPr lang="zh-CN" altLang="zh-CN" sz="1600" dirty="0" smtClean="0">
                <a:latin typeface="Times New Roman" panose="02020603050405020304" pitchFamily="18" charset="0"/>
                <a:cs typeface="Times New Roman" panose="02020603050405020304" pitchFamily="18" charset="0"/>
              </a:rPr>
              <a:t>实验结果的总结和分析；</a:t>
            </a:r>
          </a:p>
          <a:p>
            <a:pPr>
              <a:spcBef>
                <a:spcPts val="1200"/>
              </a:spcBef>
            </a:pPr>
            <a:r>
              <a:rPr lang="en-US" altLang="zh-CN" sz="1600" dirty="0" smtClean="0">
                <a:latin typeface="Times New Roman" panose="02020603050405020304" pitchFamily="18" charset="0"/>
                <a:cs typeface="Times New Roman" panose="02020603050405020304" pitchFamily="18" charset="0"/>
              </a:rPr>
              <a:t>(3) </a:t>
            </a:r>
            <a:r>
              <a:rPr lang="zh-CN" altLang="zh-CN" sz="1600" dirty="0" smtClean="0">
                <a:latin typeface="Times New Roman" panose="02020603050405020304" pitchFamily="18" charset="0"/>
                <a:cs typeface="Times New Roman" panose="02020603050405020304" pitchFamily="18" charset="0"/>
              </a:rPr>
              <a:t>实验系统的优点、缺陷和对后续实验改进措施的展望</a:t>
            </a:r>
            <a:r>
              <a:rPr lang="zh-CN" altLang="en-US" sz="1600" dirty="0" smtClean="0">
                <a:latin typeface="Times New Roman" panose="02020603050405020304" pitchFamily="18" charset="0"/>
                <a:cs typeface="Times New Roman" panose="02020603050405020304" pitchFamily="18" charset="0"/>
              </a:rPr>
              <a:t>。</a:t>
            </a:r>
            <a:endParaRPr lang="zh-CN" altLang="zh-CN" sz="1600" dirty="0">
              <a:latin typeface="Times New Roman" panose="02020603050405020304" pitchFamily="18" charset="0"/>
              <a:cs typeface="Times New Roman" panose="02020603050405020304" pitchFamily="18" charset="0"/>
            </a:endParaRPr>
          </a:p>
        </p:txBody>
      </p:sp>
      <p:sp>
        <p:nvSpPr>
          <p:cNvPr id="5" name="矩形 4"/>
          <p:cNvSpPr/>
          <p:nvPr/>
        </p:nvSpPr>
        <p:spPr>
          <a:xfrm>
            <a:off x="537842" y="2779224"/>
            <a:ext cx="3286148" cy="1851789"/>
          </a:xfrm>
          <a:prstGeom prst="rect">
            <a:avLst/>
          </a:prstGeom>
        </p:spPr>
        <p:txBody>
          <a:bodyPr wrap="square">
            <a:spAutoFit/>
          </a:bodyPr>
          <a:lstStyle/>
          <a:p>
            <a:pPr algn="just" eaLnBrk="0" hangingPunct="0">
              <a:lnSpc>
                <a:spcPts val="2200"/>
              </a:lnSpc>
            </a:pPr>
            <a:r>
              <a:rPr lang="zh-CN" altLang="en-US" sz="1600" b="1" dirty="0" smtClean="0">
                <a:solidFill>
                  <a:schemeClr val="accent1">
                    <a:lumMod val="60000"/>
                    <a:lumOff val="40000"/>
                  </a:schemeClr>
                </a:solidFill>
              </a:rPr>
              <a:t>摘要：</a:t>
            </a:r>
            <a:endParaRPr lang="en-US" altLang="zh-CN" sz="1600" b="1" dirty="0" smtClean="0">
              <a:solidFill>
                <a:schemeClr val="accent1">
                  <a:lumMod val="60000"/>
                  <a:lumOff val="40000"/>
                </a:schemeClr>
              </a:solidFill>
            </a:endParaRPr>
          </a:p>
          <a:p>
            <a:pPr algn="just" eaLnBrk="0" hangingPunct="0">
              <a:spcBef>
                <a:spcPct val="50000"/>
              </a:spcBef>
            </a:pPr>
            <a:r>
              <a:rPr lang="en-US" altLang="zh-CN" sz="1600" dirty="0" smtClean="0">
                <a:latin typeface="楷体_GB2312" pitchFamily="49" charset="-122"/>
              </a:rPr>
              <a:t>(1)</a:t>
            </a:r>
            <a:r>
              <a:rPr lang="zh-CN" altLang="en-US" sz="1600" dirty="0" smtClean="0">
                <a:latin typeface="楷体_GB2312" pitchFamily="49" charset="-122"/>
              </a:rPr>
              <a:t>简单介绍研究背景；</a:t>
            </a:r>
          </a:p>
          <a:p>
            <a:pPr algn="just" eaLnBrk="0" hangingPunct="0">
              <a:spcBef>
                <a:spcPct val="50000"/>
              </a:spcBef>
            </a:pPr>
            <a:r>
              <a:rPr lang="en-US" altLang="zh-CN" sz="1600" dirty="0" smtClean="0">
                <a:latin typeface="楷体_GB2312" pitchFamily="49" charset="-122"/>
              </a:rPr>
              <a:t>(2)</a:t>
            </a:r>
            <a:r>
              <a:rPr lang="zh-CN" altLang="en-US" sz="1600" dirty="0" smtClean="0">
                <a:latin typeface="楷体_GB2312" pitchFamily="49" charset="-122"/>
              </a:rPr>
              <a:t>文章的主要贡献；</a:t>
            </a:r>
          </a:p>
          <a:p>
            <a:pPr algn="just" eaLnBrk="0" hangingPunct="0">
              <a:spcBef>
                <a:spcPct val="50000"/>
              </a:spcBef>
            </a:pPr>
            <a:r>
              <a:rPr lang="en-US" altLang="zh-CN" sz="1600" dirty="0" smtClean="0">
                <a:latin typeface="楷体_GB2312" pitchFamily="49" charset="-122"/>
              </a:rPr>
              <a:t>(3)</a:t>
            </a:r>
            <a:r>
              <a:rPr lang="zh-CN" altLang="en-US" sz="1600" dirty="0" smtClean="0">
                <a:latin typeface="楷体_GB2312" pitchFamily="49" charset="-122"/>
              </a:rPr>
              <a:t>试验方法及主要结论；</a:t>
            </a:r>
            <a:endParaRPr lang="en-US" altLang="zh-CN" sz="1600" dirty="0" smtClean="0">
              <a:latin typeface="楷体_GB2312" pitchFamily="49" charset="-122"/>
            </a:endParaRPr>
          </a:p>
          <a:p>
            <a:pPr algn="just" eaLnBrk="0" hangingPunct="0">
              <a:spcBef>
                <a:spcPct val="50000"/>
              </a:spcBef>
            </a:pPr>
            <a:r>
              <a:rPr lang="en-US" altLang="zh-CN" sz="1600" dirty="0" smtClean="0">
                <a:latin typeface="楷体_GB2312" pitchFamily="49" charset="-122"/>
                <a:ea typeface="楷体_GB2312" pitchFamily="49" charset="-122"/>
              </a:rPr>
              <a:t>(4)</a:t>
            </a:r>
            <a:r>
              <a:rPr lang="zh-CN" altLang="en-US" sz="1600" dirty="0" smtClean="0">
                <a:latin typeface="楷体_GB2312" pitchFamily="49" charset="-122"/>
                <a:ea typeface="楷体_GB2312" pitchFamily="49" charset="-122"/>
              </a:rPr>
              <a:t>学术意义。</a:t>
            </a:r>
            <a:endParaRPr lang="en-US" altLang="zh-CN" sz="1600" dirty="0">
              <a:latin typeface="楷体_GB2312" pitchFamily="49" charset="-122"/>
              <a:ea typeface="楷体_GB2312" pitchFamily="49" charset="-122"/>
            </a:endParaRPr>
          </a:p>
        </p:txBody>
      </p:sp>
      <p:cxnSp>
        <p:nvCxnSpPr>
          <p:cNvPr id="7" name="直接连接符 6"/>
          <p:cNvCxnSpPr/>
          <p:nvPr/>
        </p:nvCxnSpPr>
        <p:spPr>
          <a:xfrm rot="5400000">
            <a:off x="2818944" y="3784270"/>
            <a:ext cx="2011680" cy="158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23528" y="1707654"/>
            <a:ext cx="7786742" cy="923330"/>
          </a:xfrm>
          <a:prstGeom prst="rect">
            <a:avLst/>
          </a:prstGeom>
        </p:spPr>
        <p:txBody>
          <a:bodyPr wrap="square">
            <a:spAutoFit/>
          </a:bodyPr>
          <a:lstStyle/>
          <a:p>
            <a:r>
              <a:rPr lang="zh-CN" altLang="en-US" b="1" dirty="0" smtClean="0">
                <a:ea typeface="楷体_GB2312" pitchFamily="49" charset="-122"/>
              </a:rPr>
              <a:t>摘要和结论的区别：</a:t>
            </a:r>
            <a:r>
              <a:rPr lang="zh-CN" altLang="en-US" dirty="0" smtClean="0"/>
              <a:t>摘要的作用是</a:t>
            </a:r>
            <a:r>
              <a:rPr lang="zh-CN" altLang="en-US" b="1" dirty="0" smtClean="0">
                <a:solidFill>
                  <a:schemeClr val="accent6"/>
                </a:solidFill>
              </a:rPr>
              <a:t>总起</a:t>
            </a:r>
            <a:r>
              <a:rPr lang="zh-CN" altLang="en-US" dirty="0" smtClean="0"/>
              <a:t>，是对课题及背景、研究动机研究方法和结论的</a:t>
            </a:r>
            <a:r>
              <a:rPr lang="zh-CN" altLang="en-US" b="1" dirty="0" smtClean="0">
                <a:solidFill>
                  <a:schemeClr val="accent6"/>
                </a:solidFill>
              </a:rPr>
              <a:t>概括</a:t>
            </a:r>
            <a:r>
              <a:rPr lang="zh-CN" altLang="en-US" dirty="0" smtClean="0"/>
              <a:t>；而结论是对研究过程的</a:t>
            </a:r>
            <a:r>
              <a:rPr lang="zh-CN" altLang="en-US" b="1" dirty="0" smtClean="0">
                <a:solidFill>
                  <a:schemeClr val="accent6"/>
                </a:solidFill>
              </a:rPr>
              <a:t>简单回顾</a:t>
            </a:r>
            <a:r>
              <a:rPr lang="zh-CN" altLang="en-US" dirty="0" smtClean="0"/>
              <a:t>，侧重于</a:t>
            </a:r>
            <a:r>
              <a:rPr lang="zh-CN" altLang="en-US" b="1" dirty="0" smtClean="0">
                <a:solidFill>
                  <a:schemeClr val="accent6"/>
                </a:solidFill>
              </a:rPr>
              <a:t>结果的讨论</a:t>
            </a:r>
            <a:r>
              <a:rPr lang="zh-CN" altLang="en-US" dirty="0" smtClean="0"/>
              <a:t>，提出本工作的</a:t>
            </a:r>
            <a:r>
              <a:rPr lang="zh-CN" altLang="en-US" b="1" dirty="0" smtClean="0">
                <a:solidFill>
                  <a:schemeClr val="accent6"/>
                </a:solidFill>
              </a:rPr>
              <a:t>不足</a:t>
            </a:r>
            <a:r>
              <a:rPr lang="zh-CN" altLang="en-US" dirty="0" smtClean="0"/>
              <a:t>和</a:t>
            </a:r>
            <a:r>
              <a:rPr lang="zh-CN" altLang="en-US" b="1" dirty="0" smtClean="0">
                <a:solidFill>
                  <a:schemeClr val="accent6"/>
                </a:solidFill>
              </a:rPr>
              <a:t>对未来的预期</a:t>
            </a:r>
            <a:r>
              <a:rPr lang="zh-CN" altLang="en-US" dirty="0" smtClean="0"/>
              <a:t>。</a:t>
            </a:r>
            <a:endParaRPr lang="zh-CN" altLang="en-US" dirty="0"/>
          </a:p>
        </p:txBody>
      </p:sp>
      <p:pic>
        <p:nvPicPr>
          <p:cNvPr id="9"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10" name="矩形 2"/>
          <p:cNvSpPr/>
          <p:nvPr/>
        </p:nvSpPr>
        <p:spPr>
          <a:xfrm>
            <a:off x="445126" y="928676"/>
            <a:ext cx="6215106" cy="451983"/>
          </a:xfrm>
          <a:prstGeom prst="rect">
            <a:avLst/>
          </a:prstGeom>
        </p:spPr>
        <p:txBody>
          <a:bodyPr wrap="square">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4.</a:t>
            </a:r>
            <a:r>
              <a:rPr lang="zh-CN" altLang="en-US" sz="2050" b="1" dirty="0" smtClean="0">
                <a:solidFill>
                  <a:srgbClr val="FFC000"/>
                </a:solidFill>
                <a:latin typeface="微软雅黑" pitchFamily="34" charset="-122"/>
                <a:ea typeface="微软雅黑" pitchFamily="34" charset="-122"/>
              </a:rPr>
              <a:t>摘要</a:t>
            </a:r>
            <a:r>
              <a:rPr lang="en-US" altLang="zh-CN" sz="2050" b="1" dirty="0" smtClean="0">
                <a:solidFill>
                  <a:srgbClr val="FFC000"/>
                </a:solidFill>
                <a:latin typeface="微软雅黑" pitchFamily="34" charset="-122"/>
                <a:ea typeface="微软雅黑" pitchFamily="34" charset="-122"/>
              </a:rPr>
              <a:t>&amp;</a:t>
            </a:r>
            <a:r>
              <a:rPr lang="zh-CN" altLang="en-US" sz="2050" b="1" dirty="0" smtClean="0">
                <a:solidFill>
                  <a:srgbClr val="FFC000"/>
                </a:solidFill>
                <a:latin typeface="微软雅黑" pitchFamily="34" charset="-122"/>
                <a:ea typeface="微软雅黑" pitchFamily="34" charset="-122"/>
              </a:rPr>
              <a:t>结论</a:t>
            </a:r>
            <a:endParaRPr lang="en-US" altLang="zh-CN" sz="2050" b="1" dirty="0">
              <a:solidFill>
                <a:srgbClr val="FFC000"/>
              </a:solidFill>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051720" y="1851670"/>
            <a:ext cx="5952724" cy="830997"/>
          </a:xfrm>
          <a:prstGeom prst="rect">
            <a:avLst/>
          </a:prstGeom>
        </p:spPr>
        <p:txBody>
          <a:bodyPr wrap="square">
            <a:spAutoFit/>
          </a:bodyPr>
          <a:lstStyle/>
          <a:p>
            <a:pPr marL="457200" marR="0" lvl="0" indent="-457200" defTabSz="914400" eaLnBrk="1" fontAlgn="auto" latinLnBrk="0" hangingPunct="1">
              <a:lnSpc>
                <a:spcPct val="150000"/>
              </a:lnSpc>
              <a:spcBef>
                <a:spcPts val="0"/>
              </a:spcBef>
              <a:spcAft>
                <a:spcPts val="0"/>
              </a:spcAft>
              <a:buClrTx/>
              <a:buSzTx/>
              <a:buFontTx/>
              <a:buNone/>
              <a:tabLst/>
              <a:defRPr/>
            </a:pPr>
            <a:r>
              <a:rPr lang="zh-CN" altLang="en-US" sz="3600" b="1" dirty="0" smtClean="0">
                <a:latin typeface="微软雅黑" pitchFamily="34" charset="-122"/>
                <a:ea typeface="微软雅黑" pitchFamily="34" charset="-122"/>
              </a:rPr>
              <a:t>第二章 期刊论文写作</a:t>
            </a:r>
            <a:endParaRPr lang="en-US" altLang="zh-CN" sz="3600" b="1" dirty="0">
              <a:latin typeface="微软雅黑" pitchFamily="34" charset="-122"/>
              <a:ea typeface="微软雅黑" pitchFamily="34" charset="-122"/>
            </a:endParaRPr>
          </a:p>
        </p:txBody>
      </p:sp>
      <p:pic>
        <p:nvPicPr>
          <p:cNvPr id="4"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extLst>
      <p:ext uri="{BB962C8B-B14F-4D97-AF65-F5344CB8AC3E}">
        <p14:creationId xmlns:p14="http://schemas.microsoft.com/office/powerpoint/2010/main" val="536604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3" name="矩形 2"/>
          <p:cNvSpPr/>
          <p:nvPr/>
        </p:nvSpPr>
        <p:spPr>
          <a:xfrm>
            <a:off x="428596" y="785800"/>
            <a:ext cx="6215106" cy="451983"/>
          </a:xfrm>
          <a:prstGeom prst="rect">
            <a:avLst/>
          </a:prstGeom>
        </p:spPr>
        <p:txBody>
          <a:bodyPr wrap="square">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5. </a:t>
            </a:r>
            <a:r>
              <a:rPr lang="zh-CN" altLang="en-US" sz="2050" b="1" dirty="0" smtClean="0">
                <a:solidFill>
                  <a:srgbClr val="FFC000"/>
                </a:solidFill>
                <a:latin typeface="微软雅黑" pitchFamily="34" charset="-122"/>
                <a:ea typeface="微软雅黑" pitchFamily="34" charset="-122"/>
              </a:rPr>
              <a:t>题目</a:t>
            </a:r>
            <a:endParaRPr lang="en-US" altLang="zh-CN" sz="2050" b="1" dirty="0">
              <a:solidFill>
                <a:srgbClr val="FFC000"/>
              </a:solidFill>
              <a:latin typeface="微软雅黑" pitchFamily="34" charset="-122"/>
              <a:ea typeface="微软雅黑" pitchFamily="34" charset="-122"/>
            </a:endParaRPr>
          </a:p>
        </p:txBody>
      </p:sp>
      <p:sp>
        <p:nvSpPr>
          <p:cNvPr id="4" name="矩形 3"/>
          <p:cNvSpPr/>
          <p:nvPr/>
        </p:nvSpPr>
        <p:spPr>
          <a:xfrm>
            <a:off x="714348" y="1282477"/>
            <a:ext cx="7286677" cy="646331"/>
          </a:xfrm>
          <a:prstGeom prst="rect">
            <a:avLst/>
          </a:prstGeom>
        </p:spPr>
        <p:txBody>
          <a:bodyPr wrap="square">
            <a:spAutoFit/>
          </a:bodyPr>
          <a:lstStyle/>
          <a:p>
            <a:r>
              <a:rPr lang="zh-CN" altLang="en-US" b="1" dirty="0" smtClean="0">
                <a:latin typeface="黑体" pitchFamily="2" charset="-122"/>
                <a:ea typeface="黑体" pitchFamily="2" charset="-122"/>
              </a:rPr>
              <a:t>高度概括论文的主要研究内容，一般包含研究的</a:t>
            </a:r>
            <a:r>
              <a:rPr lang="zh-CN" altLang="en-US" b="1" dirty="0" smtClean="0">
                <a:solidFill>
                  <a:schemeClr val="accent1"/>
                </a:solidFill>
                <a:latin typeface="黑体" pitchFamily="2" charset="-122"/>
                <a:ea typeface="黑体" pitchFamily="2" charset="-122"/>
              </a:rPr>
              <a:t>结构</a:t>
            </a:r>
            <a:r>
              <a:rPr lang="zh-CN" altLang="en-US" b="1" dirty="0" smtClean="0">
                <a:latin typeface="黑体" pitchFamily="2" charset="-122"/>
                <a:ea typeface="黑体" pitchFamily="2" charset="-122"/>
              </a:rPr>
              <a:t>、</a:t>
            </a:r>
            <a:r>
              <a:rPr lang="zh-CN" altLang="en-US" b="1" dirty="0" smtClean="0">
                <a:solidFill>
                  <a:srgbClr val="009644"/>
                </a:solidFill>
                <a:latin typeface="黑体" pitchFamily="2" charset="-122"/>
                <a:ea typeface="黑体" pitchFamily="2" charset="-122"/>
              </a:rPr>
              <a:t>对象</a:t>
            </a:r>
            <a:r>
              <a:rPr lang="zh-CN" altLang="en-US" b="1" dirty="0" smtClean="0">
                <a:latin typeface="黑体" pitchFamily="2" charset="-122"/>
                <a:ea typeface="黑体" pitchFamily="2" charset="-122"/>
              </a:rPr>
              <a:t>和</a:t>
            </a:r>
            <a:r>
              <a:rPr lang="zh-CN" altLang="en-US" b="1" dirty="0" smtClean="0">
                <a:solidFill>
                  <a:srgbClr val="7030A0"/>
                </a:solidFill>
                <a:latin typeface="黑体" pitchFamily="2" charset="-122"/>
                <a:ea typeface="黑体" pitchFamily="2" charset="-122"/>
              </a:rPr>
              <a:t>性能</a:t>
            </a:r>
            <a:r>
              <a:rPr lang="zh-CN" altLang="en-US" b="1" dirty="0" smtClean="0">
                <a:latin typeface="黑体" pitchFamily="2" charset="-122"/>
                <a:ea typeface="黑体" pitchFamily="2" charset="-122"/>
              </a:rPr>
              <a:t>，要简洁有力，不宜过长。</a:t>
            </a:r>
            <a:endParaRPr lang="zh-CN" altLang="en-US" dirty="0"/>
          </a:p>
        </p:txBody>
      </p:sp>
      <p:sp>
        <p:nvSpPr>
          <p:cNvPr id="7" name="矩形 6"/>
          <p:cNvSpPr/>
          <p:nvPr/>
        </p:nvSpPr>
        <p:spPr>
          <a:xfrm>
            <a:off x="571472" y="2000246"/>
            <a:ext cx="7643866" cy="3180358"/>
          </a:xfrm>
          <a:prstGeom prst="rect">
            <a:avLst/>
          </a:prstGeom>
        </p:spPr>
        <p:txBody>
          <a:bodyPr wrap="square">
            <a:spAutoFit/>
          </a:bodyPr>
          <a:lstStyle/>
          <a:p>
            <a:pPr algn="just" eaLnBrk="0" hangingPunct="0">
              <a:lnSpc>
                <a:spcPct val="150000"/>
              </a:lnSpc>
            </a:pPr>
            <a:r>
              <a:rPr lang="zh-CN" altLang="en-US" b="1" dirty="0" smtClean="0">
                <a:ea typeface="楷体_GB2312" pitchFamily="49" charset="-122"/>
              </a:rPr>
              <a:t>例：</a:t>
            </a:r>
          </a:p>
          <a:p>
            <a:pPr eaLnBrk="0" hangingPunct="0">
              <a:lnSpc>
                <a:spcPts val="2200"/>
              </a:lnSpc>
            </a:pPr>
            <a:r>
              <a:rPr lang="en-US" altLang="zh-CN" sz="1600" b="1" dirty="0" smtClean="0">
                <a:ea typeface="楷体_GB2312" pitchFamily="49" charset="-122"/>
              </a:rPr>
              <a:t>1.</a:t>
            </a:r>
            <a:r>
              <a:rPr lang="en-US" sz="1600" dirty="0" smtClean="0"/>
              <a:t> </a:t>
            </a:r>
            <a:r>
              <a:rPr lang="en-US" altLang="zh-CN" dirty="0" smtClean="0">
                <a:latin typeface="Times New Roman" pitchFamily="18" charset="0"/>
                <a:cs typeface="Times New Roman" pitchFamily="18" charset="0"/>
              </a:rPr>
              <a:t>A </a:t>
            </a:r>
            <a:r>
              <a:rPr lang="en-US" altLang="zh-CN" dirty="0" smtClean="0">
                <a:solidFill>
                  <a:srgbClr val="7030A0"/>
                </a:solidFill>
                <a:latin typeface="Times New Roman" pitchFamily="18" charset="0"/>
                <a:cs typeface="Times New Roman" pitchFamily="18" charset="0"/>
              </a:rPr>
              <a:t>highly selective and sensitive </a:t>
            </a:r>
            <a:r>
              <a:rPr lang="en-US" altLang="zh-CN" dirty="0" smtClean="0">
                <a:latin typeface="Times New Roman" pitchFamily="18" charset="0"/>
                <a:cs typeface="Times New Roman" pitchFamily="18" charset="0"/>
              </a:rPr>
              <a:t>recyclable colorimetric </a:t>
            </a:r>
            <a:r>
              <a:rPr lang="en-US" altLang="zh-CN" dirty="0" smtClean="0">
                <a:solidFill>
                  <a:srgbClr val="009644"/>
                </a:solidFill>
                <a:latin typeface="Times New Roman" pitchFamily="18" charset="0"/>
                <a:cs typeface="Times New Roman" pitchFamily="18" charset="0"/>
              </a:rPr>
              <a:t>Hg2+ </a:t>
            </a:r>
            <a:r>
              <a:rPr lang="en-US" altLang="zh-CN" dirty="0" smtClean="0">
                <a:latin typeface="Times New Roman" pitchFamily="18" charset="0"/>
                <a:cs typeface="Times New Roman" pitchFamily="18" charset="0"/>
              </a:rPr>
              <a:t>sensor based on </a:t>
            </a:r>
            <a:r>
              <a:rPr lang="en-US" altLang="zh-CN" dirty="0" err="1" smtClean="0">
                <a:solidFill>
                  <a:schemeClr val="accent1"/>
                </a:solidFill>
                <a:latin typeface="Times New Roman" pitchFamily="18" charset="0"/>
                <a:cs typeface="Times New Roman" pitchFamily="18" charset="0"/>
              </a:rPr>
              <a:t>porphyrin</a:t>
            </a:r>
            <a:r>
              <a:rPr lang="en-US" altLang="zh-CN" dirty="0" smtClean="0">
                <a:solidFill>
                  <a:schemeClr val="accent1"/>
                </a:solidFill>
                <a:latin typeface="Times New Roman" pitchFamily="18" charset="0"/>
                <a:cs typeface="Times New Roman" pitchFamily="18" charset="0"/>
              </a:rPr>
              <a:t>-functionalized </a:t>
            </a:r>
            <a:r>
              <a:rPr lang="en-US" altLang="zh-CN" dirty="0" err="1" smtClean="0">
                <a:solidFill>
                  <a:schemeClr val="accent1"/>
                </a:solidFill>
                <a:latin typeface="Times New Roman" pitchFamily="18" charset="0"/>
                <a:cs typeface="Times New Roman" pitchFamily="18" charset="0"/>
              </a:rPr>
              <a:t>polyacrylonitrile</a:t>
            </a:r>
            <a:r>
              <a:rPr lang="en-US" altLang="zh-CN" dirty="0" smtClean="0">
                <a:solidFill>
                  <a:schemeClr val="accent1"/>
                </a:solidFill>
                <a:latin typeface="Times New Roman" pitchFamily="18" charset="0"/>
                <a:cs typeface="Times New Roman" pitchFamily="18" charset="0"/>
              </a:rPr>
              <a:t> fiber</a:t>
            </a:r>
          </a:p>
          <a:p>
            <a:pPr eaLnBrk="0" hangingPunct="0">
              <a:lnSpc>
                <a:spcPts val="2200"/>
              </a:lnSpc>
            </a:pPr>
            <a:endParaRPr lang="en-US" altLang="zh-CN" dirty="0" smtClean="0"/>
          </a:p>
          <a:p>
            <a:pPr algn="just" eaLnBrk="0" hangingPunct="0">
              <a:lnSpc>
                <a:spcPts val="2200"/>
              </a:lnSpc>
            </a:pPr>
            <a:r>
              <a:rPr lang="en-US" altLang="zh-CN" b="1" dirty="0" smtClean="0"/>
              <a:t>2.</a:t>
            </a:r>
            <a:r>
              <a:rPr lang="en-US" altLang="zh-CN" dirty="0" smtClean="0">
                <a:solidFill>
                  <a:srgbClr val="0000FF"/>
                </a:solidFill>
                <a:latin typeface="Times New Roman" pitchFamily="18" charset="0"/>
                <a:cs typeface="Times New Roman" pitchFamily="18" charset="0"/>
              </a:rPr>
              <a:t> </a:t>
            </a:r>
            <a:r>
              <a:rPr lang="en-US" altLang="zh-CN" dirty="0" err="1" smtClean="0">
                <a:solidFill>
                  <a:schemeClr val="accent1"/>
                </a:solidFill>
                <a:latin typeface="Times New Roman" pitchFamily="18" charset="0"/>
                <a:cs typeface="Times New Roman" pitchFamily="18" charset="0"/>
              </a:rPr>
              <a:t>Multicore</a:t>
            </a:r>
            <a:r>
              <a:rPr lang="en-US" altLang="zh-CN" dirty="0" smtClean="0">
                <a:solidFill>
                  <a:schemeClr val="accent1"/>
                </a:solidFill>
                <a:latin typeface="Times New Roman" pitchFamily="18" charset="0"/>
                <a:cs typeface="Times New Roman" pitchFamily="18" charset="0"/>
              </a:rPr>
              <a:t> fiber sensor </a:t>
            </a:r>
            <a:r>
              <a:rPr lang="en-US" altLang="zh-CN" dirty="0" smtClean="0">
                <a:latin typeface="Times New Roman" pitchFamily="18" charset="0"/>
                <a:cs typeface="Times New Roman" pitchFamily="18" charset="0"/>
              </a:rPr>
              <a:t>for </a:t>
            </a:r>
            <a:r>
              <a:rPr lang="en-US" altLang="zh-CN" dirty="0" smtClean="0">
                <a:solidFill>
                  <a:srgbClr val="009644"/>
                </a:solidFill>
                <a:latin typeface="Times New Roman" pitchFamily="18" charset="0"/>
                <a:cs typeface="Times New Roman" pitchFamily="18" charset="0"/>
              </a:rPr>
              <a:t>high-temperature</a:t>
            </a:r>
            <a:r>
              <a:rPr lang="en-US" altLang="zh-CN" dirty="0" smtClean="0">
                <a:latin typeface="Times New Roman" pitchFamily="18" charset="0"/>
                <a:cs typeface="Times New Roman" pitchFamily="18" charset="0"/>
              </a:rPr>
              <a:t> applications </a:t>
            </a:r>
            <a:r>
              <a:rPr lang="en-US" altLang="zh-CN" dirty="0" smtClean="0">
                <a:solidFill>
                  <a:srgbClr val="7030A0"/>
                </a:solidFill>
                <a:latin typeface="Times New Roman" pitchFamily="18" charset="0"/>
                <a:cs typeface="Times New Roman" pitchFamily="18" charset="0"/>
              </a:rPr>
              <a:t>up to 1000 </a:t>
            </a:r>
            <a:r>
              <a:rPr lang="zh-CN" altLang="en-US" dirty="0" smtClean="0">
                <a:solidFill>
                  <a:srgbClr val="7030A0"/>
                </a:solidFill>
                <a:latin typeface="Times New Roman" pitchFamily="18" charset="0"/>
                <a:cs typeface="Times New Roman" pitchFamily="18" charset="0"/>
              </a:rPr>
              <a:t>℃</a:t>
            </a:r>
            <a:endParaRPr lang="en-US" altLang="zh-CN" dirty="0" smtClean="0">
              <a:solidFill>
                <a:srgbClr val="7030A0"/>
              </a:solidFill>
              <a:latin typeface="Times New Roman" pitchFamily="18" charset="0"/>
              <a:cs typeface="Times New Roman" pitchFamily="18" charset="0"/>
            </a:endParaRPr>
          </a:p>
          <a:p>
            <a:pPr algn="just" eaLnBrk="0" hangingPunct="0">
              <a:lnSpc>
                <a:spcPts val="2200"/>
              </a:lnSpc>
            </a:pPr>
            <a:endParaRPr lang="en-US" altLang="zh-CN" b="1" dirty="0" smtClean="0"/>
          </a:p>
          <a:p>
            <a:pPr algn="just" eaLnBrk="0" hangingPunct="0">
              <a:lnSpc>
                <a:spcPts val="2200"/>
              </a:lnSpc>
            </a:pPr>
            <a:r>
              <a:rPr lang="en-US" altLang="zh-CN" b="1" dirty="0" smtClean="0"/>
              <a:t>3.</a:t>
            </a:r>
            <a:r>
              <a:rPr lang="en-US" altLang="zh-CN" dirty="0" smtClean="0">
                <a:solidFill>
                  <a:srgbClr val="0000FF"/>
                </a:solidFill>
                <a:latin typeface="Times New Roman" pitchFamily="18" charset="0"/>
                <a:cs typeface="Times New Roman" pitchFamily="18" charset="0"/>
              </a:rPr>
              <a:t> </a:t>
            </a:r>
            <a:r>
              <a:rPr lang="en-US" altLang="zh-CN" dirty="0" smtClean="0">
                <a:solidFill>
                  <a:schemeClr val="accent1"/>
                </a:solidFill>
                <a:latin typeface="Times New Roman" pitchFamily="18" charset="0"/>
                <a:cs typeface="Times New Roman" pitchFamily="18" charset="0"/>
              </a:rPr>
              <a:t>Surface </a:t>
            </a:r>
            <a:r>
              <a:rPr lang="en-US" altLang="zh-CN" dirty="0" err="1" smtClean="0">
                <a:solidFill>
                  <a:schemeClr val="accent1"/>
                </a:solidFill>
                <a:latin typeface="Times New Roman" pitchFamily="18" charset="0"/>
                <a:cs typeface="Times New Roman" pitchFamily="18" charset="0"/>
              </a:rPr>
              <a:t>plasmon</a:t>
            </a:r>
            <a:r>
              <a:rPr lang="en-US" altLang="zh-CN" dirty="0" smtClean="0">
                <a:solidFill>
                  <a:schemeClr val="accent1"/>
                </a:solidFill>
                <a:latin typeface="Times New Roman" pitchFamily="18" charset="0"/>
                <a:cs typeface="Times New Roman" pitchFamily="18" charset="0"/>
              </a:rPr>
              <a:t> resonance fiber </a:t>
            </a:r>
            <a:r>
              <a:rPr lang="en-US" altLang="zh-CN" dirty="0" smtClean="0">
                <a:latin typeface="Times New Roman" pitchFamily="18" charset="0"/>
                <a:cs typeface="Times New Roman" pitchFamily="18" charset="0"/>
              </a:rPr>
              <a:t>sensor for </a:t>
            </a:r>
            <a:r>
              <a:rPr lang="en-US" altLang="zh-CN" dirty="0" smtClean="0">
                <a:solidFill>
                  <a:srgbClr val="7030A0"/>
                </a:solidFill>
                <a:latin typeface="Times New Roman" pitchFamily="18" charset="0"/>
                <a:cs typeface="Times New Roman" pitchFamily="18" charset="0"/>
              </a:rPr>
              <a:t>real-time and label-free monitoring </a:t>
            </a:r>
            <a:r>
              <a:rPr lang="en-US" altLang="zh-CN" dirty="0" smtClean="0">
                <a:latin typeface="Times New Roman" pitchFamily="18" charset="0"/>
                <a:cs typeface="Times New Roman" pitchFamily="18" charset="0"/>
              </a:rPr>
              <a:t>of </a:t>
            </a:r>
            <a:r>
              <a:rPr lang="en-US" altLang="zh-CN" dirty="0" smtClean="0">
                <a:solidFill>
                  <a:srgbClr val="009644"/>
                </a:solidFill>
                <a:latin typeface="Times New Roman" pitchFamily="18" charset="0"/>
                <a:cs typeface="Times New Roman" pitchFamily="18" charset="0"/>
              </a:rPr>
              <a:t>cellular behavior</a:t>
            </a:r>
          </a:p>
          <a:p>
            <a:pPr algn="just" eaLnBrk="0" hangingPunct="0">
              <a:lnSpc>
                <a:spcPts val="2200"/>
              </a:lnSpc>
            </a:pPr>
            <a:endParaRPr lang="en-US" altLang="zh-CN" dirty="0" smtClean="0">
              <a:solidFill>
                <a:srgbClr val="009644"/>
              </a:solidFill>
              <a:latin typeface="Times New Roman" pitchFamily="18" charset="0"/>
              <a:cs typeface="Times New Roman" pitchFamily="18" charset="0"/>
            </a:endParaRPr>
          </a:p>
          <a:p>
            <a:pPr algn="just" eaLnBrk="0" hangingPunct="0">
              <a:lnSpc>
                <a:spcPct val="150000"/>
              </a:lnSpc>
            </a:pPr>
            <a:endParaRPr lang="en-US" altLang="zh-CN" b="1" dirty="0" smtClean="0"/>
          </a:p>
        </p:txBody>
      </p:sp>
      <p:pic>
        <p:nvPicPr>
          <p:cNvPr id="8"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3" name="矩形 2"/>
          <p:cNvSpPr/>
          <p:nvPr/>
        </p:nvSpPr>
        <p:spPr>
          <a:xfrm>
            <a:off x="428596" y="785800"/>
            <a:ext cx="6215106" cy="451983"/>
          </a:xfrm>
          <a:prstGeom prst="rect">
            <a:avLst/>
          </a:prstGeom>
        </p:spPr>
        <p:txBody>
          <a:bodyPr wrap="square">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5. </a:t>
            </a:r>
            <a:r>
              <a:rPr lang="zh-CN" altLang="en-US" sz="2050" b="1" dirty="0" smtClean="0">
                <a:solidFill>
                  <a:srgbClr val="FFC000"/>
                </a:solidFill>
                <a:latin typeface="微软雅黑" pitchFamily="34" charset="-122"/>
                <a:ea typeface="微软雅黑" pitchFamily="34" charset="-122"/>
              </a:rPr>
              <a:t>题目</a:t>
            </a:r>
            <a:endParaRPr lang="en-US" altLang="zh-CN" sz="2050" b="1" dirty="0">
              <a:solidFill>
                <a:srgbClr val="FFC000"/>
              </a:solidFill>
              <a:latin typeface="微软雅黑" pitchFamily="34" charset="-122"/>
              <a:ea typeface="微软雅黑" pitchFamily="34" charset="-122"/>
            </a:endParaRPr>
          </a:p>
        </p:txBody>
      </p:sp>
      <p:pic>
        <p:nvPicPr>
          <p:cNvPr id="8"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5" name="Rectangle 4"/>
          <p:cNvSpPr/>
          <p:nvPr/>
        </p:nvSpPr>
        <p:spPr>
          <a:xfrm>
            <a:off x="746493" y="1275606"/>
            <a:ext cx="7671796" cy="3194721"/>
          </a:xfrm>
          <a:prstGeom prst="rect">
            <a:avLst/>
          </a:prstGeom>
        </p:spPr>
        <p:txBody>
          <a:bodyPr wrap="square">
            <a:spAutoFit/>
          </a:bodyPr>
          <a:lstStyle/>
          <a:p>
            <a:pPr eaLnBrk="1" hangingPunct="1">
              <a:lnSpc>
                <a:spcPct val="140000"/>
              </a:lnSpc>
            </a:pPr>
            <a:r>
              <a:rPr lang="zh-CN" altLang="en-US" b="1" dirty="0">
                <a:latin typeface="华文中宋" charset="-122"/>
                <a:ea typeface="华文中宋" charset="-122"/>
              </a:rPr>
              <a:t>常见的毛病有如下几种</a:t>
            </a:r>
            <a:r>
              <a:rPr lang="zh-CN" altLang="en-US" b="1" dirty="0" smtClean="0">
                <a:latin typeface="华文中宋" charset="-122"/>
                <a:ea typeface="华文中宋" charset="-122"/>
              </a:rPr>
              <a:t>：</a:t>
            </a:r>
            <a:endParaRPr lang="en-US" altLang="zh-CN" b="1" dirty="0" smtClean="0">
              <a:latin typeface="华文中宋" charset="-122"/>
              <a:ea typeface="华文中宋" charset="-122"/>
            </a:endParaRPr>
          </a:p>
          <a:p>
            <a:pPr eaLnBrk="1" hangingPunct="1">
              <a:lnSpc>
                <a:spcPct val="140000"/>
              </a:lnSpc>
            </a:pPr>
            <a:r>
              <a:rPr lang="zh-CN" altLang="en-US" b="1" dirty="0" smtClean="0">
                <a:solidFill>
                  <a:schemeClr val="accent1">
                    <a:lumMod val="60000"/>
                    <a:lumOff val="40000"/>
                  </a:schemeClr>
                </a:solidFill>
                <a:latin typeface="华文中宋" charset="-122"/>
                <a:ea typeface="华文中宋" charset="-122"/>
              </a:rPr>
              <a:t>（</a:t>
            </a:r>
            <a:r>
              <a:rPr lang="en-US" altLang="zh-CN" b="1" dirty="0" smtClean="0">
                <a:solidFill>
                  <a:schemeClr val="accent1">
                    <a:lumMod val="60000"/>
                    <a:lumOff val="40000"/>
                  </a:schemeClr>
                </a:solidFill>
                <a:latin typeface="华文中宋" charset="-122"/>
                <a:ea typeface="华文中宋" charset="-122"/>
              </a:rPr>
              <a:t>1</a:t>
            </a:r>
            <a:r>
              <a:rPr lang="zh-CN" altLang="en-US" b="1" dirty="0" smtClean="0">
                <a:solidFill>
                  <a:schemeClr val="accent1">
                    <a:lumMod val="60000"/>
                    <a:lumOff val="40000"/>
                  </a:schemeClr>
                </a:solidFill>
                <a:latin typeface="华文中宋" charset="-122"/>
                <a:ea typeface="华文中宋" charset="-122"/>
              </a:rPr>
              <a:t>）题名</a:t>
            </a:r>
            <a:r>
              <a:rPr lang="zh-CN" altLang="en-US" b="1" dirty="0">
                <a:solidFill>
                  <a:schemeClr val="accent1">
                    <a:lumMod val="60000"/>
                    <a:lumOff val="40000"/>
                  </a:schemeClr>
                </a:solidFill>
                <a:latin typeface="华文中宋" charset="-122"/>
                <a:ea typeface="华文中宋" charset="-122"/>
              </a:rPr>
              <a:t>反映的面大，而实际内容包括的</a:t>
            </a:r>
            <a:r>
              <a:rPr lang="zh-CN" altLang="en-US" b="1" dirty="0" smtClean="0">
                <a:solidFill>
                  <a:schemeClr val="accent1">
                    <a:lumMod val="60000"/>
                    <a:lumOff val="40000"/>
                  </a:schemeClr>
                </a:solidFill>
                <a:latin typeface="华文中宋" charset="-122"/>
                <a:ea typeface="华文中宋" charset="-122"/>
              </a:rPr>
              <a:t>面窄</a:t>
            </a:r>
            <a:endParaRPr lang="en-US" altLang="zh-CN" b="1" dirty="0">
              <a:solidFill>
                <a:schemeClr val="accent1">
                  <a:lumMod val="60000"/>
                  <a:lumOff val="40000"/>
                </a:schemeClr>
              </a:solidFill>
              <a:latin typeface="华文中宋" charset="-122"/>
              <a:ea typeface="华文中宋" charset="-122"/>
            </a:endParaRPr>
          </a:p>
          <a:p>
            <a:pPr eaLnBrk="1" hangingPunct="1">
              <a:lnSpc>
                <a:spcPct val="140000"/>
              </a:lnSpc>
              <a:buFont typeface="Wingdings" charset="2"/>
              <a:buNone/>
            </a:pPr>
            <a:r>
              <a:rPr lang="zh-CN" altLang="en-US" b="1" dirty="0" smtClean="0">
                <a:latin typeface="华文中宋" charset="-122"/>
                <a:ea typeface="华文中宋" charset="-122"/>
              </a:rPr>
              <a:t>         新</a:t>
            </a:r>
            <a:r>
              <a:rPr lang="zh-CN" altLang="en-US" b="1" dirty="0">
                <a:latin typeface="华文中宋" charset="-122"/>
                <a:ea typeface="华文中宋" charset="-122"/>
              </a:rPr>
              <a:t>能源的利用</a:t>
            </a:r>
            <a:r>
              <a:rPr lang="zh-CN" altLang="en-US" b="1" dirty="0" smtClean="0">
                <a:latin typeface="华文中宋" charset="-122"/>
                <a:ea typeface="华文中宋" charset="-122"/>
              </a:rPr>
              <a:t>研究</a:t>
            </a:r>
            <a:r>
              <a:rPr lang="en-US" altLang="zh-CN" b="1" dirty="0" smtClean="0">
                <a:latin typeface="华文中宋" charset="-122"/>
                <a:ea typeface="华文中宋" charset="-122"/>
              </a:rPr>
              <a:t>×</a:t>
            </a:r>
            <a:r>
              <a:rPr lang="zh-CN" altLang="en-US" b="1" dirty="0" smtClean="0">
                <a:latin typeface="华文中宋" charset="-122"/>
                <a:ea typeface="华文中宋" charset="-122"/>
              </a:rPr>
              <a:t>    沼气</a:t>
            </a:r>
            <a:r>
              <a:rPr lang="zh-CN" altLang="en-US" b="1" dirty="0">
                <a:latin typeface="华文中宋" charset="-122"/>
                <a:ea typeface="华文中宋" charset="-122"/>
              </a:rPr>
              <a:t>的利用</a:t>
            </a:r>
            <a:r>
              <a:rPr lang="zh-CN" altLang="en-US" b="1" dirty="0" smtClean="0">
                <a:latin typeface="华文中宋" charset="-122"/>
                <a:ea typeface="华文中宋" charset="-122"/>
              </a:rPr>
              <a:t>研究√</a:t>
            </a:r>
            <a:endParaRPr lang="zh-CN" altLang="en-US" b="1" dirty="0">
              <a:latin typeface="华文中宋" charset="-122"/>
              <a:ea typeface="华文中宋" charset="-122"/>
            </a:endParaRPr>
          </a:p>
          <a:p>
            <a:pPr eaLnBrk="1" hangingPunct="1">
              <a:lnSpc>
                <a:spcPct val="140000"/>
              </a:lnSpc>
              <a:buFont typeface="Wingdings" charset="2"/>
              <a:buNone/>
            </a:pPr>
            <a:r>
              <a:rPr lang="zh-CN" altLang="en-US" b="1" dirty="0" smtClean="0">
                <a:solidFill>
                  <a:schemeClr val="accent1">
                    <a:lumMod val="60000"/>
                    <a:lumOff val="40000"/>
                  </a:schemeClr>
                </a:solidFill>
                <a:latin typeface="华文中宋" charset="-122"/>
                <a:ea typeface="华文中宋" charset="-122"/>
              </a:rPr>
              <a:t>（</a:t>
            </a:r>
            <a:r>
              <a:rPr lang="en-US" altLang="zh-CN" b="1" dirty="0" smtClean="0">
                <a:solidFill>
                  <a:schemeClr val="accent1">
                    <a:lumMod val="60000"/>
                    <a:lumOff val="40000"/>
                  </a:schemeClr>
                </a:solidFill>
                <a:latin typeface="华文中宋" charset="-122"/>
                <a:ea typeface="华文中宋" charset="-122"/>
              </a:rPr>
              <a:t>2</a:t>
            </a:r>
            <a:r>
              <a:rPr lang="zh-CN" altLang="en-US" b="1" dirty="0" smtClean="0">
                <a:solidFill>
                  <a:schemeClr val="accent1">
                    <a:lumMod val="60000"/>
                    <a:lumOff val="40000"/>
                  </a:schemeClr>
                </a:solidFill>
                <a:latin typeface="华文中宋" charset="-122"/>
                <a:ea typeface="华文中宋" charset="-122"/>
              </a:rPr>
              <a:t>）标题</a:t>
            </a:r>
            <a:r>
              <a:rPr lang="zh-CN" altLang="en-US" b="1" dirty="0">
                <a:solidFill>
                  <a:schemeClr val="accent1">
                    <a:lumMod val="60000"/>
                    <a:lumOff val="40000"/>
                  </a:schemeClr>
                </a:solidFill>
                <a:latin typeface="华文中宋" charset="-122"/>
                <a:ea typeface="华文中宋" charset="-122"/>
              </a:rPr>
              <a:t>一般化，不足以反映文章内容的</a:t>
            </a:r>
            <a:r>
              <a:rPr lang="zh-CN" altLang="en-US" b="1" dirty="0" smtClean="0">
                <a:solidFill>
                  <a:schemeClr val="accent1">
                    <a:lumMod val="60000"/>
                    <a:lumOff val="40000"/>
                  </a:schemeClr>
                </a:solidFill>
                <a:latin typeface="华文中宋" charset="-122"/>
                <a:ea typeface="华文中宋" charset="-122"/>
              </a:rPr>
              <a:t>特点</a:t>
            </a:r>
            <a:endParaRPr lang="en-US" altLang="zh-CN" b="1" dirty="0">
              <a:solidFill>
                <a:schemeClr val="accent1">
                  <a:lumMod val="60000"/>
                  <a:lumOff val="40000"/>
                </a:schemeClr>
              </a:solidFill>
              <a:latin typeface="华文中宋" charset="-122"/>
              <a:ea typeface="华文中宋" charset="-122"/>
            </a:endParaRPr>
          </a:p>
          <a:p>
            <a:pPr eaLnBrk="1" hangingPunct="1">
              <a:lnSpc>
                <a:spcPct val="140000"/>
              </a:lnSpc>
              <a:buFont typeface="Wingdings" charset="2"/>
              <a:buNone/>
            </a:pPr>
            <a:r>
              <a:rPr lang="zh-CN" altLang="en-US" b="1" dirty="0" smtClean="0">
                <a:latin typeface="华文中宋" charset="-122"/>
                <a:ea typeface="华文中宋" charset="-122"/>
              </a:rPr>
              <a:t>        论</a:t>
            </a:r>
            <a:r>
              <a:rPr lang="zh-CN" altLang="en-US" b="1" dirty="0">
                <a:latin typeface="华文中宋" charset="-122"/>
                <a:ea typeface="华文中宋" charset="-122"/>
              </a:rPr>
              <a:t>机械化在我国农业现代化建设中的</a:t>
            </a:r>
            <a:r>
              <a:rPr lang="zh-CN" altLang="en-US" b="1" dirty="0" smtClean="0">
                <a:latin typeface="华文中宋" charset="-122"/>
                <a:ea typeface="华文中宋" charset="-122"/>
              </a:rPr>
              <a:t>作用</a:t>
            </a:r>
            <a:r>
              <a:rPr lang="en-US" altLang="zh-CN" b="1" dirty="0" smtClean="0">
                <a:latin typeface="华文中宋" charset="-122"/>
                <a:ea typeface="华文中宋" charset="-122"/>
              </a:rPr>
              <a:t>×</a:t>
            </a:r>
          </a:p>
          <a:p>
            <a:pPr eaLnBrk="1" hangingPunct="1">
              <a:lnSpc>
                <a:spcPct val="140000"/>
              </a:lnSpc>
              <a:buFont typeface="Wingdings" charset="2"/>
              <a:buNone/>
            </a:pPr>
            <a:r>
              <a:rPr lang="zh-CN" altLang="en-US" b="1" dirty="0">
                <a:latin typeface="华文中宋" charset="-122"/>
                <a:ea typeface="华文中宋" charset="-122"/>
              </a:rPr>
              <a:t> </a:t>
            </a:r>
            <a:r>
              <a:rPr lang="zh-CN" altLang="en-US" b="1" dirty="0" smtClean="0">
                <a:latin typeface="华文中宋" charset="-122"/>
                <a:ea typeface="华文中宋" charset="-122"/>
              </a:rPr>
              <a:t>       机械化</a:t>
            </a:r>
            <a:r>
              <a:rPr lang="zh-CN" altLang="en-US" b="1" dirty="0">
                <a:latin typeface="华文中宋" charset="-122"/>
                <a:ea typeface="华文中宋" charset="-122"/>
              </a:rPr>
              <a:t>在我国农业现代化建设中作用的定量</a:t>
            </a:r>
            <a:r>
              <a:rPr lang="zh-CN" altLang="en-US" b="1" dirty="0" smtClean="0">
                <a:latin typeface="华文中宋" charset="-122"/>
                <a:ea typeface="华文中宋" charset="-122"/>
              </a:rPr>
              <a:t>分析√</a:t>
            </a:r>
            <a:endParaRPr lang="zh-CN" altLang="en-US" b="1" dirty="0">
              <a:latin typeface="华文中宋" charset="-122"/>
              <a:ea typeface="华文中宋" charset="-122"/>
            </a:endParaRPr>
          </a:p>
          <a:p>
            <a:pPr eaLnBrk="1" hangingPunct="1">
              <a:lnSpc>
                <a:spcPct val="140000"/>
              </a:lnSpc>
              <a:buFont typeface="Wingdings" charset="2"/>
              <a:buNone/>
            </a:pPr>
            <a:r>
              <a:rPr lang="zh-CN" altLang="en-US" b="1" dirty="0" smtClean="0">
                <a:solidFill>
                  <a:schemeClr val="accent1">
                    <a:lumMod val="60000"/>
                    <a:lumOff val="40000"/>
                  </a:schemeClr>
                </a:solidFill>
                <a:latin typeface="华文中宋" charset="-122"/>
                <a:ea typeface="华文中宋" charset="-122"/>
              </a:rPr>
              <a:t>（</a:t>
            </a:r>
            <a:r>
              <a:rPr lang="en-US" altLang="zh-CN" b="1" dirty="0" smtClean="0">
                <a:solidFill>
                  <a:schemeClr val="accent1">
                    <a:lumMod val="60000"/>
                    <a:lumOff val="40000"/>
                  </a:schemeClr>
                </a:solidFill>
                <a:latin typeface="华文中宋" charset="-122"/>
                <a:ea typeface="华文中宋" charset="-122"/>
              </a:rPr>
              <a:t>3</a:t>
            </a:r>
            <a:r>
              <a:rPr lang="zh-CN" altLang="en-US" b="1" dirty="0" smtClean="0">
                <a:solidFill>
                  <a:schemeClr val="accent1">
                    <a:lumMod val="60000"/>
                    <a:lumOff val="40000"/>
                  </a:schemeClr>
                </a:solidFill>
                <a:latin typeface="华文中宋" charset="-122"/>
                <a:ea typeface="华文中宋" charset="-122"/>
              </a:rPr>
              <a:t>）不</a:t>
            </a:r>
            <a:r>
              <a:rPr lang="zh-CN" altLang="en-US" b="1" dirty="0">
                <a:solidFill>
                  <a:schemeClr val="accent1">
                    <a:lumMod val="60000"/>
                    <a:lumOff val="40000"/>
                  </a:schemeClr>
                </a:solidFill>
                <a:latin typeface="华文中宋" charset="-122"/>
                <a:ea typeface="华文中宋" charset="-122"/>
              </a:rPr>
              <a:t>注意分寸，有意无意拔</a:t>
            </a:r>
            <a:r>
              <a:rPr lang="zh-CN" altLang="en-US" b="1" dirty="0" smtClean="0">
                <a:solidFill>
                  <a:schemeClr val="accent1">
                    <a:lumMod val="60000"/>
                    <a:lumOff val="40000"/>
                  </a:schemeClr>
                </a:solidFill>
                <a:latin typeface="华文中宋" charset="-122"/>
                <a:ea typeface="华文中宋" charset="-122"/>
              </a:rPr>
              <a:t>高</a:t>
            </a:r>
            <a:endParaRPr lang="en-US" altLang="zh-CN" b="1" dirty="0">
              <a:solidFill>
                <a:schemeClr val="accent1">
                  <a:lumMod val="60000"/>
                  <a:lumOff val="40000"/>
                </a:schemeClr>
              </a:solidFill>
              <a:latin typeface="华文中宋" charset="-122"/>
              <a:ea typeface="华文中宋" charset="-122"/>
            </a:endParaRPr>
          </a:p>
          <a:p>
            <a:pPr eaLnBrk="1" hangingPunct="1">
              <a:lnSpc>
                <a:spcPct val="140000"/>
              </a:lnSpc>
              <a:buFont typeface="Wingdings" charset="2"/>
              <a:buNone/>
            </a:pPr>
            <a:r>
              <a:rPr lang="en-US" altLang="zh-CN" b="1" dirty="0">
                <a:latin typeface="华文中宋" charset="-122"/>
                <a:ea typeface="华文中宋" charset="-122"/>
              </a:rPr>
              <a:t>   </a:t>
            </a:r>
            <a:r>
              <a:rPr lang="zh-CN" altLang="en-US" b="1" dirty="0">
                <a:latin typeface="华文中宋" charset="-122"/>
                <a:ea typeface="华文中宋" charset="-122"/>
              </a:rPr>
              <a:t> </a:t>
            </a:r>
            <a:r>
              <a:rPr lang="zh-CN" altLang="en-US" b="1" dirty="0" smtClean="0">
                <a:latin typeface="华文中宋" charset="-122"/>
                <a:ea typeface="华文中宋" charset="-122"/>
              </a:rPr>
              <a:t>    研究</a:t>
            </a:r>
            <a:r>
              <a:rPr lang="zh-CN" altLang="en-US" b="1" dirty="0">
                <a:latin typeface="华文中宋" charset="-122"/>
                <a:ea typeface="华文中宋" charset="-122"/>
              </a:rPr>
              <a:t>内容深度不大，却冠以“机理”和“规律”之类的词语。</a:t>
            </a:r>
            <a:endParaRPr lang="zh-CN" altLang="en-US" b="1" dirty="0"/>
          </a:p>
        </p:txBody>
      </p:sp>
    </p:spTree>
    <p:extLst>
      <p:ext uri="{BB962C8B-B14F-4D97-AF65-F5344CB8AC3E}">
        <p14:creationId xmlns:p14="http://schemas.microsoft.com/office/powerpoint/2010/main" val="790607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3" name="矩形 2"/>
          <p:cNvSpPr/>
          <p:nvPr/>
        </p:nvSpPr>
        <p:spPr>
          <a:xfrm>
            <a:off x="428596" y="785800"/>
            <a:ext cx="6215106" cy="451983"/>
          </a:xfrm>
          <a:prstGeom prst="rect">
            <a:avLst/>
          </a:prstGeom>
        </p:spPr>
        <p:txBody>
          <a:bodyPr wrap="square">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5. </a:t>
            </a:r>
            <a:r>
              <a:rPr lang="zh-CN" altLang="en-US" sz="2050" b="1" dirty="0" smtClean="0">
                <a:solidFill>
                  <a:srgbClr val="FFC000"/>
                </a:solidFill>
                <a:latin typeface="微软雅黑" pitchFamily="34" charset="-122"/>
                <a:ea typeface="微软雅黑" pitchFamily="34" charset="-122"/>
              </a:rPr>
              <a:t>题目</a:t>
            </a:r>
            <a:endParaRPr lang="en-US" altLang="zh-CN" sz="2050" b="1" dirty="0">
              <a:solidFill>
                <a:srgbClr val="FFC000"/>
              </a:solidFill>
              <a:latin typeface="微软雅黑" pitchFamily="34" charset="-122"/>
              <a:ea typeface="微软雅黑" pitchFamily="34" charset="-122"/>
            </a:endParaRPr>
          </a:p>
        </p:txBody>
      </p:sp>
      <p:pic>
        <p:nvPicPr>
          <p:cNvPr id="8"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5" name="Rectangle 4"/>
          <p:cNvSpPr/>
          <p:nvPr/>
        </p:nvSpPr>
        <p:spPr>
          <a:xfrm>
            <a:off x="1652732" y="1275606"/>
            <a:ext cx="7671796" cy="3970318"/>
          </a:xfrm>
          <a:prstGeom prst="rect">
            <a:avLst/>
          </a:prstGeom>
        </p:spPr>
        <p:txBody>
          <a:bodyPr wrap="square">
            <a:spAutoFit/>
          </a:bodyPr>
          <a:lstStyle/>
          <a:p>
            <a:pPr eaLnBrk="1" hangingPunct="1">
              <a:lnSpc>
                <a:spcPct val="140000"/>
              </a:lnSpc>
            </a:pPr>
            <a:r>
              <a:rPr lang="zh-CN" altLang="en-US" b="1" dirty="0" smtClean="0">
                <a:latin typeface="华文中宋" charset="-122"/>
                <a:ea typeface="华文中宋" charset="-122"/>
              </a:rPr>
              <a:t>注意：</a:t>
            </a:r>
            <a:endParaRPr lang="en-US" altLang="zh-CN" b="1" dirty="0" smtClean="0">
              <a:latin typeface="华文中宋" charset="-122"/>
              <a:ea typeface="华文中宋" charset="-122"/>
            </a:endParaRPr>
          </a:p>
          <a:p>
            <a:pPr marL="285750" indent="-285750" eaLnBrk="1" hangingPunct="1">
              <a:lnSpc>
                <a:spcPct val="140000"/>
              </a:lnSpc>
              <a:buFont typeface="Arial" charset="0"/>
              <a:buChar char="•"/>
            </a:pPr>
            <a:r>
              <a:rPr lang="zh-CN" altLang="en-US" b="1" dirty="0" smtClean="0">
                <a:solidFill>
                  <a:schemeClr val="accent1">
                    <a:lumMod val="60000"/>
                    <a:lumOff val="40000"/>
                  </a:schemeClr>
                </a:solidFill>
                <a:latin typeface="黑体" pitchFamily="2" charset="-122"/>
                <a:ea typeface="黑体" pitchFamily="2" charset="-122"/>
              </a:rPr>
              <a:t>一般中文不</a:t>
            </a:r>
            <a:r>
              <a:rPr lang="zh-CN" altLang="en-US" b="1" dirty="0">
                <a:solidFill>
                  <a:schemeClr val="accent1">
                    <a:lumMod val="60000"/>
                    <a:lumOff val="40000"/>
                  </a:schemeClr>
                </a:solidFill>
                <a:latin typeface="黑体" pitchFamily="2" charset="-122"/>
                <a:ea typeface="黑体" pitchFamily="2" charset="-122"/>
              </a:rPr>
              <a:t>超过</a:t>
            </a:r>
            <a:r>
              <a:rPr lang="en-US" altLang="zh-CN" b="1" dirty="0" smtClean="0">
                <a:solidFill>
                  <a:schemeClr val="accent1">
                    <a:lumMod val="60000"/>
                    <a:lumOff val="40000"/>
                  </a:schemeClr>
                </a:solidFill>
                <a:latin typeface="黑体" pitchFamily="2" charset="-122"/>
                <a:ea typeface="黑体" pitchFamily="2" charset="-122"/>
              </a:rPr>
              <a:t>20</a:t>
            </a:r>
            <a:r>
              <a:rPr lang="zh-CN" altLang="en-US" b="1" dirty="0" smtClean="0">
                <a:solidFill>
                  <a:schemeClr val="accent1">
                    <a:lumMod val="60000"/>
                    <a:lumOff val="40000"/>
                  </a:schemeClr>
                </a:solidFill>
                <a:latin typeface="黑体" pitchFamily="2" charset="-122"/>
                <a:ea typeface="黑体" pitchFamily="2" charset="-122"/>
              </a:rPr>
              <a:t>字，英文不超过</a:t>
            </a:r>
            <a:r>
              <a:rPr lang="en-US" altLang="zh-CN" b="1" dirty="0" smtClean="0">
                <a:solidFill>
                  <a:schemeClr val="accent1">
                    <a:lumMod val="60000"/>
                    <a:lumOff val="40000"/>
                  </a:schemeClr>
                </a:solidFill>
                <a:latin typeface="黑体" pitchFamily="2" charset="-122"/>
                <a:ea typeface="黑体" pitchFamily="2" charset="-122"/>
              </a:rPr>
              <a:t>10</a:t>
            </a:r>
            <a:r>
              <a:rPr lang="zh-CN" altLang="en-US" b="1" dirty="0" smtClean="0">
                <a:solidFill>
                  <a:schemeClr val="accent1">
                    <a:lumMod val="60000"/>
                    <a:lumOff val="40000"/>
                  </a:schemeClr>
                </a:solidFill>
                <a:latin typeface="黑体" pitchFamily="2" charset="-122"/>
                <a:ea typeface="黑体" pitchFamily="2" charset="-122"/>
              </a:rPr>
              <a:t>个实词</a:t>
            </a:r>
            <a:endParaRPr lang="en-US" altLang="zh-CN" b="1" dirty="0" smtClean="0">
              <a:solidFill>
                <a:schemeClr val="accent1">
                  <a:lumMod val="60000"/>
                  <a:lumOff val="40000"/>
                </a:schemeClr>
              </a:solidFill>
              <a:latin typeface="黑体" pitchFamily="2" charset="-122"/>
              <a:ea typeface="黑体" pitchFamily="2" charset="-122"/>
            </a:endParaRPr>
          </a:p>
          <a:p>
            <a:pPr marL="285750" indent="-285750" eaLnBrk="1" hangingPunct="1">
              <a:lnSpc>
                <a:spcPct val="140000"/>
              </a:lnSpc>
              <a:buFont typeface="Arial" charset="0"/>
              <a:buChar char="•"/>
            </a:pPr>
            <a:r>
              <a:rPr lang="zh-CN" altLang="en-US" b="1" dirty="0" smtClean="0">
                <a:solidFill>
                  <a:schemeClr val="accent1">
                    <a:lumMod val="60000"/>
                    <a:lumOff val="40000"/>
                  </a:schemeClr>
                </a:solidFill>
                <a:latin typeface="黑体" pitchFamily="2" charset="-122"/>
                <a:ea typeface="黑体" pitchFamily="2" charset="-122"/>
              </a:rPr>
              <a:t>尽可能删去多余词语</a:t>
            </a:r>
            <a:endParaRPr lang="en-US" altLang="zh-CN" b="1" dirty="0" smtClean="0">
              <a:solidFill>
                <a:schemeClr val="accent1">
                  <a:lumMod val="60000"/>
                  <a:lumOff val="40000"/>
                </a:schemeClr>
              </a:solidFill>
              <a:latin typeface="黑体" pitchFamily="2" charset="-122"/>
              <a:ea typeface="黑体" pitchFamily="2" charset="-122"/>
            </a:endParaRPr>
          </a:p>
          <a:p>
            <a:pPr marL="285750" indent="-285750" eaLnBrk="1" hangingPunct="1">
              <a:lnSpc>
                <a:spcPct val="140000"/>
              </a:lnSpc>
              <a:buFont typeface="Arial" charset="0"/>
              <a:buChar char="•"/>
            </a:pPr>
            <a:r>
              <a:rPr lang="zh-CN" altLang="en-US" b="1" dirty="0" smtClean="0">
                <a:solidFill>
                  <a:schemeClr val="accent1">
                    <a:lumMod val="60000"/>
                    <a:lumOff val="40000"/>
                  </a:schemeClr>
                </a:solidFill>
                <a:latin typeface="黑体" pitchFamily="2" charset="-122"/>
                <a:ea typeface="黑体" pitchFamily="2" charset="-122"/>
              </a:rPr>
              <a:t>避免出现同义词和近义词</a:t>
            </a:r>
            <a:r>
              <a:rPr lang="en-US" altLang="zh-CN" b="1" dirty="0" smtClean="0">
                <a:solidFill>
                  <a:schemeClr val="accent1">
                    <a:lumMod val="60000"/>
                    <a:lumOff val="40000"/>
                  </a:schemeClr>
                </a:solidFill>
                <a:latin typeface="黑体" pitchFamily="2" charset="-122"/>
                <a:ea typeface="黑体" pitchFamily="2" charset="-122"/>
              </a:rPr>
              <a:t>——</a:t>
            </a:r>
            <a:r>
              <a:rPr lang="zh-CN" altLang="en-US" b="1" dirty="0" smtClean="0">
                <a:solidFill>
                  <a:schemeClr val="accent1">
                    <a:lumMod val="60000"/>
                    <a:lumOff val="40000"/>
                  </a:schemeClr>
                </a:solidFill>
                <a:latin typeface="黑体" pitchFamily="2" charset="-122"/>
                <a:ea typeface="黑体" pitchFamily="2" charset="-122"/>
              </a:rPr>
              <a:t>分析、探讨</a:t>
            </a:r>
            <a:endParaRPr lang="en-US" altLang="zh-CN" b="1" dirty="0" smtClean="0">
              <a:solidFill>
                <a:schemeClr val="accent1">
                  <a:lumMod val="60000"/>
                  <a:lumOff val="40000"/>
                </a:schemeClr>
              </a:solidFill>
              <a:latin typeface="黑体" pitchFamily="2" charset="-122"/>
              <a:ea typeface="黑体" pitchFamily="2" charset="-122"/>
            </a:endParaRPr>
          </a:p>
          <a:p>
            <a:pPr marL="285750" indent="-285750" eaLnBrk="1" hangingPunct="1">
              <a:lnSpc>
                <a:spcPct val="140000"/>
              </a:lnSpc>
              <a:buFont typeface="Arial" charset="0"/>
              <a:buChar char="•"/>
            </a:pPr>
            <a:r>
              <a:rPr lang="zh-CN" altLang="en-US" b="1" dirty="0" smtClean="0">
                <a:solidFill>
                  <a:schemeClr val="accent1">
                    <a:lumMod val="60000"/>
                    <a:lumOff val="40000"/>
                  </a:schemeClr>
                </a:solidFill>
                <a:latin typeface="黑体" pitchFamily="2" charset="-122"/>
                <a:ea typeface="黑体" pitchFamily="2" charset="-122"/>
              </a:rPr>
              <a:t>合理使用冒号、破折号</a:t>
            </a:r>
            <a:endParaRPr lang="en-US" altLang="zh-CN" b="1" dirty="0" smtClean="0">
              <a:solidFill>
                <a:schemeClr val="accent1">
                  <a:lumMod val="60000"/>
                  <a:lumOff val="40000"/>
                </a:schemeClr>
              </a:solidFill>
              <a:latin typeface="黑体" pitchFamily="2" charset="-122"/>
              <a:ea typeface="黑体" pitchFamily="2" charset="-122"/>
            </a:endParaRPr>
          </a:p>
          <a:p>
            <a:pPr marL="285750" indent="-285750" eaLnBrk="1" hangingPunct="1">
              <a:lnSpc>
                <a:spcPct val="140000"/>
              </a:lnSpc>
              <a:buFont typeface="Arial" charset="0"/>
              <a:buChar char="•"/>
            </a:pPr>
            <a:r>
              <a:rPr lang="zh-CN" altLang="en-US" b="1" dirty="0" smtClean="0">
                <a:solidFill>
                  <a:schemeClr val="accent1">
                    <a:lumMod val="60000"/>
                    <a:lumOff val="40000"/>
                  </a:schemeClr>
                </a:solidFill>
                <a:latin typeface="黑体" pitchFamily="2" charset="-122"/>
                <a:ea typeface="黑体" pitchFamily="2" charset="-122"/>
              </a:rPr>
              <a:t>一定要有关键词</a:t>
            </a:r>
            <a:endParaRPr lang="en-US" altLang="zh-CN" b="1" dirty="0" smtClean="0">
              <a:solidFill>
                <a:schemeClr val="accent1">
                  <a:lumMod val="60000"/>
                  <a:lumOff val="40000"/>
                </a:schemeClr>
              </a:solidFill>
              <a:latin typeface="黑体" pitchFamily="2" charset="-122"/>
              <a:ea typeface="黑体" pitchFamily="2" charset="-122"/>
            </a:endParaRPr>
          </a:p>
          <a:p>
            <a:pPr marL="285750" indent="-285750" eaLnBrk="1" hangingPunct="1">
              <a:lnSpc>
                <a:spcPct val="140000"/>
              </a:lnSpc>
              <a:buFont typeface="Arial" charset="0"/>
              <a:buChar char="•"/>
            </a:pPr>
            <a:r>
              <a:rPr lang="zh-CN" altLang="en-US" b="1" dirty="0" smtClean="0">
                <a:solidFill>
                  <a:schemeClr val="accent1">
                    <a:lumMod val="60000"/>
                    <a:lumOff val="40000"/>
                  </a:schemeClr>
                </a:solidFill>
                <a:latin typeface="黑体" pitchFamily="2" charset="-122"/>
                <a:ea typeface="黑体" pitchFamily="2" charset="-122"/>
              </a:rPr>
              <a:t>尽量不用缩略语</a:t>
            </a:r>
            <a:endParaRPr lang="en-US" altLang="zh-CN" b="1" dirty="0" smtClean="0">
              <a:solidFill>
                <a:schemeClr val="accent1">
                  <a:lumMod val="60000"/>
                  <a:lumOff val="40000"/>
                </a:schemeClr>
              </a:solidFill>
              <a:latin typeface="黑体" pitchFamily="2" charset="-122"/>
              <a:ea typeface="黑体" pitchFamily="2" charset="-122"/>
            </a:endParaRPr>
          </a:p>
          <a:p>
            <a:pPr eaLnBrk="1" hangingPunct="1">
              <a:lnSpc>
                <a:spcPct val="140000"/>
              </a:lnSpc>
            </a:pPr>
            <a:endParaRPr lang="en-US" altLang="zh-CN" b="1" dirty="0" smtClean="0">
              <a:latin typeface="黑体" pitchFamily="2" charset="-122"/>
              <a:ea typeface="黑体" pitchFamily="2" charset="-122"/>
            </a:endParaRPr>
          </a:p>
          <a:p>
            <a:pPr eaLnBrk="1" hangingPunct="1">
              <a:lnSpc>
                <a:spcPct val="140000"/>
              </a:lnSpc>
            </a:pPr>
            <a:endParaRPr lang="en-US" altLang="zh-CN" b="1" dirty="0" smtClean="0">
              <a:latin typeface="华文中宋" charset="-122"/>
              <a:ea typeface="华文中宋" charset="-122"/>
            </a:endParaRPr>
          </a:p>
          <a:p>
            <a:pPr eaLnBrk="1" hangingPunct="1">
              <a:lnSpc>
                <a:spcPct val="140000"/>
              </a:lnSpc>
            </a:pPr>
            <a:endParaRPr lang="zh-CN" altLang="en-US" b="1" dirty="0"/>
          </a:p>
        </p:txBody>
      </p:sp>
    </p:spTree>
    <p:extLst>
      <p:ext uri="{BB962C8B-B14F-4D97-AF65-F5344CB8AC3E}">
        <p14:creationId xmlns:p14="http://schemas.microsoft.com/office/powerpoint/2010/main" val="1159396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3" name="矩形 2"/>
          <p:cNvSpPr/>
          <p:nvPr/>
        </p:nvSpPr>
        <p:spPr>
          <a:xfrm>
            <a:off x="428596" y="785800"/>
            <a:ext cx="6215106" cy="451983"/>
          </a:xfrm>
          <a:prstGeom prst="rect">
            <a:avLst/>
          </a:prstGeom>
        </p:spPr>
        <p:txBody>
          <a:bodyPr wrap="square">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5. </a:t>
            </a:r>
            <a:r>
              <a:rPr lang="zh-CN" altLang="en-US" sz="2050" b="1" dirty="0" smtClean="0">
                <a:solidFill>
                  <a:srgbClr val="FFC000"/>
                </a:solidFill>
                <a:latin typeface="微软雅黑" pitchFamily="34" charset="-122"/>
                <a:ea typeface="微软雅黑" pitchFamily="34" charset="-122"/>
              </a:rPr>
              <a:t>题目</a:t>
            </a:r>
            <a:endParaRPr lang="en-US" altLang="zh-CN" sz="2050" b="1" dirty="0">
              <a:solidFill>
                <a:srgbClr val="FFC000"/>
              </a:solidFill>
              <a:latin typeface="微软雅黑" pitchFamily="34" charset="-122"/>
              <a:ea typeface="微软雅黑" pitchFamily="34" charset="-122"/>
            </a:endParaRPr>
          </a:p>
        </p:txBody>
      </p:sp>
      <p:pic>
        <p:nvPicPr>
          <p:cNvPr id="8"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5" name="Rectangle 4"/>
          <p:cNvSpPr/>
          <p:nvPr/>
        </p:nvSpPr>
        <p:spPr>
          <a:xfrm>
            <a:off x="1661862" y="1275606"/>
            <a:ext cx="7950698" cy="3970318"/>
          </a:xfrm>
          <a:prstGeom prst="rect">
            <a:avLst/>
          </a:prstGeom>
        </p:spPr>
        <p:txBody>
          <a:bodyPr wrap="square">
            <a:spAutoFit/>
          </a:bodyPr>
          <a:lstStyle/>
          <a:p>
            <a:pPr eaLnBrk="1" hangingPunct="1">
              <a:lnSpc>
                <a:spcPct val="140000"/>
              </a:lnSpc>
            </a:pPr>
            <a:r>
              <a:rPr lang="zh-CN" altLang="en-US" b="1" dirty="0" smtClean="0">
                <a:latin typeface="华文中宋" charset="-122"/>
                <a:ea typeface="华文中宋" charset="-122"/>
              </a:rPr>
              <a:t>注意：</a:t>
            </a:r>
            <a:endParaRPr lang="en-US" altLang="zh-CN" b="1" dirty="0" smtClean="0">
              <a:latin typeface="华文中宋" charset="-122"/>
              <a:ea typeface="华文中宋" charset="-122"/>
            </a:endParaRPr>
          </a:p>
          <a:p>
            <a:pPr marL="285750" indent="-285750" eaLnBrk="1" hangingPunct="1">
              <a:lnSpc>
                <a:spcPct val="140000"/>
              </a:lnSpc>
              <a:buFont typeface="Arial" charset="0"/>
              <a:buChar char="•"/>
            </a:pPr>
            <a:r>
              <a:rPr lang="zh-CN" altLang="en-US" b="1" dirty="0" smtClean="0">
                <a:solidFill>
                  <a:schemeClr val="accent1">
                    <a:lumMod val="60000"/>
                    <a:lumOff val="40000"/>
                  </a:schemeClr>
                </a:solidFill>
                <a:latin typeface="黑体" pitchFamily="2" charset="-122"/>
                <a:ea typeface="黑体" pitchFamily="2" charset="-122"/>
              </a:rPr>
              <a:t>注意“的”的使用：</a:t>
            </a:r>
            <a:endParaRPr lang="en-US" altLang="zh-CN" b="1" dirty="0" smtClean="0">
              <a:solidFill>
                <a:schemeClr val="accent1">
                  <a:lumMod val="60000"/>
                  <a:lumOff val="40000"/>
                </a:schemeClr>
              </a:solidFill>
              <a:latin typeface="黑体" pitchFamily="2" charset="-122"/>
              <a:ea typeface="黑体" pitchFamily="2" charset="-122"/>
            </a:endParaRPr>
          </a:p>
          <a:p>
            <a:pPr>
              <a:lnSpc>
                <a:spcPct val="140000"/>
              </a:lnSpc>
            </a:pPr>
            <a:r>
              <a:rPr lang="zh-CN" altLang="en-US" b="1" dirty="0" smtClean="0">
                <a:ea typeface="华文中宋" charset="-122"/>
              </a:rPr>
              <a:t>    拱坝</a:t>
            </a:r>
            <a:r>
              <a:rPr lang="zh-CN" altLang="en-US" b="1" dirty="0">
                <a:ea typeface="华文中宋" charset="-122"/>
              </a:rPr>
              <a:t>的应力特点和分布规律的</a:t>
            </a:r>
            <a:r>
              <a:rPr lang="zh-CN" altLang="en-US" b="1" dirty="0" smtClean="0">
                <a:ea typeface="华文中宋" charset="-122"/>
              </a:rPr>
              <a:t>探讨</a:t>
            </a:r>
            <a:r>
              <a:rPr lang="en-US" altLang="zh-CN" b="1" dirty="0" smtClean="0">
                <a:ea typeface="华文中宋" charset="-122"/>
              </a:rPr>
              <a:t>×</a:t>
            </a:r>
            <a:r>
              <a:rPr lang="zh-CN" altLang="en-US" b="1" dirty="0" smtClean="0">
                <a:ea typeface="华文中宋" charset="-122"/>
              </a:rPr>
              <a:t> </a:t>
            </a:r>
            <a:endParaRPr lang="en-US" altLang="zh-CN" b="1" dirty="0" smtClean="0">
              <a:ea typeface="华文中宋" charset="-122"/>
            </a:endParaRPr>
          </a:p>
          <a:p>
            <a:pPr>
              <a:lnSpc>
                <a:spcPct val="140000"/>
              </a:lnSpc>
            </a:pPr>
            <a:r>
              <a:rPr lang="zh-CN" altLang="en-US" b="1" dirty="0">
                <a:ea typeface="华文中宋" charset="-122"/>
              </a:rPr>
              <a:t> </a:t>
            </a:r>
            <a:r>
              <a:rPr lang="zh-CN" altLang="en-US" b="1" dirty="0" smtClean="0">
                <a:ea typeface="华文中宋" charset="-122"/>
              </a:rPr>
              <a:t>   拱坝应力的特点</a:t>
            </a:r>
            <a:r>
              <a:rPr lang="zh-CN" altLang="en-US" b="1" dirty="0">
                <a:ea typeface="华文中宋" charset="-122"/>
              </a:rPr>
              <a:t>和分布规律的</a:t>
            </a:r>
            <a:r>
              <a:rPr lang="zh-CN" altLang="en-US" b="1" dirty="0" smtClean="0">
                <a:ea typeface="华文中宋" charset="-122"/>
              </a:rPr>
              <a:t>探讨√</a:t>
            </a:r>
            <a:endParaRPr lang="en-US" altLang="zh-CN" b="1" dirty="0" smtClean="0">
              <a:ea typeface="华文中宋" charset="-122"/>
            </a:endParaRPr>
          </a:p>
          <a:p>
            <a:pPr marL="285750" indent="-285750" eaLnBrk="1" hangingPunct="1">
              <a:lnSpc>
                <a:spcPct val="140000"/>
              </a:lnSpc>
              <a:buFont typeface="Arial" charset="0"/>
              <a:buChar char="•"/>
            </a:pPr>
            <a:r>
              <a:rPr lang="zh-CN" altLang="en-US" b="1" dirty="0">
                <a:solidFill>
                  <a:schemeClr val="accent1">
                    <a:lumMod val="60000"/>
                    <a:lumOff val="40000"/>
                  </a:schemeClr>
                </a:solidFill>
                <a:latin typeface="黑体" pitchFamily="2" charset="-122"/>
                <a:ea typeface="黑体" pitchFamily="2" charset="-122"/>
              </a:rPr>
              <a:t>尽量用名词性词组：</a:t>
            </a:r>
            <a:endParaRPr lang="en-US" altLang="zh-CN" b="1" dirty="0">
              <a:solidFill>
                <a:schemeClr val="accent1">
                  <a:lumMod val="60000"/>
                  <a:lumOff val="40000"/>
                </a:schemeClr>
              </a:solidFill>
              <a:latin typeface="黑体" pitchFamily="2" charset="-122"/>
              <a:ea typeface="黑体" pitchFamily="2" charset="-122"/>
            </a:endParaRPr>
          </a:p>
          <a:p>
            <a:pPr eaLnBrk="1" hangingPunct="1">
              <a:lnSpc>
                <a:spcPct val="140000"/>
              </a:lnSpc>
            </a:pPr>
            <a:r>
              <a:rPr lang="zh-CN" altLang="en-US" b="1" dirty="0">
                <a:latin typeface="华文中宋" charset="-122"/>
                <a:ea typeface="华文中宋" charset="-122"/>
              </a:rPr>
              <a:t>    研究一种制取苯乙醛的新方法</a:t>
            </a:r>
            <a:r>
              <a:rPr lang="en-US" altLang="zh-CN" b="1" dirty="0" smtClean="0">
                <a:latin typeface="华文中宋" charset="-122"/>
                <a:ea typeface="华文中宋" charset="-122"/>
              </a:rPr>
              <a:t>×</a:t>
            </a:r>
          </a:p>
          <a:p>
            <a:pPr eaLnBrk="1" hangingPunct="1">
              <a:lnSpc>
                <a:spcPct val="140000"/>
              </a:lnSpc>
            </a:pPr>
            <a:r>
              <a:rPr lang="zh-CN" altLang="en-US" b="1" dirty="0">
                <a:latin typeface="华文中宋" charset="-122"/>
                <a:ea typeface="华文中宋" charset="-122"/>
              </a:rPr>
              <a:t> </a:t>
            </a:r>
            <a:r>
              <a:rPr lang="zh-CN" altLang="en-US" b="1" dirty="0" smtClean="0">
                <a:latin typeface="华文中宋" charset="-122"/>
                <a:ea typeface="华文中宋" charset="-122"/>
              </a:rPr>
              <a:t>   一</a:t>
            </a:r>
            <a:r>
              <a:rPr lang="zh-CN" altLang="en-US" b="1" dirty="0">
                <a:latin typeface="华文中宋" charset="-122"/>
                <a:ea typeface="华文中宋" charset="-122"/>
              </a:rPr>
              <a:t>种苯乙醛制取新方法的研究√</a:t>
            </a:r>
            <a:endParaRPr lang="en-US" altLang="zh-CN" b="1" dirty="0">
              <a:latin typeface="黑体" pitchFamily="2" charset="-122"/>
              <a:ea typeface="黑体" pitchFamily="2" charset="-122"/>
            </a:endParaRPr>
          </a:p>
          <a:p>
            <a:pPr>
              <a:lnSpc>
                <a:spcPct val="140000"/>
              </a:lnSpc>
            </a:pPr>
            <a:endParaRPr lang="en-US" altLang="zh-CN" b="1" dirty="0">
              <a:latin typeface="黑体" pitchFamily="2" charset="-122"/>
              <a:ea typeface="华文中宋" charset="-122"/>
            </a:endParaRPr>
          </a:p>
          <a:p>
            <a:pPr eaLnBrk="1" hangingPunct="1">
              <a:lnSpc>
                <a:spcPct val="140000"/>
              </a:lnSpc>
            </a:pPr>
            <a:endParaRPr lang="en-US" altLang="zh-CN" b="1" dirty="0" smtClean="0">
              <a:latin typeface="华文中宋" charset="-122"/>
              <a:ea typeface="华文中宋" charset="-122"/>
            </a:endParaRPr>
          </a:p>
          <a:p>
            <a:pPr eaLnBrk="1" hangingPunct="1">
              <a:lnSpc>
                <a:spcPct val="140000"/>
              </a:lnSpc>
            </a:pPr>
            <a:endParaRPr lang="zh-CN" altLang="en-US" b="1" dirty="0"/>
          </a:p>
        </p:txBody>
      </p:sp>
    </p:spTree>
    <p:extLst>
      <p:ext uri="{BB962C8B-B14F-4D97-AF65-F5344CB8AC3E}">
        <p14:creationId xmlns:p14="http://schemas.microsoft.com/office/powerpoint/2010/main" val="2143456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3" name="矩形 2"/>
          <p:cNvSpPr/>
          <p:nvPr/>
        </p:nvSpPr>
        <p:spPr>
          <a:xfrm>
            <a:off x="251520" y="1499756"/>
            <a:ext cx="8001056" cy="3016210"/>
          </a:xfrm>
          <a:prstGeom prst="rect">
            <a:avLst/>
          </a:prstGeom>
        </p:spPr>
        <p:txBody>
          <a:bodyPr wrap="square">
            <a:spAutoFit/>
          </a:bodyPr>
          <a:lstStyle/>
          <a:p>
            <a:pPr indent="304800" algn="just" eaLnBrk="0" hangingPunct="0"/>
            <a:r>
              <a:rPr lang="zh-CN" altLang="en-US" sz="2000" dirty="0" smtClean="0">
                <a:ea typeface="楷体_GB2312" pitchFamily="49" charset="-122"/>
              </a:rPr>
              <a:t>将文章中引用的参考文献按出现的</a:t>
            </a:r>
            <a:r>
              <a:rPr lang="zh-CN" altLang="en-US" sz="2000" dirty="0" smtClean="0">
                <a:solidFill>
                  <a:schemeClr val="accent1">
                    <a:lumMod val="60000"/>
                    <a:lumOff val="40000"/>
                  </a:schemeClr>
                </a:solidFill>
                <a:ea typeface="楷体_GB2312" pitchFamily="49" charset="-122"/>
              </a:rPr>
              <a:t>顺序编号</a:t>
            </a:r>
            <a:r>
              <a:rPr lang="zh-CN" altLang="en-US" sz="2000" dirty="0" smtClean="0">
                <a:ea typeface="楷体_GB2312" pitchFamily="49" charset="-122"/>
              </a:rPr>
              <a:t>，集中放在论文的最后。参考文献可以是书籍、期刊文章、会议论文、学位论文、产品资料等等。</a:t>
            </a:r>
            <a:r>
              <a:rPr lang="zh-CN" altLang="en-US" sz="2000" b="1" dirty="0" smtClean="0">
                <a:solidFill>
                  <a:schemeClr val="accent1">
                    <a:lumMod val="60000"/>
                    <a:lumOff val="40000"/>
                  </a:schemeClr>
                </a:solidFill>
                <a:ea typeface="楷体_GB2312" pitchFamily="49" charset="-122"/>
              </a:rPr>
              <a:t>参考文献信息中一般包含作者名、论文或书籍题目、期刊或出版社名称、卷期号、页码。</a:t>
            </a:r>
            <a:r>
              <a:rPr lang="zh-CN" altLang="en-US" sz="2000" dirty="0" smtClean="0">
                <a:latin typeface="楷体_GB2312" pitchFamily="49" charset="-122"/>
                <a:ea typeface="楷体_GB2312" pitchFamily="49" charset="-122"/>
              </a:rPr>
              <a:t>不同杂志对参考文献的格式要求略有不同，如作者姓和名的顺序、期刊名是否缩写等。</a:t>
            </a:r>
            <a:endParaRPr lang="en-US" altLang="zh-CN" sz="2000" dirty="0" smtClean="0">
              <a:ea typeface="楷体_GB2312" pitchFamily="49" charset="-122"/>
            </a:endParaRPr>
          </a:p>
          <a:p>
            <a:pPr algn="just" eaLnBrk="0" hangingPunct="0"/>
            <a:r>
              <a:rPr lang="zh-CN" altLang="en-US" sz="1600" b="1" dirty="0" smtClean="0">
                <a:ea typeface="楷体_GB2312" pitchFamily="49" charset="-122"/>
              </a:rPr>
              <a:t>例：</a:t>
            </a:r>
          </a:p>
          <a:p>
            <a:pPr indent="182563" algn="just" eaLnBrk="0" hangingPunct="0">
              <a:spcAft>
                <a:spcPts val="600"/>
              </a:spcAft>
            </a:pPr>
            <a:r>
              <a:rPr lang="en-US" altLang="zh-CN" sz="1600" b="1" dirty="0" smtClean="0">
                <a:ea typeface="楷体_GB2312" pitchFamily="49" charset="-122"/>
              </a:rPr>
              <a:t>[1] </a:t>
            </a:r>
            <a:r>
              <a:rPr lang="zh-CN" altLang="en-US" sz="1600" dirty="0" smtClean="0"/>
              <a:t>张毅</a:t>
            </a:r>
            <a:r>
              <a:rPr lang="en-US" sz="1600" dirty="0" smtClean="0"/>
              <a:t>. </a:t>
            </a:r>
            <a:r>
              <a:rPr lang="zh-CN" altLang="en-US" sz="1600" dirty="0" smtClean="0"/>
              <a:t>铸造工艺</a:t>
            </a:r>
            <a:r>
              <a:rPr lang="en-US" sz="1600" dirty="0" smtClean="0"/>
              <a:t>CAD</a:t>
            </a:r>
            <a:r>
              <a:rPr lang="zh-CN" altLang="en-US" sz="1600" dirty="0" smtClean="0"/>
              <a:t>及其应用</a:t>
            </a:r>
            <a:r>
              <a:rPr lang="en-US" sz="1600" dirty="0" smtClean="0"/>
              <a:t>[M]. </a:t>
            </a:r>
            <a:r>
              <a:rPr lang="zh-CN" altLang="en-US" sz="1600" dirty="0" smtClean="0"/>
              <a:t>北京：机械工业出版社，</a:t>
            </a:r>
            <a:r>
              <a:rPr lang="en-US" sz="1600" dirty="0" smtClean="0"/>
              <a:t>1994</a:t>
            </a:r>
            <a:r>
              <a:rPr lang="zh-CN" altLang="en-US" sz="1600" dirty="0" smtClean="0"/>
              <a:t>，</a:t>
            </a:r>
            <a:r>
              <a:rPr lang="en-US" sz="1600" dirty="0" smtClean="0"/>
              <a:t>14-15.</a:t>
            </a:r>
            <a:endParaRPr lang="en-US" altLang="zh-CN" sz="1600" dirty="0" smtClean="0"/>
          </a:p>
          <a:p>
            <a:pPr indent="182563" algn="just" eaLnBrk="0" hangingPunct="0">
              <a:spcAft>
                <a:spcPts val="600"/>
              </a:spcAft>
            </a:pPr>
            <a:r>
              <a:rPr lang="en-US" altLang="zh-CN" sz="1600" b="1" dirty="0" smtClean="0"/>
              <a:t>[2]</a:t>
            </a:r>
            <a:r>
              <a:rPr lang="en-US" sz="1600" dirty="0" smtClean="0"/>
              <a:t> Huang S C, Huang Y M, </a:t>
            </a:r>
            <a:r>
              <a:rPr lang="en-US" sz="1600" dirty="0" err="1" smtClean="0"/>
              <a:t>Shieh</a:t>
            </a:r>
            <a:r>
              <a:rPr lang="en-US" sz="1600" dirty="0" smtClean="0"/>
              <a:t> S M. Vibration and stability of a rotating shaft containing a </a:t>
            </a:r>
            <a:r>
              <a:rPr lang="en-US" sz="1600" dirty="0" err="1" smtClean="0"/>
              <a:t>transerse</a:t>
            </a:r>
            <a:r>
              <a:rPr lang="en-US" sz="1600" dirty="0" smtClean="0"/>
              <a:t> crack [J]. J Sound and Vibration, 1993, 162(3): 387-401.</a:t>
            </a:r>
            <a:endParaRPr lang="en-US" altLang="zh-CN" sz="1600" b="1" dirty="0" smtClean="0"/>
          </a:p>
          <a:p>
            <a:pPr indent="182563" algn="just" eaLnBrk="0" hangingPunct="0">
              <a:spcAft>
                <a:spcPts val="600"/>
              </a:spcAft>
            </a:pPr>
            <a:r>
              <a:rPr lang="en-US" altLang="zh-CN" sz="1600" b="1" dirty="0" smtClean="0"/>
              <a:t>[3]</a:t>
            </a:r>
            <a:r>
              <a:rPr lang="zh-CN" altLang="en-US" sz="1600" dirty="0" smtClean="0"/>
              <a:t>周丽</a:t>
            </a:r>
            <a:r>
              <a:rPr lang="en-US" sz="1600" dirty="0" smtClean="0"/>
              <a:t>. </a:t>
            </a:r>
            <a:r>
              <a:rPr lang="zh-CN" altLang="en-US" sz="1600" dirty="0" smtClean="0"/>
              <a:t>机械式挖掘机工作装置的优化与仿真</a:t>
            </a:r>
            <a:r>
              <a:rPr lang="en-US" sz="1600" dirty="0" smtClean="0"/>
              <a:t>[D]. </a:t>
            </a:r>
            <a:r>
              <a:rPr lang="zh-CN" altLang="en-US" sz="1600" dirty="0" smtClean="0"/>
              <a:t>沈阳：东北大学，</a:t>
            </a:r>
            <a:r>
              <a:rPr lang="en-US" sz="1600" dirty="0" smtClean="0"/>
              <a:t>2000.</a:t>
            </a:r>
            <a:endParaRPr lang="en-US" altLang="zh-CN" sz="1600" b="1" dirty="0" smtClean="0"/>
          </a:p>
        </p:txBody>
      </p:sp>
      <p:sp>
        <p:nvSpPr>
          <p:cNvPr id="6" name="矩形 5"/>
          <p:cNvSpPr/>
          <p:nvPr/>
        </p:nvSpPr>
        <p:spPr>
          <a:xfrm>
            <a:off x="428596" y="771550"/>
            <a:ext cx="6215106" cy="451983"/>
          </a:xfrm>
          <a:prstGeom prst="rect">
            <a:avLst/>
          </a:prstGeom>
        </p:spPr>
        <p:txBody>
          <a:bodyPr wrap="square">
            <a:spAutoFit/>
          </a:bodyPr>
          <a:lstStyle/>
          <a:p>
            <a:pPr fontAlgn="auto">
              <a:lnSpc>
                <a:spcPct val="114000"/>
              </a:lnSpc>
              <a:spcBef>
                <a:spcPts val="0"/>
              </a:spcBef>
              <a:spcAft>
                <a:spcPts val="0"/>
              </a:spcAft>
              <a:defRPr/>
            </a:pPr>
            <a:r>
              <a:rPr lang="en-US" altLang="zh-CN" sz="2050" b="1" smtClean="0">
                <a:solidFill>
                  <a:srgbClr val="FFC000"/>
                </a:solidFill>
                <a:latin typeface="微软雅黑" pitchFamily="34" charset="-122"/>
                <a:ea typeface="微软雅黑" pitchFamily="34" charset="-122"/>
              </a:rPr>
              <a:t>6.</a:t>
            </a:r>
            <a:r>
              <a:rPr lang="zh-CN" altLang="en-US" sz="2050" b="1" dirty="0" smtClean="0">
                <a:solidFill>
                  <a:srgbClr val="FFC000"/>
                </a:solidFill>
                <a:latin typeface="微软雅黑" pitchFamily="34" charset="-122"/>
                <a:ea typeface="微软雅黑" pitchFamily="34" charset="-122"/>
              </a:rPr>
              <a:t>参考文献</a:t>
            </a:r>
            <a:endParaRPr lang="en-US" altLang="zh-CN" sz="2050" b="1" dirty="0">
              <a:solidFill>
                <a:srgbClr val="FFC000"/>
              </a:solidFill>
              <a:latin typeface="微软雅黑" pitchFamily="34" charset="-122"/>
              <a:ea typeface="微软雅黑" pitchFamily="34" charset="-122"/>
            </a:endParaRPr>
          </a:p>
        </p:txBody>
      </p:sp>
      <p:pic>
        <p:nvPicPr>
          <p:cNvPr id="8"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3" name="矩形 2"/>
          <p:cNvSpPr/>
          <p:nvPr/>
        </p:nvSpPr>
        <p:spPr>
          <a:xfrm>
            <a:off x="251520" y="1499756"/>
            <a:ext cx="8001056" cy="3170099"/>
          </a:xfrm>
          <a:prstGeom prst="rect">
            <a:avLst/>
          </a:prstGeom>
        </p:spPr>
        <p:txBody>
          <a:bodyPr wrap="square">
            <a:spAutoFit/>
          </a:bodyPr>
          <a:lstStyle/>
          <a:p>
            <a:pPr marL="342900" indent="-342900" algn="just" eaLnBrk="0" hangingPunct="0">
              <a:buFont typeface="Wingdings" charset="2"/>
              <a:buChar char="q"/>
            </a:pPr>
            <a:r>
              <a:rPr lang="zh-CN" altLang="en-US" sz="2400" b="1" dirty="0">
                <a:latin typeface="华文中宋" charset="-122"/>
                <a:ea typeface="华文中宋" charset="-122"/>
              </a:rPr>
              <a:t>反映论文作者的科学态度和论文具有真实、广泛的科学依据，也反映出该论文的起点和</a:t>
            </a:r>
            <a:r>
              <a:rPr lang="zh-CN" altLang="en-US" sz="2400" b="1" dirty="0" smtClean="0">
                <a:latin typeface="华文中宋" charset="-122"/>
                <a:ea typeface="华文中宋" charset="-122"/>
              </a:rPr>
              <a:t>深度。</a:t>
            </a:r>
            <a:endParaRPr lang="en-US" altLang="zh-CN" sz="2400" b="1" dirty="0" smtClean="0">
              <a:latin typeface="华文中宋" charset="-122"/>
              <a:ea typeface="华文中宋" charset="-122"/>
            </a:endParaRPr>
          </a:p>
          <a:p>
            <a:pPr marL="342900" indent="-342900" algn="just" eaLnBrk="0" hangingPunct="0">
              <a:buFont typeface="Wingdings" charset="2"/>
              <a:buChar char="q"/>
            </a:pPr>
            <a:r>
              <a:rPr lang="zh-CN" altLang="en-US" sz="2400" b="1" dirty="0" smtClean="0">
                <a:latin typeface="华文中宋" charset="-122"/>
                <a:ea typeface="华文中宋" charset="-122"/>
              </a:rPr>
              <a:t>方便</a:t>
            </a:r>
            <a:r>
              <a:rPr lang="zh-CN" altLang="en-US" sz="2400" b="1" dirty="0">
                <a:latin typeface="华文中宋" charset="-122"/>
                <a:ea typeface="华文中宋" charset="-122"/>
              </a:rPr>
              <a:t>地把论文作者的成果与前人的成果区别</a:t>
            </a:r>
            <a:r>
              <a:rPr lang="zh-CN" altLang="en-US" sz="2400" b="1" dirty="0" smtClean="0">
                <a:latin typeface="华文中宋" charset="-122"/>
                <a:ea typeface="华文中宋" charset="-122"/>
              </a:rPr>
              <a:t>开来，表示对</a:t>
            </a:r>
            <a:r>
              <a:rPr lang="zh-CN" altLang="en-US" sz="2400" b="1" dirty="0">
                <a:latin typeface="华文中宋" charset="-122"/>
                <a:ea typeface="华文中宋" charset="-122"/>
              </a:rPr>
              <a:t>他人劳动的尊重</a:t>
            </a:r>
            <a:r>
              <a:rPr lang="zh-CN" altLang="en-US" sz="2400" b="1" dirty="0" smtClean="0">
                <a:latin typeface="华文中宋" charset="-122"/>
                <a:ea typeface="华文中宋" charset="-122"/>
              </a:rPr>
              <a:t>。</a:t>
            </a:r>
            <a:endParaRPr lang="en-US" altLang="zh-CN" sz="2400" b="1" dirty="0" smtClean="0">
              <a:latin typeface="华文中宋" charset="-122"/>
              <a:ea typeface="华文中宋" charset="-122"/>
            </a:endParaRPr>
          </a:p>
          <a:p>
            <a:pPr marL="342900" indent="-342900" algn="just" eaLnBrk="0" hangingPunct="0">
              <a:buFont typeface="Wingdings" charset="2"/>
              <a:buChar char="q"/>
            </a:pPr>
            <a:r>
              <a:rPr lang="zh-CN" altLang="en-US" sz="2400" b="1" dirty="0">
                <a:latin typeface="华文中宋" charset="-122"/>
                <a:ea typeface="华文中宋" charset="-122"/>
              </a:rPr>
              <a:t>方便地检索和查找</a:t>
            </a:r>
            <a:r>
              <a:rPr lang="zh-CN" altLang="en-US" sz="2400" b="1" dirty="0" smtClean="0">
                <a:latin typeface="华文中宋" charset="-122"/>
                <a:ea typeface="华文中宋" charset="-122"/>
              </a:rPr>
              <a:t>有关资料。</a:t>
            </a:r>
            <a:endParaRPr lang="en-US" altLang="zh-CN" sz="2400" b="1" dirty="0" smtClean="0">
              <a:latin typeface="华文中宋" charset="-122"/>
              <a:ea typeface="华文中宋" charset="-122"/>
            </a:endParaRPr>
          </a:p>
          <a:p>
            <a:pPr marL="342900" indent="-342900" algn="just" eaLnBrk="0" hangingPunct="0">
              <a:buFont typeface="Wingdings" charset="2"/>
              <a:buChar char="q"/>
            </a:pPr>
            <a:r>
              <a:rPr lang="zh-CN" altLang="en-US" sz="2400" b="1" dirty="0">
                <a:latin typeface="华文中宋" charset="-122"/>
                <a:ea typeface="华文中宋" charset="-122"/>
              </a:rPr>
              <a:t>有利于节省论文篇幅</a:t>
            </a:r>
            <a:r>
              <a:rPr lang="zh-CN" altLang="en-US" sz="2400" b="1" dirty="0" smtClean="0">
                <a:latin typeface="华文中宋" charset="-122"/>
                <a:ea typeface="华文中宋" charset="-122"/>
              </a:rPr>
              <a:t>。</a:t>
            </a:r>
            <a:endParaRPr lang="en-US" altLang="zh-CN" sz="2400" b="1" dirty="0" smtClean="0">
              <a:latin typeface="华文中宋" charset="-122"/>
              <a:ea typeface="华文中宋" charset="-122"/>
            </a:endParaRPr>
          </a:p>
          <a:p>
            <a:pPr marL="342900" indent="-342900" algn="just" eaLnBrk="0" hangingPunct="0">
              <a:buFont typeface="Wingdings" charset="2"/>
              <a:buChar char="q"/>
            </a:pPr>
            <a:r>
              <a:rPr lang="zh-CN" altLang="en-US" sz="2400" b="1" dirty="0">
                <a:latin typeface="华文中宋" charset="-122"/>
                <a:ea typeface="华文中宋" charset="-122"/>
              </a:rPr>
              <a:t>有助于科技情报人员进行情报研究和文献计量学研究。</a:t>
            </a:r>
          </a:p>
          <a:p>
            <a:pPr indent="304800" algn="just" eaLnBrk="0" hangingPunct="0"/>
            <a:endParaRPr lang="en-US" altLang="zh-CN" sz="1600" b="1" dirty="0" smtClean="0">
              <a:latin typeface="华文中宋" charset="-122"/>
              <a:ea typeface="华文中宋" charset="-122"/>
            </a:endParaRPr>
          </a:p>
          <a:p>
            <a:pPr indent="304800" algn="just" eaLnBrk="0" hangingPunct="0"/>
            <a:endParaRPr lang="en-US" altLang="zh-CN" sz="1600" b="1" dirty="0" smtClean="0"/>
          </a:p>
        </p:txBody>
      </p:sp>
      <p:sp>
        <p:nvSpPr>
          <p:cNvPr id="6" name="矩形 5"/>
          <p:cNvSpPr/>
          <p:nvPr/>
        </p:nvSpPr>
        <p:spPr>
          <a:xfrm>
            <a:off x="428596" y="771550"/>
            <a:ext cx="6215106" cy="451983"/>
          </a:xfrm>
          <a:prstGeom prst="rect">
            <a:avLst/>
          </a:prstGeom>
        </p:spPr>
        <p:txBody>
          <a:bodyPr wrap="square">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6.</a:t>
            </a:r>
            <a:r>
              <a:rPr lang="zh-CN" altLang="en-US" sz="2050" b="1" dirty="0" smtClean="0">
                <a:solidFill>
                  <a:srgbClr val="FFC000"/>
                </a:solidFill>
                <a:latin typeface="微软雅黑" pitchFamily="34" charset="-122"/>
                <a:ea typeface="微软雅黑" pitchFamily="34" charset="-122"/>
              </a:rPr>
              <a:t>参考文献</a:t>
            </a:r>
            <a:r>
              <a:rPr lang="en-US" altLang="zh-CN" sz="2050" b="1" dirty="0" smtClean="0">
                <a:solidFill>
                  <a:srgbClr val="FFC000"/>
                </a:solidFill>
                <a:latin typeface="微软雅黑" pitchFamily="34" charset="-122"/>
                <a:ea typeface="微软雅黑" pitchFamily="34" charset="-122"/>
              </a:rPr>
              <a:t>——</a:t>
            </a:r>
            <a:r>
              <a:rPr lang="zh-CN" altLang="en-US" sz="2050" b="1" dirty="0" smtClean="0">
                <a:solidFill>
                  <a:srgbClr val="FFC000"/>
                </a:solidFill>
                <a:latin typeface="微软雅黑" pitchFamily="34" charset="-122"/>
                <a:ea typeface="微软雅黑" pitchFamily="34" charset="-122"/>
              </a:rPr>
              <a:t>作用</a:t>
            </a:r>
            <a:endParaRPr lang="en-US" altLang="zh-CN" sz="2050" b="1" dirty="0">
              <a:solidFill>
                <a:srgbClr val="FFC000"/>
              </a:solidFill>
              <a:latin typeface="微软雅黑" pitchFamily="34" charset="-122"/>
              <a:ea typeface="微软雅黑" pitchFamily="34" charset="-122"/>
            </a:endParaRPr>
          </a:p>
        </p:txBody>
      </p:sp>
      <p:pic>
        <p:nvPicPr>
          <p:cNvPr id="8"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extLst>
      <p:ext uri="{BB962C8B-B14F-4D97-AF65-F5344CB8AC3E}">
        <p14:creationId xmlns:p14="http://schemas.microsoft.com/office/powerpoint/2010/main" val="514445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3" name="矩形 2"/>
          <p:cNvSpPr/>
          <p:nvPr/>
        </p:nvSpPr>
        <p:spPr>
          <a:xfrm>
            <a:off x="1763688" y="1491630"/>
            <a:ext cx="5976664" cy="3354765"/>
          </a:xfrm>
          <a:prstGeom prst="rect">
            <a:avLst/>
          </a:prstGeom>
        </p:spPr>
        <p:txBody>
          <a:bodyPr wrap="square">
            <a:spAutoFit/>
          </a:bodyPr>
          <a:lstStyle/>
          <a:p>
            <a:pPr marL="342900" indent="-342900" algn="just" eaLnBrk="0" hangingPunct="0">
              <a:lnSpc>
                <a:spcPct val="150000"/>
              </a:lnSpc>
              <a:buFont typeface="Wingdings" charset="2"/>
              <a:buChar char="q"/>
            </a:pPr>
            <a:r>
              <a:rPr lang="zh-CN" altLang="en-US" sz="2400" b="1" dirty="0" smtClean="0">
                <a:latin typeface="华文中宋" charset="-122"/>
                <a:ea typeface="华文中宋" charset="-122"/>
              </a:rPr>
              <a:t>只引用最</a:t>
            </a:r>
            <a:r>
              <a:rPr lang="zh-CN" altLang="en-US" sz="2400" b="1" dirty="0">
                <a:latin typeface="华文中宋" charset="-122"/>
                <a:ea typeface="华文中宋" charset="-122"/>
              </a:rPr>
              <a:t>必要、最新的文献</a:t>
            </a:r>
            <a:r>
              <a:rPr lang="zh-CN" altLang="en-US" sz="2400" b="1" dirty="0" smtClean="0">
                <a:latin typeface="华文中宋" charset="-122"/>
                <a:ea typeface="华文中宋" charset="-122"/>
              </a:rPr>
              <a:t>。</a:t>
            </a:r>
            <a:endParaRPr lang="en-US" altLang="zh-CN" sz="2400" b="1" dirty="0" smtClean="0">
              <a:latin typeface="华文中宋" charset="-122"/>
              <a:ea typeface="华文中宋" charset="-122"/>
            </a:endParaRPr>
          </a:p>
          <a:p>
            <a:pPr marL="342900" indent="-342900" algn="just" eaLnBrk="0" hangingPunct="0">
              <a:lnSpc>
                <a:spcPct val="150000"/>
              </a:lnSpc>
              <a:buFont typeface="Wingdings" charset="2"/>
              <a:buChar char="q"/>
            </a:pPr>
            <a:r>
              <a:rPr lang="zh-CN" altLang="en-US" sz="2400" b="1" dirty="0">
                <a:latin typeface="华文中宋" charset="-122"/>
                <a:ea typeface="华文中宋" charset="-122"/>
              </a:rPr>
              <a:t>慎用网络资料。</a:t>
            </a:r>
          </a:p>
          <a:p>
            <a:pPr marL="342900" indent="-342900" algn="just" eaLnBrk="0" hangingPunct="0">
              <a:lnSpc>
                <a:spcPct val="150000"/>
              </a:lnSpc>
              <a:buFont typeface="Wingdings" charset="2"/>
              <a:buChar char="q"/>
            </a:pPr>
            <a:r>
              <a:rPr lang="zh-CN" altLang="en-US" sz="2400" b="1" dirty="0" smtClean="0">
                <a:latin typeface="华文中宋" charset="-122"/>
                <a:ea typeface="华文中宋" charset="-122"/>
              </a:rPr>
              <a:t>不能引而不用，也不能用而不引。</a:t>
            </a:r>
            <a:endParaRPr lang="en-US" altLang="zh-CN" sz="2400" b="1" dirty="0" smtClean="0">
              <a:latin typeface="华文中宋" charset="-122"/>
              <a:ea typeface="华文中宋" charset="-122"/>
            </a:endParaRPr>
          </a:p>
          <a:p>
            <a:pPr marL="342900" indent="-342900" algn="just" eaLnBrk="0" hangingPunct="0">
              <a:lnSpc>
                <a:spcPct val="150000"/>
              </a:lnSpc>
              <a:buFont typeface="Wingdings" charset="2"/>
              <a:buChar char="q"/>
            </a:pPr>
            <a:r>
              <a:rPr lang="zh-CN" altLang="en-US" sz="2400" b="1" dirty="0" smtClean="0">
                <a:latin typeface="华文中宋" charset="-122"/>
                <a:ea typeface="华文中宋" charset="-122"/>
              </a:rPr>
              <a:t>不能过度引用。</a:t>
            </a:r>
            <a:endParaRPr lang="en-US" altLang="zh-CN" sz="2400" b="1" dirty="0" smtClean="0">
              <a:latin typeface="华文中宋" charset="-122"/>
              <a:ea typeface="华文中宋" charset="-122"/>
            </a:endParaRPr>
          </a:p>
          <a:p>
            <a:pPr marL="342900" indent="-342900" algn="just" eaLnBrk="0" hangingPunct="0">
              <a:lnSpc>
                <a:spcPct val="150000"/>
              </a:lnSpc>
              <a:buFont typeface="Wingdings" charset="2"/>
              <a:buChar char="q"/>
            </a:pPr>
            <a:r>
              <a:rPr lang="zh-CN" altLang="en-US" sz="2400" b="1" dirty="0" smtClean="0">
                <a:latin typeface="华文中宋" charset="-122"/>
                <a:ea typeface="华文中宋" charset="-122"/>
              </a:rPr>
              <a:t>引用原始文献。</a:t>
            </a:r>
            <a:endParaRPr lang="zh-CN" altLang="en-US" sz="2400" b="1" dirty="0">
              <a:latin typeface="华文中宋" charset="-122"/>
              <a:ea typeface="华文中宋" charset="-122"/>
            </a:endParaRPr>
          </a:p>
          <a:p>
            <a:pPr indent="304800" algn="just" eaLnBrk="0" hangingPunct="0"/>
            <a:endParaRPr lang="en-US" altLang="zh-CN" sz="1600" b="1" dirty="0" smtClean="0">
              <a:latin typeface="华文中宋" charset="-122"/>
              <a:ea typeface="华文中宋" charset="-122"/>
            </a:endParaRPr>
          </a:p>
          <a:p>
            <a:pPr indent="304800" algn="just" eaLnBrk="0" hangingPunct="0"/>
            <a:endParaRPr lang="en-US" altLang="zh-CN" sz="1600" b="1" dirty="0" smtClean="0"/>
          </a:p>
        </p:txBody>
      </p:sp>
      <p:sp>
        <p:nvSpPr>
          <p:cNvPr id="6" name="矩形 5"/>
          <p:cNvSpPr/>
          <p:nvPr/>
        </p:nvSpPr>
        <p:spPr>
          <a:xfrm>
            <a:off x="428596" y="771550"/>
            <a:ext cx="6215106" cy="451983"/>
          </a:xfrm>
          <a:prstGeom prst="rect">
            <a:avLst/>
          </a:prstGeom>
        </p:spPr>
        <p:txBody>
          <a:bodyPr wrap="square">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6.</a:t>
            </a:r>
            <a:r>
              <a:rPr lang="zh-CN" altLang="en-US" sz="2050" b="1" dirty="0" smtClean="0">
                <a:solidFill>
                  <a:srgbClr val="FFC000"/>
                </a:solidFill>
                <a:latin typeface="微软雅黑" pitchFamily="34" charset="-122"/>
                <a:ea typeface="微软雅黑" pitchFamily="34" charset="-122"/>
              </a:rPr>
              <a:t>参考文献</a:t>
            </a:r>
            <a:r>
              <a:rPr lang="en-US" altLang="zh-CN" sz="2050" b="1" dirty="0" smtClean="0">
                <a:solidFill>
                  <a:srgbClr val="FFC000"/>
                </a:solidFill>
                <a:latin typeface="微软雅黑" pitchFamily="34" charset="-122"/>
                <a:ea typeface="微软雅黑" pitchFamily="34" charset="-122"/>
              </a:rPr>
              <a:t>——</a:t>
            </a:r>
            <a:r>
              <a:rPr lang="zh-CN" altLang="en-US" sz="2050" b="1" dirty="0" smtClean="0">
                <a:solidFill>
                  <a:srgbClr val="FFC000"/>
                </a:solidFill>
                <a:latin typeface="微软雅黑" pitchFamily="34" charset="-122"/>
                <a:ea typeface="微软雅黑" pitchFamily="34" charset="-122"/>
              </a:rPr>
              <a:t>引用原则</a:t>
            </a:r>
            <a:endParaRPr lang="en-US" altLang="zh-CN" sz="2050" b="1" dirty="0">
              <a:solidFill>
                <a:srgbClr val="FFC000"/>
              </a:solidFill>
              <a:latin typeface="微软雅黑" pitchFamily="34" charset="-122"/>
              <a:ea typeface="微软雅黑" pitchFamily="34" charset="-122"/>
            </a:endParaRPr>
          </a:p>
        </p:txBody>
      </p:sp>
      <p:pic>
        <p:nvPicPr>
          <p:cNvPr id="8"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extLst>
      <p:ext uri="{BB962C8B-B14F-4D97-AF65-F5344CB8AC3E}">
        <p14:creationId xmlns:p14="http://schemas.microsoft.com/office/powerpoint/2010/main" val="184741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4" name="矩形 3"/>
          <p:cNvSpPr/>
          <p:nvPr/>
        </p:nvSpPr>
        <p:spPr>
          <a:xfrm>
            <a:off x="428596" y="714362"/>
            <a:ext cx="6215106" cy="424668"/>
          </a:xfrm>
          <a:prstGeom prst="rect">
            <a:avLst/>
          </a:prstGeom>
        </p:spPr>
        <p:txBody>
          <a:bodyPr wrap="square">
            <a:spAutoFit/>
          </a:bodyPr>
          <a:lstStyle/>
          <a:p>
            <a:pPr fontAlgn="auto">
              <a:lnSpc>
                <a:spcPct val="114000"/>
              </a:lnSpc>
              <a:spcBef>
                <a:spcPts val="0"/>
              </a:spcBef>
              <a:spcAft>
                <a:spcPts val="0"/>
              </a:spcAft>
              <a:defRPr/>
            </a:pPr>
            <a:r>
              <a:rPr lang="zh-CN" altLang="en-US" sz="2050" b="1" dirty="0" smtClean="0">
                <a:solidFill>
                  <a:srgbClr val="FFC000"/>
                </a:solidFill>
                <a:latin typeface="微软雅黑" pitchFamily="34" charset="-122"/>
                <a:ea typeface="微软雅黑" pitchFamily="34" charset="-122"/>
              </a:rPr>
              <a:t>其他部分</a:t>
            </a:r>
            <a:r>
              <a:rPr lang="en-US" altLang="zh-CN" sz="2050" b="1" dirty="0" smtClean="0">
                <a:solidFill>
                  <a:srgbClr val="FFC000"/>
                </a:solidFill>
                <a:latin typeface="微软雅黑" pitchFamily="34" charset="-122"/>
                <a:ea typeface="微软雅黑" pitchFamily="34" charset="-122"/>
              </a:rPr>
              <a:t>——</a:t>
            </a:r>
            <a:r>
              <a:rPr lang="zh-CN" altLang="en-US" sz="2050" b="1" dirty="0" smtClean="0">
                <a:solidFill>
                  <a:srgbClr val="FFC000"/>
                </a:solidFill>
                <a:latin typeface="微软雅黑" pitchFamily="34" charset="-122"/>
                <a:ea typeface="微软雅黑" pitchFamily="34" charset="-122"/>
              </a:rPr>
              <a:t>关键词</a:t>
            </a:r>
            <a:endParaRPr lang="en-US" altLang="zh-CN" sz="2050" b="1" dirty="0">
              <a:solidFill>
                <a:srgbClr val="FFC000"/>
              </a:solidFill>
              <a:latin typeface="微软雅黑" pitchFamily="34" charset="-122"/>
              <a:ea typeface="微软雅黑" pitchFamily="34" charset="-122"/>
            </a:endParaRPr>
          </a:p>
        </p:txBody>
      </p:sp>
      <p:pic>
        <p:nvPicPr>
          <p:cNvPr id="8"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7" name="Rectangle 6"/>
          <p:cNvSpPr/>
          <p:nvPr/>
        </p:nvSpPr>
        <p:spPr>
          <a:xfrm>
            <a:off x="500603" y="1957938"/>
            <a:ext cx="7527781" cy="1631216"/>
          </a:xfrm>
          <a:prstGeom prst="rect">
            <a:avLst/>
          </a:prstGeom>
        </p:spPr>
        <p:txBody>
          <a:bodyPr wrap="square">
            <a:spAutoFit/>
          </a:bodyPr>
          <a:lstStyle/>
          <a:p>
            <a:pPr eaLnBrk="1" hangingPunct="1"/>
            <a:r>
              <a:rPr lang="zh-CN" altLang="en-US" sz="2400" b="1" dirty="0" smtClean="0">
                <a:latin typeface="华文中宋" charset="-122"/>
                <a:ea typeface="华文中宋" charset="-122"/>
              </a:rPr>
              <a:t>      关键词是</a:t>
            </a:r>
            <a:r>
              <a:rPr lang="zh-CN" altLang="en-US" sz="2400" b="1" dirty="0">
                <a:latin typeface="华文中宋" charset="-122"/>
                <a:ea typeface="华文中宋" charset="-122"/>
              </a:rPr>
              <a:t>为了满足文献标引或检索工作的需要而从论文中选取出的词或词组</a:t>
            </a:r>
            <a:r>
              <a:rPr lang="zh-CN" altLang="en-US" sz="2400" b="1" dirty="0" smtClean="0">
                <a:latin typeface="华文中宋" charset="-122"/>
                <a:ea typeface="华文中宋" charset="-122"/>
              </a:rPr>
              <a:t>。</a:t>
            </a:r>
            <a:endParaRPr lang="en-US" altLang="zh-CN" sz="2400" b="1" dirty="0" smtClean="0">
              <a:latin typeface="华文中宋" charset="-122"/>
              <a:ea typeface="华文中宋" charset="-122"/>
            </a:endParaRPr>
          </a:p>
          <a:p>
            <a:pPr marL="342900" indent="-342900" eaLnBrk="1" hangingPunct="1">
              <a:buFont typeface="Arial" charset="0"/>
              <a:buChar char="•"/>
            </a:pPr>
            <a:r>
              <a:rPr lang="zh-CN" altLang="en-US" sz="2400" b="1" dirty="0" smtClean="0">
                <a:latin typeface="华文中宋" charset="-122"/>
                <a:ea typeface="华文中宋" charset="-122"/>
              </a:rPr>
              <a:t>      </a:t>
            </a:r>
            <a:r>
              <a:rPr lang="zh-CN" altLang="en-US" sz="2400" b="1" dirty="0" smtClean="0">
                <a:solidFill>
                  <a:schemeClr val="accent1">
                    <a:lumMod val="60000"/>
                    <a:lumOff val="40000"/>
                  </a:schemeClr>
                </a:solidFill>
                <a:latin typeface="华文中宋" charset="-122"/>
                <a:ea typeface="华文中宋" charset="-122"/>
              </a:rPr>
              <a:t>关键词一般为</a:t>
            </a:r>
            <a:r>
              <a:rPr lang="en-US" altLang="zh-CN" sz="2400" b="1" dirty="0" smtClean="0">
                <a:solidFill>
                  <a:schemeClr val="accent1">
                    <a:lumMod val="60000"/>
                    <a:lumOff val="40000"/>
                  </a:schemeClr>
                </a:solidFill>
                <a:latin typeface="华文中宋" charset="-122"/>
                <a:ea typeface="华文中宋" charset="-122"/>
              </a:rPr>
              <a:t>3~8</a:t>
            </a:r>
            <a:r>
              <a:rPr lang="zh-CN" altLang="en-US" sz="2400" b="1" dirty="0" smtClean="0">
                <a:solidFill>
                  <a:schemeClr val="accent1">
                    <a:lumMod val="60000"/>
                    <a:lumOff val="40000"/>
                  </a:schemeClr>
                </a:solidFill>
                <a:latin typeface="华文中宋" charset="-122"/>
                <a:ea typeface="华文中宋" charset="-122"/>
              </a:rPr>
              <a:t>个；</a:t>
            </a:r>
            <a:endParaRPr lang="en-US" altLang="zh-CN" sz="2400" b="1" dirty="0" smtClean="0">
              <a:solidFill>
                <a:schemeClr val="accent1">
                  <a:lumMod val="60000"/>
                  <a:lumOff val="40000"/>
                </a:schemeClr>
              </a:solidFill>
              <a:latin typeface="华文中宋" charset="-122"/>
              <a:ea typeface="华文中宋" charset="-122"/>
            </a:endParaRPr>
          </a:p>
          <a:p>
            <a:pPr marL="342900" indent="-342900" eaLnBrk="1" hangingPunct="1">
              <a:buFont typeface="Arial" charset="0"/>
              <a:buChar char="•"/>
            </a:pPr>
            <a:r>
              <a:rPr lang="zh-CN" altLang="en-US" sz="2400" b="1" dirty="0">
                <a:solidFill>
                  <a:schemeClr val="accent1">
                    <a:lumMod val="60000"/>
                    <a:lumOff val="40000"/>
                  </a:schemeClr>
                </a:solidFill>
                <a:latin typeface="华文中宋" charset="-122"/>
                <a:ea typeface="华文中宋" charset="-122"/>
              </a:rPr>
              <a:t> </a:t>
            </a:r>
            <a:r>
              <a:rPr lang="zh-CN" altLang="en-US" sz="2400" b="1" dirty="0" smtClean="0">
                <a:solidFill>
                  <a:schemeClr val="accent1">
                    <a:lumMod val="60000"/>
                    <a:lumOff val="40000"/>
                  </a:schemeClr>
                </a:solidFill>
                <a:latin typeface="华文中宋" charset="-122"/>
                <a:ea typeface="华文中宋" charset="-122"/>
              </a:rPr>
              <a:t>     名词或名词性词组；</a:t>
            </a:r>
            <a:r>
              <a:rPr lang="zh-CN" altLang="en-US" sz="2800" dirty="0">
                <a:solidFill>
                  <a:schemeClr val="accent1">
                    <a:lumMod val="60000"/>
                    <a:lumOff val="40000"/>
                  </a:schemeClr>
                </a:solidFill>
              </a:rPr>
              <a:t>　</a:t>
            </a:r>
          </a:p>
        </p:txBody>
      </p:sp>
    </p:spTree>
    <p:extLst>
      <p:ext uri="{BB962C8B-B14F-4D97-AF65-F5344CB8AC3E}">
        <p14:creationId xmlns:p14="http://schemas.microsoft.com/office/powerpoint/2010/main" val="487454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4" name="矩形 3"/>
          <p:cNvSpPr/>
          <p:nvPr/>
        </p:nvSpPr>
        <p:spPr>
          <a:xfrm>
            <a:off x="428596" y="714362"/>
            <a:ext cx="6215106" cy="784317"/>
          </a:xfrm>
          <a:prstGeom prst="rect">
            <a:avLst/>
          </a:prstGeom>
        </p:spPr>
        <p:txBody>
          <a:bodyPr wrap="square">
            <a:spAutoFit/>
          </a:bodyPr>
          <a:lstStyle/>
          <a:p>
            <a:pPr fontAlgn="auto">
              <a:lnSpc>
                <a:spcPct val="114000"/>
              </a:lnSpc>
              <a:spcBef>
                <a:spcPts val="0"/>
              </a:spcBef>
              <a:spcAft>
                <a:spcPts val="0"/>
              </a:spcAft>
              <a:defRPr/>
            </a:pPr>
            <a:r>
              <a:rPr lang="zh-CN" altLang="en-US" sz="2050" b="1" dirty="0" smtClean="0">
                <a:solidFill>
                  <a:srgbClr val="FFC000"/>
                </a:solidFill>
                <a:latin typeface="微软雅黑" pitchFamily="34" charset="-122"/>
                <a:ea typeface="微软雅黑" pitchFamily="34" charset="-122"/>
              </a:rPr>
              <a:t>其他部分</a:t>
            </a:r>
            <a:r>
              <a:rPr lang="en-US" altLang="zh-CN" sz="2050" b="1" dirty="0" smtClean="0">
                <a:solidFill>
                  <a:srgbClr val="FFC000"/>
                </a:solidFill>
                <a:latin typeface="微软雅黑" pitchFamily="34" charset="-122"/>
                <a:ea typeface="微软雅黑" pitchFamily="34" charset="-122"/>
              </a:rPr>
              <a:t>——</a:t>
            </a:r>
            <a:r>
              <a:rPr lang="zh-CN" altLang="en-US" sz="2050" b="1" dirty="0">
                <a:solidFill>
                  <a:srgbClr val="FFC000"/>
                </a:solidFill>
                <a:latin typeface="微软雅黑" pitchFamily="34" charset="-122"/>
                <a:ea typeface="微软雅黑" pitchFamily="34" charset="-122"/>
              </a:rPr>
              <a:t>附录（必要时可加）</a:t>
            </a:r>
            <a:endParaRPr lang="en-US" altLang="zh-CN" sz="2050" b="1" dirty="0">
              <a:solidFill>
                <a:srgbClr val="FFC000"/>
              </a:solidFill>
              <a:latin typeface="微软雅黑" pitchFamily="34" charset="-122"/>
              <a:ea typeface="微软雅黑" pitchFamily="34" charset="-122"/>
            </a:endParaRPr>
          </a:p>
          <a:p>
            <a:pPr fontAlgn="auto">
              <a:lnSpc>
                <a:spcPct val="114000"/>
              </a:lnSpc>
              <a:spcBef>
                <a:spcPts val="0"/>
              </a:spcBef>
              <a:spcAft>
                <a:spcPts val="0"/>
              </a:spcAft>
              <a:defRPr/>
            </a:pPr>
            <a:endParaRPr lang="en-US" altLang="zh-CN" sz="2050" b="1" dirty="0">
              <a:solidFill>
                <a:srgbClr val="FFC000"/>
              </a:solidFill>
              <a:latin typeface="微软雅黑" pitchFamily="34" charset="-122"/>
              <a:ea typeface="微软雅黑" pitchFamily="34" charset="-122"/>
            </a:endParaRPr>
          </a:p>
        </p:txBody>
      </p:sp>
      <p:pic>
        <p:nvPicPr>
          <p:cNvPr id="8"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7" name="Rectangle 6"/>
          <p:cNvSpPr/>
          <p:nvPr/>
        </p:nvSpPr>
        <p:spPr>
          <a:xfrm>
            <a:off x="500603" y="1347614"/>
            <a:ext cx="7527781" cy="1200329"/>
          </a:xfrm>
          <a:prstGeom prst="rect">
            <a:avLst/>
          </a:prstGeom>
        </p:spPr>
        <p:txBody>
          <a:bodyPr wrap="square">
            <a:spAutoFit/>
          </a:bodyPr>
          <a:lstStyle/>
          <a:p>
            <a:pPr algn="just" eaLnBrk="0" hangingPunct="0">
              <a:spcBef>
                <a:spcPts val="600"/>
              </a:spcBef>
              <a:spcAft>
                <a:spcPts val="600"/>
              </a:spcAft>
            </a:pPr>
            <a:r>
              <a:rPr lang="zh-CN" altLang="en-US" sz="2400" b="1" dirty="0" smtClean="0">
                <a:latin typeface="楷体_GB2312" pitchFamily="49" charset="-122"/>
                <a:ea typeface="楷体_GB2312" pitchFamily="49" charset="-122"/>
              </a:rPr>
              <a:t>        为了</a:t>
            </a:r>
            <a:r>
              <a:rPr lang="zh-CN" altLang="en-US" sz="2400" b="1" dirty="0">
                <a:latin typeface="楷体_GB2312" pitchFamily="49" charset="-122"/>
                <a:ea typeface="楷体_GB2312" pitchFamily="49" charset="-122"/>
              </a:rPr>
              <a:t>不破坏正文的结构或者不挤占正文的篇幅（很多期刊限制页数），可</a:t>
            </a:r>
            <a:r>
              <a:rPr lang="zh-CN" altLang="en-US" sz="2400" b="1" dirty="0" smtClean="0">
                <a:latin typeface="楷体_GB2312" pitchFamily="49" charset="-122"/>
                <a:ea typeface="楷体_GB2312" pitchFamily="49" charset="-122"/>
              </a:rPr>
              <a:t>将某个公式的推导过程、某些有价值的数据表或图以下内容单独</a:t>
            </a:r>
            <a:r>
              <a:rPr lang="zh-CN" altLang="en-US" sz="2400" b="1" dirty="0">
                <a:latin typeface="楷体_GB2312" pitchFamily="49" charset="-122"/>
                <a:ea typeface="楷体_GB2312" pitchFamily="49" charset="-122"/>
              </a:rPr>
              <a:t>放在附录</a:t>
            </a:r>
            <a:r>
              <a:rPr lang="zh-CN" altLang="en-US" sz="2400" b="1" dirty="0" smtClean="0">
                <a:latin typeface="楷体_GB2312" pitchFamily="49" charset="-122"/>
                <a:ea typeface="楷体_GB2312" pitchFamily="49" charset="-122"/>
              </a:rPr>
              <a:t>中：</a:t>
            </a:r>
            <a:endParaRPr lang="zh-CN" altLang="en-US" sz="2400" b="1" dirty="0">
              <a:latin typeface="楷体_GB2312" pitchFamily="49" charset="-122"/>
              <a:ea typeface="楷体_GB2312" pitchFamily="49" charset="-122"/>
            </a:endParaRPr>
          </a:p>
        </p:txBody>
      </p:sp>
      <p:sp>
        <p:nvSpPr>
          <p:cNvPr id="3" name="Rectangle 2"/>
          <p:cNvSpPr/>
          <p:nvPr/>
        </p:nvSpPr>
        <p:spPr>
          <a:xfrm>
            <a:off x="959077" y="2799095"/>
            <a:ext cx="6781275" cy="2292935"/>
          </a:xfrm>
          <a:prstGeom prst="rect">
            <a:avLst/>
          </a:prstGeom>
        </p:spPr>
        <p:txBody>
          <a:bodyPr wrap="square">
            <a:spAutoFit/>
          </a:bodyPr>
          <a:lstStyle/>
          <a:p>
            <a:pPr marL="342900" indent="-342900" eaLnBrk="1" hangingPunct="1">
              <a:buFont typeface="Wingdings" charset="2"/>
              <a:buChar char="§"/>
            </a:pPr>
            <a:r>
              <a:rPr lang="zh-CN" altLang="en-US" sz="2400" b="1" dirty="0">
                <a:latin typeface="华文中宋" charset="-122"/>
                <a:ea typeface="华文中宋" charset="-122"/>
              </a:rPr>
              <a:t>比</a:t>
            </a:r>
            <a:r>
              <a:rPr lang="zh-CN" altLang="en-US" sz="2400" b="1" dirty="0" smtClean="0">
                <a:latin typeface="华文中宋" charset="-122"/>
                <a:ea typeface="华文中宋" charset="-122"/>
              </a:rPr>
              <a:t>正文更详细</a:t>
            </a:r>
            <a:r>
              <a:rPr lang="zh-CN" altLang="en-US" sz="2400" b="1" dirty="0">
                <a:latin typeface="华文中宋" charset="-122"/>
                <a:ea typeface="华文中宋" charset="-122"/>
              </a:rPr>
              <a:t>的</a:t>
            </a:r>
            <a:r>
              <a:rPr lang="zh-CN" altLang="en-US" sz="2400" b="1" dirty="0">
                <a:solidFill>
                  <a:schemeClr val="accent1">
                    <a:lumMod val="60000"/>
                    <a:lumOff val="40000"/>
                  </a:schemeClr>
                </a:solidFill>
                <a:latin typeface="华文中宋" charset="-122"/>
                <a:ea typeface="华文中宋" charset="-122"/>
              </a:rPr>
              <a:t>理论依据</a:t>
            </a:r>
            <a:r>
              <a:rPr lang="zh-CN" altLang="en-US" sz="2400" b="1" dirty="0">
                <a:latin typeface="华文中宋" charset="-122"/>
                <a:ea typeface="华文中宋" charset="-122"/>
              </a:rPr>
              <a:t>、</a:t>
            </a:r>
            <a:r>
              <a:rPr lang="zh-CN" altLang="en-US" sz="2400" b="1" dirty="0">
                <a:solidFill>
                  <a:schemeClr val="accent1">
                    <a:lumMod val="60000"/>
                    <a:lumOff val="40000"/>
                  </a:schemeClr>
                </a:solidFill>
                <a:latin typeface="华文中宋" charset="-122"/>
                <a:ea typeface="华文中宋" charset="-122"/>
              </a:rPr>
              <a:t>研究方法</a:t>
            </a:r>
            <a:r>
              <a:rPr lang="zh-CN" altLang="en-US" sz="2400" b="1" dirty="0" smtClean="0">
                <a:latin typeface="华文中宋" charset="-122"/>
                <a:ea typeface="华文中宋" charset="-122"/>
              </a:rPr>
              <a:t>等，如某个公式的推导过程；</a:t>
            </a:r>
            <a:endParaRPr lang="en-US" altLang="zh-CN" sz="2400" b="1" dirty="0">
              <a:latin typeface="华文中宋" charset="-122"/>
              <a:ea typeface="华文中宋" charset="-122"/>
            </a:endParaRPr>
          </a:p>
          <a:p>
            <a:pPr marL="342900" indent="-342900" eaLnBrk="1" hangingPunct="1">
              <a:buFont typeface="Wingdings" charset="2"/>
              <a:buChar char="§"/>
            </a:pPr>
            <a:r>
              <a:rPr lang="zh-CN" altLang="en-US" sz="2400" b="1" dirty="0">
                <a:latin typeface="华文中宋" charset="-122"/>
                <a:ea typeface="华文中宋" charset="-122"/>
              </a:rPr>
              <a:t>由于</a:t>
            </a:r>
            <a:r>
              <a:rPr lang="zh-CN" altLang="en-US" sz="2400" b="1" dirty="0">
                <a:solidFill>
                  <a:schemeClr val="accent1">
                    <a:lumMod val="60000"/>
                    <a:lumOff val="40000"/>
                  </a:schemeClr>
                </a:solidFill>
                <a:latin typeface="华文中宋" charset="-122"/>
                <a:ea typeface="华文中宋" charset="-122"/>
              </a:rPr>
              <a:t>篇幅过长不宜写入正文</a:t>
            </a:r>
            <a:r>
              <a:rPr lang="zh-CN" altLang="en-US" sz="2400" b="1" dirty="0">
                <a:latin typeface="华文中宋" charset="-122"/>
                <a:ea typeface="华文中宋" charset="-122"/>
              </a:rPr>
              <a:t>的有关</a:t>
            </a:r>
            <a:r>
              <a:rPr lang="zh-CN" altLang="en-US" sz="2400" b="1" dirty="0" smtClean="0">
                <a:latin typeface="华文中宋" charset="-122"/>
                <a:ea typeface="华文中宋" charset="-122"/>
              </a:rPr>
              <a:t>材料；</a:t>
            </a:r>
            <a:endParaRPr lang="en-US" altLang="zh-CN" sz="2400" b="1" dirty="0">
              <a:latin typeface="华文中宋" charset="-122"/>
              <a:ea typeface="华文中宋" charset="-122"/>
            </a:endParaRPr>
          </a:p>
          <a:p>
            <a:pPr marL="342900" indent="-342900" eaLnBrk="1" hangingPunct="1">
              <a:buFont typeface="Wingdings" charset="2"/>
              <a:buChar char="§"/>
            </a:pPr>
            <a:r>
              <a:rPr lang="zh-CN" altLang="en-US" sz="2400" b="1" dirty="0">
                <a:latin typeface="华文中宋" charset="-122"/>
                <a:ea typeface="华文中宋" charset="-122"/>
              </a:rPr>
              <a:t>有些重要的</a:t>
            </a:r>
            <a:r>
              <a:rPr lang="zh-CN" altLang="en-US" sz="2400" b="1" dirty="0">
                <a:solidFill>
                  <a:schemeClr val="accent1">
                    <a:lumMod val="60000"/>
                    <a:lumOff val="40000"/>
                  </a:schemeClr>
                </a:solidFill>
                <a:latin typeface="华文中宋" charset="-122"/>
                <a:ea typeface="华文中宋" charset="-122"/>
              </a:rPr>
              <a:t>原始数据</a:t>
            </a:r>
            <a:r>
              <a:rPr lang="zh-CN" altLang="en-US" sz="2400" b="1" dirty="0">
                <a:latin typeface="华文中宋" charset="-122"/>
                <a:ea typeface="华文中宋" charset="-122"/>
              </a:rPr>
              <a:t>、</a:t>
            </a:r>
            <a:r>
              <a:rPr lang="zh-CN" altLang="en-US" sz="2400" b="1" dirty="0">
                <a:solidFill>
                  <a:schemeClr val="accent1">
                    <a:lumMod val="60000"/>
                    <a:lumOff val="40000"/>
                  </a:schemeClr>
                </a:solidFill>
                <a:latin typeface="华文中宋" charset="-122"/>
                <a:ea typeface="华文中宋" charset="-122"/>
              </a:rPr>
              <a:t>数学推导</a:t>
            </a:r>
            <a:r>
              <a:rPr lang="zh-CN" altLang="en-US" sz="2400" b="1" dirty="0">
                <a:latin typeface="华文中宋" charset="-122"/>
                <a:ea typeface="华文中宋" charset="-122"/>
              </a:rPr>
              <a:t>、</a:t>
            </a:r>
            <a:r>
              <a:rPr lang="zh-CN" altLang="en-US" sz="2400" b="1" dirty="0">
                <a:solidFill>
                  <a:schemeClr val="accent1">
                    <a:lumMod val="60000"/>
                    <a:lumOff val="40000"/>
                  </a:schemeClr>
                </a:solidFill>
                <a:latin typeface="华文中宋" charset="-122"/>
                <a:ea typeface="华文中宋" charset="-122"/>
              </a:rPr>
              <a:t>计算程序</a:t>
            </a:r>
            <a:r>
              <a:rPr lang="zh-CN" altLang="en-US" sz="2400" b="1" dirty="0">
                <a:latin typeface="华文中宋" charset="-122"/>
                <a:ea typeface="华文中宋" charset="-122"/>
              </a:rPr>
              <a:t>、</a:t>
            </a:r>
            <a:r>
              <a:rPr lang="zh-CN" altLang="en-US" sz="2400" b="1" dirty="0">
                <a:solidFill>
                  <a:schemeClr val="accent1">
                    <a:lumMod val="60000"/>
                    <a:lumOff val="40000"/>
                  </a:schemeClr>
                </a:solidFill>
                <a:latin typeface="华文中宋" charset="-122"/>
                <a:ea typeface="华文中宋" charset="-122"/>
              </a:rPr>
              <a:t>框图</a:t>
            </a:r>
            <a:r>
              <a:rPr lang="zh-CN" altLang="en-US" sz="2400" b="1" dirty="0" smtClean="0">
                <a:latin typeface="华文中宋" charset="-122"/>
                <a:ea typeface="华文中宋" charset="-122"/>
              </a:rPr>
              <a:t>等。</a:t>
            </a:r>
            <a:endParaRPr lang="en-US" altLang="zh-CN" sz="2400" b="1" dirty="0">
              <a:latin typeface="华文中宋" charset="-122"/>
              <a:ea typeface="华文中宋" charset="-122"/>
            </a:endParaRPr>
          </a:p>
          <a:p>
            <a:pPr marL="285750" indent="-285750" algn="just" eaLnBrk="0" hangingPunct="0">
              <a:spcBef>
                <a:spcPts val="600"/>
              </a:spcBef>
              <a:spcAft>
                <a:spcPts val="600"/>
              </a:spcAft>
              <a:buFont typeface="Wingdings" charset="2"/>
              <a:buChar char="§"/>
            </a:pPr>
            <a:endParaRPr lang="en-US" altLang="zh-CN" b="1" dirty="0">
              <a:latin typeface="楷体_GB2312" pitchFamily="49" charset="-122"/>
              <a:ea typeface="楷体_GB2312" pitchFamily="49" charset="-122"/>
            </a:endParaRPr>
          </a:p>
        </p:txBody>
      </p:sp>
    </p:spTree>
    <p:extLst>
      <p:ext uri="{BB962C8B-B14F-4D97-AF65-F5344CB8AC3E}">
        <p14:creationId xmlns:p14="http://schemas.microsoft.com/office/powerpoint/2010/main" val="878991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4" name="矩形 3"/>
          <p:cNvSpPr/>
          <p:nvPr/>
        </p:nvSpPr>
        <p:spPr>
          <a:xfrm>
            <a:off x="428596" y="714362"/>
            <a:ext cx="6215106" cy="451983"/>
          </a:xfrm>
          <a:prstGeom prst="rect">
            <a:avLst/>
          </a:prstGeom>
        </p:spPr>
        <p:txBody>
          <a:bodyPr wrap="square">
            <a:spAutoFit/>
          </a:bodyPr>
          <a:lstStyle/>
          <a:p>
            <a:pPr fontAlgn="auto">
              <a:lnSpc>
                <a:spcPct val="114000"/>
              </a:lnSpc>
              <a:spcBef>
                <a:spcPts val="0"/>
              </a:spcBef>
              <a:spcAft>
                <a:spcPts val="0"/>
              </a:spcAft>
              <a:defRPr/>
            </a:pPr>
            <a:r>
              <a:rPr lang="zh-CN" altLang="en-US" sz="2050" b="1" dirty="0" smtClean="0">
                <a:solidFill>
                  <a:srgbClr val="FFC000"/>
                </a:solidFill>
                <a:latin typeface="微软雅黑" pitchFamily="34" charset="-122"/>
                <a:ea typeface="微软雅黑" pitchFamily="34" charset="-122"/>
              </a:rPr>
              <a:t>其他部分</a:t>
            </a:r>
            <a:r>
              <a:rPr lang="en-US" altLang="zh-CN" sz="2050" b="1" dirty="0" smtClean="0">
                <a:solidFill>
                  <a:srgbClr val="FFC000"/>
                </a:solidFill>
                <a:latin typeface="微软雅黑" pitchFamily="34" charset="-122"/>
                <a:ea typeface="微软雅黑" pitchFamily="34" charset="-122"/>
              </a:rPr>
              <a:t>——</a:t>
            </a:r>
            <a:r>
              <a:rPr lang="zh-CN" altLang="en-US" sz="2050" b="1" dirty="0" smtClean="0">
                <a:solidFill>
                  <a:srgbClr val="FFC000"/>
                </a:solidFill>
                <a:latin typeface="微软雅黑" pitchFamily="34" charset="-122"/>
                <a:ea typeface="微软雅黑" pitchFamily="34" charset="-122"/>
              </a:rPr>
              <a:t>致谢</a:t>
            </a:r>
            <a:endParaRPr lang="en-US" altLang="zh-CN" sz="2050" b="1" dirty="0">
              <a:solidFill>
                <a:srgbClr val="FFC000"/>
              </a:solidFill>
              <a:latin typeface="微软雅黑" pitchFamily="34" charset="-122"/>
              <a:ea typeface="微软雅黑" pitchFamily="34" charset="-122"/>
            </a:endParaRPr>
          </a:p>
        </p:txBody>
      </p:sp>
      <p:pic>
        <p:nvPicPr>
          <p:cNvPr id="8"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7" name="Rectangle 6"/>
          <p:cNvSpPr/>
          <p:nvPr/>
        </p:nvSpPr>
        <p:spPr>
          <a:xfrm>
            <a:off x="500603" y="1957938"/>
            <a:ext cx="7527781" cy="1261884"/>
          </a:xfrm>
          <a:prstGeom prst="rect">
            <a:avLst/>
          </a:prstGeom>
        </p:spPr>
        <p:txBody>
          <a:bodyPr wrap="square">
            <a:spAutoFit/>
          </a:bodyPr>
          <a:lstStyle/>
          <a:p>
            <a:r>
              <a:rPr lang="zh-CN" altLang="en-US" sz="2400" b="1" dirty="0" smtClean="0">
                <a:latin typeface="华文中宋" charset="-122"/>
                <a:ea typeface="华文中宋" charset="-122"/>
              </a:rPr>
              <a:t>      致谢</a:t>
            </a:r>
            <a:r>
              <a:rPr lang="zh-CN" altLang="en-US" sz="2400" b="1" dirty="0">
                <a:latin typeface="华文中宋" charset="-122"/>
                <a:ea typeface="华文中宋" charset="-122"/>
              </a:rPr>
              <a:t>的对象是，凡对本研究直接提供过资金、设备、人力，以及文献资料等支持和帮助的团体和个人。</a:t>
            </a:r>
          </a:p>
          <a:p>
            <a:pPr eaLnBrk="1" hangingPunct="1"/>
            <a:endParaRPr lang="zh-CN" altLang="en-US" sz="2800" dirty="0">
              <a:solidFill>
                <a:schemeClr val="accent1">
                  <a:lumMod val="60000"/>
                  <a:lumOff val="40000"/>
                </a:schemeClr>
              </a:solidFill>
            </a:endParaRPr>
          </a:p>
        </p:txBody>
      </p:sp>
    </p:spTree>
    <p:extLst>
      <p:ext uri="{BB962C8B-B14F-4D97-AF65-F5344CB8AC3E}">
        <p14:creationId xmlns:p14="http://schemas.microsoft.com/office/powerpoint/2010/main" val="57916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2"/>
          <p:cNvSpPr>
            <a:spLocks noGrp="1"/>
          </p:cNvSpPr>
          <p:nvPr>
            <p:ph type="title"/>
          </p:nvPr>
        </p:nvSpPr>
        <p:spPr bwMode="auto">
          <a:xfrm>
            <a:off x="500034" y="642924"/>
            <a:ext cx="8229600" cy="365125"/>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目录</a:t>
            </a:r>
          </a:p>
        </p:txBody>
      </p:sp>
      <p:sp>
        <p:nvSpPr>
          <p:cNvPr id="33" name="矩形 32"/>
          <p:cNvSpPr/>
          <p:nvPr/>
        </p:nvSpPr>
        <p:spPr>
          <a:xfrm>
            <a:off x="1571604" y="1643056"/>
            <a:ext cx="3000373" cy="1644489"/>
          </a:xfrm>
          <a:prstGeom prst="rect">
            <a:avLst/>
          </a:prstGeom>
        </p:spPr>
        <p:txBody>
          <a:bodyPr wrap="square">
            <a:spAutoFit/>
          </a:bodyPr>
          <a:lstStyle/>
          <a:p>
            <a:pPr marL="457200" indent="-457200" fontAlgn="auto">
              <a:lnSpc>
                <a:spcPct val="150000"/>
              </a:lnSpc>
              <a:spcBef>
                <a:spcPts val="0"/>
              </a:spcBef>
              <a:spcAft>
                <a:spcPts val="0"/>
              </a:spcAft>
              <a:buAutoNum type="arabicPeriod"/>
              <a:defRPr/>
            </a:pPr>
            <a:r>
              <a:rPr lang="zh-CN" altLang="en-US" sz="2050" b="1" dirty="0" smtClean="0">
                <a:latin typeface="微软雅黑" pitchFamily="34" charset="-122"/>
                <a:ea typeface="微软雅黑" pitchFamily="34" charset="-122"/>
              </a:rPr>
              <a:t>前期准备</a:t>
            </a:r>
            <a:endParaRPr lang="en-US" altLang="zh-CN" sz="2050" b="1" dirty="0" smtClean="0">
              <a:latin typeface="微软雅黑" pitchFamily="34" charset="-122"/>
              <a:ea typeface="微软雅黑" pitchFamily="34" charset="-122"/>
            </a:endParaRPr>
          </a:p>
          <a:p>
            <a:pPr marL="457200" indent="-457200" fontAlgn="auto">
              <a:lnSpc>
                <a:spcPct val="114000"/>
              </a:lnSpc>
              <a:spcBef>
                <a:spcPts val="0"/>
              </a:spcBef>
              <a:spcAft>
                <a:spcPts val="0"/>
              </a:spcAft>
              <a:buAutoNum type="arabicPeriod"/>
              <a:defRPr/>
            </a:pPr>
            <a:r>
              <a:rPr lang="zh-CN" altLang="en-US" sz="2050" b="1" dirty="0" smtClean="0">
                <a:latin typeface="微软雅黑" pitchFamily="34" charset="-122"/>
                <a:ea typeface="微软雅黑" pitchFamily="34" charset="-122"/>
              </a:rPr>
              <a:t>撰写论文</a:t>
            </a:r>
            <a:endParaRPr lang="en-US" altLang="zh-CN" sz="2050" b="1" dirty="0" smtClean="0">
              <a:latin typeface="微软雅黑" pitchFamily="34" charset="-122"/>
              <a:ea typeface="微软雅黑" pitchFamily="34" charset="-122"/>
            </a:endParaRPr>
          </a:p>
          <a:p>
            <a:pPr marL="457200" indent="-457200" fontAlgn="auto">
              <a:lnSpc>
                <a:spcPct val="114000"/>
              </a:lnSpc>
              <a:spcBef>
                <a:spcPts val="0"/>
              </a:spcBef>
              <a:spcAft>
                <a:spcPts val="0"/>
              </a:spcAft>
              <a:buAutoNum type="arabicPeriod"/>
              <a:defRPr/>
            </a:pPr>
            <a:r>
              <a:rPr lang="zh-CN" altLang="en-US" sz="2050" b="1" dirty="0" smtClean="0">
                <a:latin typeface="微软雅黑" pitchFamily="34" charset="-122"/>
                <a:ea typeface="微软雅黑" pitchFamily="34" charset="-122"/>
              </a:rPr>
              <a:t>选择期刊投稿</a:t>
            </a:r>
            <a:endParaRPr lang="en-US" altLang="zh-CN" sz="2050" b="1" dirty="0" smtClean="0">
              <a:latin typeface="微软雅黑" pitchFamily="34" charset="-122"/>
              <a:ea typeface="微软雅黑" pitchFamily="34" charset="-122"/>
            </a:endParaRPr>
          </a:p>
          <a:p>
            <a:pPr marL="457200" indent="-457200" fontAlgn="auto">
              <a:lnSpc>
                <a:spcPct val="114000"/>
              </a:lnSpc>
              <a:spcBef>
                <a:spcPts val="0"/>
              </a:spcBef>
              <a:spcAft>
                <a:spcPts val="0"/>
              </a:spcAft>
              <a:buAutoNum type="arabicPeriod"/>
              <a:defRPr/>
            </a:pPr>
            <a:r>
              <a:rPr lang="zh-CN" altLang="en-US" sz="2050" b="1" dirty="0" smtClean="0">
                <a:latin typeface="微软雅黑" pitchFamily="34" charset="-122"/>
                <a:ea typeface="微软雅黑" pitchFamily="34" charset="-122"/>
              </a:rPr>
              <a:t>修改与回复审稿意见</a:t>
            </a:r>
            <a:endParaRPr lang="en-US" altLang="zh-CN" sz="2050" b="1" dirty="0">
              <a:latin typeface="微软雅黑" pitchFamily="34" charset="-122"/>
              <a:ea typeface="微软雅黑" pitchFamily="34" charset="-122"/>
            </a:endParaRPr>
          </a:p>
        </p:txBody>
      </p:sp>
      <p:pic>
        <p:nvPicPr>
          <p:cNvPr id="4"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3" name="矩形 2"/>
          <p:cNvSpPr/>
          <p:nvPr/>
        </p:nvSpPr>
        <p:spPr>
          <a:xfrm>
            <a:off x="714348" y="2285998"/>
            <a:ext cx="7429552" cy="2123658"/>
          </a:xfrm>
          <a:prstGeom prst="rect">
            <a:avLst/>
          </a:prstGeom>
        </p:spPr>
        <p:txBody>
          <a:bodyPr wrap="square">
            <a:spAutoFit/>
          </a:bodyPr>
          <a:lstStyle/>
          <a:p>
            <a:pPr algn="just" eaLnBrk="0" hangingPunct="0"/>
            <a:r>
              <a:rPr lang="zh-CN" altLang="en-US" b="1" dirty="0" smtClean="0"/>
              <a:t>注意检查：</a:t>
            </a:r>
            <a:endParaRPr lang="en-US" altLang="zh-CN" b="1" dirty="0" smtClean="0"/>
          </a:p>
          <a:p>
            <a:pPr algn="just" eaLnBrk="0" hangingPunct="0"/>
            <a:r>
              <a:rPr lang="en-US" altLang="zh-CN" sz="1600" dirty="0" smtClean="0"/>
              <a:t>(1)</a:t>
            </a:r>
            <a:r>
              <a:rPr lang="zh-CN" altLang="en-US" sz="1600" dirty="0" smtClean="0"/>
              <a:t>反复检查论文的</a:t>
            </a:r>
            <a:r>
              <a:rPr lang="zh-CN" altLang="en-US" sz="1600" dirty="0" smtClean="0">
                <a:solidFill>
                  <a:schemeClr val="accent1">
                    <a:lumMod val="60000"/>
                    <a:lumOff val="40000"/>
                  </a:schemeClr>
                </a:solidFill>
              </a:rPr>
              <a:t>观点</a:t>
            </a:r>
            <a:r>
              <a:rPr lang="zh-CN" altLang="en-US" sz="1600" dirty="0" smtClean="0"/>
              <a:t>、</a:t>
            </a:r>
            <a:r>
              <a:rPr lang="zh-CN" altLang="en-US" sz="1600" dirty="0" smtClean="0">
                <a:solidFill>
                  <a:schemeClr val="accent1">
                    <a:lumMod val="60000"/>
                    <a:lumOff val="40000"/>
                  </a:schemeClr>
                </a:solidFill>
              </a:rPr>
              <a:t>对结果的讨论</a:t>
            </a:r>
            <a:r>
              <a:rPr lang="zh-CN" altLang="en-US" sz="1600" dirty="0" smtClean="0"/>
              <a:t>是否正确，不能出现错误观点或结论。</a:t>
            </a:r>
          </a:p>
          <a:p>
            <a:pPr algn="just" eaLnBrk="0" hangingPunct="0"/>
            <a:r>
              <a:rPr lang="en-US" altLang="zh-CN" sz="1600" dirty="0" smtClean="0"/>
              <a:t>(2)</a:t>
            </a:r>
            <a:r>
              <a:rPr lang="zh-CN" altLang="en-US" sz="1600" dirty="0" smtClean="0"/>
              <a:t>检查论文的</a:t>
            </a:r>
            <a:r>
              <a:rPr lang="zh-CN" altLang="en-US" sz="1600" dirty="0" smtClean="0">
                <a:solidFill>
                  <a:schemeClr val="accent1">
                    <a:lumMod val="60000"/>
                    <a:lumOff val="40000"/>
                  </a:schemeClr>
                </a:solidFill>
              </a:rPr>
              <a:t>标题</a:t>
            </a:r>
            <a:r>
              <a:rPr lang="zh-CN" altLang="en-US" sz="1600" dirty="0" smtClean="0"/>
              <a:t>和各个</a:t>
            </a:r>
            <a:r>
              <a:rPr lang="zh-CN" altLang="en-US" sz="1600" dirty="0" smtClean="0">
                <a:solidFill>
                  <a:schemeClr val="accent1">
                    <a:lumMod val="60000"/>
                    <a:lumOff val="40000"/>
                  </a:schemeClr>
                </a:solidFill>
              </a:rPr>
              <a:t>子标题</a:t>
            </a:r>
            <a:r>
              <a:rPr lang="zh-CN" altLang="en-US" sz="1600" dirty="0" smtClean="0"/>
              <a:t>是否恰当。</a:t>
            </a:r>
          </a:p>
          <a:p>
            <a:pPr algn="just" eaLnBrk="0" hangingPunct="0"/>
            <a:r>
              <a:rPr lang="en-US" altLang="zh-CN" sz="1600" dirty="0" smtClean="0"/>
              <a:t>(3)</a:t>
            </a:r>
            <a:r>
              <a:rPr lang="zh-CN" altLang="en-US" sz="1600" dirty="0" smtClean="0"/>
              <a:t>检查文章</a:t>
            </a:r>
            <a:r>
              <a:rPr lang="zh-CN" altLang="en-US" sz="1600" dirty="0" smtClean="0">
                <a:solidFill>
                  <a:schemeClr val="accent1">
                    <a:lumMod val="60000"/>
                    <a:lumOff val="40000"/>
                  </a:schemeClr>
                </a:solidFill>
              </a:rPr>
              <a:t>摘要</a:t>
            </a:r>
            <a:r>
              <a:rPr lang="zh-CN" altLang="en-US" sz="1600" dirty="0" smtClean="0"/>
              <a:t>是否合乎要求（包括</a:t>
            </a:r>
            <a:r>
              <a:rPr lang="zh-CN" altLang="en-US" sz="1600" dirty="0" smtClean="0">
                <a:solidFill>
                  <a:schemeClr val="accent1">
                    <a:lumMod val="60000"/>
                    <a:lumOff val="40000"/>
                  </a:schemeClr>
                </a:solidFill>
              </a:rPr>
              <a:t>字数</a:t>
            </a:r>
            <a:r>
              <a:rPr lang="zh-CN" altLang="en-US" sz="1600" dirty="0" smtClean="0"/>
              <a:t>、</a:t>
            </a:r>
            <a:r>
              <a:rPr lang="zh-CN" altLang="en-US" sz="1600" dirty="0" smtClean="0">
                <a:solidFill>
                  <a:schemeClr val="accent1">
                    <a:lumMod val="60000"/>
                    <a:lumOff val="40000"/>
                  </a:schemeClr>
                </a:solidFill>
              </a:rPr>
              <a:t>人称</a:t>
            </a:r>
            <a:r>
              <a:rPr lang="zh-CN" altLang="en-US" sz="1600" dirty="0" smtClean="0"/>
              <a:t>和</a:t>
            </a:r>
            <a:r>
              <a:rPr lang="zh-CN" altLang="en-US" sz="1600" dirty="0" smtClean="0">
                <a:solidFill>
                  <a:schemeClr val="accent1">
                    <a:lumMod val="60000"/>
                    <a:lumOff val="40000"/>
                  </a:schemeClr>
                </a:solidFill>
              </a:rPr>
              <a:t>观点</a:t>
            </a:r>
            <a:r>
              <a:rPr lang="zh-CN" altLang="en-US" sz="1600" dirty="0" smtClean="0"/>
              <a:t>等）。</a:t>
            </a:r>
          </a:p>
          <a:p>
            <a:pPr algn="just" eaLnBrk="0" hangingPunct="0"/>
            <a:r>
              <a:rPr lang="en-US" altLang="zh-CN" sz="1600" dirty="0" smtClean="0"/>
              <a:t>(4)</a:t>
            </a:r>
            <a:r>
              <a:rPr lang="zh-CN" altLang="en-US" sz="1600" dirty="0" smtClean="0"/>
              <a:t>检查</a:t>
            </a:r>
            <a:r>
              <a:rPr lang="zh-CN" altLang="en-US" sz="1600" dirty="0" smtClean="0">
                <a:solidFill>
                  <a:schemeClr val="accent1">
                    <a:lumMod val="60000"/>
                    <a:lumOff val="40000"/>
                  </a:schemeClr>
                </a:solidFill>
              </a:rPr>
              <a:t>关键词</a:t>
            </a:r>
            <a:r>
              <a:rPr lang="zh-CN" altLang="en-US" sz="1600" dirty="0" smtClean="0"/>
              <a:t>或者</a:t>
            </a:r>
            <a:r>
              <a:rPr lang="zh-CN" altLang="en-US" sz="1600" dirty="0" smtClean="0">
                <a:solidFill>
                  <a:schemeClr val="accent1">
                    <a:lumMod val="60000"/>
                    <a:lumOff val="40000"/>
                  </a:schemeClr>
                </a:solidFill>
              </a:rPr>
              <a:t>分类代码</a:t>
            </a:r>
            <a:r>
              <a:rPr lang="zh-CN" altLang="en-US" sz="1600" dirty="0" smtClean="0"/>
              <a:t>是否准确。</a:t>
            </a:r>
          </a:p>
          <a:p>
            <a:pPr algn="just" eaLnBrk="0" hangingPunct="0"/>
            <a:r>
              <a:rPr lang="en-US" altLang="zh-CN" sz="1600" dirty="0" smtClean="0"/>
              <a:t>(5)</a:t>
            </a:r>
            <a:r>
              <a:rPr lang="zh-CN" altLang="en-US" sz="1600" dirty="0" smtClean="0"/>
              <a:t>检查</a:t>
            </a:r>
            <a:r>
              <a:rPr lang="zh-CN" altLang="en-US" sz="1600" dirty="0" smtClean="0">
                <a:solidFill>
                  <a:schemeClr val="accent1">
                    <a:lumMod val="60000"/>
                    <a:lumOff val="40000"/>
                  </a:schemeClr>
                </a:solidFill>
              </a:rPr>
              <a:t>公式排版</a:t>
            </a:r>
            <a:r>
              <a:rPr lang="zh-CN" altLang="en-US" sz="1600" dirty="0" smtClean="0"/>
              <a:t>是否正确；</a:t>
            </a:r>
            <a:r>
              <a:rPr lang="zh-CN" altLang="en-US" sz="1600" dirty="0" smtClean="0">
                <a:solidFill>
                  <a:schemeClr val="accent1">
                    <a:lumMod val="60000"/>
                    <a:lumOff val="40000"/>
                  </a:schemeClr>
                </a:solidFill>
              </a:rPr>
              <a:t>公式编号</a:t>
            </a:r>
            <a:r>
              <a:rPr lang="zh-CN" altLang="en-US" sz="1600" dirty="0" smtClean="0"/>
              <a:t>是否正确，是否与文中叙述有矛盾。</a:t>
            </a:r>
          </a:p>
          <a:p>
            <a:pPr algn="just" eaLnBrk="0" hangingPunct="0"/>
            <a:r>
              <a:rPr lang="en-US" altLang="zh-CN" sz="1600" dirty="0" smtClean="0"/>
              <a:t>(6)</a:t>
            </a:r>
            <a:r>
              <a:rPr lang="zh-CN" altLang="en-US" sz="1600" dirty="0" smtClean="0"/>
              <a:t>检查</a:t>
            </a:r>
            <a:r>
              <a:rPr lang="zh-CN" altLang="en-US" sz="1600" dirty="0" smtClean="0">
                <a:solidFill>
                  <a:schemeClr val="accent1">
                    <a:lumMod val="60000"/>
                    <a:lumOff val="40000"/>
                  </a:schemeClr>
                </a:solidFill>
              </a:rPr>
              <a:t>标点符号</a:t>
            </a:r>
            <a:r>
              <a:rPr lang="zh-CN" altLang="en-US" sz="1600" dirty="0" smtClean="0"/>
              <a:t>、</a:t>
            </a:r>
            <a:r>
              <a:rPr lang="zh-CN" altLang="en-US" sz="1600" dirty="0" smtClean="0">
                <a:solidFill>
                  <a:schemeClr val="accent1">
                    <a:lumMod val="60000"/>
                    <a:lumOff val="40000"/>
                  </a:schemeClr>
                </a:solidFill>
              </a:rPr>
              <a:t>单词缩写</a:t>
            </a:r>
            <a:r>
              <a:rPr lang="zh-CN" altLang="en-US" sz="1600" dirty="0" smtClean="0"/>
              <a:t>、</a:t>
            </a:r>
            <a:r>
              <a:rPr lang="zh-CN" altLang="en-US" sz="1600" dirty="0" smtClean="0">
                <a:solidFill>
                  <a:schemeClr val="accent1">
                    <a:lumMod val="60000"/>
                    <a:lumOff val="40000"/>
                  </a:schemeClr>
                </a:solidFill>
              </a:rPr>
              <a:t>斜体单词的使用</a:t>
            </a:r>
            <a:r>
              <a:rPr lang="zh-CN" altLang="en-US" sz="1600" dirty="0" smtClean="0"/>
              <a:t>是否正确。</a:t>
            </a:r>
          </a:p>
          <a:p>
            <a:pPr algn="just" eaLnBrk="0" hangingPunct="0"/>
            <a:r>
              <a:rPr lang="en-US" altLang="zh-CN" sz="1600" dirty="0" smtClean="0"/>
              <a:t>(7)</a:t>
            </a:r>
            <a:r>
              <a:rPr lang="zh-CN" altLang="en-US" sz="1600" dirty="0" smtClean="0"/>
              <a:t>检查文章中</a:t>
            </a:r>
            <a:r>
              <a:rPr lang="zh-CN" altLang="en-US" sz="1600" dirty="0" smtClean="0">
                <a:solidFill>
                  <a:schemeClr val="accent1">
                    <a:lumMod val="60000"/>
                    <a:lumOff val="40000"/>
                  </a:schemeClr>
                </a:solidFill>
              </a:rPr>
              <a:t>字词拼写</a:t>
            </a:r>
            <a:r>
              <a:rPr lang="zh-CN" altLang="en-US" sz="1600" dirty="0" smtClean="0"/>
              <a:t>是否正确；语句是否通顺；逻辑是否严密。</a:t>
            </a:r>
            <a:endParaRPr lang="zh-CN" altLang="en-US" sz="900" dirty="0"/>
          </a:p>
        </p:txBody>
      </p:sp>
      <p:sp>
        <p:nvSpPr>
          <p:cNvPr id="4" name="矩形 3"/>
          <p:cNvSpPr/>
          <p:nvPr/>
        </p:nvSpPr>
        <p:spPr>
          <a:xfrm>
            <a:off x="500034" y="1285866"/>
            <a:ext cx="8072494" cy="830997"/>
          </a:xfrm>
          <a:prstGeom prst="rect">
            <a:avLst/>
          </a:prstGeom>
        </p:spPr>
        <p:txBody>
          <a:bodyPr wrap="square">
            <a:spAutoFit/>
          </a:bodyPr>
          <a:lstStyle/>
          <a:p>
            <a:r>
              <a:rPr lang="zh-CN" altLang="en-US" sz="1600" dirty="0" smtClean="0"/>
              <a:t>完成一篇论文后，通读文章，看看有没有什么要更改的。可以</a:t>
            </a:r>
            <a:r>
              <a:rPr lang="zh-CN" altLang="en-US" sz="1600" dirty="0" smtClean="0">
                <a:solidFill>
                  <a:schemeClr val="accent6"/>
                </a:solidFill>
              </a:rPr>
              <a:t>参考其他好的文章</a:t>
            </a:r>
            <a:r>
              <a:rPr lang="zh-CN" altLang="en-US" sz="1600" dirty="0" smtClean="0"/>
              <a:t>，或按照长期摘录的好词好句来</a:t>
            </a:r>
            <a:r>
              <a:rPr lang="zh-CN" altLang="en-US" sz="1600" dirty="0" smtClean="0">
                <a:solidFill>
                  <a:schemeClr val="accent6"/>
                </a:solidFill>
              </a:rPr>
              <a:t>对照修改</a:t>
            </a:r>
            <a:r>
              <a:rPr lang="zh-CN" altLang="en-US" sz="1600" dirty="0" smtClean="0"/>
              <a:t>。也可</a:t>
            </a:r>
            <a:r>
              <a:rPr lang="zh-CN" altLang="en-US" sz="1600" dirty="0" smtClean="0">
                <a:solidFill>
                  <a:schemeClr val="accent6"/>
                </a:solidFill>
              </a:rPr>
              <a:t>找其他人帮忙修改</a:t>
            </a:r>
            <a:r>
              <a:rPr lang="zh-CN" altLang="en-US" sz="1600" dirty="0" smtClean="0"/>
              <a:t>，这样能发现一些自己容易忽略的错误。修改论文时除了查缺补漏以外，还要</a:t>
            </a:r>
            <a:r>
              <a:rPr lang="zh-CN" altLang="en-US" sz="1600" dirty="0" smtClean="0">
                <a:solidFill>
                  <a:schemeClr val="accent6"/>
                </a:solidFill>
              </a:rPr>
              <a:t>从审稿人、读者多个角度去考虑</a:t>
            </a:r>
            <a:r>
              <a:rPr lang="zh-CN" altLang="en-US" sz="1600" dirty="0" smtClean="0"/>
              <a:t>。</a:t>
            </a:r>
            <a:endParaRPr lang="zh-CN" altLang="en-US" sz="1600" dirty="0"/>
          </a:p>
        </p:txBody>
      </p:sp>
      <p:sp>
        <p:nvSpPr>
          <p:cNvPr id="5" name="矩形 4"/>
          <p:cNvSpPr/>
          <p:nvPr/>
        </p:nvSpPr>
        <p:spPr>
          <a:xfrm>
            <a:off x="428596" y="785800"/>
            <a:ext cx="6215106" cy="451983"/>
          </a:xfrm>
          <a:prstGeom prst="rect">
            <a:avLst/>
          </a:prstGeom>
        </p:spPr>
        <p:txBody>
          <a:bodyPr wrap="square">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 </a:t>
            </a:r>
            <a:r>
              <a:rPr lang="zh-CN" altLang="en-US" sz="2050" b="1" dirty="0" smtClean="0">
                <a:solidFill>
                  <a:srgbClr val="FFC000"/>
                </a:solidFill>
                <a:latin typeface="微软雅黑" pitchFamily="34" charset="-122"/>
                <a:ea typeface="微软雅黑" pitchFamily="34" charset="-122"/>
              </a:rPr>
              <a:t>整体修改润色</a:t>
            </a:r>
            <a:endParaRPr lang="en-US" altLang="zh-CN" sz="2050" b="1" dirty="0">
              <a:solidFill>
                <a:srgbClr val="FFC000"/>
              </a:solidFill>
              <a:latin typeface="微软雅黑" pitchFamily="34" charset="-122"/>
              <a:ea typeface="微软雅黑" pitchFamily="34" charset="-122"/>
            </a:endParaRPr>
          </a:p>
        </p:txBody>
      </p:sp>
      <p:pic>
        <p:nvPicPr>
          <p:cNvPr id="6"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选择期刊</a:t>
            </a:r>
            <a:endParaRPr lang="zh-CN" altLang="en-US" dirty="0"/>
          </a:p>
        </p:txBody>
      </p:sp>
      <p:sp>
        <p:nvSpPr>
          <p:cNvPr id="3" name="矩形 2"/>
          <p:cNvSpPr/>
          <p:nvPr/>
        </p:nvSpPr>
        <p:spPr>
          <a:xfrm>
            <a:off x="500034" y="2214560"/>
            <a:ext cx="7715304" cy="1661993"/>
          </a:xfrm>
          <a:prstGeom prst="rect">
            <a:avLst/>
          </a:prstGeom>
        </p:spPr>
        <p:txBody>
          <a:bodyPr wrap="square">
            <a:spAutoFit/>
          </a:bodyPr>
          <a:lstStyle/>
          <a:p>
            <a:pPr>
              <a:spcBef>
                <a:spcPts val="600"/>
              </a:spcBef>
              <a:spcAft>
                <a:spcPts val="600"/>
              </a:spcAft>
            </a:pPr>
            <a:r>
              <a:rPr lang="zh-CN" altLang="en-US" sz="1600" dirty="0" smtClean="0"/>
              <a:t>第一，对待投稿的论文进行客观的评价。按照文章的创新性大小、有无贡献价值决定投什么水平的期刊。</a:t>
            </a:r>
            <a:endParaRPr lang="en-US" altLang="zh-CN" sz="1600" dirty="0" smtClean="0"/>
          </a:p>
          <a:p>
            <a:pPr>
              <a:spcBef>
                <a:spcPts val="600"/>
              </a:spcBef>
              <a:spcAft>
                <a:spcPts val="600"/>
              </a:spcAft>
            </a:pPr>
            <a:r>
              <a:rPr lang="zh-CN" altLang="en-US" sz="1600" dirty="0" smtClean="0"/>
              <a:t>第二，选择和自己论文内容契合的期刊或者会议投稿。如果是正常期刊的论文，一般随时都可以投稿。但是对于特刊、会议一般是有时间限制的。</a:t>
            </a:r>
            <a:endParaRPr lang="en-US" altLang="zh-CN" sz="1600" dirty="0" smtClean="0"/>
          </a:p>
          <a:p>
            <a:pPr>
              <a:spcBef>
                <a:spcPts val="600"/>
              </a:spcBef>
              <a:spcAft>
                <a:spcPts val="600"/>
              </a:spcAft>
            </a:pPr>
            <a:r>
              <a:rPr lang="zh-CN" altLang="en-US" sz="1600" dirty="0" smtClean="0"/>
              <a:t>第三，根据文章篇幅决定投长文还是快报。</a:t>
            </a:r>
          </a:p>
        </p:txBody>
      </p:sp>
      <p:sp>
        <p:nvSpPr>
          <p:cNvPr id="4" name="矩形 3"/>
          <p:cNvSpPr/>
          <p:nvPr/>
        </p:nvSpPr>
        <p:spPr>
          <a:xfrm>
            <a:off x="214282" y="857238"/>
            <a:ext cx="8143932" cy="1138773"/>
          </a:xfrm>
          <a:prstGeom prst="rect">
            <a:avLst/>
          </a:prstGeom>
        </p:spPr>
        <p:txBody>
          <a:bodyPr wrap="square">
            <a:spAutoFit/>
          </a:bodyPr>
          <a:lstStyle/>
          <a:p>
            <a:pPr indent="152400" algn="just" eaLnBrk="0" hangingPunct="0"/>
            <a:r>
              <a:rPr lang="zh-CN" altLang="en-US" dirty="0" smtClean="0">
                <a:latin typeface="黑体" pitchFamily="2" charset="-122"/>
                <a:ea typeface="黑体" pitchFamily="2" charset="-122"/>
              </a:rPr>
              <a:t>评价期刊的水平：常见方法是采用影响因子</a:t>
            </a:r>
            <a:r>
              <a:rPr lang="en-US" altLang="zh-CN" dirty="0" smtClean="0">
                <a:latin typeface="黑体" pitchFamily="2" charset="-122"/>
                <a:ea typeface="黑体" pitchFamily="2" charset="-122"/>
              </a:rPr>
              <a:t>(impact factor)</a:t>
            </a:r>
            <a:r>
              <a:rPr lang="zh-CN" altLang="en-US" dirty="0" smtClean="0">
                <a:latin typeface="黑体" pitchFamily="2" charset="-122"/>
                <a:ea typeface="黑体" pitchFamily="2" charset="-122"/>
              </a:rPr>
              <a:t>来评价</a:t>
            </a:r>
            <a:r>
              <a:rPr lang="zh-CN" altLang="en-US" dirty="0" smtClean="0">
                <a:ea typeface="楷体_GB2312" pitchFamily="49" charset="-122"/>
              </a:rPr>
              <a:t>某期刊。</a:t>
            </a:r>
            <a:endParaRPr lang="en-US" altLang="zh-CN" dirty="0" smtClean="0">
              <a:ea typeface="楷体_GB2312" pitchFamily="49" charset="-122"/>
            </a:endParaRPr>
          </a:p>
          <a:p>
            <a:pPr indent="152400" algn="just" eaLnBrk="0" hangingPunct="0"/>
            <a:endParaRPr lang="en-US" altLang="zh-CN" dirty="0" smtClean="0">
              <a:ea typeface="楷体_GB2312" pitchFamily="49" charset="-122"/>
            </a:endParaRPr>
          </a:p>
          <a:p>
            <a:pPr indent="152400" algn="just" eaLnBrk="0" hangingPunct="0"/>
            <a:r>
              <a:rPr lang="zh-CN" altLang="en-US" sz="1600" b="1" dirty="0" smtClean="0">
                <a:solidFill>
                  <a:schemeClr val="accent6"/>
                </a:solidFill>
                <a:ea typeface="楷体_GB2312" pitchFamily="49" charset="-122"/>
              </a:rPr>
              <a:t>影响因子定义为</a:t>
            </a:r>
            <a:r>
              <a:rPr lang="en-US" altLang="zh-CN" sz="1600" b="1" dirty="0" smtClean="0">
                <a:solidFill>
                  <a:schemeClr val="accent6"/>
                </a:solidFill>
              </a:rPr>
              <a:t>If =</a:t>
            </a:r>
            <a:r>
              <a:rPr lang="zh-CN" altLang="en-US" sz="1600" b="1" dirty="0" smtClean="0">
                <a:solidFill>
                  <a:schemeClr val="accent6"/>
                </a:solidFill>
              </a:rPr>
              <a:t>最近两年内发表论文被引用的总次数</a:t>
            </a:r>
            <a:r>
              <a:rPr lang="en-US" altLang="zh-CN" sz="1600" b="1" dirty="0" smtClean="0">
                <a:solidFill>
                  <a:schemeClr val="accent6"/>
                </a:solidFill>
              </a:rPr>
              <a:t>(</a:t>
            </a:r>
            <a:r>
              <a:rPr lang="zh-CN" altLang="en-US" sz="1600" b="1" dirty="0" smtClean="0">
                <a:solidFill>
                  <a:schemeClr val="accent6"/>
                </a:solidFill>
              </a:rPr>
              <a:t>含自引</a:t>
            </a:r>
            <a:r>
              <a:rPr lang="en-US" altLang="zh-CN" sz="1600" b="1" dirty="0" smtClean="0">
                <a:solidFill>
                  <a:schemeClr val="accent6"/>
                </a:solidFill>
              </a:rPr>
              <a:t>)÷</a:t>
            </a:r>
            <a:r>
              <a:rPr lang="zh-CN" altLang="en-US" sz="1600" b="1" dirty="0" smtClean="0">
                <a:solidFill>
                  <a:schemeClr val="accent6"/>
                </a:solidFill>
              </a:rPr>
              <a:t>最近两年内发表论文的总篇数。用这种机制作为评价标准时，</a:t>
            </a:r>
            <a:r>
              <a:rPr lang="en-US" altLang="zh-CN" sz="1600" b="1" dirty="0" smtClean="0">
                <a:solidFill>
                  <a:schemeClr val="accent6"/>
                </a:solidFill>
              </a:rPr>
              <a:t>If</a:t>
            </a:r>
            <a:r>
              <a:rPr lang="zh-CN" altLang="en-US" sz="1600" b="1" dirty="0" smtClean="0">
                <a:solidFill>
                  <a:schemeClr val="accent6"/>
                </a:solidFill>
                <a:latin typeface="楷体_GB2312" pitchFamily="49" charset="-122"/>
                <a:ea typeface="楷体_GB2312" pitchFamily="49" charset="-122"/>
              </a:rPr>
              <a:t>越大，该期刊的质量就越高。</a:t>
            </a:r>
            <a:endParaRPr lang="zh-CN" altLang="en-US" sz="1600" b="1" dirty="0">
              <a:solidFill>
                <a:schemeClr val="accent6"/>
              </a:solidFill>
            </a:endParaRPr>
          </a:p>
        </p:txBody>
      </p:sp>
      <p:pic>
        <p:nvPicPr>
          <p:cNvPr id="5"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a:t>
            </a:r>
            <a:r>
              <a:rPr lang="en-US" altLang="zh-CN" dirty="0" smtClean="0"/>
              <a:t>&amp;</a:t>
            </a:r>
            <a:r>
              <a:rPr lang="zh-CN" altLang="en-US" dirty="0" smtClean="0"/>
              <a:t>回复审稿意见</a:t>
            </a:r>
            <a:endParaRPr lang="zh-CN" altLang="en-US" dirty="0"/>
          </a:p>
        </p:txBody>
      </p:sp>
      <p:sp>
        <p:nvSpPr>
          <p:cNvPr id="5" name="矩形 4"/>
          <p:cNvSpPr/>
          <p:nvPr/>
        </p:nvSpPr>
        <p:spPr>
          <a:xfrm>
            <a:off x="428596" y="785800"/>
            <a:ext cx="6215106" cy="424668"/>
          </a:xfrm>
          <a:prstGeom prst="rect">
            <a:avLst/>
          </a:prstGeom>
        </p:spPr>
        <p:txBody>
          <a:bodyPr wrap="square">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 </a:t>
            </a:r>
            <a:r>
              <a:rPr lang="zh-CN" altLang="en-US" sz="2050" b="1" dirty="0" smtClean="0">
                <a:solidFill>
                  <a:srgbClr val="FFC000"/>
                </a:solidFill>
                <a:latin typeface="微软雅黑" pitchFamily="34" charset="-122"/>
                <a:ea typeface="微软雅黑" pitchFamily="34" charset="-122"/>
              </a:rPr>
              <a:t>投稿系统状态</a:t>
            </a:r>
            <a:endParaRPr lang="en-US" altLang="zh-CN" sz="2050" b="1" dirty="0">
              <a:solidFill>
                <a:srgbClr val="FFC000"/>
              </a:solidFill>
              <a:latin typeface="微软雅黑" pitchFamily="34" charset="-122"/>
              <a:ea typeface="微软雅黑" pitchFamily="34" charset="-122"/>
            </a:endParaRPr>
          </a:p>
        </p:txBody>
      </p:sp>
      <p:sp>
        <p:nvSpPr>
          <p:cNvPr id="6" name="TextBox 5"/>
          <p:cNvSpPr txBox="1"/>
          <p:nvPr/>
        </p:nvSpPr>
        <p:spPr>
          <a:xfrm>
            <a:off x="571472" y="1285866"/>
            <a:ext cx="7500990" cy="3677930"/>
          </a:xfrm>
          <a:prstGeom prst="rect">
            <a:avLst/>
          </a:prstGeom>
          <a:noFill/>
        </p:spPr>
        <p:txBody>
          <a:bodyPr wrap="square" rtlCol="0">
            <a:spAutoFit/>
          </a:bodyPr>
          <a:lstStyle/>
          <a:p>
            <a:pPr marL="342900" indent="-342900">
              <a:spcBef>
                <a:spcPts val="600"/>
              </a:spcBef>
              <a:spcAft>
                <a:spcPts val="600"/>
              </a:spcAft>
              <a:buAutoNum type="arabicParenBoth"/>
            </a:pPr>
            <a:r>
              <a:rPr lang="en-US" altLang="zh-CN" sz="1600" dirty="0" smtClean="0"/>
              <a:t>With Editor </a:t>
            </a:r>
            <a:r>
              <a:rPr lang="zh-CN" altLang="en-US" sz="1600" dirty="0" smtClean="0"/>
              <a:t>或 </a:t>
            </a:r>
            <a:r>
              <a:rPr lang="en-US" altLang="zh-CN" sz="1600" dirty="0" smtClean="0"/>
              <a:t>With Editorial Staff</a:t>
            </a:r>
            <a:r>
              <a:rPr lang="zh-CN" altLang="en-US" sz="1600" dirty="0" smtClean="0"/>
              <a:t>：该状态表明期刊编辑已经着手处理稿件，但尚未指定审稿人。</a:t>
            </a:r>
            <a:endParaRPr lang="en-US" altLang="zh-CN" sz="1600" dirty="0" smtClean="0"/>
          </a:p>
          <a:p>
            <a:pPr marL="342900" indent="-342900">
              <a:spcBef>
                <a:spcPts val="600"/>
              </a:spcBef>
              <a:spcAft>
                <a:spcPts val="600"/>
              </a:spcAft>
              <a:buAutoNum type="arabicParenBoth"/>
            </a:pPr>
            <a:r>
              <a:rPr lang="en-US" altLang="zh-CN" sz="1600" dirty="0" smtClean="0"/>
              <a:t>Awaiting Reviewer Assignment</a:t>
            </a:r>
            <a:r>
              <a:rPr lang="zh-CN" altLang="en-US" sz="1600" dirty="0" smtClean="0"/>
              <a:t>：编辑正在联系审稿人。</a:t>
            </a:r>
            <a:endParaRPr lang="en-US" altLang="zh-CN" sz="1600" dirty="0" smtClean="0"/>
          </a:p>
          <a:p>
            <a:pPr marL="342900" indent="-342900">
              <a:spcBef>
                <a:spcPts val="600"/>
              </a:spcBef>
              <a:spcAft>
                <a:spcPts val="600"/>
              </a:spcAft>
              <a:buAutoNum type="arabicParenBoth"/>
            </a:pPr>
            <a:r>
              <a:rPr lang="en-US" altLang="zh-CN" sz="1600" dirty="0" smtClean="0"/>
              <a:t>Under Review </a:t>
            </a:r>
            <a:r>
              <a:rPr lang="zh-CN" altLang="en-US" sz="1600" dirty="0" smtClean="0"/>
              <a:t>或 </a:t>
            </a:r>
            <a:r>
              <a:rPr lang="en-US" altLang="zh-CN" sz="1600" dirty="0" smtClean="0"/>
              <a:t>In Review</a:t>
            </a:r>
            <a:r>
              <a:rPr lang="zh-CN" altLang="en-US" sz="1600" dirty="0" smtClean="0"/>
              <a:t>：同行评阅人正在审稿。过程一般持续</a:t>
            </a:r>
            <a:r>
              <a:rPr lang="en-US" altLang="zh-CN" sz="1600" dirty="0" smtClean="0"/>
              <a:t>1</a:t>
            </a:r>
            <a:r>
              <a:rPr lang="zh-CN" altLang="en-US" sz="1600" dirty="0" smtClean="0"/>
              <a:t>－</a:t>
            </a:r>
            <a:r>
              <a:rPr lang="en-US" altLang="zh-CN" sz="1600" dirty="0" smtClean="0"/>
              <a:t>4</a:t>
            </a:r>
            <a:r>
              <a:rPr lang="zh-CN" altLang="en-US" sz="1600" dirty="0" smtClean="0"/>
              <a:t>个月，每个期刊的审稿进程有所不同。</a:t>
            </a:r>
            <a:endParaRPr lang="en-US" altLang="zh-CN" sz="1600" dirty="0" smtClean="0"/>
          </a:p>
          <a:p>
            <a:pPr marL="342900" indent="-342900">
              <a:spcBef>
                <a:spcPts val="600"/>
              </a:spcBef>
              <a:spcAft>
                <a:spcPts val="600"/>
              </a:spcAft>
              <a:buFontTx/>
              <a:buAutoNum type="arabicParenBoth"/>
            </a:pPr>
            <a:r>
              <a:rPr lang="en-US" altLang="zh-CN" sz="1600" dirty="0" smtClean="0"/>
              <a:t>Required Reviews completed</a:t>
            </a:r>
            <a:r>
              <a:rPr lang="zh-CN" altLang="en-US" sz="1600" dirty="0" smtClean="0"/>
              <a:t>：审稿意见已经返回给编辑。</a:t>
            </a:r>
            <a:endParaRPr lang="en-US" altLang="zh-CN" sz="1600" dirty="0" smtClean="0"/>
          </a:p>
          <a:p>
            <a:pPr marL="342900" indent="-342900">
              <a:spcBef>
                <a:spcPts val="600"/>
              </a:spcBef>
              <a:spcAft>
                <a:spcPts val="600"/>
              </a:spcAft>
              <a:buFontTx/>
              <a:buAutoNum type="arabicParenBoth"/>
            </a:pPr>
            <a:r>
              <a:rPr lang="en-US" altLang="zh-CN" sz="1600" dirty="0" smtClean="0"/>
              <a:t>Awaiting Editor Decision </a:t>
            </a:r>
            <a:r>
              <a:rPr lang="zh-CN" altLang="en-US" sz="1600" dirty="0" smtClean="0"/>
              <a:t>或 </a:t>
            </a:r>
            <a:r>
              <a:rPr lang="en-US" altLang="zh-CN" sz="1600" dirty="0" smtClean="0"/>
              <a:t>Decision in Process</a:t>
            </a:r>
            <a:r>
              <a:rPr lang="zh-CN" altLang="en-US" sz="1600" dirty="0" smtClean="0"/>
              <a:t>：审稿意见返回，等待主编做出最后决定。</a:t>
            </a:r>
            <a:endParaRPr lang="en-US" altLang="zh-CN" sz="1600" dirty="0" smtClean="0"/>
          </a:p>
          <a:p>
            <a:pPr marL="342900" indent="-342900">
              <a:spcBef>
                <a:spcPts val="600"/>
              </a:spcBef>
              <a:spcAft>
                <a:spcPts val="600"/>
              </a:spcAft>
              <a:buFontTx/>
              <a:buAutoNum type="arabicParenBoth"/>
            </a:pPr>
            <a:r>
              <a:rPr lang="en-US" altLang="zh-CN" sz="1600" dirty="0" err="1" smtClean="0"/>
              <a:t>Dicision</a:t>
            </a:r>
            <a:r>
              <a:rPr lang="en-US" altLang="zh-CN" sz="1600" dirty="0" smtClean="0"/>
              <a:t> Made</a:t>
            </a:r>
            <a:r>
              <a:rPr lang="zh-CN" altLang="en-US" sz="1600" dirty="0" smtClean="0"/>
              <a:t>：编辑已经做出处理意见，通讯作者会在</a:t>
            </a:r>
            <a:r>
              <a:rPr lang="en-US" altLang="zh-CN" sz="1600" dirty="0" smtClean="0"/>
              <a:t>48</a:t>
            </a:r>
            <a:r>
              <a:rPr lang="zh-CN" altLang="en-US" sz="1600" dirty="0" smtClean="0"/>
              <a:t>小时内，收到具体处理意见。</a:t>
            </a:r>
            <a:endParaRPr lang="en-US" altLang="zh-CN" dirty="0" smtClean="0"/>
          </a:p>
          <a:p>
            <a:pPr marL="342900" indent="-342900">
              <a:buAutoNum type="arabicParenBoth"/>
            </a:pPr>
            <a:endParaRPr lang="zh-CN" altLang="en-US" dirty="0"/>
          </a:p>
        </p:txBody>
      </p:sp>
      <p:pic>
        <p:nvPicPr>
          <p:cNvPr id="7"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a:t>
            </a:r>
            <a:r>
              <a:rPr lang="en-US" altLang="zh-CN" dirty="0" smtClean="0"/>
              <a:t>&amp;</a:t>
            </a:r>
            <a:r>
              <a:rPr lang="zh-CN" altLang="en-US" dirty="0" smtClean="0"/>
              <a:t>回复审稿意见</a:t>
            </a:r>
            <a:endParaRPr lang="zh-CN" altLang="en-US" dirty="0"/>
          </a:p>
        </p:txBody>
      </p:sp>
      <p:sp>
        <p:nvSpPr>
          <p:cNvPr id="4" name="矩形 3"/>
          <p:cNvSpPr/>
          <p:nvPr/>
        </p:nvSpPr>
        <p:spPr>
          <a:xfrm>
            <a:off x="785786" y="642924"/>
            <a:ext cx="7500990" cy="4493538"/>
          </a:xfrm>
          <a:prstGeom prst="rect">
            <a:avLst/>
          </a:prstGeom>
        </p:spPr>
        <p:txBody>
          <a:bodyPr wrap="square">
            <a:spAutoFit/>
          </a:bodyPr>
          <a:lstStyle/>
          <a:p>
            <a:endParaRPr lang="en-US" altLang="zh-CN" sz="1600" dirty="0" smtClean="0">
              <a:solidFill>
                <a:schemeClr val="accent1">
                  <a:lumMod val="60000"/>
                  <a:lumOff val="40000"/>
                </a:schemeClr>
              </a:solidFill>
            </a:endParaRPr>
          </a:p>
          <a:p>
            <a:r>
              <a:rPr lang="zh-CN" altLang="en-US" sz="1600" dirty="0" smtClean="0"/>
              <a:t>不管论文接收还是被拒，都会有审稿人的意见回来，一定要认真阅读这些意见并做相应的修改及反馈。</a:t>
            </a:r>
            <a:endParaRPr lang="en-US" altLang="zh-CN" sz="1600" dirty="0" smtClean="0"/>
          </a:p>
          <a:p>
            <a:endParaRPr lang="en-US" altLang="zh-CN" sz="1600" b="1" dirty="0" smtClean="0">
              <a:solidFill>
                <a:schemeClr val="accent1">
                  <a:lumMod val="60000"/>
                  <a:lumOff val="40000"/>
                </a:schemeClr>
              </a:solidFill>
            </a:endParaRPr>
          </a:p>
          <a:p>
            <a:pPr>
              <a:spcBef>
                <a:spcPts val="600"/>
              </a:spcBef>
              <a:spcAft>
                <a:spcPts val="600"/>
              </a:spcAft>
            </a:pPr>
            <a:r>
              <a:rPr lang="zh-CN" altLang="en-US" sz="1600" b="1" dirty="0" smtClean="0">
                <a:solidFill>
                  <a:schemeClr val="accent6"/>
                </a:solidFill>
              </a:rPr>
              <a:t>审稿人的意见一般分为以下几种：</a:t>
            </a:r>
            <a:endParaRPr lang="en-US" altLang="zh-CN" sz="1600" b="1" dirty="0" smtClean="0">
              <a:solidFill>
                <a:schemeClr val="accent6"/>
              </a:solidFill>
            </a:endParaRPr>
          </a:p>
          <a:p>
            <a:pPr>
              <a:spcBef>
                <a:spcPts val="600"/>
              </a:spcBef>
              <a:spcAft>
                <a:spcPts val="600"/>
              </a:spcAft>
              <a:buFont typeface="Wingdings" pitchFamily="2" charset="2"/>
              <a:buChar char="u"/>
            </a:pPr>
            <a:r>
              <a:rPr lang="zh-CN" altLang="en-US" sz="1600" b="1" dirty="0" smtClean="0"/>
              <a:t>直接接收（</a:t>
            </a:r>
            <a:r>
              <a:rPr lang="en-US" altLang="zh-CN" sz="1600" b="1" dirty="0" smtClean="0"/>
              <a:t>accept</a:t>
            </a:r>
            <a:r>
              <a:rPr lang="zh-CN" altLang="en-US" sz="1600" b="1" dirty="0" smtClean="0"/>
              <a:t>）</a:t>
            </a:r>
            <a:r>
              <a:rPr lang="zh-CN" altLang="en-US" sz="1600" dirty="0" smtClean="0"/>
              <a:t>：审稿人对文章非常满意，没有修改意见。</a:t>
            </a:r>
            <a:endParaRPr lang="en-US" altLang="zh-CN" sz="1600" dirty="0" smtClean="0"/>
          </a:p>
          <a:p>
            <a:pPr>
              <a:spcBef>
                <a:spcPts val="600"/>
              </a:spcBef>
              <a:spcAft>
                <a:spcPts val="600"/>
              </a:spcAft>
              <a:buFont typeface="Wingdings" pitchFamily="2" charset="2"/>
              <a:buChar char="u"/>
            </a:pPr>
            <a:r>
              <a:rPr lang="zh-CN" altLang="en-US" sz="1600" b="1" dirty="0" smtClean="0"/>
              <a:t>小修（</a:t>
            </a:r>
            <a:r>
              <a:rPr lang="en-US" sz="1600" b="1" dirty="0" smtClean="0"/>
              <a:t> </a:t>
            </a:r>
            <a:r>
              <a:rPr lang="en-US" altLang="zh-CN" sz="1600" b="1" dirty="0" smtClean="0"/>
              <a:t>minim revision</a:t>
            </a:r>
            <a:r>
              <a:rPr lang="zh-CN" altLang="en-US" sz="1600" b="1" dirty="0" smtClean="0"/>
              <a:t>）</a:t>
            </a:r>
            <a:r>
              <a:rPr lang="zh-CN" altLang="en-US" sz="1600" dirty="0" smtClean="0"/>
              <a:t>：审稿人对文章比较满意，但由一些小错误需要修改。</a:t>
            </a:r>
            <a:endParaRPr lang="en-US" altLang="zh-CN" sz="1600" dirty="0" smtClean="0"/>
          </a:p>
          <a:p>
            <a:pPr>
              <a:spcBef>
                <a:spcPts val="600"/>
              </a:spcBef>
              <a:spcAft>
                <a:spcPts val="600"/>
              </a:spcAft>
              <a:buFont typeface="Wingdings" pitchFamily="2" charset="2"/>
              <a:buChar char="u"/>
            </a:pPr>
            <a:r>
              <a:rPr lang="zh-CN" altLang="en-US" sz="1600" b="1" dirty="0" smtClean="0"/>
              <a:t>大修（</a:t>
            </a:r>
            <a:r>
              <a:rPr lang="en-US" altLang="zh-CN" sz="1600" b="1" dirty="0" smtClean="0"/>
              <a:t>major revision</a:t>
            </a:r>
            <a:r>
              <a:rPr lang="zh-CN" altLang="en-US" sz="1600" b="1" dirty="0" smtClean="0"/>
              <a:t>）</a:t>
            </a:r>
            <a:r>
              <a:rPr lang="zh-CN" altLang="en-US" sz="1600" dirty="0" smtClean="0"/>
              <a:t>：审稿人认为文章中有比较严重的需要修改的问题，但是文章整体工作仍值得肯定，因此给大修的机会。</a:t>
            </a:r>
            <a:endParaRPr lang="en-US" altLang="zh-CN" sz="1600" dirty="0" smtClean="0"/>
          </a:p>
          <a:p>
            <a:pPr>
              <a:spcBef>
                <a:spcPts val="600"/>
              </a:spcBef>
              <a:spcAft>
                <a:spcPts val="600"/>
              </a:spcAft>
              <a:buFont typeface="Wingdings" pitchFamily="2" charset="2"/>
              <a:buChar char="u"/>
            </a:pPr>
            <a:r>
              <a:rPr lang="zh-CN" altLang="en-US" sz="1600" b="1" dirty="0" smtClean="0"/>
              <a:t>拒收（</a:t>
            </a:r>
            <a:r>
              <a:rPr lang="en-US" altLang="zh-CN" sz="1600" b="1" dirty="0" smtClean="0"/>
              <a:t>reject</a:t>
            </a:r>
            <a:r>
              <a:rPr lang="zh-CN" altLang="en-US" sz="1600" b="1" dirty="0" smtClean="0"/>
              <a:t>）</a:t>
            </a:r>
            <a:r>
              <a:rPr lang="zh-CN" altLang="en-US" sz="1600" dirty="0" smtClean="0"/>
              <a:t>：审稿人认为文章并无大的创新点和意义，或对文章的工作有所怀疑时，会直接拒绝接收。</a:t>
            </a:r>
            <a:endParaRPr lang="en-US" altLang="zh-CN" sz="1600" dirty="0" smtClean="0"/>
          </a:p>
          <a:p>
            <a:pPr>
              <a:spcBef>
                <a:spcPts val="600"/>
              </a:spcBef>
              <a:spcAft>
                <a:spcPts val="600"/>
              </a:spcAft>
              <a:buFont typeface="Wingdings" pitchFamily="2" charset="2"/>
              <a:buChar char="u"/>
            </a:pPr>
            <a:r>
              <a:rPr lang="zh-CN" altLang="en-US" sz="1600" b="1" dirty="0" smtClean="0"/>
              <a:t>建议改投</a:t>
            </a:r>
            <a:r>
              <a:rPr lang="zh-CN" altLang="en-US" sz="1600" dirty="0" smtClean="0"/>
              <a:t>：有些时候编辑认为文章与该期刊领域不符，会建议改投其他期刊。</a:t>
            </a:r>
            <a:endParaRPr lang="en-US" altLang="zh-CN" sz="1600" dirty="0" smtClean="0"/>
          </a:p>
          <a:p>
            <a:endParaRPr lang="en-US" altLang="zh-CN" sz="1600" b="1" dirty="0" smtClean="0">
              <a:solidFill>
                <a:schemeClr val="accent1">
                  <a:lumMod val="60000"/>
                  <a:lumOff val="40000"/>
                </a:schemeClr>
              </a:solidFill>
            </a:endParaRPr>
          </a:p>
          <a:p>
            <a:endParaRPr lang="zh-CN" altLang="en-US" dirty="0">
              <a:solidFill>
                <a:schemeClr val="accent1">
                  <a:lumMod val="60000"/>
                  <a:lumOff val="40000"/>
                </a:schemeClr>
              </a:solidFill>
            </a:endParaRPr>
          </a:p>
        </p:txBody>
      </p:sp>
      <p:pic>
        <p:nvPicPr>
          <p:cNvPr id="5"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a:t>
            </a:r>
            <a:r>
              <a:rPr lang="en-US" altLang="zh-CN" dirty="0" smtClean="0"/>
              <a:t>&amp;</a:t>
            </a:r>
            <a:r>
              <a:rPr lang="zh-CN" altLang="en-US" dirty="0" smtClean="0"/>
              <a:t>回复审稿意见</a:t>
            </a:r>
            <a:endParaRPr lang="zh-CN" altLang="en-US" dirty="0"/>
          </a:p>
        </p:txBody>
      </p:sp>
      <p:sp>
        <p:nvSpPr>
          <p:cNvPr id="3" name="矩形 2"/>
          <p:cNvSpPr/>
          <p:nvPr/>
        </p:nvSpPr>
        <p:spPr>
          <a:xfrm>
            <a:off x="500034" y="785800"/>
            <a:ext cx="2973891" cy="369332"/>
          </a:xfrm>
          <a:prstGeom prst="rect">
            <a:avLst/>
          </a:prstGeom>
        </p:spPr>
        <p:txBody>
          <a:bodyPr wrap="none">
            <a:spAutoFit/>
          </a:bodyPr>
          <a:lstStyle/>
          <a:p>
            <a:r>
              <a:rPr lang="zh-CN" altLang="en-US" b="1" dirty="0" smtClean="0">
                <a:solidFill>
                  <a:schemeClr val="accent6"/>
                </a:solidFill>
              </a:rPr>
              <a:t>回复审稿人意见时应注意：</a:t>
            </a:r>
            <a:endParaRPr lang="en-US" altLang="zh-CN" b="1" dirty="0" smtClean="0">
              <a:solidFill>
                <a:schemeClr val="accent6"/>
              </a:solidFill>
            </a:endParaRPr>
          </a:p>
        </p:txBody>
      </p:sp>
      <p:sp>
        <p:nvSpPr>
          <p:cNvPr id="4" name="矩形 3"/>
          <p:cNvSpPr/>
          <p:nvPr/>
        </p:nvSpPr>
        <p:spPr>
          <a:xfrm>
            <a:off x="3500430" y="785800"/>
            <a:ext cx="2741456" cy="369332"/>
          </a:xfrm>
          <a:prstGeom prst="rect">
            <a:avLst/>
          </a:prstGeom>
        </p:spPr>
        <p:txBody>
          <a:bodyPr wrap="none">
            <a:spAutoFit/>
          </a:bodyPr>
          <a:lstStyle/>
          <a:p>
            <a:r>
              <a:rPr lang="zh-CN" altLang="en-US" b="1" i="1" u="sng" dirty="0" smtClean="0">
                <a:solidFill>
                  <a:schemeClr val="accent1">
                    <a:lumMod val="60000"/>
                    <a:lumOff val="40000"/>
                  </a:schemeClr>
                </a:solidFill>
                <a:latin typeface="黑体" pitchFamily="49" charset="-122"/>
                <a:ea typeface="黑体" pitchFamily="49" charset="-122"/>
              </a:rPr>
              <a:t>实事求是，点对点修改。</a:t>
            </a:r>
            <a:endParaRPr lang="zh-CN" altLang="en-US" b="1" i="1" u="sng" dirty="0">
              <a:solidFill>
                <a:schemeClr val="accent1">
                  <a:lumMod val="60000"/>
                  <a:lumOff val="40000"/>
                </a:schemeClr>
              </a:solidFill>
              <a:latin typeface="黑体" pitchFamily="49" charset="-122"/>
              <a:ea typeface="黑体" pitchFamily="49" charset="-122"/>
            </a:endParaRPr>
          </a:p>
        </p:txBody>
      </p:sp>
      <p:sp>
        <p:nvSpPr>
          <p:cNvPr id="5121" name="Rectangle 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2" name="Rectangle 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1.</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3" name="Rectangle 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1" i="0" u="none" strike="noStrike" cap="none" normalizeH="0" baseline="0" smtClean="0">
                <a:ln>
                  <a:noFill/>
                </a:ln>
                <a:solidFill>
                  <a:srgbClr val="000000"/>
                </a:solidFill>
                <a:effectLst/>
                <a:latin typeface="Arial" pitchFamily="34" charset="0"/>
                <a:ea typeface="瀹嬩綋"/>
                <a:cs typeface="宋体" pitchFamily="2" charset="-122"/>
              </a:rPr>
              <a:t>审稿意见的全面回复</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4" name="Rectangle 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5" name="Rectangle 5"/>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如果作者再回复审稿意见时，</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6" name="Rectangle 6"/>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会有遗漏或回避一些审稿意见的情况，</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7" name="Rectangle 7"/>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建议作者还是全面</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8" name="Rectangle 8"/>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回复审稿意见比较妥当，</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9" name="Rectangle 9"/>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即使有不同意或不接受修改，</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0" name="Rectangle 10"/>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也要说明原因。</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1" name="Rectangle 1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在每一点意见后面提</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2" name="Rectangle 1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供清楚详细的回复，一定要确认编辑和审稿人所有提出的点都回复了。</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3" name="Rectangle 1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4" name="Rectangle 1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2.</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5" name="Rectangle 15"/>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1" i="0" u="none" strike="noStrike" cap="none" normalizeH="0" baseline="0" smtClean="0">
                <a:ln>
                  <a:noFill/>
                </a:ln>
                <a:solidFill>
                  <a:srgbClr val="000000"/>
                </a:solidFill>
                <a:effectLst/>
                <a:latin typeface="Arial" pitchFamily="34" charset="0"/>
                <a:ea typeface="瀹嬩綋"/>
                <a:cs typeface="宋体" pitchFamily="2" charset="-122"/>
              </a:rPr>
              <a:t>将审稿意见与回复内容区别开来</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6" name="Rectangle 16"/>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7" name="Rectangle 17"/>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将评审意见编号，</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8" name="Rectangle 18"/>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顺序回复，</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9" name="Rectangle 19"/>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在论文中的修改处标示出来或是指出论文修改前后的个别</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0" name="Rectangle 20"/>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行数，可以将审稿意见加粗，与回复内容做区别。</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1" name="Rectangle 2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2" name="Rectangle 2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3.</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3" name="Rectangle 2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1" i="0" u="none" strike="noStrike" cap="none" normalizeH="0" baseline="0" smtClean="0">
                <a:ln>
                  <a:noFill/>
                </a:ln>
                <a:solidFill>
                  <a:srgbClr val="000000"/>
                </a:solidFill>
                <a:effectLst/>
                <a:latin typeface="Arial" pitchFamily="34" charset="0"/>
                <a:ea typeface="瀹嬩綋"/>
                <a:cs typeface="宋体" pitchFamily="2" charset="-122"/>
              </a:rPr>
              <a:t>审稿意见分类</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4" name="Rectangle 2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5" name="Rectangle 25"/>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如果意见很多，</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6" name="Rectangle 26"/>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可以试着将它们进行分类，</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7" name="Rectangle 27"/>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例如将方法相关的意见分在一起、</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8" name="Rectangle 28"/>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语言相关</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9" name="Rectangle 29"/>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的一组等等，如果将意见进行分组，记得在信里提及</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0" name="Rectangle 30"/>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I</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have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separated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my</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responses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to</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1" name="Rectangle 3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reviewers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comments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according</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to</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several</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categories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in</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order</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to</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achieve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an</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integrated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approach</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2" name="Rectangle 3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3" name="Rectangle 3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in</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my</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responses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4" name="Rectangle 3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5" name="Rectangle 35"/>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6" name="Rectangle 36"/>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4.</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7" name="Rectangle 37"/>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1" i="0" u="none" strike="noStrike" cap="none" normalizeH="0" baseline="0" smtClean="0">
                <a:ln>
                  <a:noFill/>
                </a:ln>
                <a:solidFill>
                  <a:srgbClr val="000000"/>
                </a:solidFill>
                <a:effectLst/>
                <a:latin typeface="Arial" pitchFamily="34" charset="0"/>
                <a:ea typeface="瀹嬩綋"/>
                <a:cs typeface="宋体" pitchFamily="2" charset="-122"/>
              </a:rPr>
              <a:t>评审意见的点列式回复</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8" name="Rectangle 38"/>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9" name="Rectangle 39"/>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如果评审员的意见是长长的段落，</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0" name="Rectangle 40"/>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可以将意见分离成点各别回应，</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1" name="Rectangle 4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如果不确定某项意见</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2" name="Rectangle 4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的意思，可以先解释自己对该意见的理解，然后再进行回复。</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3" name="Rectangle 4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4" name="Rectangle 4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5.</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5" name="Rectangle 45"/>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1" i="0" u="none" strike="noStrike" cap="none" normalizeH="0" baseline="0" smtClean="0">
                <a:ln>
                  <a:noFill/>
                </a:ln>
                <a:solidFill>
                  <a:srgbClr val="000000"/>
                </a:solidFill>
                <a:effectLst/>
                <a:latin typeface="Arial" pitchFamily="34" charset="0"/>
                <a:ea typeface="瀹嬩綋"/>
                <a:cs typeface="宋体" pitchFamily="2" charset="-122"/>
              </a:rPr>
              <a:t>与审稿意见的分歧处理</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6" name="Rectangle 46"/>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1"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7" name="Rectangle 47"/>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同行评审的老师通常是领域内的专家，如果作者认为审稿人误解了论文里的任何段落，</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8" name="Rectangle 48"/>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有时候很有可能是因为表达不够清楚。</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9" name="Rectangle 49"/>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这种情况下，</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0" name="Rectangle 50"/>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可以礼貌性的指出误解然后提供必要的</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1" name="Rectangle 5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说明。可以这么写</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2" name="Rectangle 5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I</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am</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sorry</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that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this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part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was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not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clear</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in</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original</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manuscript.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I</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should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3" name="Rectangle 5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have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explained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that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4" name="Rectangle 5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a:t>
            </a:r>
            <a:r>
              <a:rPr kumimoji="0" lang="zh-CN" altLang="zh-CN" sz="12600" b="0" i="0" u="none" strike="noStrike" cap="none" normalizeH="0" baseline="0" smtClean="0">
                <a:ln>
                  <a:noFill/>
                </a:ln>
                <a:solidFill>
                  <a:srgbClr val="000000"/>
                </a:solidFill>
                <a:effectLst/>
                <a:latin typeface="Arial" pitchFamily="34" charset="0"/>
                <a:ea typeface="瀹嬩綋"/>
                <a:cs typeface="宋体" pitchFamily="2" charset="-122"/>
              </a:rPr>
              <a:t>……</a:t>
            </a: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详细说明）</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5" name="Rectangle 55"/>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I</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have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revised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contents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of</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this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part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6" name="Rectangle 56"/>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7" name="Rectangle 57"/>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8" name="Rectangle 58"/>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9" name="Rectangle 59"/>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8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0" name="Rectangle 60"/>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8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1" name="Rectangle 6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如果审稿人要求提供更多数据或是补做实验，</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2" name="Rectangle 6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而你认为没有必要，</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3" name="Rectangle 6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还是要说明为什么不</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4" name="Rectangle 6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做，</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5" name="Rectangle 65"/>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避免像是经费不够或是没有时间这种私人理由，</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6" name="Rectangle 66"/>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也不要表现出负面的态度，</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7" name="Rectangle 67"/>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回复中要表</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8" name="Rectangle 68"/>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现出对意见的重视和尊重。回答必须要清楚有逻辑并有证据支持。</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9" name="Rectangle 69"/>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0" name="Rectangle 70"/>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1" i="0" u="none" strike="noStrike" cap="none" normalizeH="0" baseline="0" smtClean="0">
                <a:ln>
                  <a:noFill/>
                </a:ln>
                <a:solidFill>
                  <a:srgbClr val="000000"/>
                </a:solidFill>
                <a:effectLst/>
                <a:latin typeface="Arial" pitchFamily="34" charset="0"/>
                <a:ea typeface="Calibri Bold"/>
                <a:cs typeface="宋体" pitchFamily="2" charset="-122"/>
              </a:rPr>
              <a:t>7. 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1" name="Rectangle 7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1" i="0" u="none" strike="noStrike" cap="none" normalizeH="0" baseline="0" smtClean="0">
                <a:ln>
                  <a:noFill/>
                </a:ln>
                <a:solidFill>
                  <a:srgbClr val="000000"/>
                </a:solidFill>
                <a:effectLst/>
                <a:latin typeface="Arial" pitchFamily="34" charset="0"/>
                <a:ea typeface="瀹嬩綋"/>
                <a:cs typeface="宋体" pitchFamily="2" charset="-122"/>
              </a:rPr>
              <a:t>新资料的添加</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2" name="Rectangle 7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1"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3" name="Rectangle 7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若添加任何新的数据或图片，</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4" name="Rectangle 7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要提及它们在论文的什么位置：</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5" name="Rectangle 75"/>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如果在修改过程中加入了</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6" name="Rectangle 76"/>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新的数据、表格、图片等资料，记得指出它们的所在位置，必要的话，夹带补充资料给审稿</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7" name="Rectangle 77"/>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人和编辑，如此他们可以直接对照，不用一个一个搜寻。</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8" name="Rectangle 78"/>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9" name="Rectangle 79"/>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8.</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0" name="Rectangle 80"/>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1" i="0" u="none" strike="noStrike" cap="none" normalizeH="0" baseline="0" smtClean="0">
                <a:ln>
                  <a:noFill/>
                </a:ln>
                <a:solidFill>
                  <a:srgbClr val="000000"/>
                </a:solidFill>
                <a:effectLst/>
                <a:latin typeface="Arial" pitchFamily="34" charset="0"/>
                <a:ea typeface="瀹嬩綋"/>
                <a:cs typeface="宋体" pitchFamily="2" charset="-122"/>
              </a:rPr>
              <a:t>适当的总结</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1" name="Rectangle 8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2" name="Rectangle 8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结尾像“</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3" name="Rectangle 8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Since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all</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corrections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have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been</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made,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we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hope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manuscript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will</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now</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be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4" name="Rectangle 8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accepted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without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any</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further</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changes</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5" name="Rectangle 85"/>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瀹嬩綋"/>
                <a:cs typeface="宋体" pitchFamily="2" charset="-122"/>
              </a:rPr>
              <a:t>”</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6" name="Rectangle 86"/>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7" name="Rectangle 87"/>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这样的结尾可能会过于自负，</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8" name="Rectangle 88"/>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如果要直接又不失礼，</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9" name="Rectangle 89"/>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可以这么说：</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10" name="Rectangle 90"/>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瀹嬩綋"/>
                <a:cs typeface="宋体" pitchFamily="2" charset="-122"/>
              </a:rPr>
              <a:t>“</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11" name="Rectangle 9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We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look</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forward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to</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hearing</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from</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you</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regarding</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our</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submission.</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We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would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be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glad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12" name="Rectangle 9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to</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respond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to</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any</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further</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questions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and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comments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that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you</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may</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have</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13" name="Rectangle 9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瀹嬩綋"/>
                <a:cs typeface="宋体" pitchFamily="2" charset="-122"/>
              </a:rPr>
              <a:t>”</a:t>
            </a: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，这样的结尾正式有礼</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14" name="Rectangle 9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也表达了愿意在必要的情况下进行更多修改的意愿。</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9" name="矩形 98"/>
          <p:cNvSpPr/>
          <p:nvPr/>
        </p:nvSpPr>
        <p:spPr>
          <a:xfrm>
            <a:off x="428596" y="1433823"/>
            <a:ext cx="7858180" cy="2923877"/>
          </a:xfrm>
          <a:prstGeom prst="rect">
            <a:avLst/>
          </a:prstGeom>
        </p:spPr>
        <p:txBody>
          <a:bodyPr wrap="square">
            <a:spAutoFit/>
          </a:bodyPr>
          <a:lstStyle/>
          <a:p>
            <a:pPr>
              <a:spcBef>
                <a:spcPts val="600"/>
              </a:spcBef>
              <a:spcAft>
                <a:spcPts val="600"/>
              </a:spcAft>
            </a:pPr>
            <a:r>
              <a:rPr lang="en-US" altLang="zh-CN" sz="1400" dirty="0" smtClean="0"/>
              <a:t>1. </a:t>
            </a:r>
            <a:r>
              <a:rPr lang="zh-CN" altLang="en-US" sz="1400" b="1" i="1" dirty="0" smtClean="0">
                <a:solidFill>
                  <a:schemeClr val="accent6"/>
                </a:solidFill>
              </a:rPr>
              <a:t>全面回复审稿意见</a:t>
            </a:r>
            <a:r>
              <a:rPr lang="zh-CN" altLang="en-US" sz="1400" dirty="0" smtClean="0"/>
              <a:t>。 对审稿人的意见逐条进行回复，在每一点意见后面提供清楚详细的回复，一定要确认编辑和审稿人所有提出的点都回复了。同时注意，对于审稿人未提出意见的部分，除非发现了严重的错误，否则不要做任何修改。一旦修改，要向编辑说明。</a:t>
            </a:r>
            <a:endParaRPr lang="en-US" altLang="zh-CN" sz="1400" dirty="0" smtClean="0"/>
          </a:p>
          <a:p>
            <a:pPr>
              <a:spcBef>
                <a:spcPts val="600"/>
              </a:spcBef>
              <a:spcAft>
                <a:spcPts val="600"/>
              </a:spcAft>
            </a:pPr>
            <a:r>
              <a:rPr lang="en-US" altLang="zh-CN" sz="1400" dirty="0" smtClean="0"/>
              <a:t>2. </a:t>
            </a:r>
            <a:r>
              <a:rPr lang="zh-CN" altLang="en-US" sz="1400" b="1" i="1" dirty="0" smtClean="0">
                <a:solidFill>
                  <a:schemeClr val="accent6"/>
                </a:solidFill>
              </a:rPr>
              <a:t>将审稿意见与回复内容区别开来</a:t>
            </a:r>
            <a:r>
              <a:rPr lang="zh-CN" altLang="en-US" sz="1400" dirty="0" smtClean="0"/>
              <a:t>。 将评审意见编号，顺序回复，在论文中的修改处标示出来（改变颜色或加下划线），同时也可在回复时说明修改处在哪一部分的哪一段落，方便审稿人查看。可以将审稿意见加粗或改变颜色，与回复内容做区别。</a:t>
            </a:r>
            <a:endParaRPr lang="en-US" altLang="zh-CN" sz="1400" dirty="0" smtClean="0"/>
          </a:p>
          <a:p>
            <a:pPr>
              <a:spcBef>
                <a:spcPts val="600"/>
              </a:spcBef>
              <a:spcAft>
                <a:spcPts val="600"/>
              </a:spcAft>
            </a:pPr>
            <a:r>
              <a:rPr lang="en-US" altLang="zh-CN" sz="1400" dirty="0" smtClean="0"/>
              <a:t>3. </a:t>
            </a:r>
            <a:r>
              <a:rPr lang="zh-CN" altLang="en-US" sz="1400" b="1" i="1" dirty="0" smtClean="0">
                <a:solidFill>
                  <a:schemeClr val="accent6"/>
                </a:solidFill>
              </a:rPr>
              <a:t>评审意见的点列式回复</a:t>
            </a:r>
            <a:r>
              <a:rPr lang="zh-CN" altLang="en-US" sz="1400" dirty="0" smtClean="0"/>
              <a:t> 。如果审稿人给出</a:t>
            </a:r>
            <a:r>
              <a:rPr lang="zh-CN" altLang="en-US" sz="1400" smtClean="0"/>
              <a:t>的</a:t>
            </a:r>
            <a:r>
              <a:rPr lang="zh-CN" altLang="en-US" sz="1400" smtClean="0"/>
              <a:t>意见</a:t>
            </a:r>
            <a:r>
              <a:rPr lang="zh-CN" altLang="en-US" sz="1400" smtClean="0"/>
              <a:t>较</a:t>
            </a:r>
            <a:r>
              <a:rPr lang="zh-CN" altLang="en-US" sz="1400" smtClean="0"/>
              <a:t>长</a:t>
            </a:r>
            <a:r>
              <a:rPr lang="zh-CN" altLang="en-US" sz="1400" dirty="0" smtClean="0"/>
              <a:t>，可以将其中的关键问题分条提炼出来，如果不确定某项意见的意思，可以先解释自己对该意见的理解，然后再进行回复。</a:t>
            </a:r>
            <a:endParaRPr lang="en-US" altLang="zh-CN" sz="1400" dirty="0" smtClean="0"/>
          </a:p>
          <a:p>
            <a:pPr>
              <a:spcBef>
                <a:spcPts val="600"/>
              </a:spcBef>
              <a:spcAft>
                <a:spcPts val="600"/>
              </a:spcAft>
            </a:pPr>
            <a:r>
              <a:rPr lang="en-US" altLang="zh-CN" sz="1400" dirty="0" smtClean="0"/>
              <a:t>4. </a:t>
            </a:r>
            <a:r>
              <a:rPr lang="zh-CN" altLang="en-US" sz="1400" b="1" i="1" dirty="0" smtClean="0">
                <a:solidFill>
                  <a:schemeClr val="accent6"/>
                </a:solidFill>
              </a:rPr>
              <a:t>与审稿意见的分歧处理。</a:t>
            </a:r>
            <a:r>
              <a:rPr lang="zh-CN" altLang="en-US" sz="1400" dirty="0" smtClean="0"/>
              <a:t>如果认为审稿人误解了论文里的任何段落，有时候很有可能是因为表达不够清楚。这种情况下，可以礼貌性的指出误解然后提供必要的说明，或者直接承认是自己表达不当，然后对该部分内容做详细解释。</a:t>
            </a:r>
            <a:endParaRPr lang="en-US" altLang="zh-CN" sz="1400" dirty="0" smtClean="0"/>
          </a:p>
        </p:txBody>
      </p:sp>
      <p:pic>
        <p:nvPicPr>
          <p:cNvPr id="100"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a:t>
            </a:r>
            <a:r>
              <a:rPr lang="en-US" altLang="zh-CN" dirty="0" smtClean="0"/>
              <a:t>&amp;</a:t>
            </a:r>
            <a:r>
              <a:rPr lang="zh-CN" altLang="en-US" dirty="0" smtClean="0"/>
              <a:t>回复审稿意见</a:t>
            </a:r>
            <a:endParaRPr lang="zh-CN" altLang="en-US" dirty="0"/>
          </a:p>
        </p:txBody>
      </p:sp>
      <p:sp>
        <p:nvSpPr>
          <p:cNvPr id="3" name="矩形 2"/>
          <p:cNvSpPr/>
          <p:nvPr/>
        </p:nvSpPr>
        <p:spPr>
          <a:xfrm>
            <a:off x="500034" y="785800"/>
            <a:ext cx="2973891" cy="369332"/>
          </a:xfrm>
          <a:prstGeom prst="rect">
            <a:avLst/>
          </a:prstGeom>
        </p:spPr>
        <p:txBody>
          <a:bodyPr wrap="none">
            <a:spAutoFit/>
          </a:bodyPr>
          <a:lstStyle/>
          <a:p>
            <a:r>
              <a:rPr lang="zh-CN" altLang="en-US" b="1" dirty="0" smtClean="0">
                <a:solidFill>
                  <a:schemeClr val="accent6"/>
                </a:solidFill>
              </a:rPr>
              <a:t>回复审稿人意见时应注意：</a:t>
            </a:r>
            <a:endParaRPr lang="en-US" altLang="zh-CN" b="1" dirty="0" smtClean="0">
              <a:solidFill>
                <a:schemeClr val="accent6"/>
              </a:solidFill>
            </a:endParaRPr>
          </a:p>
        </p:txBody>
      </p:sp>
      <p:sp>
        <p:nvSpPr>
          <p:cNvPr id="5121" name="Rectangle 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2" name="Rectangle 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1.</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3" name="Rectangle 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1" i="0" u="none" strike="noStrike" cap="none" normalizeH="0" baseline="0" smtClean="0">
                <a:ln>
                  <a:noFill/>
                </a:ln>
                <a:solidFill>
                  <a:srgbClr val="000000"/>
                </a:solidFill>
                <a:effectLst/>
                <a:latin typeface="Arial" pitchFamily="34" charset="0"/>
                <a:ea typeface="瀹嬩綋"/>
                <a:cs typeface="宋体" pitchFamily="2" charset="-122"/>
              </a:rPr>
              <a:t>审稿意见的全面回复</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4" name="Rectangle 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5" name="Rectangle 5"/>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如果作者再回复审稿意见时，</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6" name="Rectangle 6"/>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会有遗漏或回避一些审稿意见的情况，</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7" name="Rectangle 7"/>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建议作者还是全面</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8" name="Rectangle 8"/>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回复审稿意见比较妥当，</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9" name="Rectangle 9"/>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即使有不同意或不接受修改，</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0" name="Rectangle 10"/>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也要说明原因。</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1" name="Rectangle 1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在每一点意见后面提</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2" name="Rectangle 1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供清楚详细的回复，一定要确认编辑和审稿人所有提出的点都回复了。</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3" name="Rectangle 1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4" name="Rectangle 1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2.</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5" name="Rectangle 15"/>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1" i="0" u="none" strike="noStrike" cap="none" normalizeH="0" baseline="0" smtClean="0">
                <a:ln>
                  <a:noFill/>
                </a:ln>
                <a:solidFill>
                  <a:srgbClr val="000000"/>
                </a:solidFill>
                <a:effectLst/>
                <a:latin typeface="Arial" pitchFamily="34" charset="0"/>
                <a:ea typeface="瀹嬩綋"/>
                <a:cs typeface="宋体" pitchFamily="2" charset="-122"/>
              </a:rPr>
              <a:t>将审稿意见与回复内容区别开来</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6" name="Rectangle 16"/>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7" name="Rectangle 17"/>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将评审意见编号，</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8" name="Rectangle 18"/>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顺序回复，</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39" name="Rectangle 19"/>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在论文中的修改处标示出来或是指出论文修改前后的个别</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0" name="Rectangle 20"/>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行数，可以将审稿意见加粗，与回复内容做区别。</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1" name="Rectangle 2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2" name="Rectangle 2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3.</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3" name="Rectangle 2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1" i="0" u="none" strike="noStrike" cap="none" normalizeH="0" baseline="0" smtClean="0">
                <a:ln>
                  <a:noFill/>
                </a:ln>
                <a:solidFill>
                  <a:srgbClr val="000000"/>
                </a:solidFill>
                <a:effectLst/>
                <a:latin typeface="Arial" pitchFamily="34" charset="0"/>
                <a:ea typeface="瀹嬩綋"/>
                <a:cs typeface="宋体" pitchFamily="2" charset="-122"/>
              </a:rPr>
              <a:t>审稿意见分类</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4" name="Rectangle 2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5" name="Rectangle 25"/>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如果意见很多，</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6" name="Rectangle 26"/>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可以试着将它们进行分类，</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7" name="Rectangle 27"/>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例如将方法相关的意见分在一起、</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8" name="Rectangle 28"/>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语言相关</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49" name="Rectangle 29"/>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的一组等等，如果将意见进行分组，记得在信里提及</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0" name="Rectangle 30"/>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I</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have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separated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my</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responses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to</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1" name="Rectangle 3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reviewers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comments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according</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to</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several</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categories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in</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order</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to</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achieve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an</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integrated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approach</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2" name="Rectangle 3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3" name="Rectangle 3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in</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my</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responses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4" name="Rectangle 3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5" name="Rectangle 35"/>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6" name="Rectangle 36"/>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4.</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7" name="Rectangle 37"/>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1" i="0" u="none" strike="noStrike" cap="none" normalizeH="0" baseline="0" smtClean="0">
                <a:ln>
                  <a:noFill/>
                </a:ln>
                <a:solidFill>
                  <a:srgbClr val="000000"/>
                </a:solidFill>
                <a:effectLst/>
                <a:latin typeface="Arial" pitchFamily="34" charset="0"/>
                <a:ea typeface="瀹嬩綋"/>
                <a:cs typeface="宋体" pitchFamily="2" charset="-122"/>
              </a:rPr>
              <a:t>评审意见的点列式回复</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8" name="Rectangle 38"/>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59" name="Rectangle 39"/>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如果评审员的意见是长长的段落，</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0" name="Rectangle 40"/>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可以将意见分离成点各别回应，</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1" name="Rectangle 4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如果不确定某项意见</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2" name="Rectangle 4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的意思，可以先解释自己对该意见的理解，然后再进行回复。</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3" name="Rectangle 4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4" name="Rectangle 4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5.</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5" name="Rectangle 45"/>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1" i="0" u="none" strike="noStrike" cap="none" normalizeH="0" baseline="0" smtClean="0">
                <a:ln>
                  <a:noFill/>
                </a:ln>
                <a:solidFill>
                  <a:srgbClr val="000000"/>
                </a:solidFill>
                <a:effectLst/>
                <a:latin typeface="Arial" pitchFamily="34" charset="0"/>
                <a:ea typeface="瀹嬩綋"/>
                <a:cs typeface="宋体" pitchFamily="2" charset="-122"/>
              </a:rPr>
              <a:t>与审稿意见的分歧处理</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6" name="Rectangle 46"/>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1"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7" name="Rectangle 47"/>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同行评审的老师通常是领域内的专家，如果作者认为审稿人误解了论文里的任何段落，</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8" name="Rectangle 48"/>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有时候很有可能是因为表达不够清楚。</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69" name="Rectangle 49"/>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这种情况下，</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0" name="Rectangle 50"/>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可以礼貌性的指出误解然后提供必要的</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1" name="Rectangle 5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说明。可以这么写</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2" name="Rectangle 5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I</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am</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sorry</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that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this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part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was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not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clear</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in</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original</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manuscript.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I</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should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3" name="Rectangle 5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have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explained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that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4" name="Rectangle 5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a:t>
            </a:r>
            <a:r>
              <a:rPr kumimoji="0" lang="zh-CN" altLang="zh-CN" sz="12600" b="0" i="0" u="none" strike="noStrike" cap="none" normalizeH="0" baseline="0" smtClean="0">
                <a:ln>
                  <a:noFill/>
                </a:ln>
                <a:solidFill>
                  <a:srgbClr val="000000"/>
                </a:solidFill>
                <a:effectLst/>
                <a:latin typeface="Arial" pitchFamily="34" charset="0"/>
                <a:ea typeface="瀹嬩綋"/>
                <a:cs typeface="宋体" pitchFamily="2" charset="-122"/>
              </a:rPr>
              <a:t>……</a:t>
            </a: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详细说明）</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5" name="Rectangle 55"/>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I</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have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revised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contents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of</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this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part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6" name="Rectangle 56"/>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7" name="Rectangle 57"/>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8" name="Rectangle 58"/>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79" name="Rectangle 59"/>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8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0" name="Rectangle 60"/>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8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1" name="Rectangle 6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如果审稿人要求提供更多数据或是补做实验，</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2" name="Rectangle 6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而你认为没有必要，</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3" name="Rectangle 6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还是要说明为什么不</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4" name="Rectangle 6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做，</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5" name="Rectangle 65"/>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避免像是经费不够或是没有时间这种私人理由，</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6" name="Rectangle 66"/>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也不要表现出负面的态度，</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7" name="Rectangle 67"/>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回复中要表</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8" name="Rectangle 68"/>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现出对意见的重视和尊重。回答必须要清楚有逻辑并有证据支持。</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9" name="Rectangle 69"/>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0" name="Rectangle 70"/>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1" i="0" u="none" strike="noStrike" cap="none" normalizeH="0" baseline="0" smtClean="0">
                <a:ln>
                  <a:noFill/>
                </a:ln>
                <a:solidFill>
                  <a:srgbClr val="000000"/>
                </a:solidFill>
                <a:effectLst/>
                <a:latin typeface="Arial" pitchFamily="34" charset="0"/>
                <a:ea typeface="Calibri Bold"/>
                <a:cs typeface="宋体" pitchFamily="2" charset="-122"/>
              </a:rPr>
              <a:t>7. 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1" name="Rectangle 7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1" i="0" u="none" strike="noStrike" cap="none" normalizeH="0" baseline="0" smtClean="0">
                <a:ln>
                  <a:noFill/>
                </a:ln>
                <a:solidFill>
                  <a:srgbClr val="000000"/>
                </a:solidFill>
                <a:effectLst/>
                <a:latin typeface="Arial" pitchFamily="34" charset="0"/>
                <a:ea typeface="瀹嬩綋"/>
                <a:cs typeface="宋体" pitchFamily="2" charset="-122"/>
              </a:rPr>
              <a:t>新资料的添加</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2" name="Rectangle 7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1"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3" name="Rectangle 7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若添加任何新的数据或图片，</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4" name="Rectangle 7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要提及它们在论文的什么位置：</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5" name="Rectangle 75"/>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如果在修改过程中加入了</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6" name="Rectangle 76"/>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新的数据、表格、图片等资料，记得指出它们的所在位置，必要的话，夹带补充资料给审稿</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7" name="Rectangle 77"/>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人和编辑，如此他们可以直接对照，不用一个一个搜寻。</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8" name="Rectangle 78"/>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9" name="Rectangle 79"/>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8.</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0" name="Rectangle 80"/>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1" i="0" u="none" strike="noStrike" cap="none" normalizeH="0" baseline="0" smtClean="0">
                <a:ln>
                  <a:noFill/>
                </a:ln>
                <a:solidFill>
                  <a:srgbClr val="000000"/>
                </a:solidFill>
                <a:effectLst/>
                <a:latin typeface="Arial" pitchFamily="34" charset="0"/>
                <a:ea typeface="瀹嬩綋"/>
                <a:cs typeface="宋体" pitchFamily="2" charset="-122"/>
              </a:rPr>
              <a:t>适当的总结</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1" name="Rectangle 8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simsun"/>
                <a:cs typeface="宋体" pitchFamily="2" charset="-122"/>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2" name="Rectangle 8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结尾像“</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3" name="Rectangle 8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Since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all</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corrections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have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been</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made,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we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hope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manuscript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will</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now</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be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4" name="Rectangle 8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accepted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without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any</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further</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changes</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5" name="Rectangle 85"/>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瀹嬩綋"/>
                <a:cs typeface="宋体" pitchFamily="2" charset="-122"/>
              </a:rPr>
              <a:t>”</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6" name="Rectangle 86"/>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7" name="Rectangle 87"/>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这样的结尾可能会过于自负，</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8" name="Rectangle 88"/>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如果要直接又不失礼，</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9" name="Rectangle 89"/>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可以这么说：</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10" name="Rectangle 90"/>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瀹嬩綋"/>
                <a:cs typeface="宋体" pitchFamily="2" charset="-122"/>
              </a:rPr>
              <a:t>“</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11" name="Rectangle 91"/>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We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look</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forward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to</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hearing</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from</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you</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regarding</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our</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submission.</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We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would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be</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glad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12" name="Rectangle 92"/>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to</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respond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to</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any</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further</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questions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and</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comments</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that</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you</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may</a:t>
            </a:r>
            <a:r>
              <a:rPr kumimoji="0" lang="zh-CN" altLang="zh-CN" sz="12600" b="0" i="0" u="none" strike="noStrike" cap="none" normalizeH="0" baseline="0" smtClean="0">
                <a:ln>
                  <a:noFill/>
                </a:ln>
                <a:solidFill>
                  <a:srgbClr val="000000"/>
                </a:solidFill>
                <a:effectLst/>
                <a:latin typeface="Arial"/>
                <a:ea typeface="宋体" pitchFamily="2" charset="-122"/>
                <a:cs typeface="Calibri" pitchFamily="34" charset="0"/>
              </a:rPr>
              <a:t> </a:t>
            </a:r>
            <a:r>
              <a:rPr kumimoji="0" lang="zh-CN" altLang="zh-CN" sz="12600" b="0" i="0" u="none" strike="noStrike" cap="none" normalizeH="0" baseline="0" smtClean="0">
                <a:ln>
                  <a:noFill/>
                </a:ln>
                <a:solidFill>
                  <a:srgbClr val="000000"/>
                </a:solidFill>
                <a:effectLst/>
                <a:latin typeface="Calibri" pitchFamily="34" charset="0"/>
                <a:ea typeface="宋体" pitchFamily="2" charset="-122"/>
                <a:cs typeface="Calibri" pitchFamily="34" charset="0"/>
              </a:rPr>
              <a:t>have</a:t>
            </a:r>
            <a:endPar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13" name="Rectangle 93"/>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600" b="0" i="0" u="none" strike="noStrike" cap="none" normalizeH="0" baseline="0" smtClean="0">
                <a:ln>
                  <a:noFill/>
                </a:ln>
                <a:solidFill>
                  <a:srgbClr val="000000"/>
                </a:solidFill>
                <a:effectLst/>
                <a:latin typeface="Arial" pitchFamily="34" charset="0"/>
                <a:ea typeface="瀹嬩綋"/>
                <a:cs typeface="宋体" pitchFamily="2" charset="-122"/>
              </a:rPr>
              <a:t>”</a:t>
            </a: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，这样的结尾正式有礼</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14" name="Rectangle 94"/>
          <p:cNvSpPr>
            <a:spLocks noChangeArrowheads="1"/>
          </p:cNvSpPr>
          <p:nvPr/>
        </p:nvSpPr>
        <p:spPr bwMode="auto">
          <a:xfrm>
            <a:off x="0" y="0"/>
            <a:ext cx="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600" b="0" i="0" u="none" strike="noStrike" cap="none" normalizeH="0" baseline="0" smtClean="0">
                <a:ln>
                  <a:noFill/>
                </a:ln>
                <a:solidFill>
                  <a:srgbClr val="000000"/>
                </a:solidFill>
                <a:effectLst/>
                <a:latin typeface="Arial" pitchFamily="34" charset="0"/>
                <a:ea typeface="瀹嬩綋"/>
                <a:cs typeface="宋体" pitchFamily="2" charset="-122"/>
              </a:rPr>
              <a:t>也表达了愿意在必要的情况下进行更多修改的意愿。</a:t>
            </a:r>
            <a:endParaRPr kumimoji="0" 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9" name="矩形 98"/>
          <p:cNvSpPr/>
          <p:nvPr/>
        </p:nvSpPr>
        <p:spPr>
          <a:xfrm>
            <a:off x="428596" y="1428742"/>
            <a:ext cx="7858180" cy="3139321"/>
          </a:xfrm>
          <a:prstGeom prst="rect">
            <a:avLst/>
          </a:prstGeom>
        </p:spPr>
        <p:txBody>
          <a:bodyPr wrap="square">
            <a:spAutoFit/>
          </a:bodyPr>
          <a:lstStyle/>
          <a:p>
            <a:pPr>
              <a:spcBef>
                <a:spcPts val="600"/>
              </a:spcBef>
              <a:spcAft>
                <a:spcPts val="600"/>
              </a:spcAft>
            </a:pPr>
            <a:r>
              <a:rPr lang="en-US" altLang="zh-CN" sz="1400" dirty="0" smtClean="0"/>
              <a:t>5. </a:t>
            </a:r>
            <a:r>
              <a:rPr lang="zh-CN" altLang="en-US" sz="1400" b="1" i="1" dirty="0" smtClean="0">
                <a:solidFill>
                  <a:schemeClr val="accent6"/>
                </a:solidFill>
              </a:rPr>
              <a:t>拒绝审稿人的建议。</a:t>
            </a:r>
            <a:r>
              <a:rPr lang="zh-CN" altLang="en-US" sz="1400" dirty="0" smtClean="0"/>
              <a:t>如果审稿人要求提供更多数据或是补做实验，而你认为没有必要，这时要有充分的理由说明为什么不做，避免像是经费不够或是没有时间这种私人理由，也不要表现出负面的态度，回复中要表现出对意见的重视和尊重。回答必须要清楚有逻辑并有证据支持。 </a:t>
            </a:r>
            <a:endParaRPr lang="en-US" altLang="zh-CN" sz="1400" dirty="0" smtClean="0"/>
          </a:p>
          <a:p>
            <a:pPr>
              <a:spcBef>
                <a:spcPts val="600"/>
              </a:spcBef>
              <a:spcAft>
                <a:spcPts val="600"/>
              </a:spcAft>
            </a:pPr>
            <a:r>
              <a:rPr lang="en-US" altLang="zh-CN" sz="1400" dirty="0" smtClean="0"/>
              <a:t>6.</a:t>
            </a:r>
            <a:r>
              <a:rPr lang="en-US" altLang="zh-CN" sz="1400" b="1" i="1" dirty="0" smtClean="0">
                <a:solidFill>
                  <a:schemeClr val="accent6"/>
                </a:solidFill>
              </a:rPr>
              <a:t> </a:t>
            </a:r>
            <a:r>
              <a:rPr lang="zh-CN" altLang="en-US" sz="1400" dirty="0" smtClean="0"/>
              <a:t> </a:t>
            </a:r>
            <a:r>
              <a:rPr lang="en-US" altLang="zh-CN" sz="1400" b="1" i="1" dirty="0" smtClean="0">
                <a:solidFill>
                  <a:schemeClr val="accent6"/>
                </a:solidFill>
              </a:rPr>
              <a:t> </a:t>
            </a:r>
            <a:r>
              <a:rPr lang="zh-CN" altLang="en-US" sz="1400" b="1" i="1" dirty="0" smtClean="0">
                <a:solidFill>
                  <a:schemeClr val="accent6"/>
                </a:solidFill>
              </a:rPr>
              <a:t>新资料的添加。</a:t>
            </a:r>
            <a:r>
              <a:rPr lang="zh-CN" altLang="en-US" sz="1400" dirty="0" smtClean="0"/>
              <a:t>如果在修改过程中加入了新的数据、表格、图片等资料作为支持，要提及它们放在论文的什么位置。可以的话，将图片放在对审稿意见的回复说明里，这样他们可以直接对照，不用逐个搜寻。 </a:t>
            </a:r>
            <a:endParaRPr lang="en-US" altLang="zh-CN" sz="1400" dirty="0" smtClean="0"/>
          </a:p>
          <a:p>
            <a:pPr>
              <a:spcBef>
                <a:spcPts val="600"/>
              </a:spcBef>
              <a:spcAft>
                <a:spcPts val="600"/>
              </a:spcAft>
            </a:pPr>
            <a:r>
              <a:rPr lang="en-US" altLang="zh-CN" sz="1400" dirty="0" smtClean="0"/>
              <a:t>7. </a:t>
            </a:r>
            <a:r>
              <a:rPr lang="zh-CN" altLang="en-US" sz="1400" b="1" i="1" dirty="0" smtClean="0">
                <a:solidFill>
                  <a:schemeClr val="accent6"/>
                </a:solidFill>
              </a:rPr>
              <a:t>适当的总结。</a:t>
            </a:r>
            <a:r>
              <a:rPr lang="zh-CN" altLang="en-US" sz="1400" dirty="0" smtClean="0"/>
              <a:t>在结尾处可以加一句类似这样的话：“</a:t>
            </a:r>
            <a:r>
              <a:rPr lang="en-US" altLang="zh-CN" sz="1400" dirty="0" smtClean="0"/>
              <a:t>We look forward to hearing from you regarding our submission. We would be glad to respond to any further questions and comments that you may have”</a:t>
            </a:r>
            <a:r>
              <a:rPr lang="zh-CN" altLang="en-US" sz="1400" dirty="0" smtClean="0"/>
              <a:t>，这样的结尾正式有礼也表达了愿意在必要的情况下进行更多修改的意愿。</a:t>
            </a:r>
            <a:endParaRPr lang="en-US" altLang="zh-CN" sz="1400" dirty="0" smtClean="0"/>
          </a:p>
          <a:p>
            <a:pPr>
              <a:spcBef>
                <a:spcPts val="600"/>
              </a:spcBef>
              <a:spcAft>
                <a:spcPts val="600"/>
              </a:spcAft>
            </a:pPr>
            <a:r>
              <a:rPr lang="en-US" altLang="zh-CN" sz="1400" dirty="0" smtClean="0"/>
              <a:t>8. </a:t>
            </a:r>
            <a:r>
              <a:rPr lang="zh-CN" altLang="en-US" sz="1400" b="1" i="1" dirty="0" smtClean="0">
                <a:solidFill>
                  <a:schemeClr val="accent6"/>
                </a:solidFill>
              </a:rPr>
              <a:t>用第一人称回复。</a:t>
            </a:r>
            <a:r>
              <a:rPr lang="zh-CN" altLang="en-US" sz="1400" dirty="0" smtClean="0"/>
              <a:t>在回复审稿人和编辑的意见时，用第一人称回复。注意用“我们”，而不是“我”。</a:t>
            </a:r>
            <a:endParaRPr lang="zh-CN" altLang="en-US" sz="1400" dirty="0"/>
          </a:p>
        </p:txBody>
      </p:sp>
      <p:sp>
        <p:nvSpPr>
          <p:cNvPr id="100" name="矩形 99"/>
          <p:cNvSpPr/>
          <p:nvPr/>
        </p:nvSpPr>
        <p:spPr>
          <a:xfrm>
            <a:off x="3500430" y="785800"/>
            <a:ext cx="2741456" cy="369332"/>
          </a:xfrm>
          <a:prstGeom prst="rect">
            <a:avLst/>
          </a:prstGeom>
        </p:spPr>
        <p:txBody>
          <a:bodyPr wrap="none">
            <a:spAutoFit/>
          </a:bodyPr>
          <a:lstStyle/>
          <a:p>
            <a:r>
              <a:rPr lang="zh-CN" altLang="en-US" b="1" i="1" u="sng" dirty="0" smtClean="0">
                <a:solidFill>
                  <a:schemeClr val="accent1">
                    <a:lumMod val="60000"/>
                    <a:lumOff val="40000"/>
                  </a:schemeClr>
                </a:solidFill>
                <a:latin typeface="黑体" pitchFamily="49" charset="-122"/>
                <a:ea typeface="黑体" pitchFamily="49" charset="-122"/>
              </a:rPr>
              <a:t>实事求是，点对点修改。</a:t>
            </a:r>
            <a:endParaRPr lang="zh-CN" altLang="en-US" b="1" i="1" u="sng" dirty="0">
              <a:solidFill>
                <a:schemeClr val="accent1">
                  <a:lumMod val="60000"/>
                  <a:lumOff val="40000"/>
                </a:schemeClr>
              </a:solidFill>
              <a:latin typeface="黑体" pitchFamily="49" charset="-122"/>
              <a:ea typeface="黑体" pitchFamily="49" charset="-122"/>
            </a:endParaRPr>
          </a:p>
        </p:txBody>
      </p:sp>
      <p:pic>
        <p:nvPicPr>
          <p:cNvPr id="101"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a:t>
            </a:r>
            <a:r>
              <a:rPr lang="en-US" altLang="zh-CN" dirty="0" smtClean="0"/>
              <a:t>&amp;</a:t>
            </a:r>
            <a:r>
              <a:rPr lang="zh-CN" altLang="en-US" dirty="0" smtClean="0"/>
              <a:t>回复审稿意见</a:t>
            </a:r>
            <a:endParaRPr lang="zh-CN" altLang="en-US" dirty="0"/>
          </a:p>
        </p:txBody>
      </p:sp>
      <p:sp>
        <p:nvSpPr>
          <p:cNvPr id="3" name="矩形 2"/>
          <p:cNvSpPr/>
          <p:nvPr/>
        </p:nvSpPr>
        <p:spPr>
          <a:xfrm>
            <a:off x="500034" y="714362"/>
            <a:ext cx="2973891" cy="369332"/>
          </a:xfrm>
          <a:prstGeom prst="rect">
            <a:avLst/>
          </a:prstGeom>
        </p:spPr>
        <p:txBody>
          <a:bodyPr wrap="none">
            <a:spAutoFit/>
          </a:bodyPr>
          <a:lstStyle/>
          <a:p>
            <a:r>
              <a:rPr lang="zh-CN" altLang="en-US" b="1" dirty="0" smtClean="0">
                <a:solidFill>
                  <a:schemeClr val="accent6"/>
                </a:solidFill>
              </a:rPr>
              <a:t>常见审稿意见及处理办法：</a:t>
            </a:r>
            <a:endParaRPr lang="en-US" altLang="zh-CN" b="1" dirty="0" smtClean="0">
              <a:solidFill>
                <a:schemeClr val="accent6"/>
              </a:solidFill>
            </a:endParaRPr>
          </a:p>
        </p:txBody>
      </p:sp>
      <p:sp>
        <p:nvSpPr>
          <p:cNvPr id="4" name="矩形 3"/>
          <p:cNvSpPr/>
          <p:nvPr/>
        </p:nvSpPr>
        <p:spPr>
          <a:xfrm>
            <a:off x="714348" y="1071552"/>
            <a:ext cx="7358114" cy="1015663"/>
          </a:xfrm>
          <a:prstGeom prst="rect">
            <a:avLst/>
          </a:prstGeom>
        </p:spPr>
        <p:txBody>
          <a:bodyPr wrap="square">
            <a:spAutoFit/>
          </a:bodyPr>
          <a:lstStyle/>
          <a:p>
            <a:r>
              <a:rPr lang="en-US" altLang="zh-CN" sz="1600" dirty="0" smtClean="0"/>
              <a:t>1. </a:t>
            </a:r>
            <a:r>
              <a:rPr lang="zh-CN" altLang="en-US" sz="1600" dirty="0" smtClean="0"/>
              <a:t>英文表达有待提高，文中出现多处语法错误和使用不当的情况，建议找</a:t>
            </a:r>
            <a:r>
              <a:rPr lang="en-US" altLang="zh-CN" sz="1600" dirty="0" smtClean="0"/>
              <a:t>Native speaker</a:t>
            </a:r>
            <a:r>
              <a:rPr lang="zh-CN" altLang="en-US" sz="1600" dirty="0" smtClean="0"/>
              <a:t>帮忙修改。</a:t>
            </a:r>
            <a:endParaRPr lang="en-US" altLang="zh-CN" sz="1600" dirty="0" smtClean="0"/>
          </a:p>
          <a:p>
            <a:pPr>
              <a:buFont typeface="Wingdings" pitchFamily="2" charset="2"/>
              <a:buChar char="ü"/>
            </a:pPr>
            <a:r>
              <a:rPr lang="zh-CN" altLang="en-US" sz="1400" b="1" dirty="0" smtClean="0">
                <a:solidFill>
                  <a:srgbClr val="7030A0"/>
                </a:solidFill>
              </a:rPr>
              <a:t>能够找到</a:t>
            </a:r>
            <a:r>
              <a:rPr lang="en-US" altLang="zh-CN" sz="1400" b="1" dirty="0" smtClean="0">
                <a:solidFill>
                  <a:srgbClr val="7030A0"/>
                </a:solidFill>
              </a:rPr>
              <a:t>native speaker</a:t>
            </a:r>
            <a:r>
              <a:rPr lang="zh-CN" altLang="en-US" sz="1400" b="1" dirty="0" smtClean="0">
                <a:solidFill>
                  <a:srgbClr val="7030A0"/>
                </a:solidFill>
              </a:rPr>
              <a:t>最好，如果不能，找英文水平较高的人帮忙修改润色。前提是自己已经认真修改过。</a:t>
            </a:r>
            <a:endParaRPr lang="zh-CN" altLang="en-US" sz="1400" b="1" dirty="0">
              <a:solidFill>
                <a:srgbClr val="7030A0"/>
              </a:solidFill>
            </a:endParaRPr>
          </a:p>
        </p:txBody>
      </p:sp>
      <p:sp>
        <p:nvSpPr>
          <p:cNvPr id="5" name="矩形 4"/>
          <p:cNvSpPr/>
          <p:nvPr/>
        </p:nvSpPr>
        <p:spPr>
          <a:xfrm>
            <a:off x="714348" y="2143122"/>
            <a:ext cx="7572428" cy="553998"/>
          </a:xfrm>
          <a:prstGeom prst="rect">
            <a:avLst/>
          </a:prstGeom>
        </p:spPr>
        <p:txBody>
          <a:bodyPr wrap="square">
            <a:spAutoFit/>
          </a:bodyPr>
          <a:lstStyle/>
          <a:p>
            <a:r>
              <a:rPr lang="en-US" altLang="zh-CN" sz="1600" dirty="0" smtClean="0"/>
              <a:t>2. </a:t>
            </a:r>
            <a:r>
              <a:rPr lang="zh-CN" altLang="en-US" sz="1600" dirty="0" smtClean="0"/>
              <a:t>引言部分对该领域的研究综述不够全面，建议阅读**、**、**等文章。</a:t>
            </a:r>
            <a:endParaRPr lang="en-US" altLang="zh-CN" sz="1600" dirty="0" smtClean="0"/>
          </a:p>
          <a:p>
            <a:pPr>
              <a:buFont typeface="Wingdings" pitchFamily="2" charset="2"/>
              <a:buChar char="ü"/>
            </a:pPr>
            <a:r>
              <a:rPr lang="zh-CN" altLang="en-US" sz="1400" b="1" dirty="0" smtClean="0">
                <a:solidFill>
                  <a:srgbClr val="7030A0"/>
                </a:solidFill>
              </a:rPr>
              <a:t>认真阅读审稿人列出的文章，然后把这些文章作为参考文献有逻辑性地加进文章里。</a:t>
            </a:r>
            <a:endParaRPr lang="zh-CN" altLang="en-US" sz="1400" b="1" dirty="0">
              <a:solidFill>
                <a:srgbClr val="7030A0"/>
              </a:solidFill>
            </a:endParaRPr>
          </a:p>
        </p:txBody>
      </p:sp>
      <p:sp>
        <p:nvSpPr>
          <p:cNvPr id="6" name="矩形 5"/>
          <p:cNvSpPr/>
          <p:nvPr/>
        </p:nvSpPr>
        <p:spPr>
          <a:xfrm>
            <a:off x="714348" y="2714626"/>
            <a:ext cx="7715304" cy="553998"/>
          </a:xfrm>
          <a:prstGeom prst="rect">
            <a:avLst/>
          </a:prstGeom>
        </p:spPr>
        <p:txBody>
          <a:bodyPr wrap="square">
            <a:spAutoFit/>
          </a:bodyPr>
          <a:lstStyle/>
          <a:p>
            <a:r>
              <a:rPr lang="en-US" altLang="zh-CN" sz="1600" dirty="0" smtClean="0"/>
              <a:t>3. </a:t>
            </a:r>
            <a:r>
              <a:rPr lang="zh-CN" altLang="en-US" sz="1600" dirty="0" smtClean="0"/>
              <a:t>实验是否具有再现性。</a:t>
            </a:r>
            <a:endParaRPr lang="en-US" altLang="zh-CN" sz="1600" dirty="0" smtClean="0"/>
          </a:p>
          <a:p>
            <a:pPr>
              <a:buFont typeface="Wingdings" pitchFamily="2" charset="2"/>
              <a:buChar char="ü"/>
            </a:pPr>
            <a:r>
              <a:rPr lang="zh-CN" altLang="en-US" sz="1400" b="1" dirty="0" smtClean="0">
                <a:solidFill>
                  <a:srgbClr val="7030A0"/>
                </a:solidFill>
              </a:rPr>
              <a:t>比较棘手的问题。有条件的话尽量补充实验，如果不行，要跟审稿人回复清楚原因。</a:t>
            </a:r>
            <a:endParaRPr lang="zh-CN" altLang="en-US" sz="1400" b="1" dirty="0">
              <a:solidFill>
                <a:srgbClr val="7030A0"/>
              </a:solidFill>
            </a:endParaRPr>
          </a:p>
        </p:txBody>
      </p:sp>
      <p:sp>
        <p:nvSpPr>
          <p:cNvPr id="7" name="矩形 6"/>
          <p:cNvSpPr/>
          <p:nvPr/>
        </p:nvSpPr>
        <p:spPr>
          <a:xfrm>
            <a:off x="714348" y="3286130"/>
            <a:ext cx="7429552" cy="553998"/>
          </a:xfrm>
          <a:prstGeom prst="rect">
            <a:avLst/>
          </a:prstGeom>
        </p:spPr>
        <p:txBody>
          <a:bodyPr wrap="square">
            <a:spAutoFit/>
          </a:bodyPr>
          <a:lstStyle/>
          <a:p>
            <a:r>
              <a:rPr lang="en-US" altLang="zh-CN" sz="1600" dirty="0" smtClean="0"/>
              <a:t>4. </a:t>
            </a:r>
            <a:r>
              <a:rPr lang="zh-CN" altLang="en-US" sz="1600" dirty="0" smtClean="0"/>
              <a:t>测量误差是多少？能否在图中加入误差棒？</a:t>
            </a:r>
            <a:endParaRPr lang="en-US" altLang="zh-CN" sz="1600" dirty="0" smtClean="0"/>
          </a:p>
          <a:p>
            <a:pPr>
              <a:buFont typeface="Wingdings" pitchFamily="2" charset="2"/>
              <a:buChar char="ü"/>
            </a:pPr>
            <a:r>
              <a:rPr lang="zh-CN" altLang="en-US" sz="1400" b="1" dirty="0" smtClean="0">
                <a:solidFill>
                  <a:srgbClr val="7030A0"/>
                </a:solidFill>
              </a:rPr>
              <a:t>性能参数是审稿人非常关心的问题。最好在初稿时就将这些参数计算好，展示给审稿人看。</a:t>
            </a:r>
            <a:endParaRPr lang="zh-CN" altLang="en-US" sz="1400" b="1" dirty="0">
              <a:solidFill>
                <a:srgbClr val="7030A0"/>
              </a:solidFill>
            </a:endParaRPr>
          </a:p>
        </p:txBody>
      </p:sp>
      <p:sp>
        <p:nvSpPr>
          <p:cNvPr id="8" name="矩形 7"/>
          <p:cNvSpPr/>
          <p:nvPr/>
        </p:nvSpPr>
        <p:spPr>
          <a:xfrm>
            <a:off x="714348" y="3929072"/>
            <a:ext cx="7429552" cy="769441"/>
          </a:xfrm>
          <a:prstGeom prst="rect">
            <a:avLst/>
          </a:prstGeom>
        </p:spPr>
        <p:txBody>
          <a:bodyPr wrap="square">
            <a:spAutoFit/>
          </a:bodyPr>
          <a:lstStyle/>
          <a:p>
            <a:r>
              <a:rPr lang="en-US" altLang="zh-CN" sz="1600" dirty="0" smtClean="0"/>
              <a:t>5. </a:t>
            </a:r>
            <a:r>
              <a:rPr lang="zh-CN" altLang="en-US" sz="1600" dirty="0" smtClean="0"/>
              <a:t>这篇论文中的结构与**的论文中报道的非常相似，意义何在？</a:t>
            </a:r>
            <a:endParaRPr lang="en-US" altLang="zh-CN" sz="1600" dirty="0" smtClean="0"/>
          </a:p>
          <a:p>
            <a:pPr>
              <a:buFont typeface="Wingdings" pitchFamily="2" charset="2"/>
              <a:buChar char="ü"/>
            </a:pPr>
            <a:r>
              <a:rPr lang="zh-CN" altLang="en-US" sz="1400" b="1" dirty="0" smtClean="0">
                <a:solidFill>
                  <a:srgbClr val="7030A0"/>
                </a:solidFill>
              </a:rPr>
              <a:t>一定要抓住自己论文中的精髓，表明自己的工作与其他文献中的不同之处，可以从结构、原理、性能上的不同来说明，着重强调本论文中工作的创新、优点、改进。</a:t>
            </a:r>
            <a:endParaRPr lang="zh-CN" altLang="en-US" sz="1400" b="1" dirty="0">
              <a:solidFill>
                <a:srgbClr val="7030A0"/>
              </a:solidFill>
            </a:endParaRPr>
          </a:p>
        </p:txBody>
      </p:sp>
      <p:pic>
        <p:nvPicPr>
          <p:cNvPr id="10"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bwMode="auto">
          <a:xfrm>
            <a:off x="468313" y="309563"/>
            <a:ext cx="8229600" cy="3651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在此输入标题</a:t>
            </a:r>
          </a:p>
        </p:txBody>
      </p:sp>
      <p:grpSp>
        <p:nvGrpSpPr>
          <p:cNvPr id="2" name="组合 12"/>
          <p:cNvGrpSpPr>
            <a:grpSpLocks/>
          </p:cNvGrpSpPr>
          <p:nvPr/>
        </p:nvGrpSpPr>
        <p:grpSpPr bwMode="auto">
          <a:xfrm>
            <a:off x="1143000" y="785813"/>
            <a:ext cx="6858000" cy="3500437"/>
            <a:chOff x="1214414" y="821528"/>
            <a:chExt cx="6858048" cy="3500444"/>
          </a:xfrm>
        </p:grpSpPr>
        <p:grpSp>
          <p:nvGrpSpPr>
            <p:cNvPr id="19465" name="组合 11"/>
            <p:cNvGrpSpPr>
              <a:grpSpLocks/>
            </p:cNvGrpSpPr>
            <p:nvPr/>
          </p:nvGrpSpPr>
          <p:grpSpPr bwMode="auto">
            <a:xfrm>
              <a:off x="2821769" y="821528"/>
              <a:ext cx="3643338" cy="3500444"/>
              <a:chOff x="2661029" y="821528"/>
              <a:chExt cx="3643338" cy="3500444"/>
            </a:xfrm>
          </p:grpSpPr>
          <p:sp>
            <p:nvSpPr>
              <p:cNvPr id="7" name="椭圆 6"/>
              <p:cNvSpPr/>
              <p:nvPr/>
            </p:nvSpPr>
            <p:spPr>
              <a:xfrm>
                <a:off x="2733260" y="821528"/>
                <a:ext cx="3500462" cy="35004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TextBox 7"/>
              <p:cNvSpPr txBox="1"/>
              <p:nvPr/>
            </p:nvSpPr>
            <p:spPr>
              <a:xfrm>
                <a:off x="2661823" y="1856580"/>
                <a:ext cx="3643337" cy="1570040"/>
              </a:xfrm>
              <a:prstGeom prst="rect">
                <a:avLst/>
              </a:prstGeom>
              <a:noFill/>
            </p:spPr>
            <p:txBody>
              <a:bodyPr>
                <a:spAutoFit/>
              </a:bodyPr>
              <a:lstStyle/>
              <a:p>
                <a:pPr algn="ctr" fontAlgn="auto">
                  <a:spcBef>
                    <a:spcPts val="0"/>
                  </a:spcBef>
                  <a:spcAft>
                    <a:spcPts val="0"/>
                  </a:spcAft>
                  <a:defRPr/>
                </a:pPr>
                <a:r>
                  <a:rPr lang="zh-CN" altLang="en-US" sz="4000" b="1" dirty="0">
                    <a:solidFill>
                      <a:schemeClr val="bg1"/>
                    </a:solidFill>
                    <a:latin typeface="+mj-ea"/>
                    <a:ea typeface="+mj-ea"/>
                  </a:rPr>
                  <a:t>输入文字</a:t>
                </a:r>
                <a:endParaRPr lang="en-US" altLang="zh-CN" sz="4000" b="1" dirty="0">
                  <a:solidFill>
                    <a:schemeClr val="bg1"/>
                  </a:solidFill>
                  <a:latin typeface="+mj-ea"/>
                  <a:ea typeface="+mj-ea"/>
                </a:endParaRPr>
              </a:p>
              <a:p>
                <a:pPr algn="ctr" fontAlgn="auto">
                  <a:spcBef>
                    <a:spcPts val="0"/>
                  </a:spcBef>
                  <a:spcAft>
                    <a:spcPts val="0"/>
                  </a:spcAft>
                  <a:defRPr/>
                </a:pPr>
                <a:r>
                  <a:rPr lang="zh-CN" altLang="en-US" sz="1400" b="1" dirty="0">
                    <a:solidFill>
                      <a:schemeClr val="bg1"/>
                    </a:solidFill>
                    <a:latin typeface="+mj-ea"/>
                    <a:ea typeface="+mj-ea"/>
                  </a:rPr>
                  <a:t>在此录入上述图表的综合分析结论</a:t>
                </a:r>
              </a:p>
              <a:p>
                <a:pPr algn="ctr" fontAlgn="auto">
                  <a:spcBef>
                    <a:spcPts val="0"/>
                  </a:spcBef>
                  <a:spcAft>
                    <a:spcPts val="0"/>
                  </a:spcAft>
                  <a:defRPr/>
                </a:pPr>
                <a:r>
                  <a:rPr lang="zh-CN" altLang="en-US" sz="1400" b="1" dirty="0">
                    <a:solidFill>
                      <a:schemeClr val="bg1"/>
                    </a:solidFill>
                    <a:latin typeface="+mj-ea"/>
                    <a:ea typeface="+mj-ea"/>
                  </a:rPr>
                  <a:t>在此录入上述图表的综合分析结论</a:t>
                </a:r>
                <a:endParaRPr lang="en-US" altLang="zh-CN" sz="1400" b="1" dirty="0">
                  <a:solidFill>
                    <a:schemeClr val="bg1"/>
                  </a:solidFill>
                  <a:latin typeface="+mj-ea"/>
                  <a:ea typeface="+mj-ea"/>
                </a:endParaRPr>
              </a:p>
              <a:p>
                <a:pPr algn="ctr" fontAlgn="auto">
                  <a:spcBef>
                    <a:spcPts val="0"/>
                  </a:spcBef>
                  <a:spcAft>
                    <a:spcPts val="0"/>
                  </a:spcAft>
                  <a:defRPr/>
                </a:pPr>
                <a:r>
                  <a:rPr lang="zh-CN" altLang="en-US" sz="1400" b="1" dirty="0">
                    <a:solidFill>
                      <a:schemeClr val="bg1"/>
                    </a:solidFill>
                    <a:latin typeface="+mj-ea"/>
                    <a:ea typeface="+mj-ea"/>
                  </a:rPr>
                  <a:t>在此录入上述图表的综合分析结论</a:t>
                </a:r>
              </a:p>
              <a:p>
                <a:pPr algn="ctr" fontAlgn="auto">
                  <a:spcBef>
                    <a:spcPts val="0"/>
                  </a:spcBef>
                  <a:spcAft>
                    <a:spcPts val="0"/>
                  </a:spcAft>
                  <a:defRPr/>
                </a:pPr>
                <a:r>
                  <a:rPr lang="zh-CN" altLang="en-US" sz="1400" b="1" dirty="0">
                    <a:solidFill>
                      <a:schemeClr val="bg1"/>
                    </a:solidFill>
                    <a:latin typeface="+mj-ea"/>
                    <a:ea typeface="+mj-ea"/>
                  </a:rPr>
                  <a:t>在此录入上述图表的综合分析结论</a:t>
                </a:r>
              </a:p>
            </p:txBody>
          </p:sp>
        </p:grpSp>
        <p:grpSp>
          <p:nvGrpSpPr>
            <p:cNvPr id="19466" name="组合 10"/>
            <p:cNvGrpSpPr>
              <a:grpSpLocks/>
            </p:cNvGrpSpPr>
            <p:nvPr/>
          </p:nvGrpSpPr>
          <p:grpSpPr bwMode="auto">
            <a:xfrm>
              <a:off x="1214414" y="1640726"/>
              <a:ext cx="6858048" cy="1862048"/>
              <a:chOff x="1214414" y="928676"/>
              <a:chExt cx="6858048" cy="1862048"/>
            </a:xfrm>
          </p:grpSpPr>
          <p:sp>
            <p:nvSpPr>
              <p:cNvPr id="9" name="TextBox 8"/>
              <p:cNvSpPr txBox="1"/>
              <p:nvPr/>
            </p:nvSpPr>
            <p:spPr>
              <a:xfrm>
                <a:off x="1214414" y="928630"/>
                <a:ext cx="1571636" cy="1862141"/>
              </a:xfrm>
              <a:prstGeom prst="rect">
                <a:avLst/>
              </a:prstGeom>
              <a:noFill/>
            </p:spPr>
            <p:txBody>
              <a:bodyPr>
                <a:spAutoFit/>
              </a:bodyPr>
              <a:lstStyle/>
              <a:p>
                <a:pPr fontAlgn="auto">
                  <a:spcBef>
                    <a:spcPts val="0"/>
                  </a:spcBef>
                  <a:spcAft>
                    <a:spcPts val="0"/>
                  </a:spcAft>
                  <a:defRPr/>
                </a:pPr>
                <a:r>
                  <a:rPr lang="en-US" altLang="zh-CN" sz="11500" dirty="0">
                    <a:solidFill>
                      <a:schemeClr val="accent3">
                        <a:lumMod val="75000"/>
                      </a:schemeClr>
                    </a:solidFill>
                    <a:latin typeface="方正姚体" pitchFamily="2" charset="-122"/>
                    <a:ea typeface="方正姚体" pitchFamily="2" charset="-122"/>
                  </a:rPr>
                  <a:t>“</a:t>
                </a:r>
                <a:endParaRPr lang="zh-CN" altLang="en-US" sz="11500" dirty="0">
                  <a:solidFill>
                    <a:schemeClr val="accent3">
                      <a:lumMod val="75000"/>
                    </a:schemeClr>
                  </a:solidFill>
                  <a:latin typeface="方正姚体" pitchFamily="2" charset="-122"/>
                  <a:ea typeface="方正姚体" pitchFamily="2" charset="-122"/>
                </a:endParaRPr>
              </a:p>
            </p:txBody>
          </p:sp>
          <p:sp>
            <p:nvSpPr>
              <p:cNvPr id="10" name="TextBox 9"/>
              <p:cNvSpPr txBox="1"/>
              <p:nvPr/>
            </p:nvSpPr>
            <p:spPr>
              <a:xfrm flipV="1">
                <a:off x="6500826" y="928630"/>
                <a:ext cx="1571636" cy="1862141"/>
              </a:xfrm>
              <a:prstGeom prst="rect">
                <a:avLst/>
              </a:prstGeom>
              <a:noFill/>
            </p:spPr>
            <p:txBody>
              <a:bodyPr>
                <a:spAutoFit/>
              </a:bodyPr>
              <a:lstStyle/>
              <a:p>
                <a:pPr fontAlgn="auto">
                  <a:spcBef>
                    <a:spcPts val="0"/>
                  </a:spcBef>
                  <a:spcAft>
                    <a:spcPts val="0"/>
                  </a:spcAft>
                  <a:defRPr/>
                </a:pPr>
                <a:r>
                  <a:rPr lang="zh-CN" altLang="en-US" sz="11500" dirty="0">
                    <a:solidFill>
                      <a:schemeClr val="accent3">
                        <a:lumMod val="75000"/>
                      </a:schemeClr>
                    </a:solidFill>
                    <a:latin typeface="方正姚体" pitchFamily="2" charset="-122"/>
                    <a:ea typeface="方正姚体" pitchFamily="2" charset="-122"/>
                  </a:rPr>
                  <a:t>“</a:t>
                </a:r>
              </a:p>
            </p:txBody>
          </p:sp>
        </p:grpSp>
      </p:grpSp>
      <p:cxnSp>
        <p:nvCxnSpPr>
          <p:cNvPr id="17" name="直接连接符 16"/>
          <p:cNvCxnSpPr/>
          <p:nvPr/>
        </p:nvCxnSpPr>
        <p:spPr>
          <a:xfrm rot="5400000">
            <a:off x="144463" y="306388"/>
            <a:ext cx="611187"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331787" y="179388"/>
            <a:ext cx="360363"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42875" y="-142875"/>
            <a:ext cx="9429750" cy="52863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TextBox 14"/>
          <p:cNvSpPr txBox="1">
            <a:spLocks noChangeArrowheads="1"/>
          </p:cNvSpPr>
          <p:nvPr/>
        </p:nvSpPr>
        <p:spPr bwMode="auto">
          <a:xfrm>
            <a:off x="3000364" y="1643056"/>
            <a:ext cx="3262432" cy="830997"/>
          </a:xfrm>
          <a:prstGeom prst="rect">
            <a:avLst/>
          </a:prstGeom>
          <a:noFill/>
          <a:ln w="9525">
            <a:noFill/>
            <a:miter lim="800000"/>
            <a:headEnd/>
            <a:tailEnd/>
          </a:ln>
        </p:spPr>
        <p:txBody>
          <a:bodyPr wrap="none">
            <a:spAutoFit/>
          </a:bodyPr>
          <a:lstStyle/>
          <a:p>
            <a:r>
              <a:rPr lang="zh-CN" altLang="en-US" sz="4800" b="1" dirty="0" smtClean="0">
                <a:solidFill>
                  <a:schemeClr val="bg1"/>
                </a:solidFill>
                <a:latin typeface="Verdana" pitchFamily="34" charset="0"/>
                <a:ea typeface="微软雅黑" pitchFamily="34" charset="-122"/>
              </a:rPr>
              <a:t>谢谢大家！</a:t>
            </a:r>
            <a:endParaRPr lang="zh-CN" altLang="en-US" sz="4800" b="1" dirty="0">
              <a:solidFill>
                <a:schemeClr val="bg1"/>
              </a:solidFill>
              <a:latin typeface="Verdana" pitchFamily="34" charset="0"/>
              <a:ea typeface="微软雅黑" pitchFamily="34" charset="-122"/>
            </a:endParaRPr>
          </a:p>
        </p:txBody>
      </p:sp>
      <p:sp>
        <p:nvSpPr>
          <p:cNvPr id="16" name="图文框 15"/>
          <p:cNvSpPr/>
          <p:nvPr/>
        </p:nvSpPr>
        <p:spPr>
          <a:xfrm>
            <a:off x="0" y="0"/>
            <a:ext cx="9144000" cy="5143500"/>
          </a:xfrm>
          <a:prstGeom prst="frame">
            <a:avLst>
              <a:gd name="adj1" fmla="val 159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2000"/>
                                        <p:tgtEl>
                                          <p:spTgt spid="17"/>
                                        </p:tgtEl>
                                      </p:cBhvr>
                                    </p:animEffect>
                                    <p:set>
                                      <p:cBhvr>
                                        <p:cTn id="10" dur="1" fill="hold">
                                          <p:stCondLst>
                                            <p:cond delay="1999"/>
                                          </p:stCondLst>
                                        </p:cTn>
                                        <p:tgtEl>
                                          <p:spTgt spid="1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0"/>
                                        <p:tgtEl>
                                          <p:spTgt spid="18"/>
                                        </p:tgtEl>
                                      </p:cBhvr>
                                    </p:animEffect>
                                    <p:set>
                                      <p:cBhvr>
                                        <p:cTn id="13" dur="1" fill="hold">
                                          <p:stCondLst>
                                            <p:cond delay="1999"/>
                                          </p:stCondLst>
                                        </p:cTn>
                                        <p:tgtEl>
                                          <p:spTgt spid="1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3"/>
                                        </p:tgtEl>
                                      </p:cBhvr>
                                    </p:animEffect>
                                    <p:set>
                                      <p:cBhvr>
                                        <p:cTn id="16" dur="1" fill="hold">
                                          <p:stCondLst>
                                            <p:cond delay="1999"/>
                                          </p:stCondLst>
                                        </p:cTn>
                                        <p:tgtEl>
                                          <p:spTgt spid="3"/>
                                        </p:tgtEl>
                                        <p:attrNameLst>
                                          <p:attrName>style.visibility</p:attrName>
                                        </p:attrNameLst>
                                      </p:cBhvr>
                                      <p:to>
                                        <p:strVal val="hidden"/>
                                      </p:to>
                                    </p:set>
                                  </p:childTnLst>
                                </p:cTn>
                              </p:par>
                              <p:par>
                                <p:cTn id="17" presetID="50" presetClass="entr" presetSubtype="0" decel="100000" fill="hold" grpId="0" nodeType="withEffect">
                                  <p:stCondLst>
                                    <p:cond delay="100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strVal val="#ppt_w+.3"/>
                                          </p:val>
                                        </p:tav>
                                        <p:tav tm="100000">
                                          <p:val>
                                            <p:strVal val="#ppt_w"/>
                                          </p:val>
                                        </p:tav>
                                      </p:tavLst>
                                    </p:anim>
                                    <p:anim calcmode="lin" valueType="num">
                                      <p:cBhvr>
                                        <p:cTn id="20" dur="1000" fill="hold"/>
                                        <p:tgtEl>
                                          <p:spTgt spid="12"/>
                                        </p:tgtEl>
                                        <p:attrNameLst>
                                          <p:attrName>ppt_h</p:attrName>
                                        </p:attrNameLst>
                                      </p:cBhvr>
                                      <p:tavLst>
                                        <p:tav tm="0">
                                          <p:val>
                                            <p:strVal val="#ppt_h"/>
                                          </p:val>
                                        </p:tav>
                                        <p:tav tm="100000">
                                          <p:val>
                                            <p:strVal val="#ppt_h"/>
                                          </p:val>
                                        </p:tav>
                                      </p:tavLst>
                                    </p:anim>
                                    <p:animEffect transition="in" filter="fade">
                                      <p:cBhvr>
                                        <p:cTn id="21" dur="1000"/>
                                        <p:tgtEl>
                                          <p:spTgt spid="12"/>
                                        </p:tgtEl>
                                      </p:cBhvr>
                                    </p:animEffect>
                                  </p:childTnLst>
                                </p:cTn>
                              </p:par>
                            </p:childTnLst>
                          </p:cTn>
                        </p:par>
                        <p:par>
                          <p:cTn id="22" fill="hold">
                            <p:stCondLst>
                              <p:cond delay="2000"/>
                            </p:stCondLst>
                            <p:childTnLst>
                              <p:par>
                                <p:cTn id="23" presetID="58" presetClass="entr" presetSubtype="0" accel="100000" fill="hold" grpId="0" nodeType="afterEffect">
                                  <p:stCondLst>
                                    <p:cond delay="10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strVal val="#ppt_w*2.5"/>
                                          </p:val>
                                        </p:tav>
                                        <p:tav tm="100000">
                                          <p:val>
                                            <p:strVal val="#ppt_w"/>
                                          </p:val>
                                        </p:tav>
                                      </p:tavLst>
                                    </p:anim>
                                    <p:anim calcmode="lin" valueType="num">
                                      <p:cBhvr>
                                        <p:cTn id="26" dur="500" fill="hold"/>
                                        <p:tgtEl>
                                          <p:spTgt spid="15"/>
                                        </p:tgtEl>
                                        <p:attrNameLst>
                                          <p:attrName>ppt_h</p:attrName>
                                        </p:attrNameLst>
                                      </p:cBhvr>
                                      <p:tavLst>
                                        <p:tav tm="0">
                                          <p:val>
                                            <p:strVal val="#ppt_h*0.01"/>
                                          </p:val>
                                        </p:tav>
                                        <p:tav tm="100000">
                                          <p:val>
                                            <p:strVal val="#ppt_h"/>
                                          </p:val>
                                        </p:tav>
                                      </p:tavLst>
                                    </p:anim>
                                    <p:anim calcmode="lin" valueType="num">
                                      <p:cBhvr>
                                        <p:cTn id="27" dur="500" fill="hold"/>
                                        <p:tgtEl>
                                          <p:spTgt spid="15"/>
                                        </p:tgtEl>
                                        <p:attrNameLst>
                                          <p:attrName>ppt_x</p:attrName>
                                        </p:attrNameLst>
                                      </p:cBhvr>
                                      <p:tavLst>
                                        <p:tav tm="0">
                                          <p:val>
                                            <p:strVal val="#ppt_x"/>
                                          </p:val>
                                        </p:tav>
                                        <p:tav tm="100000">
                                          <p:val>
                                            <p:strVal val="#ppt_x"/>
                                          </p:val>
                                        </p:tav>
                                      </p:tavLst>
                                    </p:anim>
                                    <p:anim calcmode="lin" valueType="num">
                                      <p:cBhvr>
                                        <p:cTn id="28" dur="500" fill="hold"/>
                                        <p:tgtEl>
                                          <p:spTgt spid="15"/>
                                        </p:tgtEl>
                                        <p:attrNameLst>
                                          <p:attrName>ppt_y</p:attrName>
                                        </p:attrNameLst>
                                      </p:cBhvr>
                                      <p:tavLst>
                                        <p:tav tm="0">
                                          <p:val>
                                            <p:strVal val="#ppt_h+1"/>
                                          </p:val>
                                        </p:tav>
                                        <p:tav tm="100000">
                                          <p:val>
                                            <p:strVal val="#ppt_y"/>
                                          </p:val>
                                        </p:tav>
                                      </p:tavLst>
                                    </p:anim>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bwMode="auto">
          <a:xfrm>
            <a:off x="468313" y="309563"/>
            <a:ext cx="8229600" cy="365125"/>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前期</a:t>
            </a:r>
            <a:r>
              <a:rPr lang="zh-CN" altLang="en-US" dirty="0" smtClean="0"/>
              <a:t>准备</a:t>
            </a:r>
            <a:r>
              <a:rPr lang="en-US" altLang="zh-CN" dirty="0" smtClean="0"/>
              <a:t>——</a:t>
            </a:r>
            <a:r>
              <a:rPr lang="zh-CN" altLang="en-US" dirty="0">
                <a:solidFill>
                  <a:srgbClr val="FFC000"/>
                </a:solidFill>
                <a:latin typeface="微软雅黑" pitchFamily="34" charset="-122"/>
                <a:ea typeface="微软雅黑" pitchFamily="34" charset="-122"/>
              </a:rPr>
              <a:t>查阅文献</a:t>
            </a:r>
            <a:r>
              <a:rPr lang="en-US" altLang="zh-CN" dirty="0">
                <a:solidFill>
                  <a:srgbClr val="FFC000"/>
                </a:solidFill>
                <a:latin typeface="微软雅黑" pitchFamily="34" charset="-122"/>
                <a:ea typeface="微软雅黑" pitchFamily="34" charset="-122"/>
              </a:rPr>
              <a:t/>
            </a:r>
            <a:br>
              <a:rPr lang="en-US" altLang="zh-CN" dirty="0">
                <a:solidFill>
                  <a:srgbClr val="FFC000"/>
                </a:solidFill>
                <a:latin typeface="微软雅黑" pitchFamily="34" charset="-122"/>
                <a:ea typeface="微软雅黑" pitchFamily="34" charset="-122"/>
              </a:rPr>
            </a:br>
            <a:endParaRPr lang="zh-CN" altLang="en-US" dirty="0" smtClean="0"/>
          </a:p>
        </p:txBody>
      </p:sp>
      <p:sp>
        <p:nvSpPr>
          <p:cNvPr id="17" name="矩形 16"/>
          <p:cNvSpPr/>
          <p:nvPr/>
        </p:nvSpPr>
        <p:spPr>
          <a:xfrm>
            <a:off x="500034" y="784324"/>
            <a:ext cx="7786742" cy="923330"/>
          </a:xfrm>
          <a:prstGeom prst="rect">
            <a:avLst/>
          </a:prstGeom>
        </p:spPr>
        <p:txBody>
          <a:bodyPr wrap="square">
            <a:spAutoFit/>
          </a:bodyPr>
          <a:lstStyle/>
          <a:p>
            <a:pPr eaLnBrk="0" hangingPunct="0">
              <a:spcBef>
                <a:spcPct val="50000"/>
              </a:spcBef>
            </a:pPr>
            <a:r>
              <a:rPr lang="zh-CN" altLang="en-US" b="1" dirty="0" smtClean="0">
                <a:ea typeface="楷体_GB2312" pitchFamily="49" charset="-122"/>
                <a:sym typeface="Symbol" pitchFamily="18" charset="2"/>
              </a:rPr>
              <a:t>在课题范围内大量阅读文献资料，学习文献中的理论和实验方法，必要时可复现文献中的内容作为练习。通过借鉴别人的思路，逐渐在阅读中养成批判性思维，形成自己的思想方法。</a:t>
            </a:r>
            <a:endParaRPr lang="zh-CN" altLang="en-US" b="1" dirty="0">
              <a:ea typeface="楷体_GB2312" pitchFamily="49" charset="-122"/>
              <a:sym typeface="Symbol" pitchFamily="18" charset="2"/>
            </a:endParaRPr>
          </a:p>
        </p:txBody>
      </p:sp>
      <p:sp>
        <p:nvSpPr>
          <p:cNvPr id="22" name="标题 1"/>
          <p:cNvSpPr txBox="1">
            <a:spLocks/>
          </p:cNvSpPr>
          <p:nvPr/>
        </p:nvSpPr>
        <p:spPr bwMode="auto">
          <a:xfrm>
            <a:off x="571472" y="1779092"/>
            <a:ext cx="5086360" cy="36512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i="0" u="none" strike="noStrike" kern="1200" cap="none" spc="0" normalizeH="0" baseline="0" noProof="0" dirty="0" smtClean="0">
                <a:ln>
                  <a:noFill/>
                </a:ln>
                <a:solidFill>
                  <a:schemeClr val="accent1">
                    <a:lumMod val="60000"/>
                    <a:lumOff val="40000"/>
                  </a:schemeClr>
                </a:solidFill>
                <a:effectLst/>
                <a:uLnTx/>
                <a:uFillTx/>
                <a:latin typeface="+mj-lt"/>
                <a:ea typeface="+mj-ea"/>
                <a:cs typeface="+mj-cs"/>
              </a:rPr>
              <a:t>文献管理软件：</a:t>
            </a:r>
            <a:r>
              <a:rPr kumimoji="0" lang="en-US" altLang="zh-CN" sz="1600" i="0" u="none" strike="noStrike" kern="1200" cap="none" spc="0" normalizeH="0" baseline="0" noProof="0" dirty="0" smtClean="0">
                <a:ln>
                  <a:noFill/>
                </a:ln>
                <a:solidFill>
                  <a:schemeClr val="accent1">
                    <a:lumMod val="60000"/>
                    <a:lumOff val="40000"/>
                  </a:schemeClr>
                </a:solidFill>
                <a:effectLst/>
                <a:uLnTx/>
                <a:uFillTx/>
                <a:latin typeface="+mj-lt"/>
                <a:ea typeface="+mj-ea"/>
                <a:cs typeface="+mj-cs"/>
              </a:rPr>
              <a:t>Endnote</a:t>
            </a:r>
            <a:endParaRPr kumimoji="0" lang="zh-CN" altLang="en-US" sz="1600" i="0" u="none" strike="noStrike" kern="1200" cap="none" spc="0" normalizeH="0" baseline="0" noProof="0" dirty="0" smtClean="0">
              <a:ln>
                <a:noFill/>
              </a:ln>
              <a:solidFill>
                <a:schemeClr val="accent1">
                  <a:lumMod val="60000"/>
                  <a:lumOff val="40000"/>
                </a:schemeClr>
              </a:solidFill>
              <a:effectLst/>
              <a:uLnTx/>
              <a:uFillTx/>
              <a:latin typeface="+mj-lt"/>
              <a:ea typeface="+mj-ea"/>
              <a:cs typeface="+mj-cs"/>
            </a:endParaRPr>
          </a:p>
        </p:txBody>
      </p:sp>
      <p:pic>
        <p:nvPicPr>
          <p:cNvPr id="25602" name="Picture 2"/>
          <p:cNvPicPr>
            <a:picLocks noChangeAspect="1" noChangeArrowheads="1"/>
          </p:cNvPicPr>
          <p:nvPr/>
        </p:nvPicPr>
        <p:blipFill>
          <a:blip r:embed="rId2" cstate="print"/>
          <a:srcRect/>
          <a:stretch>
            <a:fillRect/>
          </a:stretch>
        </p:blipFill>
        <p:spPr bwMode="auto">
          <a:xfrm>
            <a:off x="1928794" y="2207720"/>
            <a:ext cx="4572032" cy="2450698"/>
          </a:xfrm>
          <a:prstGeom prst="rect">
            <a:avLst/>
          </a:prstGeom>
          <a:noFill/>
          <a:ln w="9525">
            <a:noFill/>
            <a:miter lim="800000"/>
            <a:headEnd/>
            <a:tailEnd/>
          </a:ln>
          <a:effectLst/>
        </p:spPr>
      </p:pic>
      <p:sp>
        <p:nvSpPr>
          <p:cNvPr id="24" name="矩形 23"/>
          <p:cNvSpPr/>
          <p:nvPr/>
        </p:nvSpPr>
        <p:spPr>
          <a:xfrm>
            <a:off x="5310233" y="2636348"/>
            <a:ext cx="1071570" cy="185738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857488" y="2707786"/>
            <a:ext cx="2357454" cy="185738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928794" y="2422034"/>
            <a:ext cx="857256" cy="221457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857488" y="2422034"/>
            <a:ext cx="2357454" cy="21431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p:cNvCxnSpPr/>
          <p:nvPr/>
        </p:nvCxnSpPr>
        <p:spPr>
          <a:xfrm flipV="1">
            <a:off x="6072198" y="3064976"/>
            <a:ext cx="78581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rot="10800000">
            <a:off x="1428728" y="3136414"/>
            <a:ext cx="857256"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4143372" y="1993406"/>
            <a:ext cx="1643074"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4572000" y="3779356"/>
            <a:ext cx="2500330" cy="228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85720" y="2850662"/>
            <a:ext cx="1210588" cy="338554"/>
          </a:xfrm>
          <a:prstGeom prst="rect">
            <a:avLst/>
          </a:prstGeom>
          <a:noFill/>
        </p:spPr>
        <p:txBody>
          <a:bodyPr wrap="none" rtlCol="0">
            <a:spAutoFit/>
          </a:bodyPr>
          <a:lstStyle/>
          <a:p>
            <a:r>
              <a:rPr lang="zh-CN" altLang="en-US" sz="1600" dirty="0" smtClean="0">
                <a:solidFill>
                  <a:schemeClr val="accent1">
                    <a:lumMod val="75000"/>
                  </a:schemeClr>
                </a:solidFill>
              </a:rPr>
              <a:t>文献分类栏</a:t>
            </a:r>
            <a:endParaRPr lang="zh-CN" altLang="en-US" sz="1600" dirty="0">
              <a:solidFill>
                <a:schemeClr val="accent1">
                  <a:lumMod val="75000"/>
                </a:schemeClr>
              </a:solidFill>
            </a:endParaRPr>
          </a:p>
        </p:txBody>
      </p:sp>
      <p:sp>
        <p:nvSpPr>
          <p:cNvPr id="43" name="TextBox 42"/>
          <p:cNvSpPr txBox="1"/>
          <p:nvPr/>
        </p:nvSpPr>
        <p:spPr>
          <a:xfrm>
            <a:off x="5572132" y="1707654"/>
            <a:ext cx="800219" cy="338554"/>
          </a:xfrm>
          <a:prstGeom prst="rect">
            <a:avLst/>
          </a:prstGeom>
          <a:noFill/>
        </p:spPr>
        <p:txBody>
          <a:bodyPr wrap="none" rtlCol="0">
            <a:spAutoFit/>
          </a:bodyPr>
          <a:lstStyle/>
          <a:p>
            <a:r>
              <a:rPr lang="zh-CN" altLang="en-US" sz="1600" dirty="0" smtClean="0">
                <a:solidFill>
                  <a:schemeClr val="accent1">
                    <a:lumMod val="75000"/>
                  </a:schemeClr>
                </a:solidFill>
              </a:rPr>
              <a:t>检索栏</a:t>
            </a:r>
            <a:endParaRPr lang="zh-CN" altLang="en-US" sz="1600" dirty="0">
              <a:solidFill>
                <a:schemeClr val="accent1">
                  <a:lumMod val="75000"/>
                </a:schemeClr>
              </a:solidFill>
            </a:endParaRPr>
          </a:p>
        </p:txBody>
      </p:sp>
      <p:sp>
        <p:nvSpPr>
          <p:cNvPr id="44" name="TextBox 43"/>
          <p:cNvSpPr txBox="1"/>
          <p:nvPr/>
        </p:nvSpPr>
        <p:spPr>
          <a:xfrm>
            <a:off x="6786578" y="2850662"/>
            <a:ext cx="1003801" cy="338554"/>
          </a:xfrm>
          <a:prstGeom prst="rect">
            <a:avLst/>
          </a:prstGeom>
          <a:noFill/>
        </p:spPr>
        <p:txBody>
          <a:bodyPr wrap="none" rtlCol="0">
            <a:spAutoFit/>
          </a:bodyPr>
          <a:lstStyle/>
          <a:p>
            <a:r>
              <a:rPr lang="en-US" altLang="zh-CN" sz="1600" dirty="0" smtClean="0">
                <a:solidFill>
                  <a:schemeClr val="accent1">
                    <a:lumMod val="75000"/>
                  </a:schemeClr>
                </a:solidFill>
              </a:rPr>
              <a:t>PDF</a:t>
            </a:r>
            <a:r>
              <a:rPr lang="zh-CN" altLang="en-US" sz="1600" dirty="0" smtClean="0">
                <a:solidFill>
                  <a:schemeClr val="accent1">
                    <a:lumMod val="75000"/>
                  </a:schemeClr>
                </a:solidFill>
              </a:rPr>
              <a:t>预览</a:t>
            </a:r>
            <a:endParaRPr lang="zh-CN" altLang="en-US" sz="1600" dirty="0">
              <a:solidFill>
                <a:schemeClr val="accent1">
                  <a:lumMod val="75000"/>
                </a:schemeClr>
              </a:solidFill>
            </a:endParaRPr>
          </a:p>
        </p:txBody>
      </p:sp>
      <p:sp>
        <p:nvSpPr>
          <p:cNvPr id="45" name="TextBox 44"/>
          <p:cNvSpPr txBox="1"/>
          <p:nvPr/>
        </p:nvSpPr>
        <p:spPr>
          <a:xfrm>
            <a:off x="7072330" y="3636480"/>
            <a:ext cx="1826141" cy="338554"/>
          </a:xfrm>
          <a:prstGeom prst="rect">
            <a:avLst/>
          </a:prstGeom>
          <a:noFill/>
        </p:spPr>
        <p:txBody>
          <a:bodyPr wrap="none" rtlCol="0">
            <a:spAutoFit/>
          </a:bodyPr>
          <a:lstStyle/>
          <a:p>
            <a:r>
              <a:rPr lang="zh-CN" altLang="en-US" sz="1600" dirty="0" smtClean="0">
                <a:solidFill>
                  <a:schemeClr val="accent1">
                    <a:lumMod val="75000"/>
                  </a:schemeClr>
                </a:solidFill>
              </a:rPr>
              <a:t>文献详细信息列表</a:t>
            </a:r>
            <a:endParaRPr lang="zh-CN" altLang="en-US" sz="1600" dirty="0">
              <a:solidFill>
                <a:schemeClr val="accent1">
                  <a:lumMod val="75000"/>
                </a:schemeClr>
              </a:solidFill>
            </a:endParaRPr>
          </a:p>
        </p:txBody>
      </p:sp>
      <p:pic>
        <p:nvPicPr>
          <p:cNvPr id="19"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前期准备</a:t>
            </a:r>
            <a:endParaRPr lang="zh-CN" altLang="en-US" dirty="0"/>
          </a:p>
        </p:txBody>
      </p:sp>
      <p:sp>
        <p:nvSpPr>
          <p:cNvPr id="3" name="矩形 2"/>
          <p:cNvSpPr/>
          <p:nvPr/>
        </p:nvSpPr>
        <p:spPr>
          <a:xfrm>
            <a:off x="971600" y="2016649"/>
            <a:ext cx="6808840" cy="923330"/>
          </a:xfrm>
          <a:prstGeom prst="rect">
            <a:avLst/>
          </a:prstGeom>
        </p:spPr>
        <p:txBody>
          <a:bodyPr wrap="square">
            <a:spAutoFit/>
          </a:bodyPr>
          <a:lstStyle/>
          <a:p>
            <a:pPr>
              <a:lnSpc>
                <a:spcPct val="150000"/>
              </a:lnSpc>
            </a:pPr>
            <a:r>
              <a:rPr lang="zh-CN" altLang="en-US" dirty="0" smtClean="0"/>
              <a:t>（</a:t>
            </a:r>
            <a:r>
              <a:rPr lang="en-US" altLang="zh-CN" dirty="0" smtClean="0"/>
              <a:t>1</a:t>
            </a:r>
            <a:r>
              <a:rPr lang="zh-CN" altLang="en-US" dirty="0" smtClean="0"/>
              <a:t>）</a:t>
            </a:r>
            <a:r>
              <a:rPr lang="zh-CN" altLang="en-US" b="1" dirty="0" smtClean="0">
                <a:solidFill>
                  <a:schemeClr val="accent6"/>
                </a:solidFill>
              </a:rPr>
              <a:t>快速阅读摘要和浏览图片。</a:t>
            </a:r>
            <a:r>
              <a:rPr lang="zh-CN" altLang="en-US" dirty="0" smtClean="0"/>
              <a:t>这样做能够从海量文献里挑选出本领域中感兴趣的论文，避免浪费时间</a:t>
            </a:r>
            <a:r>
              <a:rPr lang="zh-CN" altLang="en-US" dirty="0" smtClean="0"/>
              <a:t>。</a:t>
            </a:r>
            <a:endParaRPr lang="zh-CN" altLang="en-US" sz="1600" dirty="0" smtClean="0"/>
          </a:p>
        </p:txBody>
      </p:sp>
      <p:sp>
        <p:nvSpPr>
          <p:cNvPr id="4" name="矩形 3"/>
          <p:cNvSpPr/>
          <p:nvPr/>
        </p:nvSpPr>
        <p:spPr>
          <a:xfrm>
            <a:off x="642910" y="928676"/>
            <a:ext cx="2786063" cy="408125"/>
          </a:xfrm>
          <a:prstGeom prst="rect">
            <a:avLst/>
          </a:prstGeom>
        </p:spPr>
        <p:txBody>
          <a:bodyPr>
            <a:spAutoFit/>
          </a:bodyPr>
          <a:lstStyle/>
          <a:p>
            <a:pPr fontAlgn="auto">
              <a:lnSpc>
                <a:spcPct val="114000"/>
              </a:lnSpc>
              <a:spcBef>
                <a:spcPts val="0"/>
              </a:spcBef>
              <a:spcAft>
                <a:spcPts val="0"/>
              </a:spcAft>
              <a:defRPr/>
            </a:pPr>
            <a:r>
              <a:rPr lang="zh-CN" altLang="en-US" b="1" dirty="0" smtClean="0">
                <a:solidFill>
                  <a:schemeClr val="accent1">
                    <a:lumMod val="60000"/>
                    <a:lumOff val="40000"/>
                  </a:schemeClr>
                </a:solidFill>
                <a:latin typeface="微软雅黑" pitchFamily="34" charset="-122"/>
                <a:ea typeface="微软雅黑" pitchFamily="34" charset="-122"/>
              </a:rPr>
              <a:t>阅读文献的技巧：</a:t>
            </a:r>
            <a:endParaRPr lang="en-US" altLang="zh-CN" b="1" dirty="0">
              <a:solidFill>
                <a:schemeClr val="accent1">
                  <a:lumMod val="60000"/>
                  <a:lumOff val="40000"/>
                </a:schemeClr>
              </a:solidFill>
              <a:latin typeface="微软雅黑" pitchFamily="34" charset="-122"/>
              <a:ea typeface="微软雅黑" pitchFamily="34" charset="-122"/>
            </a:endParaRPr>
          </a:p>
        </p:txBody>
      </p:sp>
      <p:pic>
        <p:nvPicPr>
          <p:cNvPr id="5"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前期准备</a:t>
            </a:r>
            <a:endParaRPr lang="zh-CN" altLang="en-US" dirty="0"/>
          </a:p>
        </p:txBody>
      </p:sp>
      <p:sp>
        <p:nvSpPr>
          <p:cNvPr id="7" name="矩形 6"/>
          <p:cNvSpPr/>
          <p:nvPr/>
        </p:nvSpPr>
        <p:spPr>
          <a:xfrm>
            <a:off x="571447" y="2316307"/>
            <a:ext cx="7643866" cy="1712456"/>
          </a:xfrm>
          <a:prstGeom prst="rect">
            <a:avLst/>
          </a:prstGeom>
        </p:spPr>
        <p:txBody>
          <a:bodyPr wrap="square">
            <a:spAutoFit/>
          </a:bodyPr>
          <a:lstStyle/>
          <a:p>
            <a:pPr marL="285750" indent="-285750">
              <a:lnSpc>
                <a:spcPct val="150000"/>
              </a:lnSpc>
              <a:buFont typeface="Arial" charset="0"/>
              <a:buChar char="•"/>
            </a:pPr>
            <a:r>
              <a:rPr lang="zh-CN" altLang="en-US" sz="1400" b="1" dirty="0" smtClean="0">
                <a:solidFill>
                  <a:schemeClr val="accent6"/>
                </a:solidFill>
              </a:rPr>
              <a:t>能否</a:t>
            </a:r>
            <a:r>
              <a:rPr lang="zh-CN" altLang="en-US" sz="1400" b="1" dirty="0" smtClean="0">
                <a:solidFill>
                  <a:schemeClr val="accent6"/>
                </a:solidFill>
              </a:rPr>
              <a:t>弥补文献中的缺陷</a:t>
            </a:r>
            <a:r>
              <a:rPr lang="zh-CN" altLang="en-US" sz="1400" dirty="0" smtClean="0">
                <a:solidFill>
                  <a:schemeClr val="accent6"/>
                </a:solidFill>
              </a:rPr>
              <a:t>：</a:t>
            </a:r>
            <a:r>
              <a:rPr lang="zh-CN" altLang="en-US" sz="1400" dirty="0" smtClean="0"/>
              <a:t>发现别人论文中的缺陷和不足，运用自己的想法将文献中的方法改进，或就某一方面提出相应的弥补缺陷的解决方案；</a:t>
            </a:r>
          </a:p>
          <a:p>
            <a:pPr marL="285750" indent="-285750" algn="just">
              <a:lnSpc>
                <a:spcPct val="150000"/>
              </a:lnSpc>
              <a:buFont typeface="Arial" charset="0"/>
              <a:buChar char="•"/>
            </a:pPr>
            <a:r>
              <a:rPr lang="zh-CN" altLang="en-US" sz="1400" b="1" dirty="0" smtClean="0">
                <a:solidFill>
                  <a:schemeClr val="accent6"/>
                </a:solidFill>
              </a:rPr>
              <a:t>能否</a:t>
            </a:r>
            <a:r>
              <a:rPr lang="zh-CN" altLang="en-US" sz="1400" b="1" dirty="0" smtClean="0">
                <a:solidFill>
                  <a:schemeClr val="accent6"/>
                </a:solidFill>
              </a:rPr>
              <a:t>有更好的方案</a:t>
            </a:r>
            <a:r>
              <a:rPr lang="zh-CN" altLang="en-US" sz="1400" dirty="0" smtClean="0">
                <a:solidFill>
                  <a:schemeClr val="accent6"/>
                </a:solidFill>
              </a:rPr>
              <a:t>：</a:t>
            </a:r>
            <a:r>
              <a:rPr lang="zh-CN" altLang="en-US" sz="1400" dirty="0" smtClean="0"/>
              <a:t>就是提出与文献中不同的解决方案，以实现在性能、方法、效益上的提高。新的方法意味着新的</a:t>
            </a:r>
            <a:r>
              <a:rPr lang="en-US" altLang="zh-CN" sz="1400" dirty="0" smtClean="0"/>
              <a:t>idea</a:t>
            </a:r>
            <a:r>
              <a:rPr lang="zh-CN" altLang="en-US" sz="1400" dirty="0" smtClean="0"/>
              <a:t>，经过磨合，修正，完善后，可成为一篇比较好的论文；</a:t>
            </a:r>
          </a:p>
          <a:p>
            <a:pPr marL="285750" indent="-285750">
              <a:lnSpc>
                <a:spcPct val="150000"/>
              </a:lnSpc>
              <a:buFont typeface="Arial" charset="0"/>
              <a:buChar char="•"/>
            </a:pPr>
            <a:r>
              <a:rPr lang="zh-CN" altLang="en-US" sz="1400" b="1" dirty="0" smtClean="0">
                <a:solidFill>
                  <a:schemeClr val="accent6"/>
                </a:solidFill>
              </a:rPr>
              <a:t>能否</a:t>
            </a:r>
            <a:r>
              <a:rPr lang="zh-CN" altLang="en-US" sz="1400" b="1" dirty="0" smtClean="0">
                <a:solidFill>
                  <a:schemeClr val="accent6"/>
                </a:solidFill>
              </a:rPr>
              <a:t>减少文献中方法的约束条件</a:t>
            </a:r>
            <a:r>
              <a:rPr lang="zh-CN" altLang="en-US" sz="1400" dirty="0" smtClean="0">
                <a:solidFill>
                  <a:schemeClr val="accent6"/>
                </a:solidFill>
              </a:rPr>
              <a:t>：</a:t>
            </a:r>
            <a:r>
              <a:rPr lang="zh-CN" altLang="en-US" sz="1400" dirty="0" smtClean="0"/>
              <a:t>即减少论文中的假设，使其能够在更多的情况中适用；</a:t>
            </a:r>
            <a:endParaRPr lang="en-US" altLang="zh-CN" sz="1400" dirty="0" smtClean="0"/>
          </a:p>
        </p:txBody>
      </p:sp>
      <p:pic>
        <p:nvPicPr>
          <p:cNvPr id="6"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8" name="矩形 3"/>
          <p:cNvSpPr/>
          <p:nvPr/>
        </p:nvSpPr>
        <p:spPr>
          <a:xfrm>
            <a:off x="642910" y="795473"/>
            <a:ext cx="2786063" cy="408125"/>
          </a:xfrm>
          <a:prstGeom prst="rect">
            <a:avLst/>
          </a:prstGeom>
        </p:spPr>
        <p:txBody>
          <a:bodyPr>
            <a:spAutoFit/>
          </a:bodyPr>
          <a:lstStyle/>
          <a:p>
            <a:pPr fontAlgn="auto">
              <a:lnSpc>
                <a:spcPct val="114000"/>
              </a:lnSpc>
              <a:spcBef>
                <a:spcPts val="0"/>
              </a:spcBef>
              <a:spcAft>
                <a:spcPts val="0"/>
              </a:spcAft>
              <a:defRPr/>
            </a:pPr>
            <a:r>
              <a:rPr lang="zh-CN" altLang="en-US" b="1" dirty="0" smtClean="0">
                <a:solidFill>
                  <a:schemeClr val="accent1">
                    <a:lumMod val="60000"/>
                    <a:lumOff val="40000"/>
                  </a:schemeClr>
                </a:solidFill>
                <a:latin typeface="微软雅黑" pitchFamily="34" charset="-122"/>
                <a:ea typeface="微软雅黑" pitchFamily="34" charset="-122"/>
              </a:rPr>
              <a:t>阅读文献的技巧：</a:t>
            </a:r>
            <a:endParaRPr lang="en-US" altLang="zh-CN" b="1" dirty="0">
              <a:solidFill>
                <a:schemeClr val="accent1">
                  <a:lumMod val="60000"/>
                  <a:lumOff val="40000"/>
                </a:schemeClr>
              </a:solidFill>
              <a:latin typeface="微软雅黑" pitchFamily="34" charset="-122"/>
              <a:ea typeface="微软雅黑" pitchFamily="34" charset="-122"/>
            </a:endParaRPr>
          </a:p>
        </p:txBody>
      </p:sp>
      <p:sp>
        <p:nvSpPr>
          <p:cNvPr id="4" name="Rectangle 3"/>
          <p:cNvSpPr/>
          <p:nvPr/>
        </p:nvSpPr>
        <p:spPr>
          <a:xfrm>
            <a:off x="642910" y="1288380"/>
            <a:ext cx="7745514" cy="923330"/>
          </a:xfrm>
          <a:prstGeom prst="rect">
            <a:avLst/>
          </a:prstGeom>
        </p:spPr>
        <p:txBody>
          <a:bodyPr wrap="square">
            <a:spAutoFit/>
          </a:bodyPr>
          <a:lstStyle/>
          <a:p>
            <a:pPr>
              <a:lnSpc>
                <a:spcPct val="150000"/>
              </a:lnSpc>
            </a:pPr>
            <a:r>
              <a:rPr lang="zh-CN" altLang="en-US" dirty="0"/>
              <a:t>（</a:t>
            </a:r>
            <a:r>
              <a:rPr lang="en-US" altLang="zh-CN" dirty="0"/>
              <a:t>2</a:t>
            </a:r>
            <a:r>
              <a:rPr lang="zh-CN" altLang="en-US" dirty="0"/>
              <a:t>）</a:t>
            </a:r>
            <a:r>
              <a:rPr lang="zh-CN" altLang="en-US" b="1" dirty="0">
                <a:solidFill>
                  <a:schemeClr val="accent6"/>
                </a:solidFill>
              </a:rPr>
              <a:t>带着想法读。</a:t>
            </a:r>
            <a:r>
              <a:rPr lang="zh-CN" altLang="en-US" dirty="0"/>
              <a:t>对一般性的文章，</a:t>
            </a:r>
            <a:r>
              <a:rPr lang="zh-CN" altLang="en-US" b="1" dirty="0"/>
              <a:t>阅读时要带着探究的心理</a:t>
            </a:r>
            <a:r>
              <a:rPr lang="zh-CN" altLang="en-US" dirty="0"/>
              <a:t>，寻找论文的核心价值，有什么不同和创新点，有没有不足之处</a:t>
            </a:r>
            <a:r>
              <a:rPr lang="zh-CN" altLang="en-US" dirty="0" smtClean="0"/>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前期准备</a:t>
            </a:r>
            <a:endParaRPr lang="zh-CN" altLang="en-US" dirty="0"/>
          </a:p>
        </p:txBody>
      </p:sp>
      <p:sp>
        <p:nvSpPr>
          <p:cNvPr id="3" name="矩形 2"/>
          <p:cNvSpPr/>
          <p:nvPr/>
        </p:nvSpPr>
        <p:spPr>
          <a:xfrm>
            <a:off x="971600" y="2016649"/>
            <a:ext cx="6808840" cy="1285032"/>
          </a:xfrm>
          <a:prstGeom prst="rect">
            <a:avLst/>
          </a:prstGeom>
        </p:spPr>
        <p:txBody>
          <a:bodyPr wrap="square">
            <a:spAutoFit/>
          </a:bodyPr>
          <a:lstStyle/>
          <a:p>
            <a:pPr>
              <a:lnSpc>
                <a:spcPct val="150000"/>
              </a:lnSpc>
            </a:pPr>
            <a:r>
              <a:rPr lang="zh-CN" altLang="en-US" dirty="0" smtClean="0"/>
              <a:t>（</a:t>
            </a:r>
            <a:r>
              <a:rPr lang="en-US" altLang="zh-CN" dirty="0" smtClean="0"/>
              <a:t>3</a:t>
            </a:r>
            <a:r>
              <a:rPr lang="zh-CN" altLang="en-US" dirty="0"/>
              <a:t>）</a:t>
            </a:r>
            <a:r>
              <a:rPr lang="zh-CN" altLang="en-US" dirty="0">
                <a:solidFill>
                  <a:schemeClr val="accent6"/>
                </a:solidFill>
              </a:rPr>
              <a:t>每读完一篇论文，总结一下论文主要阐述的内容和方法。</a:t>
            </a:r>
            <a:r>
              <a:rPr lang="zh-CN" altLang="en-US" dirty="0"/>
              <a:t>对于十分经典的和比较感兴趣的论文，不妨反复阅读，将实验方法中的参数、性能指标等都做出标注。</a:t>
            </a:r>
            <a:endParaRPr lang="zh-CN" altLang="en-US" dirty="0"/>
          </a:p>
        </p:txBody>
      </p:sp>
      <p:sp>
        <p:nvSpPr>
          <p:cNvPr id="4" name="矩形 3"/>
          <p:cNvSpPr/>
          <p:nvPr/>
        </p:nvSpPr>
        <p:spPr>
          <a:xfrm>
            <a:off x="642910" y="928676"/>
            <a:ext cx="2786063" cy="408125"/>
          </a:xfrm>
          <a:prstGeom prst="rect">
            <a:avLst/>
          </a:prstGeom>
        </p:spPr>
        <p:txBody>
          <a:bodyPr>
            <a:spAutoFit/>
          </a:bodyPr>
          <a:lstStyle/>
          <a:p>
            <a:pPr fontAlgn="auto">
              <a:lnSpc>
                <a:spcPct val="114000"/>
              </a:lnSpc>
              <a:spcBef>
                <a:spcPts val="0"/>
              </a:spcBef>
              <a:spcAft>
                <a:spcPts val="0"/>
              </a:spcAft>
              <a:defRPr/>
            </a:pPr>
            <a:r>
              <a:rPr lang="zh-CN" altLang="en-US" b="1" dirty="0" smtClean="0">
                <a:solidFill>
                  <a:schemeClr val="accent1">
                    <a:lumMod val="60000"/>
                    <a:lumOff val="40000"/>
                  </a:schemeClr>
                </a:solidFill>
                <a:latin typeface="微软雅黑" pitchFamily="34" charset="-122"/>
                <a:ea typeface="微软雅黑" pitchFamily="34" charset="-122"/>
              </a:rPr>
              <a:t>阅读文献的技巧：</a:t>
            </a:r>
            <a:endParaRPr lang="en-US" altLang="zh-CN" b="1" dirty="0">
              <a:solidFill>
                <a:schemeClr val="accent1">
                  <a:lumMod val="60000"/>
                  <a:lumOff val="40000"/>
                </a:schemeClr>
              </a:solidFill>
              <a:latin typeface="微软雅黑" pitchFamily="34" charset="-122"/>
              <a:ea typeface="微软雅黑" pitchFamily="34" charset="-122"/>
            </a:endParaRPr>
          </a:p>
        </p:txBody>
      </p:sp>
      <p:pic>
        <p:nvPicPr>
          <p:cNvPr id="5"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extLst>
      <p:ext uri="{BB962C8B-B14F-4D97-AF65-F5344CB8AC3E}">
        <p14:creationId xmlns:p14="http://schemas.microsoft.com/office/powerpoint/2010/main" val="2113587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前期准备</a:t>
            </a:r>
            <a:endParaRPr lang="zh-CN" altLang="en-US" dirty="0"/>
          </a:p>
        </p:txBody>
      </p:sp>
      <p:sp>
        <p:nvSpPr>
          <p:cNvPr id="3" name="矩形 2"/>
          <p:cNvSpPr/>
          <p:nvPr/>
        </p:nvSpPr>
        <p:spPr>
          <a:xfrm>
            <a:off x="971600" y="1923678"/>
            <a:ext cx="6808840" cy="1285032"/>
          </a:xfrm>
          <a:prstGeom prst="rect">
            <a:avLst/>
          </a:prstGeom>
        </p:spPr>
        <p:txBody>
          <a:bodyPr wrap="square">
            <a:spAutoFit/>
          </a:bodyPr>
          <a:lstStyle/>
          <a:p>
            <a:pPr>
              <a:lnSpc>
                <a:spcPct val="150000"/>
              </a:lnSpc>
            </a:pPr>
            <a:r>
              <a:rPr lang="zh-CN" altLang="en-US" dirty="0" smtClean="0"/>
              <a:t>（</a:t>
            </a:r>
            <a:r>
              <a:rPr lang="en-US" altLang="zh-CN" dirty="0" smtClean="0"/>
              <a:t>4</a:t>
            </a:r>
            <a:r>
              <a:rPr lang="zh-CN" altLang="en-US" dirty="0" smtClean="0"/>
              <a:t>） </a:t>
            </a:r>
            <a:r>
              <a:rPr lang="zh-CN" altLang="en-US" b="1" dirty="0">
                <a:solidFill>
                  <a:schemeClr val="accent6"/>
                </a:solidFill>
              </a:rPr>
              <a:t>摘抄好词好句。</a:t>
            </a:r>
            <a:r>
              <a:rPr lang="zh-CN" altLang="en-US" dirty="0"/>
              <a:t>阅读时看到好的句子及时记录下来。尤其是读“</a:t>
            </a:r>
            <a:r>
              <a:rPr lang="en-US" altLang="zh-CN" dirty="0"/>
              <a:t>native speaker</a:t>
            </a:r>
            <a:r>
              <a:rPr lang="zh-CN" altLang="en-US" dirty="0"/>
              <a:t>”的论文时，将一些不容易被想到的表达方式和专业词汇记录下来，养成良好习惯，对撰写论文有很大帮助。</a:t>
            </a:r>
          </a:p>
        </p:txBody>
      </p:sp>
      <p:sp>
        <p:nvSpPr>
          <p:cNvPr id="4" name="矩形 3"/>
          <p:cNvSpPr/>
          <p:nvPr/>
        </p:nvSpPr>
        <p:spPr>
          <a:xfrm>
            <a:off x="642910" y="928676"/>
            <a:ext cx="2786063" cy="408125"/>
          </a:xfrm>
          <a:prstGeom prst="rect">
            <a:avLst/>
          </a:prstGeom>
        </p:spPr>
        <p:txBody>
          <a:bodyPr>
            <a:spAutoFit/>
          </a:bodyPr>
          <a:lstStyle/>
          <a:p>
            <a:pPr fontAlgn="auto">
              <a:lnSpc>
                <a:spcPct val="114000"/>
              </a:lnSpc>
              <a:spcBef>
                <a:spcPts val="0"/>
              </a:spcBef>
              <a:spcAft>
                <a:spcPts val="0"/>
              </a:spcAft>
              <a:defRPr/>
            </a:pPr>
            <a:r>
              <a:rPr lang="zh-CN" altLang="en-US" b="1" dirty="0" smtClean="0">
                <a:solidFill>
                  <a:schemeClr val="accent1">
                    <a:lumMod val="60000"/>
                    <a:lumOff val="40000"/>
                  </a:schemeClr>
                </a:solidFill>
                <a:latin typeface="微软雅黑" pitchFamily="34" charset="-122"/>
                <a:ea typeface="微软雅黑" pitchFamily="34" charset="-122"/>
              </a:rPr>
              <a:t>阅读文献的技巧：</a:t>
            </a:r>
            <a:endParaRPr lang="en-US" altLang="zh-CN" b="1" dirty="0">
              <a:solidFill>
                <a:schemeClr val="accent1">
                  <a:lumMod val="60000"/>
                  <a:lumOff val="40000"/>
                </a:schemeClr>
              </a:solidFill>
              <a:latin typeface="微软雅黑" pitchFamily="34" charset="-122"/>
              <a:ea typeface="微软雅黑" pitchFamily="34" charset="-122"/>
            </a:endParaRPr>
          </a:p>
        </p:txBody>
      </p:sp>
      <p:pic>
        <p:nvPicPr>
          <p:cNvPr id="5"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extLst>
      <p:ext uri="{BB962C8B-B14F-4D97-AF65-F5344CB8AC3E}">
        <p14:creationId xmlns:p14="http://schemas.microsoft.com/office/powerpoint/2010/main" val="483814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撰写论文</a:t>
            </a:r>
            <a:endParaRPr lang="zh-CN" altLang="en-US" dirty="0"/>
          </a:p>
        </p:txBody>
      </p:sp>
      <p:sp>
        <p:nvSpPr>
          <p:cNvPr id="3" name="矩形 2"/>
          <p:cNvSpPr/>
          <p:nvPr/>
        </p:nvSpPr>
        <p:spPr>
          <a:xfrm>
            <a:off x="179512" y="785800"/>
            <a:ext cx="8482909" cy="369332"/>
          </a:xfrm>
          <a:prstGeom prst="rect">
            <a:avLst/>
          </a:prstGeom>
        </p:spPr>
        <p:txBody>
          <a:bodyPr wrap="square">
            <a:spAutoFit/>
          </a:bodyPr>
          <a:lstStyle/>
          <a:p>
            <a:pPr indent="306388" algn="just" eaLnBrk="0" hangingPunct="0"/>
            <a:r>
              <a:rPr lang="zh-CN" altLang="en-US" b="1" dirty="0" smtClean="0">
                <a:solidFill>
                  <a:schemeClr val="accent1">
                    <a:lumMod val="60000"/>
                    <a:lumOff val="40000"/>
                  </a:schemeClr>
                </a:solidFill>
                <a:latin typeface="仿宋_GB2312" pitchFamily="49" charset="-122"/>
                <a:ea typeface="仿宋_GB2312" pitchFamily="49" charset="-122"/>
                <a:sym typeface="Symbol" pitchFamily="18" charset="2"/>
              </a:rPr>
              <a:t>绘图主体部分引言结论</a:t>
            </a:r>
            <a:r>
              <a:rPr lang="en-US" altLang="zh-CN" b="1" dirty="0" smtClean="0">
                <a:solidFill>
                  <a:schemeClr val="accent1">
                    <a:lumMod val="60000"/>
                    <a:lumOff val="40000"/>
                  </a:schemeClr>
                </a:solidFill>
                <a:latin typeface="仿宋_GB2312" pitchFamily="49" charset="-122"/>
                <a:ea typeface="仿宋_GB2312" pitchFamily="49" charset="-122"/>
                <a:sym typeface="Symbol" pitchFamily="18" charset="2"/>
              </a:rPr>
              <a:t>&amp;</a:t>
            </a:r>
            <a:r>
              <a:rPr lang="zh-CN" altLang="en-US" b="1" dirty="0" smtClean="0">
                <a:solidFill>
                  <a:schemeClr val="accent1">
                    <a:lumMod val="60000"/>
                    <a:lumOff val="40000"/>
                  </a:schemeClr>
                </a:solidFill>
                <a:latin typeface="仿宋_GB2312" pitchFamily="49" charset="-122"/>
                <a:ea typeface="仿宋_GB2312" pitchFamily="49" charset="-122"/>
                <a:sym typeface="Symbol" pitchFamily="18" charset="2"/>
              </a:rPr>
              <a:t>摘要附录</a:t>
            </a:r>
            <a:r>
              <a:rPr lang="en-US" altLang="zh-CN" b="1" dirty="0" smtClean="0">
                <a:solidFill>
                  <a:schemeClr val="accent1">
                    <a:lumMod val="60000"/>
                    <a:lumOff val="40000"/>
                  </a:schemeClr>
                </a:solidFill>
                <a:latin typeface="仿宋_GB2312" pitchFamily="49" charset="-122"/>
                <a:ea typeface="仿宋_GB2312" pitchFamily="49" charset="-122"/>
                <a:sym typeface="Symbol" pitchFamily="18" charset="2"/>
              </a:rPr>
              <a:t>&amp;</a:t>
            </a:r>
            <a:r>
              <a:rPr lang="zh-CN" altLang="en-US" b="1" dirty="0" smtClean="0">
                <a:solidFill>
                  <a:schemeClr val="accent1">
                    <a:lumMod val="60000"/>
                    <a:lumOff val="40000"/>
                  </a:schemeClr>
                </a:solidFill>
                <a:latin typeface="仿宋_GB2312" pitchFamily="49" charset="-122"/>
                <a:ea typeface="仿宋_GB2312" pitchFamily="49" charset="-122"/>
                <a:sym typeface="Symbol" pitchFamily="18" charset="2"/>
              </a:rPr>
              <a:t>参考文献题目整体修改润色</a:t>
            </a:r>
            <a:endParaRPr lang="zh-CN" altLang="en-US" dirty="0">
              <a:solidFill>
                <a:schemeClr val="accent1">
                  <a:lumMod val="60000"/>
                  <a:lumOff val="40000"/>
                </a:schemeClr>
              </a:solidFill>
              <a:latin typeface="仿宋_GB2312" pitchFamily="49" charset="-122"/>
              <a:sym typeface="Symbol" pitchFamily="18" charset="2"/>
            </a:endParaRPr>
          </a:p>
        </p:txBody>
      </p:sp>
      <p:sp>
        <p:nvSpPr>
          <p:cNvPr id="4" name="矩形 3"/>
          <p:cNvSpPr/>
          <p:nvPr/>
        </p:nvSpPr>
        <p:spPr>
          <a:xfrm>
            <a:off x="428596" y="1214428"/>
            <a:ext cx="2786063" cy="451983"/>
          </a:xfrm>
          <a:prstGeom prst="rect">
            <a:avLst/>
          </a:prstGeom>
        </p:spPr>
        <p:txBody>
          <a:bodyPr>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1. </a:t>
            </a:r>
            <a:r>
              <a:rPr lang="zh-CN" altLang="en-US" sz="2050" b="1" dirty="0" smtClean="0">
                <a:solidFill>
                  <a:srgbClr val="FFC000"/>
                </a:solidFill>
                <a:latin typeface="微软雅黑" pitchFamily="34" charset="-122"/>
                <a:ea typeface="微软雅黑" pitchFamily="34" charset="-122"/>
              </a:rPr>
              <a:t>绘图</a:t>
            </a:r>
            <a:endParaRPr lang="en-US" altLang="zh-CN" sz="2050" b="1" dirty="0">
              <a:solidFill>
                <a:srgbClr val="FFC000"/>
              </a:solidFill>
              <a:latin typeface="微软雅黑" pitchFamily="34" charset="-122"/>
              <a:ea typeface="微软雅黑" pitchFamily="34" charset="-122"/>
            </a:endParaRPr>
          </a:p>
        </p:txBody>
      </p:sp>
      <p:sp>
        <p:nvSpPr>
          <p:cNvPr id="9" name="矩形 8"/>
          <p:cNvSpPr/>
          <p:nvPr/>
        </p:nvSpPr>
        <p:spPr>
          <a:xfrm>
            <a:off x="428596" y="1801272"/>
            <a:ext cx="8143932" cy="2913618"/>
          </a:xfrm>
          <a:prstGeom prst="rect">
            <a:avLst/>
          </a:prstGeom>
        </p:spPr>
        <p:txBody>
          <a:bodyPr wrap="square">
            <a:spAutoFit/>
          </a:bodyPr>
          <a:lstStyle/>
          <a:p>
            <a:pPr>
              <a:lnSpc>
                <a:spcPts val="2200"/>
              </a:lnSpc>
              <a:buFont typeface="Wingdings" pitchFamily="2" charset="2"/>
              <a:buChar char="u"/>
            </a:pPr>
            <a:r>
              <a:rPr lang="zh-CN" altLang="en-US" sz="1600" dirty="0" smtClean="0"/>
              <a:t>科技论文中的图片包括：相机或显微拍摄图片、手绘图和示意图、图表（包括线图、散点图、条形图、饼图、箱线图等）。</a:t>
            </a:r>
            <a:endParaRPr lang="en-US" altLang="zh-CN" sz="1600" dirty="0" smtClean="0"/>
          </a:p>
          <a:p>
            <a:pPr>
              <a:lnSpc>
                <a:spcPts val="2200"/>
              </a:lnSpc>
              <a:buFont typeface="Wingdings" pitchFamily="2" charset="2"/>
              <a:buChar char="u"/>
            </a:pPr>
            <a:r>
              <a:rPr lang="zh-CN" altLang="en-US" sz="1600" dirty="0" smtClean="0"/>
              <a:t>通常我们用手绘图和示意图展示系统结构，显微图片表示微结构实物，坐标线图展示动态变化，用散点图表示相关关系，用条形图比较组间关系，用饼图说明部分不整体的关系。</a:t>
            </a:r>
            <a:endParaRPr lang="en-US" altLang="zh-CN" sz="1600" dirty="0" smtClean="0"/>
          </a:p>
          <a:p>
            <a:pPr>
              <a:lnSpc>
                <a:spcPts val="2200"/>
              </a:lnSpc>
              <a:buFont typeface="Wingdings" pitchFamily="2" charset="2"/>
              <a:buChar char="u"/>
            </a:pPr>
            <a:r>
              <a:rPr lang="zh-CN" altLang="en-US" sz="1600" dirty="0" smtClean="0"/>
              <a:t>示意图：</a:t>
            </a:r>
            <a:r>
              <a:rPr lang="zh-CN" altLang="en-US" sz="1600" b="1" dirty="0" smtClean="0">
                <a:solidFill>
                  <a:schemeClr val="accent1">
                    <a:lumMod val="60000"/>
                    <a:lumOff val="40000"/>
                  </a:schemeClr>
                </a:solidFill>
              </a:rPr>
              <a:t>仿照实物</a:t>
            </a:r>
            <a:r>
              <a:rPr lang="zh-CN" altLang="en-US" sz="1600" dirty="0" smtClean="0"/>
              <a:t>、</a:t>
            </a:r>
            <a:r>
              <a:rPr lang="zh-CN" altLang="en-US" sz="1600" b="1" dirty="0" smtClean="0">
                <a:solidFill>
                  <a:schemeClr val="accent1">
                    <a:lumMod val="60000"/>
                    <a:lumOff val="40000"/>
                  </a:schemeClr>
                </a:solidFill>
              </a:rPr>
              <a:t>比例适中</a:t>
            </a:r>
            <a:r>
              <a:rPr lang="zh-CN" altLang="en-US" sz="1600" dirty="0" smtClean="0"/>
              <a:t>、</a:t>
            </a:r>
            <a:r>
              <a:rPr lang="zh-CN" altLang="en-US" sz="1600" b="1" dirty="0" smtClean="0">
                <a:solidFill>
                  <a:schemeClr val="accent1">
                    <a:lumMod val="60000"/>
                    <a:lumOff val="40000"/>
                  </a:schemeClr>
                </a:solidFill>
              </a:rPr>
              <a:t>色彩搭配协调</a:t>
            </a:r>
            <a:r>
              <a:rPr lang="zh-CN" altLang="en-US" sz="1600" dirty="0" smtClean="0"/>
              <a:t>（</a:t>
            </a:r>
            <a:r>
              <a:rPr lang="en-US" altLang="zh-CN" sz="1600" dirty="0" smtClean="0">
                <a:latin typeface="Times New Roman" panose="02020603050405020304" pitchFamily="18" charset="0"/>
                <a:cs typeface="Times New Roman" panose="02020603050405020304" pitchFamily="18" charset="0"/>
              </a:rPr>
              <a:t> Word, PPT, AutoCAD, </a:t>
            </a:r>
            <a:r>
              <a:rPr lang="en-US" altLang="zh-CN" sz="1600" dirty="0" err="1" smtClean="0">
                <a:latin typeface="Times New Roman" panose="02020603050405020304" pitchFamily="18" charset="0"/>
                <a:cs typeface="Times New Roman" panose="02020603050405020304" pitchFamily="18" charset="0"/>
              </a:rPr>
              <a:t>SolidWorks</a:t>
            </a:r>
            <a:r>
              <a:rPr lang="zh-CN" altLang="en-US" sz="1600" dirty="0" smtClean="0"/>
              <a:t>）</a:t>
            </a:r>
            <a:endParaRPr lang="en-US" altLang="zh-CN" sz="1600" dirty="0" smtClean="0"/>
          </a:p>
          <a:p>
            <a:pPr>
              <a:lnSpc>
                <a:spcPts val="2200"/>
              </a:lnSpc>
              <a:buFont typeface="Wingdings" pitchFamily="2" charset="2"/>
              <a:buChar char="u"/>
            </a:pPr>
            <a:r>
              <a:rPr lang="zh-CN" altLang="en-US" sz="1600" dirty="0" smtClean="0"/>
              <a:t>相机或显微镜图片：聚焦良好，对比清晰，标记相关结构</a:t>
            </a:r>
            <a:endParaRPr lang="en-US" altLang="zh-CN" sz="1600" dirty="0" smtClean="0"/>
          </a:p>
          <a:p>
            <a:pPr>
              <a:lnSpc>
                <a:spcPts val="2200"/>
              </a:lnSpc>
              <a:buFont typeface="Wingdings" pitchFamily="2" charset="2"/>
              <a:buChar char="u"/>
            </a:pPr>
            <a:r>
              <a:rPr lang="zh-CN" altLang="en-US" sz="1600" dirty="0" smtClean="0"/>
              <a:t>图表：</a:t>
            </a:r>
            <a:r>
              <a:rPr lang="zh-CN" altLang="en-US" sz="1600" b="1" dirty="0" smtClean="0">
                <a:solidFill>
                  <a:schemeClr val="accent1">
                    <a:lumMod val="60000"/>
                    <a:lumOff val="40000"/>
                  </a:schemeClr>
                </a:solidFill>
              </a:rPr>
              <a:t>线型</a:t>
            </a:r>
            <a:r>
              <a:rPr lang="zh-CN" altLang="en-US" sz="1600" dirty="0" smtClean="0"/>
              <a:t>与</a:t>
            </a:r>
            <a:r>
              <a:rPr lang="zh-CN" altLang="en-US" sz="1600" b="1" dirty="0" smtClean="0">
                <a:solidFill>
                  <a:schemeClr val="accent1">
                    <a:lumMod val="60000"/>
                    <a:lumOff val="40000"/>
                  </a:schemeClr>
                </a:solidFill>
              </a:rPr>
              <a:t>颜色</a:t>
            </a:r>
            <a:r>
              <a:rPr lang="zh-CN" altLang="en-US" sz="1600" dirty="0" smtClean="0"/>
              <a:t>都要有所区分，坐标单位明确，分辨率 </a:t>
            </a:r>
            <a:r>
              <a:rPr lang="en-US" altLang="zh-CN" sz="1600" dirty="0" smtClean="0"/>
              <a:t>600dpi</a:t>
            </a:r>
            <a:r>
              <a:rPr lang="zh-CN" altLang="en-US" sz="1600" dirty="0" smtClean="0"/>
              <a:t>以上（</a:t>
            </a:r>
            <a:r>
              <a:rPr lang="en-US" altLang="zh-CN" sz="1600" dirty="0" smtClean="0">
                <a:latin typeface="Times New Roman" panose="02020603050405020304" pitchFamily="18" charset="0"/>
                <a:cs typeface="Times New Roman" panose="02020603050405020304" pitchFamily="18" charset="0"/>
              </a:rPr>
              <a:t> </a:t>
            </a:r>
            <a:r>
              <a:rPr lang="en-US" altLang="zh-CN" sz="1600" dirty="0" err="1" smtClean="0">
                <a:latin typeface="Times New Roman" panose="02020603050405020304" pitchFamily="18" charset="0"/>
                <a:cs typeface="Times New Roman" panose="02020603050405020304" pitchFamily="18" charset="0"/>
              </a:rPr>
              <a:t>Matlab</a:t>
            </a:r>
            <a:r>
              <a:rPr lang="en-US" altLang="zh-CN" sz="1600" dirty="0" smtClean="0">
                <a:latin typeface="Times New Roman" panose="02020603050405020304" pitchFamily="18" charset="0"/>
                <a:cs typeface="Times New Roman" panose="02020603050405020304" pitchFamily="18" charset="0"/>
              </a:rPr>
              <a:t>, Origin </a:t>
            </a:r>
            <a:r>
              <a:rPr lang="zh-CN" altLang="en-US" sz="1600" dirty="0" smtClean="0"/>
              <a:t>）</a:t>
            </a:r>
            <a:endParaRPr lang="en-US" altLang="zh-CN" sz="1600" dirty="0" smtClean="0"/>
          </a:p>
          <a:p>
            <a:pPr>
              <a:lnSpc>
                <a:spcPts val="2200"/>
              </a:lnSpc>
              <a:buFont typeface="Wingdings" pitchFamily="2" charset="2"/>
              <a:buChar char="u"/>
            </a:pPr>
            <a:r>
              <a:rPr lang="zh-CN" altLang="en-US" sz="1600" dirty="0" smtClean="0"/>
              <a:t>所有图片应具有</a:t>
            </a:r>
            <a:r>
              <a:rPr lang="zh-CN" altLang="en-US" sz="1600" b="1" dirty="0" smtClean="0">
                <a:solidFill>
                  <a:schemeClr val="accent1">
                    <a:lumMod val="60000"/>
                    <a:lumOff val="40000"/>
                  </a:schemeClr>
                </a:solidFill>
              </a:rPr>
              <a:t>自明性</a:t>
            </a:r>
            <a:r>
              <a:rPr lang="zh-CN" altLang="en-US" sz="1600" dirty="0" smtClean="0"/>
              <a:t>：只看图、图题和图例就能理解图意。</a:t>
            </a:r>
            <a:endParaRPr lang="en-US" altLang="zh-CN" sz="1600" dirty="0" smtClean="0"/>
          </a:p>
          <a:p>
            <a:pPr>
              <a:lnSpc>
                <a:spcPts val="2200"/>
              </a:lnSpc>
              <a:buFont typeface="Wingdings" pitchFamily="2" charset="2"/>
              <a:buChar char="u"/>
            </a:pPr>
            <a:r>
              <a:rPr lang="zh-CN" altLang="en-US" sz="1600" dirty="0" smtClean="0"/>
              <a:t>在保证</a:t>
            </a:r>
            <a:r>
              <a:rPr lang="zh-CN" altLang="en-US" sz="1600" b="1" dirty="0" smtClean="0">
                <a:solidFill>
                  <a:schemeClr val="accent1">
                    <a:lumMod val="60000"/>
                    <a:lumOff val="40000"/>
                  </a:schemeClr>
                </a:solidFill>
              </a:rPr>
              <a:t>字体清晰可辨</a:t>
            </a:r>
            <a:r>
              <a:rPr lang="zh-CN" altLang="en-US" sz="1600" dirty="0" smtClean="0"/>
              <a:t>的前提下，</a:t>
            </a:r>
            <a:r>
              <a:rPr lang="zh-CN" altLang="en-US" sz="1600" b="1" dirty="0" smtClean="0">
                <a:solidFill>
                  <a:schemeClr val="accent1">
                    <a:lumMod val="60000"/>
                    <a:lumOff val="40000"/>
                  </a:schemeClr>
                </a:solidFill>
              </a:rPr>
              <a:t>图中文字字体不可大于文本中字体</a:t>
            </a:r>
            <a:r>
              <a:rPr lang="zh-CN" altLang="en-US" sz="1600" dirty="0" smtClean="0"/>
              <a:t>，图号按照在文中出现的</a:t>
            </a:r>
            <a:r>
              <a:rPr lang="zh-CN" altLang="en-US" sz="1600" b="1" dirty="0" smtClean="0">
                <a:solidFill>
                  <a:schemeClr val="accent1">
                    <a:lumMod val="60000"/>
                    <a:lumOff val="40000"/>
                  </a:schemeClr>
                </a:solidFill>
              </a:rPr>
              <a:t>顺序标号</a:t>
            </a:r>
            <a:r>
              <a:rPr lang="zh-CN" altLang="en-US" sz="1600" dirty="0" smtClean="0"/>
              <a:t>。</a:t>
            </a:r>
            <a:endParaRPr lang="en-US" altLang="zh-CN" sz="1600" dirty="0" smtClean="0"/>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vivo">
      <a:dk1>
        <a:srgbClr val="2A82B0"/>
      </a:dk1>
      <a:lt1>
        <a:srgbClr val="FFFFFF"/>
      </a:lt1>
      <a:dk2>
        <a:srgbClr val="006296"/>
      </a:dk2>
      <a:lt2>
        <a:srgbClr val="82CCD2"/>
      </a:lt2>
      <a:accent1>
        <a:srgbClr val="E72520"/>
      </a:accent1>
      <a:accent2>
        <a:srgbClr val="007750"/>
      </a:accent2>
      <a:accent3>
        <a:srgbClr val="DBB400"/>
      </a:accent3>
      <a:accent4>
        <a:srgbClr val="92A55C"/>
      </a:accent4>
      <a:accent5>
        <a:srgbClr val="4E4D8D"/>
      </a:accent5>
      <a:accent6>
        <a:srgbClr val="F18D00"/>
      </a:accent6>
      <a:hlink>
        <a:srgbClr val="7F7F7F"/>
      </a:hlink>
      <a:folHlink>
        <a:srgbClr val="919191"/>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7154</TotalTime>
  <Words>4607</Words>
  <Application>Microsoft Macintosh PowerPoint</Application>
  <PresentationFormat>On-screen Show (16:9)</PresentationFormat>
  <Paragraphs>443</Paragraphs>
  <Slides>37</Slides>
  <Notes>2</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37</vt:i4>
      </vt:variant>
    </vt:vector>
  </HeadingPairs>
  <TitlesOfParts>
    <vt:vector size="54" baseType="lpstr">
      <vt:lpstr>Calibri</vt:lpstr>
      <vt:lpstr>Calibri Bold</vt:lpstr>
      <vt:lpstr>simsun</vt:lpstr>
      <vt:lpstr>Symbol</vt:lpstr>
      <vt:lpstr>Times New Roman</vt:lpstr>
      <vt:lpstr>Verdana</vt:lpstr>
      <vt:lpstr>Wingdings</vt:lpstr>
      <vt:lpstr>仿宋_GB2312</vt:lpstr>
      <vt:lpstr>华文中宋</vt:lpstr>
      <vt:lpstr>宋体</vt:lpstr>
      <vt:lpstr>微软雅黑</vt:lpstr>
      <vt:lpstr>方正姚体</vt:lpstr>
      <vt:lpstr>楷体_GB2312</vt:lpstr>
      <vt:lpstr>瀹嬩綋</vt:lpstr>
      <vt:lpstr>黑体</vt:lpstr>
      <vt:lpstr>Arial</vt:lpstr>
      <vt:lpstr>Office 主题</vt:lpstr>
      <vt:lpstr>科技文献写作</vt:lpstr>
      <vt:lpstr>PowerPoint Presentation</vt:lpstr>
      <vt:lpstr>目录</vt:lpstr>
      <vt:lpstr>前期准备——查阅文献 </vt:lpstr>
      <vt:lpstr>前期准备</vt:lpstr>
      <vt:lpstr>前期准备</vt:lpstr>
      <vt:lpstr>前期准备</vt:lpstr>
      <vt:lpstr>前期准备</vt:lpstr>
      <vt:lpstr>撰写论文</vt:lpstr>
      <vt:lpstr>撰写论文</vt:lpstr>
      <vt:lpstr>撰写论文</vt:lpstr>
      <vt:lpstr>撰写论文</vt:lpstr>
      <vt:lpstr>撰写论文</vt:lpstr>
      <vt:lpstr>撰写论文</vt:lpstr>
      <vt:lpstr>撰写论文</vt:lpstr>
      <vt:lpstr>撰写论文</vt:lpstr>
      <vt:lpstr>撰写论文</vt:lpstr>
      <vt:lpstr>撰写论文</vt:lpstr>
      <vt:lpstr>撰写论文</vt:lpstr>
      <vt:lpstr>撰写论文</vt:lpstr>
      <vt:lpstr>撰写论文</vt:lpstr>
      <vt:lpstr>撰写论文</vt:lpstr>
      <vt:lpstr>撰写论文</vt:lpstr>
      <vt:lpstr>撰写论文</vt:lpstr>
      <vt:lpstr>撰写论文</vt:lpstr>
      <vt:lpstr>撰写论文</vt:lpstr>
      <vt:lpstr>撰写论文</vt:lpstr>
      <vt:lpstr>撰写论文</vt:lpstr>
      <vt:lpstr>撰写论文</vt:lpstr>
      <vt:lpstr>撰写论文</vt:lpstr>
      <vt:lpstr>选择期刊</vt:lpstr>
      <vt:lpstr>修改&amp;回复审稿意见</vt:lpstr>
      <vt:lpstr>修改&amp;回复审稿意见</vt:lpstr>
      <vt:lpstr>修改&amp;回复审稿意见</vt:lpstr>
      <vt:lpstr>修改&amp;回复审稿意见</vt:lpstr>
      <vt:lpstr>修改&amp;回复审稿意见</vt:lpstr>
      <vt:lpstr>在此输入标题</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Lu Cai</cp:lastModifiedBy>
  <cp:revision>252</cp:revision>
  <dcterms:modified xsi:type="dcterms:W3CDTF">2020-03-11T01:11:09Z</dcterms:modified>
</cp:coreProperties>
</file>