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2" r:id="rId3"/>
    <p:sldId id="260" r:id="rId4"/>
    <p:sldId id="262" r:id="rId5"/>
    <p:sldId id="293" r:id="rId6"/>
    <p:sldId id="287" r:id="rId7"/>
    <p:sldId id="294" r:id="rId8"/>
    <p:sldId id="297" r:id="rId9"/>
    <p:sldId id="298" r:id="rId10"/>
    <p:sldId id="299" r:id="rId11"/>
    <p:sldId id="286" r:id="rId12"/>
    <p:sldId id="300" r:id="rId13"/>
    <p:sldId id="301" r:id="rId14"/>
    <p:sldId id="302" r:id="rId15"/>
    <p:sldId id="303" r:id="rId16"/>
    <p:sldId id="304" r:id="rId17"/>
    <p:sldId id="305" r:id="rId18"/>
    <p:sldId id="306" r:id="rId19"/>
    <p:sldId id="307" r:id="rId20"/>
    <p:sldId id="308" r:id="rId21"/>
    <p:sldId id="309" r:id="rId22"/>
    <p:sldId id="295" r:id="rId23"/>
    <p:sldId id="310" r:id="rId24"/>
    <p:sldId id="311" r:id="rId25"/>
    <p:sldId id="312" r:id="rId26"/>
    <p:sldId id="313" r:id="rId27"/>
    <p:sldId id="317" r:id="rId28"/>
    <p:sldId id="314" r:id="rId29"/>
    <p:sldId id="316" r:id="rId30"/>
    <p:sldId id="268"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44"/>
    <a:srgbClr val="0081E2"/>
    <a:srgbClr val="000000"/>
    <a:srgbClr val="DEA900"/>
    <a:srgbClr val="3F9DD1"/>
    <a:srgbClr val="FFFFFF"/>
    <a:srgbClr val="353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autoAdjust="0"/>
    <p:restoredTop sz="88753"/>
  </p:normalViewPr>
  <p:slideViewPr>
    <p:cSldViewPr>
      <p:cViewPr>
        <p:scale>
          <a:sx n="100" d="100"/>
          <a:sy n="100" d="100"/>
        </p:scale>
        <p:origin x="1720" y="100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91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DAB41BD-C0F6-44F6-B27E-1D0E9E3EDDF6}" type="datetimeFigureOut">
              <a:rPr lang="zh-CN" altLang="en-US"/>
              <a:pPr>
                <a:defRPr/>
              </a:pPr>
              <a:t>2020/3/2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88F5F54A-C980-4CE8-8F38-CB2C1DA153F8}" type="slidenum">
              <a:rPr lang="zh-CN" altLang="en-US"/>
              <a:pPr>
                <a:defRPr/>
              </a:pPr>
              <a:t>‹#›</a:t>
            </a:fld>
            <a:endParaRPr lang="zh-CN" altLang="en-US"/>
          </a:p>
        </p:txBody>
      </p:sp>
    </p:spTree>
    <p:extLst>
      <p:ext uri="{BB962C8B-B14F-4D97-AF65-F5344CB8AC3E}">
        <p14:creationId xmlns:p14="http://schemas.microsoft.com/office/powerpoint/2010/main" val="3951104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F515DE9-233A-4914-9F96-B6BEB8B64870}" type="datetimeFigureOut">
              <a:rPr lang="zh-CN" altLang="en-US"/>
              <a:pPr>
                <a:defRPr/>
              </a:pPr>
              <a:t>2020/3/2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298531F-7AE5-48CA-83E9-C6FA84283C51}" type="slidenum">
              <a:rPr lang="zh-CN" altLang="en-US"/>
              <a:pPr>
                <a:defRPr/>
              </a:pPr>
              <a:t>‹#›</a:t>
            </a:fld>
            <a:endParaRPr lang="zh-CN" altLang="en-US"/>
          </a:p>
        </p:txBody>
      </p:sp>
    </p:spTree>
    <p:extLst>
      <p:ext uri="{BB962C8B-B14F-4D97-AF65-F5344CB8AC3E}">
        <p14:creationId xmlns:p14="http://schemas.microsoft.com/office/powerpoint/2010/main" val="38372907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298531F-7AE5-48CA-83E9-C6FA84283C51}"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18</a:t>
            </a:fld>
            <a:endParaRPr lang="zh-CN" altLang="en-US"/>
          </a:p>
        </p:txBody>
      </p:sp>
    </p:spTree>
    <p:extLst>
      <p:ext uri="{BB962C8B-B14F-4D97-AF65-F5344CB8AC3E}">
        <p14:creationId xmlns:p14="http://schemas.microsoft.com/office/powerpoint/2010/main" val="342493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19</a:t>
            </a:fld>
            <a:endParaRPr lang="zh-CN" altLang="en-US"/>
          </a:p>
        </p:txBody>
      </p:sp>
    </p:spTree>
    <p:extLst>
      <p:ext uri="{BB962C8B-B14F-4D97-AF65-F5344CB8AC3E}">
        <p14:creationId xmlns:p14="http://schemas.microsoft.com/office/powerpoint/2010/main" val="214389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20</a:t>
            </a:fld>
            <a:endParaRPr lang="zh-CN" altLang="en-US"/>
          </a:p>
        </p:txBody>
      </p:sp>
    </p:spTree>
    <p:extLst>
      <p:ext uri="{BB962C8B-B14F-4D97-AF65-F5344CB8AC3E}">
        <p14:creationId xmlns:p14="http://schemas.microsoft.com/office/powerpoint/2010/main" val="317951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21</a:t>
            </a:fld>
            <a:endParaRPr lang="zh-CN" altLang="en-US"/>
          </a:p>
        </p:txBody>
      </p:sp>
    </p:spTree>
    <p:extLst>
      <p:ext uri="{BB962C8B-B14F-4D97-AF65-F5344CB8AC3E}">
        <p14:creationId xmlns:p14="http://schemas.microsoft.com/office/powerpoint/2010/main" val="463336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latin typeface="华文中宋" charset="-122"/>
                <a:ea typeface="华文中宋" charset="-122"/>
              </a:rPr>
              <a:t>通过搜集资料，可以了解前人对某一问题已作过的工作内容及其得出的结论，这可给人以启示和借鉴</a:t>
            </a:r>
            <a:r>
              <a:rPr lang="en-US" altLang="zh-CN" b="1" dirty="0" smtClean="0">
                <a:latin typeface="华文中宋" charset="-122"/>
                <a:ea typeface="华文中宋" charset="-122"/>
              </a:rPr>
              <a:t>.</a:t>
            </a:r>
            <a:r>
              <a:rPr lang="zh-CN" altLang="en-US" b="1" dirty="0" smtClean="0">
                <a:latin typeface="华文中宋" charset="-122"/>
                <a:ea typeface="华文中宋" charset="-122"/>
              </a:rPr>
              <a:t>对前人的结论，正确的可以继承，错误的和走过的弯路可以避免。如果自己所研究的问题，前人没有或很少叙及，就要从基本原理出发，另辟新径。</a:t>
            </a: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23</a:t>
            </a:fld>
            <a:endParaRPr lang="zh-CN" altLang="en-US"/>
          </a:p>
        </p:txBody>
      </p:sp>
    </p:spTree>
    <p:extLst>
      <p:ext uri="{BB962C8B-B14F-4D97-AF65-F5344CB8AC3E}">
        <p14:creationId xmlns:p14="http://schemas.microsoft.com/office/powerpoint/2010/main" val="1781353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24</a:t>
            </a:fld>
            <a:endParaRPr lang="zh-CN" altLang="en-US"/>
          </a:p>
        </p:txBody>
      </p:sp>
    </p:spTree>
    <p:extLst>
      <p:ext uri="{BB962C8B-B14F-4D97-AF65-F5344CB8AC3E}">
        <p14:creationId xmlns:p14="http://schemas.microsoft.com/office/powerpoint/2010/main" val="1920106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25</a:t>
            </a:fld>
            <a:endParaRPr lang="zh-CN" altLang="en-US"/>
          </a:p>
        </p:txBody>
      </p:sp>
    </p:spTree>
    <p:extLst>
      <p:ext uri="{BB962C8B-B14F-4D97-AF65-F5344CB8AC3E}">
        <p14:creationId xmlns:p14="http://schemas.microsoft.com/office/powerpoint/2010/main" val="2050834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26</a:t>
            </a:fld>
            <a:endParaRPr lang="zh-CN" altLang="en-US"/>
          </a:p>
        </p:txBody>
      </p:sp>
    </p:spTree>
    <p:extLst>
      <p:ext uri="{BB962C8B-B14F-4D97-AF65-F5344CB8AC3E}">
        <p14:creationId xmlns:p14="http://schemas.microsoft.com/office/powerpoint/2010/main" val="165024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27</a:t>
            </a:fld>
            <a:endParaRPr lang="zh-CN" altLang="en-US"/>
          </a:p>
        </p:txBody>
      </p:sp>
    </p:spTree>
    <p:extLst>
      <p:ext uri="{BB962C8B-B14F-4D97-AF65-F5344CB8AC3E}">
        <p14:creationId xmlns:p14="http://schemas.microsoft.com/office/powerpoint/2010/main" val="2013527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28</a:t>
            </a:fld>
            <a:endParaRPr lang="zh-CN" altLang="en-US"/>
          </a:p>
        </p:txBody>
      </p:sp>
    </p:spTree>
    <p:extLst>
      <p:ext uri="{BB962C8B-B14F-4D97-AF65-F5344CB8AC3E}">
        <p14:creationId xmlns:p14="http://schemas.microsoft.com/office/powerpoint/2010/main" val="142698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ea typeface="华文中宋" charset="-122"/>
              </a:rPr>
              <a:t>一篇论文有了创新性和理论性还只能定性地说它已经具备了一篇论文最主要的东西，在具体的研究及写作阶段还必须使论文具有科学性和准确性。</a:t>
            </a:r>
            <a:endParaRPr lang="en-US" altLang="zh-CN" sz="1200" b="1" dirty="0" smtClean="0">
              <a:latin typeface="华文中宋" charset="-122"/>
              <a:ea typeface="华文中宋" charset="-122"/>
            </a:endParaRP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8</a:t>
            </a:fld>
            <a:endParaRPr lang="zh-CN" altLang="en-US"/>
          </a:p>
        </p:txBody>
      </p:sp>
    </p:spTree>
    <p:extLst>
      <p:ext uri="{BB962C8B-B14F-4D97-AF65-F5344CB8AC3E}">
        <p14:creationId xmlns:p14="http://schemas.microsoft.com/office/powerpoint/2010/main" val="1050196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29</a:t>
            </a:fld>
            <a:endParaRPr lang="zh-CN" altLang="en-US"/>
          </a:p>
        </p:txBody>
      </p:sp>
    </p:spTree>
    <p:extLst>
      <p:ext uri="{BB962C8B-B14F-4D97-AF65-F5344CB8AC3E}">
        <p14:creationId xmlns:p14="http://schemas.microsoft.com/office/powerpoint/2010/main" val="36753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ea typeface="华文中宋" charset="-122"/>
              </a:rPr>
              <a:t>一篇论文有了创新性和理论性还只能定性地说它已经具备了一篇论文最主要的东西，在具体的研究及写作阶段还必须使论文具有科学性和准确性。</a:t>
            </a:r>
            <a:endParaRPr lang="en-US" altLang="zh-CN" sz="1200" b="1" smtClean="0">
              <a:latin typeface="华文中宋" charset="-122"/>
              <a:ea typeface="华文中宋" charset="-122"/>
            </a:endParaRPr>
          </a:p>
          <a:p>
            <a:endParaRPr lang="en-US"/>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9</a:t>
            </a:fld>
            <a:endParaRPr lang="zh-CN" altLang="en-US"/>
          </a:p>
        </p:txBody>
      </p:sp>
    </p:spTree>
    <p:extLst>
      <p:ext uri="{BB962C8B-B14F-4D97-AF65-F5344CB8AC3E}">
        <p14:creationId xmlns:p14="http://schemas.microsoft.com/office/powerpoint/2010/main" val="74256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ea typeface="华文中宋" charset="-122"/>
              </a:rPr>
              <a:t>一篇论文有了创新性和理论性还只能定性地说它已经具备了一篇论文最主要的东西，在具体的研究及写作阶段还必须使论文具有科学性和准确性。</a:t>
            </a:r>
            <a:endParaRPr lang="en-US" altLang="zh-CN" sz="1200" b="1" smtClean="0">
              <a:latin typeface="华文中宋" charset="-122"/>
              <a:ea typeface="华文中宋" charset="-122"/>
            </a:endParaRPr>
          </a:p>
          <a:p>
            <a:endParaRPr lang="en-US"/>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10</a:t>
            </a:fld>
            <a:endParaRPr lang="zh-CN" altLang="en-US"/>
          </a:p>
        </p:txBody>
      </p:sp>
    </p:spTree>
    <p:extLst>
      <p:ext uri="{BB962C8B-B14F-4D97-AF65-F5344CB8AC3E}">
        <p14:creationId xmlns:p14="http://schemas.microsoft.com/office/powerpoint/2010/main" val="775400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zh-CN" altLang="en-US" b="1" dirty="0" smtClean="0">
                <a:latin typeface="华文中宋" charset="-122"/>
                <a:ea typeface="华文中宋" charset="-122"/>
              </a:rPr>
              <a:t>技术性论文具有技术的先进性、实用性和科学性。它对技术进步、提高生产率起了直接的推动作用。</a:t>
            </a:r>
            <a:endParaRPr lang="en-US" altLang="zh-CN" b="1" dirty="0" smtClean="0">
              <a:latin typeface="华文中宋" charset="-122"/>
              <a:ea typeface="华文中宋" charset="-122"/>
            </a:endParaRPr>
          </a:p>
          <a:p>
            <a:pPr>
              <a:buFont typeface="Wingdings" charset="2"/>
              <a:buNone/>
            </a:pPr>
            <a:r>
              <a:rPr lang="en-US" altLang="zh-CN" b="1" dirty="0" smtClean="0">
                <a:latin typeface="华文中宋" charset="-122"/>
                <a:ea typeface="华文中宋" charset="-122"/>
              </a:rPr>
              <a:t>         </a:t>
            </a:r>
            <a:r>
              <a:rPr lang="zh-CN" altLang="en-US" b="1" dirty="0" smtClean="0">
                <a:latin typeface="华文中宋" charset="-122"/>
                <a:ea typeface="华文中宋" charset="-122"/>
              </a:rPr>
              <a:t>技术性论文的成果往往有一定的保密性，公开或发表成果时要考虑保密性问题。</a:t>
            </a: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13</a:t>
            </a:fld>
            <a:endParaRPr lang="zh-CN" altLang="en-US"/>
          </a:p>
        </p:txBody>
      </p:sp>
    </p:spTree>
    <p:extLst>
      <p:ext uri="{BB962C8B-B14F-4D97-AF65-F5344CB8AC3E}">
        <p14:creationId xmlns:p14="http://schemas.microsoft.com/office/powerpoint/2010/main" val="153138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zh-CN" altLang="en-US" b="1" dirty="0" smtClean="0">
                <a:latin typeface="华文中宋" charset="-122"/>
                <a:ea typeface="华文中宋" charset="-122"/>
              </a:rPr>
              <a:t>技术性论文具有技术的先进性、实用性和科学性。它对技术进步、提高生产率起了直接的推动作用。</a:t>
            </a:r>
            <a:endParaRPr lang="en-US" altLang="zh-CN" b="1" dirty="0" smtClean="0">
              <a:latin typeface="华文中宋" charset="-122"/>
              <a:ea typeface="华文中宋" charset="-122"/>
            </a:endParaRPr>
          </a:p>
          <a:p>
            <a:pPr>
              <a:buFont typeface="Wingdings" charset="2"/>
              <a:buNone/>
            </a:pPr>
            <a:r>
              <a:rPr lang="en-US" altLang="zh-CN" b="1" dirty="0" smtClean="0">
                <a:latin typeface="华文中宋" charset="-122"/>
                <a:ea typeface="华文中宋" charset="-122"/>
              </a:rPr>
              <a:t>         </a:t>
            </a:r>
            <a:r>
              <a:rPr lang="zh-CN" altLang="en-US" b="1" dirty="0" smtClean="0">
                <a:latin typeface="华文中宋" charset="-122"/>
                <a:ea typeface="华文中宋" charset="-122"/>
              </a:rPr>
              <a:t>技术性论文的成果往往有一定的保密性，公开或发表成果时要考虑保密性问题。</a:t>
            </a:r>
          </a:p>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14</a:t>
            </a:fld>
            <a:endParaRPr lang="zh-CN" altLang="en-US"/>
          </a:p>
        </p:txBody>
      </p:sp>
    </p:spTree>
    <p:extLst>
      <p:ext uri="{BB962C8B-B14F-4D97-AF65-F5344CB8AC3E}">
        <p14:creationId xmlns:p14="http://schemas.microsoft.com/office/powerpoint/2010/main" val="175228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15</a:t>
            </a:fld>
            <a:endParaRPr lang="zh-CN" altLang="en-US"/>
          </a:p>
        </p:txBody>
      </p:sp>
    </p:spTree>
    <p:extLst>
      <p:ext uri="{BB962C8B-B14F-4D97-AF65-F5344CB8AC3E}">
        <p14:creationId xmlns:p14="http://schemas.microsoft.com/office/powerpoint/2010/main" val="113034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16</a:t>
            </a:fld>
            <a:endParaRPr lang="zh-CN" altLang="en-US"/>
          </a:p>
        </p:txBody>
      </p:sp>
    </p:spTree>
    <p:extLst>
      <p:ext uri="{BB962C8B-B14F-4D97-AF65-F5344CB8AC3E}">
        <p14:creationId xmlns:p14="http://schemas.microsoft.com/office/powerpoint/2010/main" val="108802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98531F-7AE5-48CA-83E9-C6FA84283C51}" type="slidenum">
              <a:rPr lang="zh-CN" altLang="en-US" smtClean="0"/>
              <a:pPr>
                <a:defRPr/>
              </a:pPr>
              <a:t>17</a:t>
            </a:fld>
            <a:endParaRPr lang="zh-CN" altLang="en-US"/>
          </a:p>
        </p:txBody>
      </p:sp>
    </p:spTree>
    <p:extLst>
      <p:ext uri="{BB962C8B-B14F-4D97-AF65-F5344CB8AC3E}">
        <p14:creationId xmlns:p14="http://schemas.microsoft.com/office/powerpoint/2010/main" val="171897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6" descr="未标题-2.png"/>
          <p:cNvPicPr>
            <a:picLocks noChangeAspect="1"/>
          </p:cNvPicPr>
          <p:nvPr userDrawn="1"/>
        </p:nvPicPr>
        <p:blipFill>
          <a:blip r:embed="rId2"/>
          <a:srcRect/>
          <a:stretch>
            <a:fillRect/>
          </a:stretch>
        </p:blipFill>
        <p:spPr bwMode="auto">
          <a:xfrm>
            <a:off x="5118100" y="749300"/>
            <a:ext cx="4025900" cy="3644900"/>
          </a:xfrm>
          <a:prstGeom prst="rect">
            <a:avLst/>
          </a:prstGeom>
          <a:noFill/>
          <a:ln w="9525">
            <a:noFill/>
            <a:miter lim="800000"/>
            <a:headEnd/>
            <a:tailEnd/>
          </a:ln>
        </p:spPr>
      </p:pic>
      <p:sp>
        <p:nvSpPr>
          <p:cNvPr id="2" name="标题 1"/>
          <p:cNvSpPr>
            <a:spLocks noGrp="1"/>
          </p:cNvSpPr>
          <p:nvPr>
            <p:ph type="ctrTitle"/>
          </p:nvPr>
        </p:nvSpPr>
        <p:spPr>
          <a:xfrm>
            <a:off x="685800" y="1597819"/>
            <a:ext cx="4957770" cy="491725"/>
          </a:xfrm>
          <a:prstGeom prst="rect">
            <a:avLst/>
          </a:prstGeom>
        </p:spPr>
        <p:txBody>
          <a:bodyPr>
            <a:normAutofit/>
          </a:bodyPr>
          <a:lstStyle>
            <a:lvl1pPr algn="l">
              <a:defRPr sz="2800" b="1">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85800" y="2143122"/>
            <a:ext cx="4957770" cy="321471"/>
          </a:xfrm>
          <a:prstGeom prst="rect">
            <a:avLst/>
          </a:prstGeom>
        </p:spPr>
        <p:txBody>
          <a:bodyPr anchor="ctr">
            <a:noAutofit/>
          </a:bodyPr>
          <a:lstStyle>
            <a:lvl1pPr marL="0" indent="0" algn="l">
              <a:buNone/>
              <a:defRPr sz="1600" b="1">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4463" y="306388"/>
            <a:ext cx="611187" cy="1587"/>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787" y="179388"/>
            <a:ext cx="360363"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3" name="图片 3" descr="线条9.png"/>
          <p:cNvPicPr>
            <a:picLocks noChangeAspect="1"/>
          </p:cNvPicPr>
          <p:nvPr userDrawn="1"/>
        </p:nvPicPr>
        <p:blipFill>
          <a:blip r:embed="rId2" cstate="print">
            <a:duotone>
              <a:prstClr val="black"/>
              <a:schemeClr val="tx2">
                <a:tint val="45000"/>
                <a:satMod val="400000"/>
              </a:schemeClr>
            </a:duotone>
            <a:lum bright="7000" contrast="-24000"/>
          </a:blip>
          <a:srcRect r="26487"/>
          <a:stretch>
            <a:fillRect/>
          </a:stretch>
        </p:blipFill>
        <p:spPr>
          <a:xfrm>
            <a:off x="8358214" y="0"/>
            <a:ext cx="785786" cy="5143500"/>
          </a:xfrm>
          <a:prstGeom prst="rect">
            <a:avLst/>
          </a:prstGeom>
        </p:spPr>
      </p:pic>
      <p:cxnSp>
        <p:nvCxnSpPr>
          <p:cNvPr id="4" name="直接连接符 5"/>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8"/>
          <p:cNvSpPr/>
          <p:nvPr userDrawn="1"/>
        </p:nvSpPr>
        <p:spPr>
          <a:xfrm>
            <a:off x="0" y="5072063"/>
            <a:ext cx="9144000" cy="714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3" name="图片 8" descr="图片1.png"/>
          <p:cNvPicPr>
            <a:picLocks noChangeAspect="1"/>
          </p:cNvPicPr>
          <p:nvPr userDrawn="1"/>
        </p:nvPicPr>
        <p:blipFill>
          <a:blip r:embed="rId2">
            <a:lum bright="100000"/>
          </a:blip>
          <a:srcRect l="16589" t="18028" r="18188" b="19627"/>
          <a:stretch>
            <a:fillRect/>
          </a:stretch>
        </p:blipFill>
        <p:spPr bwMode="auto">
          <a:xfrm>
            <a:off x="0" y="0"/>
            <a:ext cx="9144000" cy="5143500"/>
          </a:xfrm>
          <a:prstGeom prst="rect">
            <a:avLst/>
          </a:prstGeom>
          <a:noFill/>
          <a:ln w="9525">
            <a:noFill/>
            <a:miter lim="800000"/>
            <a:headEnd/>
            <a:tailEnd/>
          </a:ln>
        </p:spPr>
      </p:pic>
      <p:pic>
        <p:nvPicPr>
          <p:cNvPr id="4" name="Picture 3" descr="C:\Documents and Settings\ap1007\桌面\未标题-3.png"/>
          <p:cNvPicPr>
            <a:picLocks noChangeAspect="1" noChangeArrowheads="1"/>
          </p:cNvPicPr>
          <p:nvPr userDrawn="1"/>
        </p:nvPicPr>
        <p:blipFill>
          <a:blip r:embed="rId3"/>
          <a:srcRect t="16156" r="40895" b="53687"/>
          <a:stretch>
            <a:fillRect/>
          </a:stretch>
        </p:blipFill>
        <p:spPr bwMode="auto">
          <a:xfrm>
            <a:off x="2286000" y="0"/>
            <a:ext cx="6858000" cy="2000250"/>
          </a:xfrm>
          <a:prstGeom prst="rect">
            <a:avLst/>
          </a:prstGeom>
          <a:noFill/>
          <a:ln w="9525">
            <a:noFill/>
            <a:miter lim="800000"/>
            <a:headEnd/>
            <a:tailEnd/>
          </a:ln>
        </p:spPr>
      </p:pic>
      <p:pic>
        <p:nvPicPr>
          <p:cNvPr id="5" name="Picture 3" descr="C:\Documents and Settings\ap1007\桌面\未标题-3.png"/>
          <p:cNvPicPr>
            <a:picLocks noChangeAspect="1" noChangeArrowheads="1"/>
          </p:cNvPicPr>
          <p:nvPr userDrawn="1"/>
        </p:nvPicPr>
        <p:blipFill>
          <a:blip r:embed="rId3"/>
          <a:srcRect t="24773" r="59364" b="53687"/>
          <a:stretch>
            <a:fillRect/>
          </a:stretch>
        </p:blipFill>
        <p:spPr bwMode="auto">
          <a:xfrm>
            <a:off x="2143125" y="3714750"/>
            <a:ext cx="4714875" cy="1428750"/>
          </a:xfrm>
          <a:prstGeom prst="rect">
            <a:avLst/>
          </a:prstGeom>
          <a:noFill/>
          <a:ln w="9525">
            <a:noFill/>
            <a:miter lim="800000"/>
            <a:headEnd/>
            <a:tailEnd/>
          </a:ln>
        </p:spPr>
      </p:pic>
      <p:cxnSp>
        <p:nvCxnSpPr>
          <p:cNvPr id="6" name="直接连接符 15"/>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16"/>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1026" name="图片 6" descr="线条9.png"/>
          <p:cNvPicPr>
            <a:picLocks noChangeAspect="1"/>
          </p:cNvPicPr>
          <p:nvPr userDrawn="1"/>
        </p:nvPicPr>
        <p:blipFill>
          <a:blip r:embed="rId7"/>
          <a:srcRect r="26488"/>
          <a:stretch>
            <a:fillRect/>
          </a:stretch>
        </p:blipFill>
        <p:spPr bwMode="auto">
          <a:xfrm>
            <a:off x="8358188" y="0"/>
            <a:ext cx="785812" cy="5143500"/>
          </a:xfrm>
          <a:prstGeom prst="rect">
            <a:avLst/>
          </a:prstGeom>
          <a:noFill/>
          <a:ln w="9525">
            <a:noFill/>
            <a:miter lim="800000"/>
            <a:headEnd/>
            <a:tailEnd/>
          </a:ln>
        </p:spPr>
      </p:pic>
      <p:cxnSp>
        <p:nvCxnSpPr>
          <p:cNvPr id="5" name="直接连接符 4"/>
          <p:cNvCxnSpPr/>
          <p:nvPr userDrawn="1"/>
        </p:nvCxnSpPr>
        <p:spPr>
          <a:xfrm rot="5400000">
            <a:off x="144463" y="306388"/>
            <a:ext cx="611187" cy="1587"/>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5400000">
            <a:off x="331787" y="179388"/>
            <a:ext cx="360363"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 id="2147483653" r:id="rId2"/>
    <p:sldLayoutId id="2147483655" r:id="rId3"/>
    <p:sldLayoutId id="2147483656" r:id="rId4"/>
    <p:sldLayoutId id="2147483657" r:id="rId5"/>
  </p:sldLayoutIdLst>
  <p:txStyles>
    <p:titleStyle>
      <a:lvl1pPr algn="l" rtl="0" fontAlgn="base">
        <a:spcBef>
          <a:spcPct val="0"/>
        </a:spcBef>
        <a:spcAft>
          <a:spcPct val="0"/>
        </a:spcAft>
        <a:defRPr b="1" kern="1200">
          <a:solidFill>
            <a:schemeClr val="bg1"/>
          </a:solidFill>
          <a:latin typeface="+mj-lt"/>
          <a:ea typeface="+mj-ea"/>
          <a:cs typeface="+mj-cs"/>
        </a:defRPr>
      </a:lvl1pPr>
      <a:lvl2pPr algn="l" rtl="0" fontAlgn="base">
        <a:spcBef>
          <a:spcPct val="0"/>
        </a:spcBef>
        <a:spcAft>
          <a:spcPct val="0"/>
        </a:spcAft>
        <a:defRPr b="1">
          <a:solidFill>
            <a:schemeClr val="bg1"/>
          </a:solidFill>
          <a:latin typeface="Verdana" pitchFamily="34" charset="0"/>
          <a:ea typeface="微软雅黑" pitchFamily="34" charset="-122"/>
        </a:defRPr>
      </a:lvl2pPr>
      <a:lvl3pPr algn="l" rtl="0" fontAlgn="base">
        <a:spcBef>
          <a:spcPct val="0"/>
        </a:spcBef>
        <a:spcAft>
          <a:spcPct val="0"/>
        </a:spcAft>
        <a:defRPr b="1">
          <a:solidFill>
            <a:schemeClr val="bg1"/>
          </a:solidFill>
          <a:latin typeface="Verdana" pitchFamily="34" charset="0"/>
          <a:ea typeface="微软雅黑" pitchFamily="34" charset="-122"/>
        </a:defRPr>
      </a:lvl3pPr>
      <a:lvl4pPr algn="l" rtl="0" fontAlgn="base">
        <a:spcBef>
          <a:spcPct val="0"/>
        </a:spcBef>
        <a:spcAft>
          <a:spcPct val="0"/>
        </a:spcAft>
        <a:defRPr b="1">
          <a:solidFill>
            <a:schemeClr val="bg1"/>
          </a:solidFill>
          <a:latin typeface="Verdana" pitchFamily="34" charset="0"/>
          <a:ea typeface="微软雅黑" pitchFamily="34" charset="-122"/>
        </a:defRPr>
      </a:lvl4pPr>
      <a:lvl5pPr algn="l" rtl="0" fontAlgn="base">
        <a:spcBef>
          <a:spcPct val="0"/>
        </a:spcBef>
        <a:spcAft>
          <a:spcPct val="0"/>
        </a:spcAft>
        <a:defRPr b="1">
          <a:solidFill>
            <a:schemeClr val="bg1"/>
          </a:solidFill>
          <a:latin typeface="Verdana" pitchFamily="34" charset="0"/>
          <a:ea typeface="微软雅黑" pitchFamily="34" charset="-122"/>
        </a:defRPr>
      </a:lvl5pPr>
      <a:lvl6pPr marL="457200" algn="l" rtl="0" fontAlgn="base">
        <a:spcBef>
          <a:spcPct val="0"/>
        </a:spcBef>
        <a:spcAft>
          <a:spcPct val="0"/>
        </a:spcAft>
        <a:defRPr b="1">
          <a:solidFill>
            <a:schemeClr val="bg1"/>
          </a:solidFill>
          <a:latin typeface="Verdana" pitchFamily="34" charset="0"/>
          <a:ea typeface="微软雅黑" pitchFamily="34" charset="-122"/>
        </a:defRPr>
      </a:lvl6pPr>
      <a:lvl7pPr marL="914400" algn="l" rtl="0" fontAlgn="base">
        <a:spcBef>
          <a:spcPct val="0"/>
        </a:spcBef>
        <a:spcAft>
          <a:spcPct val="0"/>
        </a:spcAft>
        <a:defRPr b="1">
          <a:solidFill>
            <a:schemeClr val="bg1"/>
          </a:solidFill>
          <a:latin typeface="Verdana" pitchFamily="34" charset="0"/>
          <a:ea typeface="微软雅黑" pitchFamily="34" charset="-122"/>
        </a:defRPr>
      </a:lvl7pPr>
      <a:lvl8pPr marL="1371600" algn="l" rtl="0" fontAlgn="base">
        <a:spcBef>
          <a:spcPct val="0"/>
        </a:spcBef>
        <a:spcAft>
          <a:spcPct val="0"/>
        </a:spcAft>
        <a:defRPr b="1">
          <a:solidFill>
            <a:schemeClr val="bg1"/>
          </a:solidFill>
          <a:latin typeface="Verdana" pitchFamily="34" charset="0"/>
          <a:ea typeface="微软雅黑" pitchFamily="34" charset="-122"/>
        </a:defRPr>
      </a:lvl8pPr>
      <a:lvl9pPr marL="1828800" algn="l" rtl="0" fontAlgn="base">
        <a:spcBef>
          <a:spcPct val="0"/>
        </a:spcBef>
        <a:spcAft>
          <a:spcPct val="0"/>
        </a:spcAft>
        <a:defRPr b="1">
          <a:solidFill>
            <a:schemeClr val="bg1"/>
          </a:solidFill>
          <a:latin typeface="Verdana" pitchFamily="34" charset="0"/>
          <a:ea typeface="微软雅黑" pitchFamily="34"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ctrTitle"/>
          </p:nvPr>
        </p:nvSpPr>
        <p:spPr bwMode="auto">
          <a:xfrm>
            <a:off x="685800" y="1554163"/>
            <a:ext cx="4957763" cy="588962"/>
          </a:xfrm>
          <a:noFill/>
          <a:ln>
            <a:miter lim="800000"/>
            <a:headEnd/>
            <a:tailEnd/>
          </a:ln>
        </p:spPr>
        <p:txBody>
          <a:bodyPr vert="horz" wrap="square" lIns="91440" tIns="45720" rIns="91440" bIns="45720" numCol="1" anchor="t" anchorCtr="0" compatLnSpc="1">
            <a:prstTxWarp prst="textNoShape">
              <a:avLst/>
            </a:prstTxWarp>
            <a:noAutofit/>
          </a:bodyPr>
          <a:lstStyle/>
          <a:p>
            <a:r>
              <a:rPr lang="zh-CN" altLang="en-US" sz="5400" dirty="0" smtClean="0"/>
              <a:t>科技文献写作</a:t>
            </a:r>
          </a:p>
        </p:txBody>
      </p:sp>
      <p:sp>
        <p:nvSpPr>
          <p:cNvPr id="3" name="副标题 2"/>
          <p:cNvSpPr>
            <a:spLocks noGrp="1"/>
          </p:cNvSpPr>
          <p:nvPr>
            <p:ph type="subTitle" idx="1"/>
          </p:nvPr>
        </p:nvSpPr>
        <p:spPr>
          <a:xfrm>
            <a:off x="1763688" y="3229828"/>
            <a:ext cx="4957763" cy="320675"/>
          </a:xfrm>
        </p:spPr>
        <p:txBody>
          <a:bodyPr/>
          <a:lstStyle/>
          <a:p>
            <a:pPr fontAlgn="auto">
              <a:spcAft>
                <a:spcPts val="0"/>
              </a:spcAft>
              <a:buFont typeface="Arial" pitchFamily="34" charset="0"/>
              <a:buNone/>
              <a:defRPr/>
            </a:pPr>
            <a:r>
              <a:rPr lang="zh-CN" altLang="en-US" sz="1200" dirty="0" smtClean="0"/>
              <a:t> </a:t>
            </a:r>
            <a:r>
              <a:rPr lang="en-US" altLang="zh-CN" sz="1200" dirty="0" smtClean="0"/>
              <a:t>            </a:t>
            </a:r>
            <a:r>
              <a:rPr lang="zh-CN" altLang="en-US" dirty="0" smtClean="0"/>
              <a:t>蔡露</a:t>
            </a:r>
            <a:endParaRPr lang="zh-CN" altLang="en-US" dirty="0"/>
          </a:p>
        </p:txBody>
      </p:sp>
      <p:sp>
        <p:nvSpPr>
          <p:cNvPr id="4" name="五边形 3"/>
          <p:cNvSpPr/>
          <p:nvPr/>
        </p:nvSpPr>
        <p:spPr>
          <a:xfrm>
            <a:off x="0" y="70894"/>
            <a:ext cx="2500298" cy="268608"/>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75606"/>
            <a:ext cx="7786742" cy="2862322"/>
          </a:xfrm>
          <a:prstGeom prst="rect">
            <a:avLst/>
          </a:prstGeom>
        </p:spPr>
        <p:txBody>
          <a:bodyPr wrap="square">
            <a:spAutoFit/>
          </a:bodyPr>
          <a:lstStyle/>
          <a:p>
            <a:pPr algn="just">
              <a:lnSpc>
                <a:spcPct val="150000"/>
              </a:lnSpc>
            </a:pPr>
            <a:r>
              <a:rPr lang="zh-CN" altLang="en-US" sz="2000" dirty="0" smtClean="0"/>
              <a:t>（</a:t>
            </a:r>
            <a:r>
              <a:rPr lang="en-US" altLang="zh-CN" sz="2000" dirty="0" smtClean="0"/>
              <a:t>3</a:t>
            </a:r>
            <a:r>
              <a:rPr lang="zh-CN" altLang="en-US" sz="2000" dirty="0" smtClean="0"/>
              <a:t>）</a:t>
            </a:r>
            <a:r>
              <a:rPr lang="zh-CN" altLang="en-US" sz="2000" b="1" dirty="0" smtClean="0">
                <a:solidFill>
                  <a:schemeClr val="accent6"/>
                </a:solidFill>
              </a:rPr>
              <a:t>规范性和可读性：</a:t>
            </a:r>
            <a:endParaRPr lang="en-US" altLang="zh-CN" sz="2000" b="1" dirty="0" smtClean="0">
              <a:solidFill>
                <a:schemeClr val="accent6"/>
              </a:solidFill>
            </a:endParaRPr>
          </a:p>
          <a:p>
            <a:pPr algn="just">
              <a:lnSpc>
                <a:spcPct val="150000"/>
              </a:lnSpc>
            </a:pPr>
            <a:r>
              <a:rPr lang="zh-CN" altLang="en-US" sz="2000" b="1" dirty="0" smtClean="0">
                <a:latin typeface="华文中宋" charset="-122"/>
                <a:ea typeface="华文中宋" charset="-122"/>
              </a:rPr>
              <a:t>撰写</a:t>
            </a:r>
            <a:r>
              <a:rPr lang="zh-CN" altLang="en-US" sz="2000" b="1" dirty="0">
                <a:latin typeface="华文中宋" charset="-122"/>
                <a:ea typeface="华文中宋" charset="-122"/>
              </a:rPr>
              <a:t>科技论文是为了交流、传播、储存新的科技信息，让他人利用，因此，科技论文必须按一定格式写作，必须具有良好的可读性。在文字表达上，要求语言准确、简明、通顺，条理清楚，层次分明，论述严谨。在技术表达方面，包括名词术语、数字、符号的使用，图表的设计，计量单位的使用，文献的著录等都应符合规范化要求。</a:t>
            </a:r>
          </a:p>
        </p:txBody>
      </p:sp>
      <p:pic>
        <p:nvPicPr>
          <p:cNvPr id="5"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7"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定义与特点</a:t>
            </a:r>
          </a:p>
        </p:txBody>
      </p:sp>
      <p:sp>
        <p:nvSpPr>
          <p:cNvPr id="8" name="矩形 14"/>
          <p:cNvSpPr/>
          <p:nvPr/>
        </p:nvSpPr>
        <p:spPr>
          <a:xfrm>
            <a:off x="571472" y="714362"/>
            <a:ext cx="2786063" cy="451983"/>
          </a:xfrm>
          <a:prstGeom prst="rect">
            <a:avLst/>
          </a:prstGeom>
        </p:spPr>
        <p:txBody>
          <a:bodyPr>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2. </a:t>
            </a:r>
            <a:r>
              <a:rPr lang="zh-CN" altLang="en-US" sz="2050" b="1" dirty="0" smtClean="0">
                <a:solidFill>
                  <a:srgbClr val="FFC000"/>
                </a:solidFill>
                <a:latin typeface="微软雅黑" pitchFamily="34" charset="-122"/>
                <a:ea typeface="微软雅黑" pitchFamily="34" charset="-122"/>
              </a:rPr>
              <a:t>特点</a:t>
            </a:r>
            <a:endParaRPr lang="en-US" altLang="zh-CN" sz="205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105443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8" name="Rectangle 3"/>
          <p:cNvSpPr txBox="1">
            <a:spLocks noChangeArrowheads="1"/>
          </p:cNvSpPr>
          <p:nvPr/>
        </p:nvSpPr>
        <p:spPr>
          <a:xfrm>
            <a:off x="1619672" y="1419622"/>
            <a:ext cx="8208962" cy="4032250"/>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None/>
            </a:pPr>
            <a:r>
              <a:rPr lang="zh-CN" altLang="en-US" b="1" dirty="0" smtClean="0">
                <a:latin typeface="Times New Roman" charset="0"/>
                <a:ea typeface="华文中宋" charset="-122"/>
                <a:cs typeface="Times New Roman" charset="0"/>
              </a:rPr>
              <a:t>按科技论文发挥的作用不同</a:t>
            </a:r>
          </a:p>
          <a:p>
            <a:r>
              <a:rPr lang="zh-CN" altLang="en-US" sz="2800" b="1" dirty="0" smtClean="0">
                <a:latin typeface="华文中宋" charset="-122"/>
                <a:ea typeface="华文中宋" charset="-122"/>
                <a:cs typeface="Times New Roman" charset="0"/>
              </a:rPr>
              <a:t>学术性论文</a:t>
            </a:r>
            <a:endParaRPr lang="en-US" altLang="zh-CN" sz="2800" b="1" dirty="0" smtClean="0">
              <a:latin typeface="华文中宋" charset="-122"/>
              <a:ea typeface="华文中宋" charset="-122"/>
              <a:cs typeface="Times New Roman" charset="0"/>
            </a:endParaRPr>
          </a:p>
          <a:p>
            <a:r>
              <a:rPr lang="zh-CN" altLang="en-US" sz="2800" b="1" dirty="0" smtClean="0">
                <a:latin typeface="华文中宋" charset="-122"/>
                <a:ea typeface="华文中宋" charset="-122"/>
                <a:cs typeface="Times New Roman" charset="0"/>
              </a:rPr>
              <a:t>技术性论文</a:t>
            </a:r>
            <a:endParaRPr lang="en-US" altLang="zh-CN" sz="2800" b="1" dirty="0" smtClean="0">
              <a:latin typeface="华文中宋" charset="-122"/>
              <a:ea typeface="华文中宋" charset="-122"/>
              <a:cs typeface="Times New Roman" charset="0"/>
            </a:endParaRPr>
          </a:p>
          <a:p>
            <a:r>
              <a:rPr lang="zh-CN" altLang="en-US" sz="2800" b="1" dirty="0" smtClean="0">
                <a:latin typeface="华文中宋" charset="-122"/>
                <a:ea typeface="华文中宋" charset="-122"/>
                <a:cs typeface="Times New Roman" charset="0"/>
              </a:rPr>
              <a:t>学位论文</a:t>
            </a:r>
            <a:endParaRPr lang="zh-CN" altLang="en-US" sz="2800" b="1" dirty="0">
              <a:latin typeface="华文中宋" charset="-122"/>
              <a:ea typeface="华文中宋" charset="-122"/>
              <a:cs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8" name="Rectangle 3"/>
          <p:cNvSpPr txBox="1">
            <a:spLocks noChangeArrowheads="1"/>
          </p:cNvSpPr>
          <p:nvPr/>
        </p:nvSpPr>
        <p:spPr>
          <a:xfrm>
            <a:off x="611560" y="1131590"/>
            <a:ext cx="7800357" cy="3332708"/>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charset="2"/>
              <a:buChar char="v"/>
            </a:pPr>
            <a:r>
              <a:rPr lang="zh-CN" altLang="en-US" sz="2800" b="1" dirty="0">
                <a:latin typeface="华文中宋" charset="-122"/>
                <a:ea typeface="华文中宋" charset="-122"/>
              </a:rPr>
              <a:t>学术性论文</a:t>
            </a:r>
            <a:endParaRPr lang="en-US" altLang="zh-CN" sz="2800" b="1" dirty="0">
              <a:latin typeface="华文中宋" charset="-122"/>
              <a:ea typeface="华文中宋" charset="-122"/>
            </a:endParaRPr>
          </a:p>
          <a:p>
            <a:pPr eaLnBrk="1" hangingPunct="1">
              <a:buFont typeface="Wingdings" charset="2"/>
              <a:buNone/>
            </a:pPr>
            <a:r>
              <a:rPr lang="en-US" altLang="zh-CN" sz="2800" b="1" dirty="0">
                <a:latin typeface="华文中宋" charset="-122"/>
                <a:ea typeface="华文中宋" charset="-122"/>
              </a:rPr>
              <a:t>        </a:t>
            </a:r>
            <a:r>
              <a:rPr lang="zh-CN" altLang="en-US" sz="2400" b="1" dirty="0" smtClean="0">
                <a:latin typeface="华文中宋" charset="-122"/>
                <a:ea typeface="华文中宋" charset="-122"/>
              </a:rPr>
              <a:t>是</a:t>
            </a:r>
            <a:r>
              <a:rPr lang="zh-CN" altLang="en-US" sz="2400" b="1" dirty="0">
                <a:latin typeface="华文中宋" charset="-122"/>
                <a:ea typeface="华文中宋" charset="-122"/>
              </a:rPr>
              <a:t>某一学术课题在实验性、理论性或观测性上具有</a:t>
            </a:r>
            <a:r>
              <a:rPr lang="zh-CN" altLang="en-US" sz="2400" b="1" dirty="0">
                <a:solidFill>
                  <a:schemeClr val="accent1">
                    <a:lumMod val="60000"/>
                    <a:lumOff val="40000"/>
                  </a:schemeClr>
                </a:solidFill>
                <a:latin typeface="华文中宋" charset="-122"/>
                <a:ea typeface="华文中宋" charset="-122"/>
              </a:rPr>
              <a:t>新的科学研究成果或创新见解和知识</a:t>
            </a:r>
            <a:r>
              <a:rPr lang="zh-CN" altLang="en-US" sz="2400" b="1" dirty="0">
                <a:latin typeface="华文中宋" charset="-122"/>
                <a:ea typeface="华文中宋" charset="-122"/>
              </a:rPr>
              <a:t>的科学记录；或者是某种已知原理应用于实际中取得</a:t>
            </a:r>
            <a:r>
              <a:rPr lang="zh-CN" altLang="en-US" sz="2400" b="1" dirty="0">
                <a:solidFill>
                  <a:schemeClr val="accent1">
                    <a:lumMod val="60000"/>
                    <a:lumOff val="40000"/>
                  </a:schemeClr>
                </a:solidFill>
                <a:latin typeface="华文中宋" charset="-122"/>
                <a:ea typeface="华文中宋" charset="-122"/>
              </a:rPr>
              <a:t>新进展</a:t>
            </a:r>
            <a:r>
              <a:rPr lang="zh-CN" altLang="en-US" sz="2400" b="1" dirty="0">
                <a:latin typeface="华文中宋" charset="-122"/>
                <a:ea typeface="华文中宋" charset="-122"/>
              </a:rPr>
              <a:t>的科学总结，用以提供给学术期刊发表，或提供在学术会议上宣读、交流、讨论，或作其他用途的书面文件。</a:t>
            </a:r>
          </a:p>
          <a:p>
            <a:pPr>
              <a:buFont typeface="Wingdings" charset="2"/>
              <a:buNone/>
            </a:pPr>
            <a:endParaRPr lang="zh-CN" altLang="en-US" sz="2800" b="1" dirty="0">
              <a:latin typeface="华文中宋" charset="-122"/>
              <a:ea typeface="华文中宋" charset="-122"/>
              <a:cs typeface="Times New Roman" charset="0"/>
            </a:endParaRPr>
          </a:p>
        </p:txBody>
      </p:sp>
    </p:spTree>
    <p:extLst>
      <p:ext uri="{BB962C8B-B14F-4D97-AF65-F5344CB8AC3E}">
        <p14:creationId xmlns:p14="http://schemas.microsoft.com/office/powerpoint/2010/main" val="443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Rectangle 3"/>
          <p:cNvSpPr txBox="1">
            <a:spLocks noChangeArrowheads="1"/>
          </p:cNvSpPr>
          <p:nvPr/>
        </p:nvSpPr>
        <p:spPr>
          <a:xfrm>
            <a:off x="611560" y="1131590"/>
            <a:ext cx="7800357" cy="3332708"/>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charset="2"/>
              <a:buChar char="v"/>
            </a:pPr>
            <a:r>
              <a:rPr lang="zh-CN" altLang="en-US" sz="2800" b="1" dirty="0" smtClean="0">
                <a:latin typeface="华文中宋" charset="-122"/>
                <a:ea typeface="华文中宋" charset="-122"/>
              </a:rPr>
              <a:t>技术性论</a:t>
            </a:r>
            <a:r>
              <a:rPr lang="zh-CN" altLang="en-US" sz="2800" b="1" dirty="0">
                <a:latin typeface="华文中宋" charset="-122"/>
                <a:ea typeface="华文中宋" charset="-122"/>
              </a:rPr>
              <a:t>文</a:t>
            </a:r>
            <a:endParaRPr lang="en-US" altLang="zh-CN" sz="2800" b="1" dirty="0">
              <a:latin typeface="华文中宋" charset="-122"/>
              <a:ea typeface="华文中宋" charset="-122"/>
            </a:endParaRPr>
          </a:p>
          <a:p>
            <a:pPr>
              <a:buFont typeface="Wingdings" charset="2"/>
              <a:buNone/>
            </a:pPr>
            <a:r>
              <a:rPr lang="zh-CN" altLang="en-US" sz="2800" b="1" dirty="0" smtClean="0">
                <a:latin typeface="华文中宋" charset="-122"/>
                <a:ea typeface="华文中宋" charset="-122"/>
              </a:rPr>
              <a:t>         是</a:t>
            </a:r>
            <a:r>
              <a:rPr lang="zh-CN" altLang="en-US" sz="2800" b="1" dirty="0">
                <a:latin typeface="华文中宋" charset="-122"/>
                <a:ea typeface="华文中宋" charset="-122"/>
              </a:rPr>
              <a:t>为报道</a:t>
            </a:r>
            <a:r>
              <a:rPr lang="zh-CN" altLang="en-US" sz="2800" b="1" dirty="0">
                <a:solidFill>
                  <a:schemeClr val="accent1">
                    <a:lumMod val="60000"/>
                    <a:lumOff val="40000"/>
                  </a:schemeClr>
                </a:solidFill>
                <a:latin typeface="华文中宋" charset="-122"/>
                <a:ea typeface="华文中宋" charset="-122"/>
              </a:rPr>
              <a:t>工程技术</a:t>
            </a:r>
            <a:r>
              <a:rPr lang="zh-CN" altLang="en-US" sz="2800" b="1" dirty="0">
                <a:latin typeface="华文中宋" charset="-122"/>
                <a:ea typeface="华文中宋" charset="-122"/>
              </a:rPr>
              <a:t>研究成果而提交的论文。技术性论文的特点是</a:t>
            </a:r>
            <a:r>
              <a:rPr lang="zh-CN" altLang="en-US" sz="2800" b="1" dirty="0">
                <a:solidFill>
                  <a:schemeClr val="accent1">
                    <a:lumMod val="60000"/>
                    <a:lumOff val="40000"/>
                  </a:schemeClr>
                </a:solidFill>
                <a:latin typeface="华文中宋" charset="-122"/>
                <a:ea typeface="华文中宋" charset="-122"/>
              </a:rPr>
              <a:t>应用已有的科学理论</a:t>
            </a:r>
            <a:r>
              <a:rPr lang="zh-CN" altLang="en-US" sz="2800" b="1" dirty="0">
                <a:latin typeface="华文中宋" charset="-122"/>
                <a:ea typeface="华文中宋" charset="-122"/>
              </a:rPr>
              <a:t>解决工程技术上的设计、技术、工艺、设备、材料等具体技术问题。</a:t>
            </a:r>
            <a:endParaRPr lang="en-US" altLang="zh-CN" sz="2800" b="1" dirty="0">
              <a:latin typeface="华文中宋" charset="-122"/>
              <a:ea typeface="华文中宋" charset="-122"/>
            </a:endParaRPr>
          </a:p>
          <a:p>
            <a:pPr>
              <a:buFont typeface="Wingdings" charset="2"/>
              <a:buNone/>
            </a:pPr>
            <a:endParaRPr lang="zh-CN" altLang="en-US" sz="2800" b="1" dirty="0">
              <a:latin typeface="华文中宋" charset="-122"/>
              <a:ea typeface="华文中宋" charset="-122"/>
              <a:cs typeface="Times New Roman" charset="0"/>
            </a:endParaRPr>
          </a:p>
        </p:txBody>
      </p:sp>
    </p:spTree>
    <p:extLst>
      <p:ext uri="{BB962C8B-B14F-4D97-AF65-F5344CB8AC3E}">
        <p14:creationId xmlns:p14="http://schemas.microsoft.com/office/powerpoint/2010/main" val="131411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Rectangle 3"/>
          <p:cNvSpPr txBox="1">
            <a:spLocks noChangeArrowheads="1"/>
          </p:cNvSpPr>
          <p:nvPr/>
        </p:nvSpPr>
        <p:spPr>
          <a:xfrm>
            <a:off x="611560" y="1131590"/>
            <a:ext cx="7800357" cy="3332708"/>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charset="2"/>
              <a:buChar char="v"/>
            </a:pPr>
            <a:r>
              <a:rPr lang="zh-CN" altLang="en-US" sz="2800" b="1" dirty="0" smtClean="0">
                <a:latin typeface="华文中宋" charset="-122"/>
                <a:ea typeface="华文中宋" charset="-122"/>
              </a:rPr>
              <a:t>学位论文</a:t>
            </a:r>
            <a:endParaRPr lang="en-US" altLang="zh-CN" sz="2800" b="1" dirty="0">
              <a:latin typeface="华文中宋" charset="-122"/>
              <a:ea typeface="华文中宋" charset="-122"/>
            </a:endParaRPr>
          </a:p>
          <a:p>
            <a:pPr algn="just">
              <a:buFont typeface="Wingdings" charset="2"/>
              <a:buNone/>
            </a:pPr>
            <a:r>
              <a:rPr lang="zh-CN" altLang="en-US" sz="2800" b="1" dirty="0" smtClean="0">
                <a:latin typeface="华文中宋" charset="-122"/>
                <a:ea typeface="华文中宋" charset="-122"/>
              </a:rPr>
              <a:t>         学位</a:t>
            </a:r>
            <a:r>
              <a:rPr lang="zh-CN" altLang="en-US" sz="2800" b="1" dirty="0">
                <a:latin typeface="华文中宋" charset="-122"/>
                <a:ea typeface="华文中宋" charset="-122"/>
              </a:rPr>
              <a:t>论文是表明作者从事科学研究取得了创造性的结果或有了新的见解，并以此为内容撰写而成，作为</a:t>
            </a:r>
            <a:r>
              <a:rPr lang="zh-CN" altLang="en-US" sz="2800" b="1" dirty="0">
                <a:solidFill>
                  <a:schemeClr val="accent1">
                    <a:lumMod val="60000"/>
                    <a:lumOff val="40000"/>
                  </a:schemeClr>
                </a:solidFill>
                <a:latin typeface="华文中宋" charset="-122"/>
                <a:ea typeface="华文中宋" charset="-122"/>
              </a:rPr>
              <a:t>提出申请授予相应学位评审时所用的学术论文</a:t>
            </a:r>
            <a:r>
              <a:rPr lang="zh-CN" altLang="en-US" sz="2800" b="1" dirty="0">
                <a:latin typeface="华文中宋" charset="-122"/>
                <a:ea typeface="华文中宋" charset="-122"/>
              </a:rPr>
              <a:t>。</a:t>
            </a:r>
          </a:p>
          <a:p>
            <a:pPr>
              <a:buFont typeface="Wingdings" charset="2"/>
              <a:buNone/>
            </a:pPr>
            <a:endParaRPr lang="zh-CN" altLang="en-US" sz="2800" b="1" dirty="0">
              <a:latin typeface="华文中宋" charset="-122"/>
              <a:ea typeface="华文中宋" charset="-122"/>
              <a:cs typeface="Times New Roman" charset="0"/>
            </a:endParaRPr>
          </a:p>
        </p:txBody>
      </p:sp>
    </p:spTree>
    <p:extLst>
      <p:ext uri="{BB962C8B-B14F-4D97-AF65-F5344CB8AC3E}">
        <p14:creationId xmlns:p14="http://schemas.microsoft.com/office/powerpoint/2010/main" val="156225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Rectangle 3"/>
          <p:cNvSpPr txBox="1">
            <a:spLocks noChangeArrowheads="1"/>
          </p:cNvSpPr>
          <p:nvPr/>
        </p:nvSpPr>
        <p:spPr>
          <a:xfrm>
            <a:off x="611560" y="1131590"/>
            <a:ext cx="7603753" cy="1152128"/>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None/>
            </a:pPr>
            <a:r>
              <a:rPr lang="zh-CN" altLang="en-US" sz="2800" b="1" dirty="0" smtClean="0">
                <a:latin typeface="华文中宋" charset="-122"/>
                <a:ea typeface="华文中宋" charset="-122"/>
              </a:rPr>
              <a:t>   学位</a:t>
            </a:r>
            <a:r>
              <a:rPr lang="zh-CN" altLang="en-US" sz="2800" b="1" dirty="0">
                <a:latin typeface="华文中宋" charset="-122"/>
                <a:ea typeface="华文中宋" charset="-122"/>
              </a:rPr>
              <a:t>论文都要经过</a:t>
            </a:r>
            <a:r>
              <a:rPr lang="zh-CN" altLang="en-US" sz="2800" b="1" dirty="0">
                <a:solidFill>
                  <a:schemeClr val="accent1">
                    <a:lumMod val="60000"/>
                    <a:lumOff val="40000"/>
                  </a:schemeClr>
                </a:solidFill>
                <a:latin typeface="华文中宋" charset="-122"/>
                <a:ea typeface="华文中宋" charset="-122"/>
              </a:rPr>
              <a:t>考核</a:t>
            </a:r>
            <a:r>
              <a:rPr lang="zh-CN" altLang="en-US" sz="2800" b="1" dirty="0">
                <a:latin typeface="华文中宋" charset="-122"/>
                <a:ea typeface="华文中宋" charset="-122"/>
              </a:rPr>
              <a:t>和</a:t>
            </a:r>
            <a:r>
              <a:rPr lang="zh-CN" altLang="en-US" sz="2800" b="1" dirty="0">
                <a:solidFill>
                  <a:schemeClr val="accent1">
                    <a:lumMod val="60000"/>
                    <a:lumOff val="40000"/>
                  </a:schemeClr>
                </a:solidFill>
                <a:latin typeface="华文中宋" charset="-122"/>
                <a:ea typeface="华文中宋" charset="-122"/>
              </a:rPr>
              <a:t>答辩</a:t>
            </a:r>
            <a:r>
              <a:rPr lang="zh-CN" altLang="en-US" sz="2800" b="1" dirty="0">
                <a:latin typeface="华文中宋" charset="-122"/>
                <a:ea typeface="华文中宋" charset="-122"/>
              </a:rPr>
              <a:t>，和学术性论文及技术性论文相比，内容比较详尽。</a:t>
            </a:r>
            <a:endParaRPr lang="en-US" altLang="zh-CN" sz="2800" b="1" dirty="0">
              <a:latin typeface="华文中宋" charset="-122"/>
              <a:ea typeface="华文中宋" charset="-122"/>
            </a:endParaRPr>
          </a:p>
          <a:p>
            <a:pPr marL="0" marR="0" lvl="0" indent="0" defTabSz="914400" eaLnBrk="1" fontAlgn="auto" latinLnBrk="0" hangingPunct="1">
              <a:lnSpc>
                <a:spcPct val="100000"/>
              </a:lnSpc>
              <a:spcBef>
                <a:spcPts val="0"/>
              </a:spcBef>
              <a:spcAft>
                <a:spcPts val="0"/>
              </a:spcAft>
              <a:buClrTx/>
              <a:buSzTx/>
              <a:buFont typeface="Wingdings" charset="2"/>
              <a:buNone/>
              <a:tabLst/>
              <a:defRPr/>
            </a:pPr>
            <a:endParaRPr lang="en-US" altLang="zh-CN" sz="2800" b="1" dirty="0">
              <a:latin typeface="华文中宋" charset="-122"/>
              <a:ea typeface="华文中宋" charset="-122"/>
            </a:endParaRPr>
          </a:p>
        </p:txBody>
      </p:sp>
      <p:sp>
        <p:nvSpPr>
          <p:cNvPr id="4" name="Rectangle 3"/>
          <p:cNvSpPr/>
          <p:nvPr/>
        </p:nvSpPr>
        <p:spPr>
          <a:xfrm>
            <a:off x="3131840" y="2284868"/>
            <a:ext cx="4572000" cy="1384995"/>
          </a:xfrm>
          <a:prstGeom prst="rect">
            <a:avLst/>
          </a:prstGeom>
        </p:spPr>
        <p:txBody>
          <a:bodyPr>
            <a:spAutoFit/>
          </a:bodyPr>
          <a:lstStyle/>
          <a:p>
            <a:pPr marL="285750" indent="-285750">
              <a:buFont typeface="Arial" charset="0"/>
              <a:buChar char="•"/>
            </a:pPr>
            <a:r>
              <a:rPr lang="zh-CN" altLang="en-US" sz="2800" b="1" dirty="0">
                <a:latin typeface="华文中宋" charset="-122"/>
                <a:ea typeface="华文中宋" charset="-122"/>
              </a:rPr>
              <a:t>学士论文</a:t>
            </a:r>
            <a:endParaRPr lang="en-US" altLang="zh-CN" sz="2800" b="1" dirty="0">
              <a:latin typeface="华文中宋" charset="-122"/>
              <a:ea typeface="华文中宋" charset="-122"/>
            </a:endParaRPr>
          </a:p>
          <a:p>
            <a:pPr marL="285750" indent="-285750">
              <a:buFont typeface="Arial" charset="0"/>
              <a:buChar char="•"/>
            </a:pPr>
            <a:r>
              <a:rPr lang="zh-CN" altLang="en-US" sz="2800" b="1" dirty="0">
                <a:latin typeface="华文中宋" charset="-122"/>
                <a:ea typeface="华文中宋" charset="-122"/>
              </a:rPr>
              <a:t>硕士论文</a:t>
            </a:r>
            <a:endParaRPr lang="en-US" altLang="zh-CN" sz="2800" b="1" dirty="0">
              <a:latin typeface="华文中宋" charset="-122"/>
              <a:ea typeface="华文中宋" charset="-122"/>
            </a:endParaRPr>
          </a:p>
          <a:p>
            <a:pPr marL="285750" indent="-285750">
              <a:buFont typeface="Arial" charset="0"/>
              <a:buChar char="•"/>
            </a:pPr>
            <a:r>
              <a:rPr lang="zh-CN" altLang="en-US" sz="2800" b="1" dirty="0">
                <a:latin typeface="华文中宋" charset="-122"/>
                <a:ea typeface="华文中宋" charset="-122"/>
              </a:rPr>
              <a:t>博士论文</a:t>
            </a:r>
          </a:p>
        </p:txBody>
      </p:sp>
    </p:spTree>
    <p:extLst>
      <p:ext uri="{BB962C8B-B14F-4D97-AF65-F5344CB8AC3E}">
        <p14:creationId xmlns:p14="http://schemas.microsoft.com/office/powerpoint/2010/main" val="195474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Rectangle 3"/>
          <p:cNvSpPr txBox="1">
            <a:spLocks noChangeArrowheads="1"/>
          </p:cNvSpPr>
          <p:nvPr/>
        </p:nvSpPr>
        <p:spPr>
          <a:xfrm>
            <a:off x="0" y="1347614"/>
            <a:ext cx="8071297" cy="3149898"/>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charset="2"/>
              <a:buNone/>
            </a:pPr>
            <a:r>
              <a:rPr lang="zh-CN" altLang="en-US" sz="2400" b="1" dirty="0" smtClean="0">
                <a:latin typeface="华文中宋" charset="-122"/>
                <a:ea typeface="华文中宋" charset="-122"/>
              </a:rPr>
              <a:t>          学士</a:t>
            </a:r>
            <a:r>
              <a:rPr lang="zh-CN" altLang="en-US" sz="2400" b="1" dirty="0">
                <a:latin typeface="华文中宋" charset="-122"/>
                <a:ea typeface="华文中宋" charset="-122"/>
              </a:rPr>
              <a:t>论文是大学本科生为申请学士学位所必须提交的毕业论文。学士论文应能反映作者比较好地掌握了本门学科的基础理论、一定的专业知识和基本技能，并具有从事科学技术研究工作或担负专门技术工作的初步能力。</a:t>
            </a:r>
            <a:endParaRPr lang="en-US" altLang="zh-CN" sz="2400" b="1" dirty="0">
              <a:latin typeface="华文中宋" charset="-122"/>
              <a:ea typeface="华文中宋" charset="-122"/>
            </a:endParaRPr>
          </a:p>
          <a:p>
            <a:pPr algn="just">
              <a:buFont typeface="Wingdings" charset="2"/>
              <a:buNone/>
            </a:pPr>
            <a:r>
              <a:rPr lang="en-US" altLang="zh-CN" sz="2400" b="1" dirty="0">
                <a:latin typeface="华文中宋" charset="-122"/>
                <a:ea typeface="华文中宋" charset="-122"/>
              </a:rPr>
              <a:t>        </a:t>
            </a:r>
            <a:r>
              <a:rPr lang="zh-CN" altLang="en-US" sz="2400" b="1" dirty="0" smtClean="0">
                <a:latin typeface="华文中宋" charset="-122"/>
                <a:ea typeface="华文中宋" charset="-122"/>
              </a:rPr>
              <a:t> </a:t>
            </a:r>
            <a:r>
              <a:rPr lang="zh-CN" altLang="en-US" sz="2400" b="1" dirty="0">
                <a:latin typeface="华文中宋" charset="-122"/>
                <a:ea typeface="华文中宋" charset="-122"/>
              </a:rPr>
              <a:t> </a:t>
            </a:r>
            <a:r>
              <a:rPr lang="zh-CN" altLang="en-US" sz="2400" b="1" dirty="0" smtClean="0">
                <a:latin typeface="华文中宋" charset="-122"/>
                <a:ea typeface="华文中宋" charset="-122"/>
              </a:rPr>
              <a:t>一般</a:t>
            </a:r>
            <a:r>
              <a:rPr lang="zh-CN" altLang="en-US" sz="2400" b="1" dirty="0">
                <a:latin typeface="华文中宋" charset="-122"/>
                <a:ea typeface="华文中宋" charset="-122"/>
              </a:rPr>
              <a:t>不涉及太复杂的课题，论述的范围较窄，深度也比较浅。</a:t>
            </a:r>
            <a:r>
              <a:rPr lang="zh-CN" altLang="en-US" sz="2400" b="1" dirty="0">
                <a:solidFill>
                  <a:schemeClr val="accent1">
                    <a:lumMod val="60000"/>
                    <a:lumOff val="40000"/>
                  </a:schemeClr>
                </a:solidFill>
                <a:latin typeface="华文中宋" charset="-122"/>
                <a:ea typeface="华文中宋" charset="-122"/>
              </a:rPr>
              <a:t>其研究成果或水平一般还达不到发表的要求。</a:t>
            </a:r>
          </a:p>
          <a:p>
            <a:pPr>
              <a:buFont typeface="Wingdings" charset="2"/>
              <a:buNone/>
            </a:pPr>
            <a:endParaRPr lang="en-US" altLang="zh-CN" sz="2800" b="1" dirty="0">
              <a:latin typeface="华文中宋" charset="-122"/>
              <a:ea typeface="华文中宋" charset="-122"/>
            </a:endParaRPr>
          </a:p>
        </p:txBody>
      </p:sp>
      <p:sp>
        <p:nvSpPr>
          <p:cNvPr id="5" name="矩形 3"/>
          <p:cNvSpPr/>
          <p:nvPr/>
        </p:nvSpPr>
        <p:spPr>
          <a:xfrm>
            <a:off x="595325" y="699542"/>
            <a:ext cx="2786063" cy="481350"/>
          </a:xfrm>
          <a:prstGeom prst="rect">
            <a:avLst/>
          </a:prstGeom>
        </p:spPr>
        <p:txBody>
          <a:bodyPr>
            <a:spAutoFit/>
          </a:bodyPr>
          <a:lstStyle/>
          <a:p>
            <a:pPr fontAlgn="auto">
              <a:lnSpc>
                <a:spcPct val="114000"/>
              </a:lnSpc>
              <a:spcBef>
                <a:spcPts val="0"/>
              </a:spcBef>
              <a:spcAft>
                <a:spcPts val="0"/>
              </a:spcAft>
              <a:defRPr/>
            </a:pPr>
            <a:r>
              <a:rPr lang="zh-CN" altLang="en-US" sz="2400" b="1" dirty="0" smtClean="0">
                <a:solidFill>
                  <a:srgbClr val="FFC000"/>
                </a:solidFill>
                <a:latin typeface="微软雅黑" pitchFamily="34" charset="-122"/>
                <a:ea typeface="微软雅黑" pitchFamily="34" charset="-122"/>
              </a:rPr>
              <a:t>学士论文</a:t>
            </a:r>
            <a:endParaRPr lang="en-US" altLang="zh-CN" sz="240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71137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5" name="矩形 3"/>
          <p:cNvSpPr/>
          <p:nvPr/>
        </p:nvSpPr>
        <p:spPr>
          <a:xfrm>
            <a:off x="595325" y="834268"/>
            <a:ext cx="4264707" cy="513346"/>
          </a:xfrm>
          <a:prstGeom prst="rect">
            <a:avLst/>
          </a:prstGeom>
        </p:spPr>
        <p:txBody>
          <a:bodyPr wrap="square">
            <a:spAutoFit/>
          </a:bodyPr>
          <a:lstStyle/>
          <a:p>
            <a:pPr fontAlgn="auto">
              <a:lnSpc>
                <a:spcPct val="114000"/>
              </a:lnSpc>
              <a:spcBef>
                <a:spcPts val="0"/>
              </a:spcBef>
              <a:spcAft>
                <a:spcPts val="0"/>
              </a:spcAft>
              <a:defRPr/>
            </a:pPr>
            <a:r>
              <a:rPr lang="zh-CN" altLang="en-US" sz="2400" b="1" dirty="0" smtClean="0">
                <a:solidFill>
                  <a:srgbClr val="FFC000"/>
                </a:solidFill>
                <a:latin typeface="微软雅黑" pitchFamily="34" charset="-122"/>
                <a:ea typeface="微软雅黑" pitchFamily="34" charset="-122"/>
              </a:rPr>
              <a:t>按研究方式和论述内容</a:t>
            </a:r>
            <a:endParaRPr lang="en-US" altLang="zh-CN" sz="2400" b="1" dirty="0">
              <a:solidFill>
                <a:srgbClr val="FFC000"/>
              </a:solidFill>
              <a:latin typeface="微软雅黑" pitchFamily="34" charset="-122"/>
              <a:ea typeface="微软雅黑" pitchFamily="34" charset="-122"/>
            </a:endParaRPr>
          </a:p>
        </p:txBody>
      </p:sp>
      <p:sp>
        <p:nvSpPr>
          <p:cNvPr id="7" name="内容占位符 2"/>
          <p:cNvSpPr txBox="1">
            <a:spLocks/>
          </p:cNvSpPr>
          <p:nvPr/>
        </p:nvSpPr>
        <p:spPr>
          <a:xfrm>
            <a:off x="2591024" y="1779662"/>
            <a:ext cx="6552976" cy="2743696"/>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b="1" dirty="0" smtClean="0">
                <a:latin typeface="Times New Roman" charset="0"/>
                <a:ea typeface="华文中宋" charset="-122"/>
                <a:cs typeface="Times New Roman" charset="0"/>
              </a:rPr>
              <a:t>试验研究报告</a:t>
            </a:r>
            <a:endParaRPr lang="en-US" altLang="zh-CN" sz="2800" b="1" dirty="0" smtClean="0">
              <a:latin typeface="Times New Roman" charset="0"/>
              <a:ea typeface="华文中宋" charset="-122"/>
              <a:cs typeface="Times New Roman" charset="0"/>
            </a:endParaRPr>
          </a:p>
          <a:p>
            <a:r>
              <a:rPr lang="zh-CN" altLang="en-US" sz="2800" b="1" dirty="0" smtClean="0">
                <a:latin typeface="Times New Roman" charset="0"/>
                <a:ea typeface="华文中宋" charset="-122"/>
                <a:cs typeface="Times New Roman" charset="0"/>
              </a:rPr>
              <a:t>理论研究</a:t>
            </a:r>
            <a:endParaRPr lang="en-US" altLang="zh-CN" sz="2800" b="1" dirty="0" smtClean="0">
              <a:latin typeface="Times New Roman" charset="0"/>
              <a:ea typeface="华文中宋" charset="-122"/>
              <a:cs typeface="Times New Roman" charset="0"/>
            </a:endParaRPr>
          </a:p>
          <a:p>
            <a:r>
              <a:rPr lang="zh-CN" altLang="en-US" sz="2800" b="1" dirty="0" smtClean="0">
                <a:latin typeface="Times New Roman" charset="0"/>
                <a:ea typeface="华文中宋" charset="-122"/>
                <a:cs typeface="Times New Roman" charset="0"/>
              </a:rPr>
              <a:t>设计计算</a:t>
            </a:r>
            <a:endParaRPr lang="en-US" altLang="zh-CN" sz="2800" b="1" dirty="0" smtClean="0">
              <a:latin typeface="Times New Roman" charset="0"/>
              <a:ea typeface="华文中宋" charset="-122"/>
              <a:cs typeface="Times New Roman" charset="0"/>
            </a:endParaRPr>
          </a:p>
          <a:p>
            <a:r>
              <a:rPr lang="zh-CN" altLang="en-US" sz="2800" b="1" dirty="0" smtClean="0">
                <a:latin typeface="Times New Roman" charset="0"/>
                <a:ea typeface="华文中宋" charset="-122"/>
                <a:cs typeface="Times New Roman" charset="0"/>
              </a:rPr>
              <a:t>文献综述</a:t>
            </a:r>
          </a:p>
          <a:p>
            <a:pPr>
              <a:buFont typeface="Wingdings" charset="2"/>
              <a:buNone/>
            </a:pPr>
            <a:endParaRPr lang="zh-CN" altLang="en-US" dirty="0">
              <a:ea typeface="华文中宋" charset="-122"/>
              <a:cs typeface="Times New Roman" charset="0"/>
            </a:endParaRPr>
          </a:p>
        </p:txBody>
      </p:sp>
    </p:spTree>
    <p:extLst>
      <p:ext uri="{BB962C8B-B14F-4D97-AF65-F5344CB8AC3E}">
        <p14:creationId xmlns:p14="http://schemas.microsoft.com/office/powerpoint/2010/main" val="28081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5" name="矩形 3"/>
          <p:cNvSpPr/>
          <p:nvPr/>
        </p:nvSpPr>
        <p:spPr>
          <a:xfrm>
            <a:off x="595325" y="834268"/>
            <a:ext cx="4264707" cy="513346"/>
          </a:xfrm>
          <a:prstGeom prst="rect">
            <a:avLst/>
          </a:prstGeom>
        </p:spPr>
        <p:txBody>
          <a:bodyPr wrap="square">
            <a:spAutoFit/>
          </a:bodyPr>
          <a:lstStyle/>
          <a:p>
            <a:pPr fontAlgn="auto">
              <a:lnSpc>
                <a:spcPct val="114000"/>
              </a:lnSpc>
              <a:spcBef>
                <a:spcPts val="0"/>
              </a:spcBef>
              <a:spcAft>
                <a:spcPts val="0"/>
              </a:spcAft>
              <a:defRPr/>
            </a:pPr>
            <a:r>
              <a:rPr lang="zh-CN" altLang="en-US" sz="2400" b="1" dirty="0" smtClean="0">
                <a:solidFill>
                  <a:srgbClr val="FFC000"/>
                </a:solidFill>
                <a:latin typeface="微软雅黑" pitchFamily="34" charset="-122"/>
                <a:ea typeface="微软雅黑" pitchFamily="34" charset="-122"/>
              </a:rPr>
              <a:t>试验研究</a:t>
            </a:r>
            <a:r>
              <a:rPr lang="zh-CN" altLang="en-US" sz="2400" b="1" dirty="0" smtClean="0">
                <a:solidFill>
                  <a:srgbClr val="FFC000"/>
                </a:solidFill>
                <a:latin typeface="微软雅黑" pitchFamily="34" charset="-122"/>
                <a:ea typeface="微软雅黑" pitchFamily="34" charset="-122"/>
              </a:rPr>
              <a:t>报告</a:t>
            </a:r>
            <a:endParaRPr lang="en-US" altLang="zh-CN" sz="2400" b="1" dirty="0">
              <a:solidFill>
                <a:srgbClr val="FFC000"/>
              </a:solidFill>
              <a:latin typeface="微软雅黑" pitchFamily="34" charset="-122"/>
              <a:ea typeface="微软雅黑" pitchFamily="34" charset="-122"/>
            </a:endParaRPr>
          </a:p>
        </p:txBody>
      </p:sp>
      <p:sp>
        <p:nvSpPr>
          <p:cNvPr id="7" name="内容占位符 2"/>
          <p:cNvSpPr txBox="1">
            <a:spLocks/>
          </p:cNvSpPr>
          <p:nvPr/>
        </p:nvSpPr>
        <p:spPr>
          <a:xfrm>
            <a:off x="467591" y="1779662"/>
            <a:ext cx="7560479" cy="2743696"/>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None/>
            </a:pPr>
            <a:r>
              <a:rPr lang="zh-CN" altLang="en-US" sz="2400" b="1" dirty="0" smtClean="0">
                <a:latin typeface="华文中宋" charset="-122"/>
                <a:ea typeface="华文中宋" charset="-122"/>
                <a:cs typeface="Times New Roman" charset="0"/>
              </a:rPr>
              <a:t>          具有</a:t>
            </a:r>
            <a:r>
              <a:rPr lang="zh-CN" altLang="en-US" sz="2400" b="1" dirty="0">
                <a:latin typeface="华文中宋" charset="-122"/>
                <a:ea typeface="华文中宋" charset="-122"/>
                <a:cs typeface="Times New Roman" charset="0"/>
              </a:rPr>
              <a:t>很强的</a:t>
            </a:r>
            <a:r>
              <a:rPr lang="zh-CN" altLang="en-US" sz="2400" b="1" dirty="0">
                <a:solidFill>
                  <a:schemeClr val="accent1">
                    <a:lumMod val="60000"/>
                    <a:lumOff val="40000"/>
                  </a:schemeClr>
                </a:solidFill>
                <a:latin typeface="华文中宋" charset="-122"/>
                <a:ea typeface="华文中宋" charset="-122"/>
                <a:cs typeface="Times New Roman" charset="0"/>
              </a:rPr>
              <a:t>实践性</a:t>
            </a:r>
            <a:r>
              <a:rPr lang="zh-CN" altLang="en-US" sz="2400" b="1" dirty="0">
                <a:latin typeface="华文中宋" charset="-122"/>
                <a:ea typeface="华文中宋" charset="-122"/>
                <a:cs typeface="Times New Roman" charset="0"/>
              </a:rPr>
              <a:t>和</a:t>
            </a:r>
            <a:r>
              <a:rPr lang="zh-CN" altLang="en-US" sz="2400" b="1" dirty="0">
                <a:solidFill>
                  <a:schemeClr val="accent1">
                    <a:lumMod val="60000"/>
                    <a:lumOff val="40000"/>
                  </a:schemeClr>
                </a:solidFill>
                <a:latin typeface="华文中宋" charset="-122"/>
                <a:ea typeface="华文中宋" charset="-122"/>
                <a:cs typeface="Times New Roman" charset="0"/>
              </a:rPr>
              <a:t>应用性</a:t>
            </a:r>
            <a:r>
              <a:rPr lang="zh-CN" altLang="en-US" sz="2400" b="1" dirty="0">
                <a:latin typeface="华文中宋" charset="-122"/>
                <a:ea typeface="华文中宋" charset="-122"/>
                <a:cs typeface="Times New Roman" charset="0"/>
              </a:rPr>
              <a:t>，更</a:t>
            </a:r>
            <a:r>
              <a:rPr lang="zh-CN" altLang="en-US" sz="2400" b="1" dirty="0" smtClean="0">
                <a:latin typeface="华文中宋" charset="-122"/>
                <a:ea typeface="华文中宋" charset="-122"/>
                <a:cs typeface="Times New Roman" charset="0"/>
              </a:rPr>
              <a:t>注重实验论证</a:t>
            </a:r>
            <a:r>
              <a:rPr lang="zh-CN" altLang="en-US" sz="2400" b="1" dirty="0">
                <a:latin typeface="华文中宋" charset="-122"/>
                <a:ea typeface="华文中宋" charset="-122"/>
                <a:cs typeface="Times New Roman" charset="0"/>
              </a:rPr>
              <a:t>材料的佐证力量，而不是逻辑推理性。</a:t>
            </a:r>
            <a:endParaRPr lang="en-US" altLang="zh-CN" sz="2400" b="1" dirty="0">
              <a:latin typeface="华文中宋" charset="-122"/>
              <a:ea typeface="华文中宋" charset="-122"/>
              <a:cs typeface="Times New Roman" charset="0"/>
            </a:endParaRPr>
          </a:p>
          <a:p>
            <a:pPr>
              <a:buFont typeface="Wingdings" charset="2"/>
              <a:buNone/>
            </a:pPr>
            <a:r>
              <a:rPr lang="en-US" altLang="zh-CN" sz="2400" b="1" dirty="0">
                <a:latin typeface="华文中宋" charset="-122"/>
                <a:ea typeface="华文中宋" charset="-122"/>
                <a:cs typeface="Times New Roman" charset="0"/>
              </a:rPr>
              <a:t>         </a:t>
            </a:r>
            <a:r>
              <a:rPr lang="zh-CN" altLang="en-US" sz="2400" b="1" dirty="0" smtClean="0">
                <a:latin typeface="华文中宋" charset="-122"/>
                <a:ea typeface="华文中宋" charset="-122"/>
                <a:cs typeface="Times New Roman" charset="0"/>
              </a:rPr>
              <a:t> 这</a:t>
            </a:r>
            <a:r>
              <a:rPr lang="zh-CN" altLang="en-US" sz="2400" b="1" dirty="0">
                <a:latin typeface="华文中宋" charset="-122"/>
                <a:ea typeface="华文中宋" charset="-122"/>
                <a:cs typeface="Times New Roman" charset="0"/>
              </a:rPr>
              <a:t>类论文要求有</a:t>
            </a:r>
            <a:r>
              <a:rPr lang="zh-CN" altLang="en-US" sz="2400" b="1" dirty="0">
                <a:solidFill>
                  <a:schemeClr val="accent1">
                    <a:lumMod val="60000"/>
                    <a:lumOff val="40000"/>
                  </a:schemeClr>
                </a:solidFill>
                <a:latin typeface="华文中宋" charset="-122"/>
                <a:ea typeface="华文中宋" charset="-122"/>
                <a:cs typeface="Times New Roman" charset="0"/>
              </a:rPr>
              <a:t>可靠的理论依据</a:t>
            </a:r>
            <a:r>
              <a:rPr lang="zh-CN" altLang="en-US" sz="2400" b="1" dirty="0">
                <a:latin typeface="华文中宋" charset="-122"/>
                <a:ea typeface="华文中宋" charset="-122"/>
                <a:cs typeface="Times New Roman" charset="0"/>
              </a:rPr>
              <a:t>，先进的试验方案和测试手段，合理、</a:t>
            </a:r>
            <a:r>
              <a:rPr lang="zh-CN" altLang="en-US" sz="2400" b="1" dirty="0">
                <a:solidFill>
                  <a:schemeClr val="accent1">
                    <a:lumMod val="60000"/>
                    <a:lumOff val="40000"/>
                  </a:schemeClr>
                </a:solidFill>
                <a:latin typeface="华文中宋" charset="-122"/>
                <a:ea typeface="华文中宋" charset="-122"/>
                <a:cs typeface="Times New Roman" charset="0"/>
              </a:rPr>
              <a:t>准确的数据处理</a:t>
            </a:r>
            <a:r>
              <a:rPr lang="zh-CN" altLang="en-US" sz="2400" b="1" dirty="0">
                <a:latin typeface="华文中宋" charset="-122"/>
                <a:ea typeface="华文中宋" charset="-122"/>
                <a:cs typeface="Times New Roman" charset="0"/>
              </a:rPr>
              <a:t>，科学严谨的分析论证。</a:t>
            </a:r>
          </a:p>
          <a:p>
            <a:pPr>
              <a:buFont typeface="Wingdings" charset="2"/>
              <a:buNone/>
            </a:pPr>
            <a:endParaRPr lang="zh-CN" altLang="en-US" dirty="0">
              <a:ea typeface="华文中宋" charset="-122"/>
              <a:cs typeface="Times New Roman" charset="0"/>
            </a:endParaRPr>
          </a:p>
        </p:txBody>
      </p:sp>
    </p:spTree>
    <p:extLst>
      <p:ext uri="{BB962C8B-B14F-4D97-AF65-F5344CB8AC3E}">
        <p14:creationId xmlns:p14="http://schemas.microsoft.com/office/powerpoint/2010/main" val="347563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5" name="矩形 3"/>
          <p:cNvSpPr/>
          <p:nvPr/>
        </p:nvSpPr>
        <p:spPr>
          <a:xfrm>
            <a:off x="595325" y="834268"/>
            <a:ext cx="5416835" cy="493212"/>
          </a:xfrm>
          <a:prstGeom prst="rect">
            <a:avLst/>
          </a:prstGeom>
        </p:spPr>
        <p:txBody>
          <a:bodyPr wrap="square">
            <a:spAutoFit/>
          </a:bodyPr>
          <a:lstStyle/>
          <a:p>
            <a:pPr fontAlgn="auto">
              <a:lnSpc>
                <a:spcPct val="114000"/>
              </a:lnSpc>
              <a:spcBef>
                <a:spcPts val="0"/>
              </a:spcBef>
              <a:spcAft>
                <a:spcPts val="0"/>
              </a:spcAft>
              <a:defRPr/>
            </a:pPr>
            <a:r>
              <a:rPr lang="zh-CN" altLang="en-US" sz="2400" b="1" dirty="0" smtClean="0">
                <a:solidFill>
                  <a:srgbClr val="FFC000"/>
                </a:solidFill>
                <a:latin typeface="微软雅黑" pitchFamily="34" charset="-122"/>
                <a:ea typeface="微软雅黑" pitchFamily="34" charset="-122"/>
              </a:rPr>
              <a:t>理论研究</a:t>
            </a:r>
            <a:r>
              <a:rPr lang="en-US" altLang="zh-CN" sz="2400" b="1" dirty="0" smtClean="0">
                <a:solidFill>
                  <a:srgbClr val="FFC000"/>
                </a:solidFill>
                <a:latin typeface="微软雅黑" pitchFamily="34" charset="-122"/>
                <a:ea typeface="微软雅黑" pitchFamily="34" charset="-122"/>
              </a:rPr>
              <a:t>——</a:t>
            </a:r>
            <a:r>
              <a:rPr lang="zh-CN" altLang="en-US" sz="2400" b="1" dirty="0">
                <a:solidFill>
                  <a:schemeClr val="accent6">
                    <a:lumMod val="75000"/>
                  </a:schemeClr>
                </a:solidFill>
                <a:latin typeface="华文中宋" charset="-122"/>
                <a:ea typeface="华文中宋" charset="-122"/>
                <a:cs typeface="Times New Roman" charset="0"/>
              </a:rPr>
              <a:t>理论证明、数学推理</a:t>
            </a:r>
            <a:endParaRPr lang="en-US" altLang="zh-CN" sz="2400" b="1" dirty="0">
              <a:solidFill>
                <a:schemeClr val="accent6">
                  <a:lumMod val="75000"/>
                </a:schemeClr>
              </a:solidFill>
              <a:latin typeface="微软雅黑" pitchFamily="34" charset="-122"/>
              <a:ea typeface="微软雅黑" pitchFamily="34" charset="-122"/>
            </a:endParaRPr>
          </a:p>
        </p:txBody>
      </p:sp>
      <p:sp>
        <p:nvSpPr>
          <p:cNvPr id="7" name="内容占位符 2"/>
          <p:cNvSpPr txBox="1">
            <a:spLocks/>
          </p:cNvSpPr>
          <p:nvPr/>
        </p:nvSpPr>
        <p:spPr>
          <a:xfrm>
            <a:off x="539913" y="1563638"/>
            <a:ext cx="7560479" cy="2743696"/>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Char char="ü"/>
            </a:pPr>
            <a:r>
              <a:rPr lang="zh-CN" altLang="en-US" sz="2400" b="1" dirty="0" smtClean="0">
                <a:solidFill>
                  <a:schemeClr val="accent1">
                    <a:lumMod val="60000"/>
                    <a:lumOff val="40000"/>
                  </a:schemeClr>
                </a:solidFill>
                <a:latin typeface="华文中宋" charset="-122"/>
                <a:ea typeface="华文中宋" charset="-122"/>
                <a:cs typeface="Times New Roman" charset="0"/>
              </a:rPr>
              <a:t>理论</a:t>
            </a:r>
            <a:r>
              <a:rPr lang="zh-CN" altLang="en-US" sz="2400" b="1" dirty="0">
                <a:solidFill>
                  <a:schemeClr val="accent1">
                    <a:lumMod val="60000"/>
                    <a:lumOff val="40000"/>
                  </a:schemeClr>
                </a:solidFill>
                <a:latin typeface="华文中宋" charset="-122"/>
                <a:ea typeface="华文中宋" charset="-122"/>
                <a:cs typeface="Times New Roman" charset="0"/>
              </a:rPr>
              <a:t>推导性论文</a:t>
            </a:r>
            <a:endParaRPr lang="en-US" altLang="zh-CN" sz="2400" b="1" dirty="0">
              <a:solidFill>
                <a:schemeClr val="accent1">
                  <a:lumMod val="60000"/>
                  <a:lumOff val="40000"/>
                </a:schemeClr>
              </a:solidFill>
              <a:latin typeface="华文中宋" charset="-122"/>
              <a:ea typeface="华文中宋" charset="-122"/>
              <a:cs typeface="Times New Roman" charset="0"/>
            </a:endParaRPr>
          </a:p>
          <a:p>
            <a:pPr>
              <a:buFont typeface="Wingdings" charset="2"/>
              <a:buNone/>
            </a:pPr>
            <a:r>
              <a:rPr lang="en-US" altLang="zh-CN" sz="2400" b="1" dirty="0">
                <a:latin typeface="华文中宋" charset="-122"/>
                <a:ea typeface="华文中宋" charset="-122"/>
                <a:cs typeface="Times New Roman" charset="0"/>
              </a:rPr>
              <a:t>   </a:t>
            </a:r>
            <a:r>
              <a:rPr lang="zh-CN" altLang="en-US" sz="2400" b="1" dirty="0">
                <a:latin typeface="华文中宋" charset="-122"/>
                <a:ea typeface="华文中宋" charset="-122"/>
                <a:cs typeface="Times New Roman" charset="0"/>
              </a:rPr>
              <a:t>提出新的假设，通过数学推导、逻辑推理，</a:t>
            </a:r>
            <a:r>
              <a:rPr lang="zh-CN" altLang="en-US" sz="2400" b="1" dirty="0" smtClean="0">
                <a:latin typeface="华文中宋" charset="-122"/>
                <a:ea typeface="华文中宋" charset="-122"/>
                <a:cs typeface="Times New Roman" charset="0"/>
              </a:rPr>
              <a:t>从而</a:t>
            </a:r>
            <a:r>
              <a:rPr lang="zh-CN" altLang="en-US" sz="2400" b="1" dirty="0">
                <a:latin typeface="华文中宋" charset="-122"/>
                <a:ea typeface="华文中宋" charset="-122"/>
                <a:cs typeface="Times New Roman" charset="0"/>
              </a:rPr>
              <a:t>得到新的理论。</a:t>
            </a:r>
            <a:endParaRPr lang="en-US" altLang="zh-CN" sz="2400" b="1" dirty="0">
              <a:latin typeface="华文中宋" charset="-122"/>
              <a:ea typeface="华文中宋" charset="-122"/>
              <a:cs typeface="Times New Roman" charset="0"/>
            </a:endParaRPr>
          </a:p>
          <a:p>
            <a:pPr>
              <a:buFont typeface="Wingdings" charset="2"/>
              <a:buChar char="ü"/>
            </a:pPr>
            <a:r>
              <a:rPr lang="zh-CN" altLang="en-US" sz="2400" b="1" dirty="0">
                <a:solidFill>
                  <a:schemeClr val="accent1">
                    <a:lumMod val="60000"/>
                    <a:lumOff val="40000"/>
                  </a:schemeClr>
                </a:solidFill>
                <a:latin typeface="华文中宋" charset="-122"/>
                <a:ea typeface="华文中宋" charset="-122"/>
                <a:cs typeface="Times New Roman" charset="0"/>
              </a:rPr>
              <a:t>理论分析性论文</a:t>
            </a:r>
            <a:endParaRPr lang="en-US" altLang="zh-CN" sz="2400" b="1" dirty="0">
              <a:solidFill>
                <a:schemeClr val="accent1">
                  <a:lumMod val="60000"/>
                  <a:lumOff val="40000"/>
                </a:schemeClr>
              </a:solidFill>
              <a:latin typeface="华文中宋" charset="-122"/>
              <a:ea typeface="华文中宋" charset="-122"/>
              <a:cs typeface="Times New Roman" charset="0"/>
            </a:endParaRPr>
          </a:p>
          <a:p>
            <a:pPr>
              <a:buFont typeface="Wingdings" charset="2"/>
              <a:buNone/>
            </a:pPr>
            <a:r>
              <a:rPr lang="en-US" altLang="zh-CN" sz="2400" b="1" dirty="0">
                <a:latin typeface="华文中宋" charset="-122"/>
                <a:ea typeface="华文中宋" charset="-122"/>
                <a:cs typeface="Times New Roman" charset="0"/>
              </a:rPr>
              <a:t>   </a:t>
            </a:r>
            <a:r>
              <a:rPr lang="zh-CN" altLang="en-US" sz="2400" b="1" dirty="0">
                <a:latin typeface="华文中宋" charset="-122"/>
                <a:ea typeface="华文中宋" charset="-122"/>
                <a:cs typeface="Times New Roman" charset="0"/>
              </a:rPr>
              <a:t>新的原理，模型、机构、材料、工艺、现象等事实进行理论分析，或完善、补充及修正。</a:t>
            </a:r>
          </a:p>
          <a:p>
            <a:pPr>
              <a:buFont typeface="Wingdings" charset="2"/>
              <a:buNone/>
            </a:pPr>
            <a:endParaRPr lang="zh-CN" altLang="en-US" dirty="0">
              <a:ea typeface="华文中宋" charset="-122"/>
              <a:cs typeface="Times New Roman" charset="0"/>
            </a:endParaRPr>
          </a:p>
        </p:txBody>
      </p:sp>
    </p:spTree>
    <p:extLst>
      <p:ext uri="{BB962C8B-B14F-4D97-AF65-F5344CB8AC3E}">
        <p14:creationId xmlns:p14="http://schemas.microsoft.com/office/powerpoint/2010/main" val="167805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691680" y="1851670"/>
            <a:ext cx="5952724" cy="923330"/>
          </a:xfrm>
          <a:prstGeom prst="rect">
            <a:avLst/>
          </a:prstGeom>
        </p:spPr>
        <p:txBody>
          <a:bodyPr wrap="square">
            <a:spAutoFit/>
          </a:bodyPr>
          <a:lstStyle/>
          <a:p>
            <a:pPr marL="457200" marR="0" lvl="0" indent="-457200" defTabSz="914400" eaLnBrk="1" fontAlgn="auto" latinLnBrk="0" hangingPunct="1">
              <a:lnSpc>
                <a:spcPct val="150000"/>
              </a:lnSpc>
              <a:spcBef>
                <a:spcPts val="0"/>
              </a:spcBef>
              <a:spcAft>
                <a:spcPts val="0"/>
              </a:spcAft>
              <a:buClrTx/>
              <a:buSzTx/>
              <a:buFontTx/>
              <a:buNone/>
              <a:tabLst/>
              <a:defRPr/>
            </a:pPr>
            <a:r>
              <a:rPr lang="zh-CN" altLang="en-US" sz="3600" b="1" dirty="0" smtClean="0">
                <a:latin typeface="微软雅黑" pitchFamily="34" charset="-122"/>
                <a:ea typeface="微软雅黑" pitchFamily="34" charset="-122"/>
              </a:rPr>
              <a:t>第二章 科技论文写作基础</a:t>
            </a:r>
            <a:endParaRPr lang="en-US" altLang="zh-CN" sz="3600" b="1" dirty="0">
              <a:latin typeface="微软雅黑" pitchFamily="34" charset="-122"/>
              <a:ea typeface="微软雅黑" pitchFamily="34" charset="-122"/>
            </a:endParaRPr>
          </a:p>
        </p:txBody>
      </p:sp>
      <p:pic>
        <p:nvPicPr>
          <p:cNvPr id="4"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extLst>
      <p:ext uri="{BB962C8B-B14F-4D97-AF65-F5344CB8AC3E}">
        <p14:creationId xmlns:p14="http://schemas.microsoft.com/office/powerpoint/2010/main" val="536604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5" name="矩形 3"/>
          <p:cNvSpPr/>
          <p:nvPr/>
        </p:nvSpPr>
        <p:spPr>
          <a:xfrm>
            <a:off x="595325" y="834268"/>
            <a:ext cx="5416835" cy="481350"/>
          </a:xfrm>
          <a:prstGeom prst="rect">
            <a:avLst/>
          </a:prstGeom>
        </p:spPr>
        <p:txBody>
          <a:bodyPr wrap="square">
            <a:spAutoFit/>
          </a:bodyPr>
          <a:lstStyle/>
          <a:p>
            <a:pPr fontAlgn="auto">
              <a:lnSpc>
                <a:spcPct val="114000"/>
              </a:lnSpc>
              <a:spcBef>
                <a:spcPts val="0"/>
              </a:spcBef>
              <a:spcAft>
                <a:spcPts val="0"/>
              </a:spcAft>
              <a:defRPr/>
            </a:pPr>
            <a:r>
              <a:rPr lang="zh-CN" altLang="en-US" sz="2400" b="1" dirty="0" smtClean="0">
                <a:solidFill>
                  <a:srgbClr val="FFC000"/>
                </a:solidFill>
                <a:latin typeface="微软雅黑" pitchFamily="34" charset="-122"/>
                <a:ea typeface="微软雅黑" pitchFamily="34" charset="-122"/>
              </a:rPr>
              <a:t>设计计算</a:t>
            </a:r>
            <a:endParaRPr lang="en-US" altLang="zh-CN" sz="2400" b="1" dirty="0">
              <a:solidFill>
                <a:schemeClr val="accent6">
                  <a:lumMod val="75000"/>
                </a:schemeClr>
              </a:solidFill>
              <a:latin typeface="微软雅黑" pitchFamily="34" charset="-122"/>
              <a:ea typeface="微软雅黑" pitchFamily="34" charset="-122"/>
            </a:endParaRPr>
          </a:p>
        </p:txBody>
      </p:sp>
      <p:sp>
        <p:nvSpPr>
          <p:cNvPr id="7" name="内容占位符 2"/>
          <p:cNvSpPr txBox="1">
            <a:spLocks/>
          </p:cNvSpPr>
          <p:nvPr/>
        </p:nvSpPr>
        <p:spPr>
          <a:xfrm>
            <a:off x="539913" y="1563638"/>
            <a:ext cx="7560479" cy="2743696"/>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None/>
            </a:pPr>
            <a:r>
              <a:rPr lang="zh-CN" altLang="en-US" sz="2800" b="1" dirty="0" smtClean="0">
                <a:latin typeface="华文中宋" charset="-122"/>
                <a:ea typeface="华文中宋" charset="-122"/>
              </a:rPr>
              <a:t>         这</a:t>
            </a:r>
            <a:r>
              <a:rPr lang="zh-CN" altLang="en-US" sz="2800" b="1" dirty="0">
                <a:latin typeface="华文中宋" charset="-122"/>
                <a:ea typeface="华文中宋" charset="-122"/>
              </a:rPr>
              <a:t>类论文主要是为解决工程技术问题而进行的设计计算，包括</a:t>
            </a:r>
            <a:r>
              <a:rPr lang="zh-CN" altLang="en-US" sz="2800" b="1" dirty="0">
                <a:solidFill>
                  <a:schemeClr val="accent1">
                    <a:lumMod val="60000"/>
                    <a:lumOff val="40000"/>
                  </a:schemeClr>
                </a:solidFill>
                <a:latin typeface="华文中宋" charset="-122"/>
                <a:ea typeface="华文中宋" charset="-122"/>
              </a:rPr>
              <a:t>计算机程序设计</a:t>
            </a:r>
            <a:r>
              <a:rPr lang="zh-CN" altLang="en-US" sz="2800" b="1" dirty="0">
                <a:latin typeface="华文中宋" charset="-122"/>
                <a:ea typeface="华文中宋" charset="-122"/>
              </a:rPr>
              <a:t>、</a:t>
            </a:r>
            <a:r>
              <a:rPr lang="zh-CN" altLang="en-US" sz="2800" b="1" dirty="0">
                <a:solidFill>
                  <a:schemeClr val="accent1">
                    <a:lumMod val="60000"/>
                    <a:lumOff val="40000"/>
                  </a:schemeClr>
                </a:solidFill>
                <a:latin typeface="华文中宋" charset="-122"/>
                <a:ea typeface="华文中宋" charset="-122"/>
              </a:rPr>
              <a:t>计算机辅助设计</a:t>
            </a:r>
            <a:r>
              <a:rPr lang="zh-CN" altLang="en-US" sz="2800" b="1" dirty="0">
                <a:latin typeface="华文中宋" charset="-122"/>
                <a:ea typeface="华文中宋" charset="-122"/>
              </a:rPr>
              <a:t>、</a:t>
            </a:r>
            <a:r>
              <a:rPr lang="zh-CN" altLang="en-US" sz="2800" b="1" dirty="0">
                <a:solidFill>
                  <a:schemeClr val="accent1">
                    <a:lumMod val="60000"/>
                    <a:lumOff val="40000"/>
                  </a:schemeClr>
                </a:solidFill>
                <a:latin typeface="华文中宋" charset="-122"/>
                <a:ea typeface="华文中宋" charset="-122"/>
              </a:rPr>
              <a:t>优化设计</a:t>
            </a:r>
            <a:r>
              <a:rPr lang="zh-CN" altLang="en-US" sz="2800" b="1" dirty="0">
                <a:latin typeface="华文中宋" charset="-122"/>
                <a:ea typeface="华文中宋" charset="-122"/>
              </a:rPr>
              <a:t>、</a:t>
            </a:r>
            <a:r>
              <a:rPr lang="zh-CN" altLang="en-US" sz="2800" b="1" dirty="0">
                <a:solidFill>
                  <a:schemeClr val="accent1">
                    <a:lumMod val="60000"/>
                    <a:lumOff val="40000"/>
                  </a:schemeClr>
                </a:solidFill>
                <a:latin typeface="华文中宋" charset="-122"/>
                <a:ea typeface="华文中宋" charset="-122"/>
              </a:rPr>
              <a:t>产品或材料的设计计算</a:t>
            </a:r>
            <a:r>
              <a:rPr lang="zh-CN" altLang="en-US" sz="2800" b="1" dirty="0">
                <a:latin typeface="华文中宋" charset="-122"/>
                <a:ea typeface="华文中宋" charset="-122"/>
              </a:rPr>
              <a:t>等。设计或计算过程和结果要合理、准确，</a:t>
            </a:r>
            <a:r>
              <a:rPr lang="zh-CN" altLang="en-US" sz="2800" b="1" dirty="0">
                <a:solidFill>
                  <a:schemeClr val="accent6">
                    <a:lumMod val="75000"/>
                  </a:schemeClr>
                </a:solidFill>
                <a:latin typeface="华文中宋" charset="-122"/>
                <a:ea typeface="华文中宋" charset="-122"/>
              </a:rPr>
              <a:t>符合实际情况，能生产应用</a:t>
            </a:r>
            <a:r>
              <a:rPr lang="zh-CN" altLang="en-US" sz="2800" b="1" dirty="0">
                <a:latin typeface="华文中宋" charset="-122"/>
                <a:ea typeface="华文中宋" charset="-122"/>
              </a:rPr>
              <a:t>。</a:t>
            </a:r>
            <a:endParaRPr lang="zh-CN" altLang="en-US" sz="2800" dirty="0">
              <a:ea typeface="华文中宋" charset="-122"/>
              <a:cs typeface="Times New Roman" charset="0"/>
            </a:endParaRPr>
          </a:p>
        </p:txBody>
      </p:sp>
    </p:spTree>
    <p:extLst>
      <p:ext uri="{BB962C8B-B14F-4D97-AF65-F5344CB8AC3E}">
        <p14:creationId xmlns:p14="http://schemas.microsoft.com/office/powerpoint/2010/main" val="189323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5" name="矩形 3"/>
          <p:cNvSpPr/>
          <p:nvPr/>
        </p:nvSpPr>
        <p:spPr>
          <a:xfrm>
            <a:off x="595325" y="834268"/>
            <a:ext cx="5416835" cy="481350"/>
          </a:xfrm>
          <a:prstGeom prst="rect">
            <a:avLst/>
          </a:prstGeom>
        </p:spPr>
        <p:txBody>
          <a:bodyPr wrap="square">
            <a:spAutoFit/>
          </a:bodyPr>
          <a:lstStyle/>
          <a:p>
            <a:pPr fontAlgn="auto">
              <a:lnSpc>
                <a:spcPct val="114000"/>
              </a:lnSpc>
              <a:spcBef>
                <a:spcPts val="0"/>
              </a:spcBef>
              <a:spcAft>
                <a:spcPts val="0"/>
              </a:spcAft>
              <a:defRPr/>
            </a:pPr>
            <a:r>
              <a:rPr lang="zh-CN" altLang="en-US" sz="2400" b="1" dirty="0">
                <a:solidFill>
                  <a:srgbClr val="FFC000"/>
                </a:solidFill>
                <a:latin typeface="微软雅黑" pitchFamily="34" charset="-122"/>
                <a:ea typeface="微软雅黑" pitchFamily="34" charset="-122"/>
              </a:rPr>
              <a:t>文献综述</a:t>
            </a:r>
            <a:endParaRPr lang="en-US" altLang="zh-CN" sz="2400" b="1" dirty="0">
              <a:solidFill>
                <a:srgbClr val="FFC000"/>
              </a:solidFill>
              <a:latin typeface="微软雅黑" pitchFamily="34" charset="-122"/>
              <a:ea typeface="微软雅黑" pitchFamily="34" charset="-122"/>
            </a:endParaRPr>
          </a:p>
        </p:txBody>
      </p:sp>
      <p:sp>
        <p:nvSpPr>
          <p:cNvPr id="7" name="内容占位符 2"/>
          <p:cNvSpPr txBox="1">
            <a:spLocks/>
          </p:cNvSpPr>
          <p:nvPr/>
        </p:nvSpPr>
        <p:spPr>
          <a:xfrm>
            <a:off x="539913" y="1563638"/>
            <a:ext cx="7560479" cy="2743696"/>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None/>
            </a:pPr>
            <a:r>
              <a:rPr lang="zh-CN" altLang="en-US" sz="2800" b="1" dirty="0" smtClean="0">
                <a:latin typeface="华文中宋" charset="-122"/>
                <a:ea typeface="华文中宋" charset="-122"/>
              </a:rPr>
              <a:t>         文献</a:t>
            </a:r>
            <a:r>
              <a:rPr lang="zh-CN" altLang="en-US" sz="2800" b="1" dirty="0">
                <a:latin typeface="华文中宋" charset="-122"/>
                <a:ea typeface="华文中宋" charset="-122"/>
              </a:rPr>
              <a:t>综述是在</a:t>
            </a:r>
            <a:r>
              <a:rPr lang="zh-CN" altLang="en-US" sz="2800" b="1" dirty="0">
                <a:solidFill>
                  <a:schemeClr val="accent1">
                    <a:lumMod val="60000"/>
                    <a:lumOff val="40000"/>
                  </a:schemeClr>
                </a:solidFill>
                <a:latin typeface="华文中宋" charset="-122"/>
                <a:ea typeface="华文中宋" charset="-122"/>
              </a:rPr>
              <a:t>阅读大量文献资料</a:t>
            </a:r>
            <a:r>
              <a:rPr lang="zh-CN" altLang="en-US" sz="2800" b="1" dirty="0">
                <a:latin typeface="华文中宋" charset="-122"/>
                <a:ea typeface="华文中宋" charset="-122"/>
              </a:rPr>
              <a:t>的基础上，对某一学科、领域或某项具体研究工作的历史、进展或发展趋势等问题进行</a:t>
            </a:r>
            <a:r>
              <a:rPr lang="zh-CN" altLang="en-US" sz="2800" b="1" dirty="0">
                <a:solidFill>
                  <a:schemeClr val="accent1">
                    <a:lumMod val="60000"/>
                    <a:lumOff val="40000"/>
                  </a:schemeClr>
                </a:solidFill>
                <a:latin typeface="华文中宋" charset="-122"/>
                <a:ea typeface="华文中宋" charset="-122"/>
              </a:rPr>
              <a:t>综合性的叙述或评述</a:t>
            </a:r>
            <a:r>
              <a:rPr lang="zh-CN" altLang="en-US" sz="2800" b="1" dirty="0">
                <a:latin typeface="华文中宋" charset="-122"/>
                <a:ea typeface="华文中宋" charset="-122"/>
              </a:rPr>
              <a:t>。</a:t>
            </a:r>
          </a:p>
        </p:txBody>
      </p:sp>
    </p:spTree>
    <p:extLst>
      <p:ext uri="{BB962C8B-B14F-4D97-AF65-F5344CB8AC3E}">
        <p14:creationId xmlns:p14="http://schemas.microsoft.com/office/powerpoint/2010/main" val="1864238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pic>
        <p:nvPicPr>
          <p:cNvPr id="6"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10" name="矩形 3"/>
          <p:cNvSpPr/>
          <p:nvPr/>
        </p:nvSpPr>
        <p:spPr>
          <a:xfrm>
            <a:off x="595325" y="834268"/>
            <a:ext cx="5416835" cy="493212"/>
          </a:xfrm>
          <a:prstGeom prst="rect">
            <a:avLst/>
          </a:prstGeom>
        </p:spPr>
        <p:txBody>
          <a:bodyPr wrap="square">
            <a:spAutoFit/>
          </a:bodyPr>
          <a:lstStyle/>
          <a:p>
            <a:pPr fontAlgn="auto">
              <a:lnSpc>
                <a:spcPct val="114000"/>
              </a:lnSpc>
              <a:spcBef>
                <a:spcPts val="0"/>
              </a:spcBef>
              <a:spcAft>
                <a:spcPts val="0"/>
              </a:spcAft>
              <a:defRPr/>
            </a:pPr>
            <a:r>
              <a:rPr lang="en-US" altLang="zh-CN" sz="2400" b="1" dirty="0">
                <a:solidFill>
                  <a:srgbClr val="FFC000"/>
                </a:solidFill>
                <a:latin typeface="微软雅黑" pitchFamily="34" charset="-122"/>
                <a:ea typeface="微软雅黑" pitchFamily="34" charset="-122"/>
              </a:rPr>
              <a:t>Step1:</a:t>
            </a:r>
            <a:r>
              <a:rPr lang="zh-CN" altLang="en-US" sz="2400" b="1" dirty="0">
                <a:solidFill>
                  <a:srgbClr val="FFC000"/>
                </a:solidFill>
                <a:latin typeface="微软雅黑" pitchFamily="34" charset="-122"/>
                <a:ea typeface="微软雅黑" pitchFamily="34" charset="-122"/>
              </a:rPr>
              <a:t> 确定类型</a:t>
            </a:r>
            <a:endParaRPr lang="en-US" altLang="zh-CN" sz="2400" b="1" dirty="0">
              <a:solidFill>
                <a:srgbClr val="FFC000"/>
              </a:solidFill>
              <a:latin typeface="微软雅黑" pitchFamily="34" charset="-122"/>
              <a:ea typeface="微软雅黑" pitchFamily="34" charset="-122"/>
            </a:endParaRPr>
          </a:p>
        </p:txBody>
      </p:sp>
      <p:sp>
        <p:nvSpPr>
          <p:cNvPr id="4" name="Rectangle 3"/>
          <p:cNvSpPr/>
          <p:nvPr/>
        </p:nvSpPr>
        <p:spPr>
          <a:xfrm>
            <a:off x="755576" y="1707654"/>
            <a:ext cx="7073019" cy="1754326"/>
          </a:xfrm>
          <a:prstGeom prst="rect">
            <a:avLst/>
          </a:prstGeom>
        </p:spPr>
        <p:txBody>
          <a:bodyPr wrap="square">
            <a:spAutoFit/>
          </a:bodyPr>
          <a:lstStyle/>
          <a:p>
            <a:pPr algn="just" eaLnBrk="1" hangingPunct="1"/>
            <a:r>
              <a:rPr lang="zh-CN" altLang="en-US" sz="2400" b="1" dirty="0">
                <a:latin typeface="华文中宋" charset="-122"/>
                <a:ea typeface="华文中宋" charset="-122"/>
              </a:rPr>
              <a:t> </a:t>
            </a:r>
            <a:r>
              <a:rPr lang="zh-CN" altLang="en-US" sz="2400" b="1" dirty="0" smtClean="0">
                <a:latin typeface="华文中宋" charset="-122"/>
                <a:ea typeface="华文中宋" charset="-122"/>
              </a:rPr>
              <a:t>     </a:t>
            </a:r>
            <a:r>
              <a:rPr lang="zh-CN" altLang="en-US" sz="2800" b="1" dirty="0" smtClean="0">
                <a:latin typeface="华文中宋" charset="-122"/>
                <a:ea typeface="华文中宋" charset="-122"/>
              </a:rPr>
              <a:t>确定</a:t>
            </a:r>
            <a:r>
              <a:rPr lang="zh-CN" altLang="en-US" sz="2800" b="1" dirty="0">
                <a:latin typeface="华文中宋" charset="-122"/>
                <a:ea typeface="华文中宋" charset="-122"/>
              </a:rPr>
              <a:t>论文的性质、内容和写作的目的</a:t>
            </a:r>
            <a:r>
              <a:rPr lang="zh-CN" altLang="en-US" sz="2800" b="1" dirty="0" smtClean="0">
                <a:latin typeface="华文中宋" charset="-122"/>
                <a:ea typeface="华文中宋" charset="-122"/>
              </a:rPr>
              <a:t>：</a:t>
            </a:r>
            <a:r>
              <a:rPr lang="zh-CN" altLang="en-US" sz="2800" b="1" dirty="0" smtClean="0">
                <a:solidFill>
                  <a:schemeClr val="accent1">
                    <a:lumMod val="60000"/>
                    <a:lumOff val="40000"/>
                  </a:schemeClr>
                </a:solidFill>
                <a:latin typeface="华文中宋" charset="-122"/>
                <a:ea typeface="华文中宋" charset="-122"/>
              </a:rPr>
              <a:t>学位论文</a:t>
            </a:r>
            <a:r>
              <a:rPr lang="en-US" altLang="zh-CN" sz="2800" b="1" dirty="0" smtClean="0">
                <a:latin typeface="华文中宋" charset="-122"/>
                <a:ea typeface="华文中宋" charset="-122"/>
              </a:rPr>
              <a:t>/</a:t>
            </a:r>
            <a:r>
              <a:rPr lang="zh-CN" altLang="en-US" sz="2800" b="1" dirty="0" smtClean="0">
                <a:solidFill>
                  <a:schemeClr val="accent1">
                    <a:lumMod val="60000"/>
                    <a:lumOff val="40000"/>
                  </a:schemeClr>
                </a:solidFill>
                <a:latin typeface="华文中宋" charset="-122"/>
                <a:ea typeface="华文中宋" charset="-122"/>
              </a:rPr>
              <a:t>参加</a:t>
            </a:r>
            <a:r>
              <a:rPr lang="zh-CN" altLang="en-US" sz="2800" b="1" dirty="0">
                <a:solidFill>
                  <a:schemeClr val="accent1">
                    <a:lumMod val="60000"/>
                    <a:lumOff val="40000"/>
                  </a:schemeClr>
                </a:solidFill>
                <a:latin typeface="华文中宋" charset="-122"/>
                <a:ea typeface="华文中宋" charset="-122"/>
              </a:rPr>
              <a:t>学术讨论会的</a:t>
            </a:r>
            <a:r>
              <a:rPr lang="zh-CN" altLang="en-US" sz="2800" b="1" dirty="0" smtClean="0">
                <a:solidFill>
                  <a:schemeClr val="accent1">
                    <a:lumMod val="60000"/>
                    <a:lumOff val="40000"/>
                  </a:schemeClr>
                </a:solidFill>
                <a:latin typeface="华文中宋" charset="-122"/>
                <a:ea typeface="华文中宋" charset="-122"/>
              </a:rPr>
              <a:t>论文</a:t>
            </a:r>
            <a:r>
              <a:rPr lang="en-US" altLang="zh-CN" sz="2800" b="1" dirty="0" smtClean="0">
                <a:latin typeface="华文中宋" charset="-122"/>
                <a:ea typeface="华文中宋" charset="-122"/>
              </a:rPr>
              <a:t>/</a:t>
            </a:r>
            <a:r>
              <a:rPr lang="zh-CN" altLang="en-US" sz="2800" b="1" dirty="0" smtClean="0">
                <a:solidFill>
                  <a:schemeClr val="accent1">
                    <a:lumMod val="60000"/>
                    <a:lumOff val="40000"/>
                  </a:schemeClr>
                </a:solidFill>
                <a:latin typeface="华文中宋" charset="-122"/>
                <a:ea typeface="华文中宋" charset="-122"/>
              </a:rPr>
              <a:t>期刊论文</a:t>
            </a:r>
            <a:r>
              <a:rPr lang="en-US" altLang="zh-CN" sz="2800" b="1" dirty="0" smtClean="0">
                <a:latin typeface="华文中宋" charset="-122"/>
                <a:ea typeface="华文中宋" charset="-122"/>
              </a:rPr>
              <a:t>/</a:t>
            </a:r>
            <a:r>
              <a:rPr lang="zh-CN" altLang="en-US" sz="2800" b="1" dirty="0" smtClean="0">
                <a:solidFill>
                  <a:schemeClr val="accent1">
                    <a:lumMod val="60000"/>
                    <a:lumOff val="40000"/>
                  </a:schemeClr>
                </a:solidFill>
                <a:latin typeface="华文中宋" charset="-122"/>
                <a:ea typeface="华文中宋" charset="-122"/>
              </a:rPr>
              <a:t>专题写作</a:t>
            </a:r>
            <a:r>
              <a:rPr lang="en-US" altLang="zh-CN" sz="2800" b="1" dirty="0" smtClean="0">
                <a:latin typeface="华文中宋" charset="-122"/>
                <a:ea typeface="华文中宋" charset="-122"/>
              </a:rPr>
              <a:t>/</a:t>
            </a:r>
            <a:r>
              <a:rPr lang="zh-CN" altLang="en-US" sz="2800" b="1" dirty="0" smtClean="0">
                <a:solidFill>
                  <a:schemeClr val="accent1">
                    <a:lumMod val="60000"/>
                    <a:lumOff val="40000"/>
                  </a:schemeClr>
                </a:solidFill>
                <a:latin typeface="华文中宋" charset="-122"/>
                <a:ea typeface="华文中宋" charset="-122"/>
              </a:rPr>
              <a:t>综合叙述</a:t>
            </a:r>
            <a:endParaRPr lang="en-US" altLang="zh-CN" sz="2800" b="1" dirty="0" smtClean="0">
              <a:solidFill>
                <a:schemeClr val="accent1">
                  <a:lumMod val="60000"/>
                  <a:lumOff val="40000"/>
                </a:schemeClr>
              </a:solidFill>
              <a:latin typeface="华文中宋" charset="-122"/>
              <a:ea typeface="华文中宋" charset="-122"/>
            </a:endParaRPr>
          </a:p>
          <a:p>
            <a:pPr algn="just" eaLnBrk="1" hangingPunct="1"/>
            <a:endParaRPr lang="en-US" altLang="zh-CN" sz="2400" b="1" dirty="0" smtClean="0">
              <a:latin typeface="华文中宋" charset="-122"/>
              <a:ea typeface="华文中宋" charset="-122"/>
            </a:endParaRPr>
          </a:p>
        </p:txBody>
      </p:sp>
    </p:spTree>
    <p:extLst>
      <p:ext uri="{BB962C8B-B14F-4D97-AF65-F5344CB8AC3E}">
        <p14:creationId xmlns:p14="http://schemas.microsoft.com/office/powerpoint/2010/main" val="755238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10" name="矩形 3"/>
          <p:cNvSpPr/>
          <p:nvPr/>
        </p:nvSpPr>
        <p:spPr>
          <a:xfrm>
            <a:off x="595325" y="834268"/>
            <a:ext cx="5416835" cy="513346"/>
          </a:xfrm>
          <a:prstGeom prst="rect">
            <a:avLst/>
          </a:prstGeom>
        </p:spPr>
        <p:txBody>
          <a:bodyPr wrap="square">
            <a:spAutoFit/>
          </a:bodyPr>
          <a:lstStyle/>
          <a:p>
            <a:pPr fontAlgn="auto">
              <a:lnSpc>
                <a:spcPct val="114000"/>
              </a:lnSpc>
              <a:spcBef>
                <a:spcPts val="0"/>
              </a:spcBef>
              <a:spcAft>
                <a:spcPts val="0"/>
              </a:spcAft>
              <a:defRPr/>
            </a:pPr>
            <a:r>
              <a:rPr lang="en-US" altLang="zh-CN" sz="2400" b="1" dirty="0" smtClean="0">
                <a:solidFill>
                  <a:srgbClr val="FFC000"/>
                </a:solidFill>
                <a:latin typeface="微软雅黑" pitchFamily="34" charset="-122"/>
                <a:ea typeface="微软雅黑" pitchFamily="34" charset="-122"/>
              </a:rPr>
              <a:t>Step2:</a:t>
            </a:r>
            <a:r>
              <a:rPr lang="zh-CN" altLang="en-US" sz="2400" b="1" dirty="0" smtClean="0">
                <a:solidFill>
                  <a:srgbClr val="FFC000"/>
                </a:solidFill>
                <a:latin typeface="微软雅黑" pitchFamily="34" charset="-122"/>
                <a:ea typeface="微软雅黑" pitchFamily="34" charset="-122"/>
              </a:rPr>
              <a:t> 搜集资料</a:t>
            </a:r>
            <a:endParaRPr lang="en-US" altLang="zh-CN" sz="2400" b="1" dirty="0">
              <a:solidFill>
                <a:srgbClr val="FFC000"/>
              </a:solidFill>
              <a:latin typeface="微软雅黑" pitchFamily="34" charset="-122"/>
              <a:ea typeface="微软雅黑" pitchFamily="34" charset="-122"/>
            </a:endParaRPr>
          </a:p>
        </p:txBody>
      </p:sp>
      <p:sp>
        <p:nvSpPr>
          <p:cNvPr id="4" name="Rectangle 3"/>
          <p:cNvSpPr/>
          <p:nvPr/>
        </p:nvSpPr>
        <p:spPr>
          <a:xfrm>
            <a:off x="595325" y="1622286"/>
            <a:ext cx="7619988" cy="3046988"/>
          </a:xfrm>
          <a:prstGeom prst="rect">
            <a:avLst/>
          </a:prstGeom>
        </p:spPr>
        <p:txBody>
          <a:bodyPr wrap="square">
            <a:spAutoFit/>
          </a:bodyPr>
          <a:lstStyle/>
          <a:p>
            <a:pPr algn="just" eaLnBrk="1" hangingPunct="1"/>
            <a:r>
              <a:rPr lang="zh-CN" altLang="en-US" sz="2400" b="1" dirty="0" smtClean="0">
                <a:latin typeface="华文中宋" charset="-122"/>
                <a:ea typeface="华文中宋" charset="-122"/>
              </a:rPr>
              <a:t>      从</a:t>
            </a:r>
            <a:r>
              <a:rPr lang="zh-CN" altLang="en-US" sz="2400" b="1" dirty="0">
                <a:latin typeface="华文中宋" charset="-122"/>
                <a:ea typeface="华文中宋" charset="-122"/>
              </a:rPr>
              <a:t>有关文献和媒体</a:t>
            </a:r>
            <a:r>
              <a:rPr lang="en-US" altLang="zh-CN" sz="2400" b="1" dirty="0">
                <a:latin typeface="华文中宋" charset="-122"/>
                <a:ea typeface="华文中宋" charset="-122"/>
              </a:rPr>
              <a:t>(</a:t>
            </a:r>
            <a:r>
              <a:rPr lang="zh-CN" altLang="en-US" sz="2400" b="1" dirty="0">
                <a:latin typeface="华文中宋" charset="-122"/>
                <a:ea typeface="华文中宋" charset="-122"/>
              </a:rPr>
              <a:t>科技期刊、书籍、会议资料、因特网等</a:t>
            </a:r>
            <a:r>
              <a:rPr lang="en-US" altLang="zh-CN" sz="2400" b="1" dirty="0">
                <a:latin typeface="华文中宋" charset="-122"/>
                <a:ea typeface="华文中宋" charset="-122"/>
              </a:rPr>
              <a:t>)</a:t>
            </a:r>
            <a:r>
              <a:rPr lang="zh-CN" altLang="en-US" sz="2400" b="1" dirty="0">
                <a:latin typeface="华文中宋" charset="-122"/>
                <a:ea typeface="华文中宋" charset="-122"/>
              </a:rPr>
              <a:t>及实验中搜集资料，然后对搜集的资料进行整理和加工，去粗取精、归纳分类、确定论题、拟写提纲</a:t>
            </a:r>
            <a:r>
              <a:rPr lang="zh-CN" altLang="en-US" sz="2400" b="1" dirty="0" smtClean="0">
                <a:latin typeface="华文中宋" charset="-122"/>
                <a:ea typeface="华文中宋" charset="-122"/>
              </a:rPr>
              <a:t>。</a:t>
            </a:r>
            <a:endParaRPr lang="en-US" altLang="zh-CN" sz="2400" b="1" dirty="0" smtClean="0">
              <a:latin typeface="华文中宋" charset="-122"/>
              <a:ea typeface="华文中宋" charset="-122"/>
            </a:endParaRPr>
          </a:p>
          <a:p>
            <a:pPr algn="just"/>
            <a:r>
              <a:rPr lang="zh-CN" altLang="en-US" sz="2400" b="1" dirty="0" smtClean="0">
                <a:latin typeface="华文中宋" charset="-122"/>
                <a:ea typeface="华文中宋" charset="-122"/>
              </a:rPr>
              <a:t>      搜集</a:t>
            </a:r>
            <a:r>
              <a:rPr lang="zh-CN" altLang="en-US" sz="2400" b="1" dirty="0">
                <a:latin typeface="华文中宋" charset="-122"/>
                <a:ea typeface="华文中宋" charset="-122"/>
              </a:rPr>
              <a:t>资料时</a:t>
            </a:r>
            <a:r>
              <a:rPr lang="en-US" altLang="zh-CN" sz="2400" b="1" dirty="0">
                <a:latin typeface="华文中宋" charset="-122"/>
                <a:ea typeface="华文中宋" charset="-122"/>
              </a:rPr>
              <a:t>,</a:t>
            </a:r>
            <a:r>
              <a:rPr lang="zh-CN" altLang="en-US" sz="2400" b="1" dirty="0">
                <a:latin typeface="华文中宋" charset="-122"/>
                <a:ea typeface="华文中宋" charset="-122"/>
              </a:rPr>
              <a:t>要尽可能</a:t>
            </a:r>
            <a:r>
              <a:rPr lang="zh-CN" altLang="en-US" sz="2400" b="1" dirty="0">
                <a:solidFill>
                  <a:schemeClr val="accent1">
                    <a:lumMod val="60000"/>
                    <a:lumOff val="40000"/>
                  </a:schemeClr>
                </a:solidFill>
                <a:latin typeface="华文中宋" charset="-122"/>
                <a:ea typeface="华文中宋" charset="-122"/>
              </a:rPr>
              <a:t>查阅第一手资料</a:t>
            </a:r>
            <a:r>
              <a:rPr lang="zh-CN" altLang="en-US" sz="2400" b="1" dirty="0">
                <a:latin typeface="华文中宋" charset="-122"/>
                <a:ea typeface="华文中宋" charset="-122"/>
              </a:rPr>
              <a:t>，引文必须核对原始文献，以防以讹传讹。直接</a:t>
            </a:r>
            <a:r>
              <a:rPr lang="zh-CN" altLang="en-US" sz="2400" b="1" dirty="0">
                <a:solidFill>
                  <a:schemeClr val="accent1">
                    <a:lumMod val="60000"/>
                    <a:lumOff val="40000"/>
                  </a:schemeClr>
                </a:solidFill>
                <a:latin typeface="华文中宋" charset="-122"/>
                <a:ea typeface="华文中宋" charset="-122"/>
              </a:rPr>
              <a:t>从外文文献中搜集</a:t>
            </a:r>
            <a:r>
              <a:rPr lang="zh-CN" altLang="en-US" sz="2400" b="1" dirty="0">
                <a:latin typeface="华文中宋" charset="-122"/>
                <a:ea typeface="华文中宋" charset="-122"/>
              </a:rPr>
              <a:t>资料是必须的，这可扩大知识面，广泛了解国际上的研究情况。</a:t>
            </a:r>
            <a:endParaRPr lang="en-US" altLang="zh-CN" sz="2400" b="1" dirty="0">
              <a:latin typeface="华文中宋" charset="-122"/>
              <a:ea typeface="华文中宋" charset="-122"/>
            </a:endParaRPr>
          </a:p>
          <a:p>
            <a:pPr algn="just" eaLnBrk="1" hangingPunct="1"/>
            <a:endParaRPr lang="zh-CN" altLang="en-US" sz="2400" b="1" dirty="0">
              <a:latin typeface="华文中宋" charset="-122"/>
              <a:ea typeface="华文中宋" charset="-122"/>
            </a:endParaRPr>
          </a:p>
        </p:txBody>
      </p:sp>
    </p:spTree>
    <p:extLst>
      <p:ext uri="{BB962C8B-B14F-4D97-AF65-F5344CB8AC3E}">
        <p14:creationId xmlns:p14="http://schemas.microsoft.com/office/powerpoint/2010/main" val="1365392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10" name="矩形 3"/>
          <p:cNvSpPr/>
          <p:nvPr/>
        </p:nvSpPr>
        <p:spPr>
          <a:xfrm>
            <a:off x="595325" y="834268"/>
            <a:ext cx="5416835" cy="481350"/>
          </a:xfrm>
          <a:prstGeom prst="rect">
            <a:avLst/>
          </a:prstGeom>
        </p:spPr>
        <p:txBody>
          <a:bodyPr wrap="square">
            <a:spAutoFit/>
          </a:bodyPr>
          <a:lstStyle/>
          <a:p>
            <a:pPr fontAlgn="auto">
              <a:lnSpc>
                <a:spcPct val="114000"/>
              </a:lnSpc>
              <a:spcBef>
                <a:spcPts val="0"/>
              </a:spcBef>
              <a:spcAft>
                <a:spcPts val="0"/>
              </a:spcAft>
              <a:defRPr/>
            </a:pPr>
            <a:r>
              <a:rPr lang="en-US" altLang="zh-CN" sz="2400" b="1" dirty="0" smtClean="0">
                <a:solidFill>
                  <a:srgbClr val="FFC000"/>
                </a:solidFill>
                <a:latin typeface="微软雅黑" pitchFamily="34" charset="-122"/>
                <a:ea typeface="微软雅黑" pitchFamily="34" charset="-122"/>
              </a:rPr>
              <a:t>Step3:</a:t>
            </a:r>
            <a:r>
              <a:rPr lang="zh-CN" altLang="en-US" sz="2400" b="1" dirty="0" smtClean="0">
                <a:solidFill>
                  <a:srgbClr val="FFC000"/>
                </a:solidFill>
                <a:latin typeface="微软雅黑" pitchFamily="34" charset="-122"/>
                <a:ea typeface="微软雅黑" pitchFamily="34" charset="-122"/>
              </a:rPr>
              <a:t> 构思谋篇</a:t>
            </a:r>
            <a:endParaRPr lang="en-US" altLang="zh-CN" sz="2400" b="1" dirty="0">
              <a:solidFill>
                <a:srgbClr val="FFC000"/>
              </a:solidFill>
              <a:latin typeface="微软雅黑" pitchFamily="34" charset="-122"/>
              <a:ea typeface="微软雅黑" pitchFamily="34" charset="-122"/>
            </a:endParaRPr>
          </a:p>
        </p:txBody>
      </p:sp>
      <p:sp>
        <p:nvSpPr>
          <p:cNvPr id="4" name="Rectangle 3"/>
          <p:cNvSpPr/>
          <p:nvPr/>
        </p:nvSpPr>
        <p:spPr>
          <a:xfrm>
            <a:off x="323528" y="1635646"/>
            <a:ext cx="8064896" cy="2954655"/>
          </a:xfrm>
          <a:prstGeom prst="rect">
            <a:avLst/>
          </a:prstGeom>
        </p:spPr>
        <p:txBody>
          <a:bodyPr wrap="square">
            <a:spAutoFit/>
          </a:bodyPr>
          <a:lstStyle/>
          <a:p>
            <a:pPr eaLnBrk="1" hangingPunct="1">
              <a:lnSpc>
                <a:spcPct val="135000"/>
              </a:lnSpc>
              <a:buFont typeface="Wingdings" charset="2"/>
              <a:buNone/>
            </a:pPr>
            <a:r>
              <a:rPr lang="zh-CN" altLang="en-US" sz="2000" b="1" dirty="0" smtClean="0">
                <a:latin typeface="华文中宋" charset="-122"/>
                <a:ea typeface="华文中宋" charset="-122"/>
              </a:rPr>
              <a:t>      构思</a:t>
            </a:r>
            <a:r>
              <a:rPr lang="zh-CN" altLang="en-US" sz="2000" b="1" dirty="0">
                <a:latin typeface="华文中宋" charset="-122"/>
                <a:ea typeface="华文中宋" charset="-122"/>
              </a:rPr>
              <a:t>包括思想内容和结构形式两个问题。作者应根据主题和材料，精心构思、合理安排文章的结构，不可随心所欲，一般应遵循以下</a:t>
            </a:r>
            <a:r>
              <a:rPr lang="en-US" altLang="zh-CN" sz="2000" b="1" dirty="0">
                <a:latin typeface="华文中宋" charset="-122"/>
                <a:ea typeface="华文中宋" charset="-122"/>
              </a:rPr>
              <a:t>3</a:t>
            </a:r>
            <a:r>
              <a:rPr lang="zh-CN" altLang="en-US" sz="2000" b="1" dirty="0">
                <a:latin typeface="华文中宋" charset="-122"/>
                <a:ea typeface="华文中宋" charset="-122"/>
              </a:rPr>
              <a:t>条原则：</a:t>
            </a:r>
          </a:p>
          <a:p>
            <a:pPr eaLnBrk="1" hangingPunct="1">
              <a:lnSpc>
                <a:spcPct val="135000"/>
              </a:lnSpc>
              <a:buFont typeface="Wingdings" charset="2"/>
              <a:buNone/>
            </a:pPr>
            <a:r>
              <a:rPr lang="zh-CN" altLang="en-US" sz="2000" b="1" dirty="0">
                <a:solidFill>
                  <a:srgbClr val="D9171F"/>
                </a:solidFill>
                <a:latin typeface="华文中宋" charset="-122"/>
                <a:ea typeface="华文中宋" charset="-122"/>
              </a:rPr>
              <a:t>⒈为主题</a:t>
            </a:r>
            <a:r>
              <a:rPr lang="zh-CN" altLang="en-US" sz="2000" b="1" dirty="0" smtClean="0">
                <a:solidFill>
                  <a:srgbClr val="D9171F"/>
                </a:solidFill>
                <a:latin typeface="华文中宋" charset="-122"/>
                <a:ea typeface="华文中宋" charset="-122"/>
              </a:rPr>
              <a:t>服务：</a:t>
            </a:r>
            <a:r>
              <a:rPr lang="zh-CN" altLang="en-US" sz="2000" b="1" dirty="0" smtClean="0">
                <a:latin typeface="华文中宋" charset="-122"/>
                <a:ea typeface="华文中宋" charset="-122"/>
              </a:rPr>
              <a:t>文章</a:t>
            </a:r>
            <a:r>
              <a:rPr lang="zh-CN" altLang="en-US" sz="2000" b="1" dirty="0">
                <a:latin typeface="华文中宋" charset="-122"/>
                <a:ea typeface="华文中宋" charset="-122"/>
              </a:rPr>
              <a:t>的结构要围绕主题来安排层次</a:t>
            </a:r>
            <a:r>
              <a:rPr lang="en-US" altLang="zh-CN" sz="2000" b="1" dirty="0">
                <a:latin typeface="华文中宋" charset="-122"/>
                <a:ea typeface="华文中宋" charset="-122"/>
              </a:rPr>
              <a:t>,</a:t>
            </a:r>
            <a:r>
              <a:rPr lang="zh-CN" altLang="en-US" sz="2000" b="1" dirty="0">
                <a:latin typeface="华文中宋" charset="-122"/>
                <a:ea typeface="华文中宋" charset="-122"/>
              </a:rPr>
              <a:t>组织材料。</a:t>
            </a:r>
          </a:p>
          <a:p>
            <a:pPr eaLnBrk="1" hangingPunct="1">
              <a:lnSpc>
                <a:spcPct val="135000"/>
              </a:lnSpc>
              <a:buFont typeface="Wingdings" charset="2"/>
              <a:buNone/>
            </a:pPr>
            <a:r>
              <a:rPr lang="zh-CN" altLang="en-US" sz="2000" b="1" dirty="0">
                <a:solidFill>
                  <a:srgbClr val="D9171F"/>
                </a:solidFill>
                <a:latin typeface="华文中宋" charset="-122"/>
                <a:ea typeface="华文中宋" charset="-122"/>
              </a:rPr>
              <a:t>⒉要完整</a:t>
            </a:r>
            <a:r>
              <a:rPr lang="zh-CN" altLang="en-US" sz="2000" b="1" dirty="0" smtClean="0">
                <a:solidFill>
                  <a:srgbClr val="D9171F"/>
                </a:solidFill>
                <a:latin typeface="华文中宋" charset="-122"/>
                <a:ea typeface="华文中宋" charset="-122"/>
              </a:rPr>
              <a:t>统一：</a:t>
            </a:r>
            <a:r>
              <a:rPr lang="zh-CN" altLang="en-US" sz="2000" b="1" dirty="0" smtClean="0">
                <a:latin typeface="华文中宋" charset="-122"/>
                <a:ea typeface="华文中宋" charset="-122"/>
              </a:rPr>
              <a:t>整篇</a:t>
            </a:r>
            <a:r>
              <a:rPr lang="zh-CN" altLang="en-US" sz="2000" b="1" dirty="0">
                <a:latin typeface="华文中宋" charset="-122"/>
                <a:ea typeface="华文中宋" charset="-122"/>
              </a:rPr>
              <a:t>文章应是一个完整统一的整体，应符合客观事物的内在联系和规律，应符合科学和认识事物的逻辑。</a:t>
            </a:r>
          </a:p>
          <a:p>
            <a:pPr algn="just" eaLnBrk="1" hangingPunct="1"/>
            <a:endParaRPr lang="zh-CN" altLang="en-US" sz="2400" b="1" dirty="0">
              <a:latin typeface="华文中宋" charset="-122"/>
              <a:ea typeface="华文中宋" charset="-122"/>
            </a:endParaRPr>
          </a:p>
        </p:txBody>
      </p:sp>
    </p:spTree>
    <p:extLst>
      <p:ext uri="{BB962C8B-B14F-4D97-AF65-F5344CB8AC3E}">
        <p14:creationId xmlns:p14="http://schemas.microsoft.com/office/powerpoint/2010/main" val="36401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10" name="矩形 3"/>
          <p:cNvSpPr/>
          <p:nvPr/>
        </p:nvSpPr>
        <p:spPr>
          <a:xfrm>
            <a:off x="595325" y="834268"/>
            <a:ext cx="5416835" cy="481350"/>
          </a:xfrm>
          <a:prstGeom prst="rect">
            <a:avLst/>
          </a:prstGeom>
        </p:spPr>
        <p:txBody>
          <a:bodyPr wrap="square">
            <a:spAutoFit/>
          </a:bodyPr>
          <a:lstStyle/>
          <a:p>
            <a:pPr fontAlgn="auto">
              <a:lnSpc>
                <a:spcPct val="114000"/>
              </a:lnSpc>
              <a:spcBef>
                <a:spcPts val="0"/>
              </a:spcBef>
              <a:spcAft>
                <a:spcPts val="0"/>
              </a:spcAft>
              <a:defRPr/>
            </a:pPr>
            <a:r>
              <a:rPr lang="en-US" altLang="zh-CN" sz="2400" b="1" dirty="0" smtClean="0">
                <a:solidFill>
                  <a:srgbClr val="FFC000"/>
                </a:solidFill>
                <a:latin typeface="微软雅黑" pitchFamily="34" charset="-122"/>
                <a:ea typeface="微软雅黑" pitchFamily="34" charset="-122"/>
              </a:rPr>
              <a:t>Step3:</a:t>
            </a:r>
            <a:r>
              <a:rPr lang="zh-CN" altLang="en-US" sz="2400" b="1" dirty="0" smtClean="0">
                <a:solidFill>
                  <a:srgbClr val="FFC000"/>
                </a:solidFill>
                <a:latin typeface="微软雅黑" pitchFamily="34" charset="-122"/>
                <a:ea typeface="微软雅黑" pitchFamily="34" charset="-122"/>
              </a:rPr>
              <a:t> 构思谋篇</a:t>
            </a:r>
            <a:endParaRPr lang="en-US" altLang="zh-CN" sz="2400" b="1" dirty="0">
              <a:solidFill>
                <a:srgbClr val="FFC000"/>
              </a:solidFill>
              <a:latin typeface="微软雅黑" pitchFamily="34" charset="-122"/>
              <a:ea typeface="微软雅黑" pitchFamily="34" charset="-122"/>
            </a:endParaRPr>
          </a:p>
        </p:txBody>
      </p:sp>
      <p:sp>
        <p:nvSpPr>
          <p:cNvPr id="4" name="Rectangle 3"/>
          <p:cNvSpPr/>
          <p:nvPr/>
        </p:nvSpPr>
        <p:spPr>
          <a:xfrm>
            <a:off x="323528" y="1635646"/>
            <a:ext cx="7891785" cy="2308324"/>
          </a:xfrm>
          <a:prstGeom prst="rect">
            <a:avLst/>
          </a:prstGeom>
        </p:spPr>
        <p:txBody>
          <a:bodyPr wrap="square">
            <a:spAutoFit/>
          </a:bodyPr>
          <a:lstStyle/>
          <a:p>
            <a:pPr eaLnBrk="1" hangingPunct="1">
              <a:buFont typeface="Wingdings" charset="2"/>
              <a:buNone/>
            </a:pPr>
            <a:r>
              <a:rPr lang="zh-CN" altLang="en-US" sz="2000" b="1" dirty="0">
                <a:solidFill>
                  <a:srgbClr val="D9171F"/>
                </a:solidFill>
                <a:ea typeface="华文中宋" charset="-122"/>
              </a:rPr>
              <a:t>⒊要符合不同文体的</a:t>
            </a:r>
            <a:r>
              <a:rPr lang="zh-CN" altLang="en-US" sz="2000" b="1" dirty="0" smtClean="0">
                <a:solidFill>
                  <a:srgbClr val="D9171F"/>
                </a:solidFill>
                <a:ea typeface="华文中宋" charset="-122"/>
              </a:rPr>
              <a:t>要求：</a:t>
            </a:r>
            <a:endParaRPr lang="zh-CN" altLang="en-US" sz="2000" b="1" dirty="0">
              <a:solidFill>
                <a:srgbClr val="D9171F"/>
              </a:solidFill>
              <a:ea typeface="华文中宋" charset="-122"/>
            </a:endParaRPr>
          </a:p>
          <a:p>
            <a:pPr algn="just" eaLnBrk="1" hangingPunct="1">
              <a:buFont typeface="Wingdings" charset="2"/>
              <a:buNone/>
            </a:pPr>
            <a:r>
              <a:rPr lang="zh-CN" altLang="en-US" sz="2000" b="1" dirty="0">
                <a:ea typeface="华文中宋" charset="-122"/>
              </a:rPr>
              <a:t>   </a:t>
            </a:r>
            <a:endParaRPr lang="en-US" altLang="zh-CN" sz="2000" b="1" dirty="0" smtClean="0">
              <a:ea typeface="华文中宋" charset="-122"/>
            </a:endParaRPr>
          </a:p>
          <a:p>
            <a:pPr algn="just" eaLnBrk="1" hangingPunct="1">
              <a:buFont typeface="Wingdings" charset="2"/>
              <a:buNone/>
            </a:pPr>
            <a:r>
              <a:rPr lang="zh-CN" altLang="en-US" sz="2000" b="1" dirty="0">
                <a:ea typeface="华文中宋" charset="-122"/>
              </a:rPr>
              <a:t> </a:t>
            </a:r>
            <a:r>
              <a:rPr lang="zh-CN" altLang="en-US" sz="2000" b="1" dirty="0" smtClean="0">
                <a:ea typeface="华文中宋" charset="-122"/>
              </a:rPr>
              <a:t>      不同</a:t>
            </a:r>
            <a:r>
              <a:rPr lang="zh-CN" altLang="en-US" sz="2000" b="1" dirty="0">
                <a:ea typeface="华文中宋" charset="-122"/>
              </a:rPr>
              <a:t>文体的科技作品，都有其对结构的要求，都有约定俗成的方式。一般地说，记叙性的科技作品要按事件的发展过程布局，以便线索分明，结构完整；议论性的科技作品要按事件的内在联系划分层次，以便条理清晰、逻辑严密。</a:t>
            </a:r>
          </a:p>
          <a:p>
            <a:pPr algn="just" eaLnBrk="1" hangingPunct="1"/>
            <a:endParaRPr lang="zh-CN" altLang="en-US" sz="2400" b="1" dirty="0">
              <a:latin typeface="华文中宋" charset="-122"/>
              <a:ea typeface="华文中宋" charset="-122"/>
            </a:endParaRPr>
          </a:p>
        </p:txBody>
      </p:sp>
    </p:spTree>
    <p:extLst>
      <p:ext uri="{BB962C8B-B14F-4D97-AF65-F5344CB8AC3E}">
        <p14:creationId xmlns:p14="http://schemas.microsoft.com/office/powerpoint/2010/main" val="1585275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前期准备</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10" name="矩形 3"/>
          <p:cNvSpPr/>
          <p:nvPr/>
        </p:nvSpPr>
        <p:spPr>
          <a:xfrm>
            <a:off x="595325" y="834268"/>
            <a:ext cx="5416835" cy="513346"/>
          </a:xfrm>
          <a:prstGeom prst="rect">
            <a:avLst/>
          </a:prstGeom>
        </p:spPr>
        <p:txBody>
          <a:bodyPr wrap="square">
            <a:spAutoFit/>
          </a:bodyPr>
          <a:lstStyle/>
          <a:p>
            <a:pPr fontAlgn="auto">
              <a:lnSpc>
                <a:spcPct val="114000"/>
              </a:lnSpc>
              <a:spcBef>
                <a:spcPts val="0"/>
              </a:spcBef>
              <a:spcAft>
                <a:spcPts val="0"/>
              </a:spcAft>
              <a:defRPr/>
            </a:pPr>
            <a:r>
              <a:rPr lang="en-US" altLang="zh-CN" sz="2400" b="1" dirty="0" smtClean="0">
                <a:solidFill>
                  <a:srgbClr val="FFC000"/>
                </a:solidFill>
                <a:latin typeface="微软雅黑" pitchFamily="34" charset="-122"/>
                <a:ea typeface="微软雅黑" pitchFamily="34" charset="-122"/>
              </a:rPr>
              <a:t>Step4:</a:t>
            </a:r>
            <a:r>
              <a:rPr lang="zh-CN" altLang="en-US" sz="2400" b="1" dirty="0" smtClean="0">
                <a:solidFill>
                  <a:srgbClr val="FFC000"/>
                </a:solidFill>
                <a:latin typeface="微软雅黑" pitchFamily="34" charset="-122"/>
                <a:ea typeface="微软雅黑" pitchFamily="34" charset="-122"/>
              </a:rPr>
              <a:t> 拟写提纲</a:t>
            </a:r>
            <a:endParaRPr lang="en-US" altLang="zh-CN" sz="2400" b="1" dirty="0">
              <a:solidFill>
                <a:srgbClr val="FFC000"/>
              </a:solidFill>
              <a:latin typeface="微软雅黑" pitchFamily="34" charset="-122"/>
              <a:ea typeface="微软雅黑" pitchFamily="34" charset="-122"/>
            </a:endParaRPr>
          </a:p>
        </p:txBody>
      </p:sp>
      <p:sp>
        <p:nvSpPr>
          <p:cNvPr id="4" name="Rectangle 3"/>
          <p:cNvSpPr/>
          <p:nvPr/>
        </p:nvSpPr>
        <p:spPr>
          <a:xfrm>
            <a:off x="467544" y="1694294"/>
            <a:ext cx="7632848" cy="2677656"/>
          </a:xfrm>
          <a:prstGeom prst="rect">
            <a:avLst/>
          </a:prstGeom>
        </p:spPr>
        <p:txBody>
          <a:bodyPr wrap="square">
            <a:spAutoFit/>
          </a:bodyPr>
          <a:lstStyle/>
          <a:p>
            <a:pPr algn="just" eaLnBrk="1" hangingPunct="1">
              <a:buFont typeface="Wingdings" charset="2"/>
              <a:buNone/>
            </a:pPr>
            <a:r>
              <a:rPr lang="zh-CN" altLang="en-US" sz="2400" b="1" dirty="0" smtClean="0">
                <a:latin typeface="华文中宋" charset="-122"/>
                <a:ea typeface="华文中宋" charset="-122"/>
              </a:rPr>
              <a:t>      在</a:t>
            </a:r>
            <a:r>
              <a:rPr lang="zh-CN" altLang="en-US" sz="2400" b="1" dirty="0">
                <a:latin typeface="华文中宋" charset="-122"/>
                <a:ea typeface="华文中宋" charset="-122"/>
              </a:rPr>
              <a:t>撰写初稿之前，应拟出一个尽可能详细的提纲。提纲如同施工蓝图，可描绘出通篇的轮廓，先写什么、后写什么，前后表述如何一致，首尾如何贯通呼应，全文的重点在哪里等，在提纲中都可一目了然。拟写提纲是构思文章实用而有效的办法，也是锻炼思路、提高构思能力的手段。</a:t>
            </a:r>
          </a:p>
          <a:p>
            <a:pPr algn="just" eaLnBrk="1" hangingPunct="1"/>
            <a:endParaRPr lang="zh-CN" altLang="en-US" sz="2400" b="1" dirty="0">
              <a:latin typeface="华文中宋" charset="-122"/>
              <a:ea typeface="华文中宋" charset="-122"/>
            </a:endParaRPr>
          </a:p>
        </p:txBody>
      </p:sp>
    </p:spTree>
    <p:extLst>
      <p:ext uri="{BB962C8B-B14F-4D97-AF65-F5344CB8AC3E}">
        <p14:creationId xmlns:p14="http://schemas.microsoft.com/office/powerpoint/2010/main" val="945364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2483768" y="1995686"/>
            <a:ext cx="5416835" cy="653705"/>
          </a:xfrm>
          <a:prstGeom prst="rect">
            <a:avLst/>
          </a:prstGeom>
        </p:spPr>
        <p:txBody>
          <a:bodyPr wrap="square">
            <a:spAutoFit/>
          </a:bodyPr>
          <a:lstStyle/>
          <a:p>
            <a:pPr fontAlgn="auto">
              <a:lnSpc>
                <a:spcPct val="114000"/>
              </a:lnSpc>
              <a:spcBef>
                <a:spcPts val="0"/>
              </a:spcBef>
              <a:spcAft>
                <a:spcPts val="0"/>
              </a:spcAft>
              <a:defRPr/>
            </a:pPr>
            <a:r>
              <a:rPr lang="zh-CN" altLang="en-US" sz="3200" b="1" smtClean="0">
                <a:solidFill>
                  <a:srgbClr val="FFC000"/>
                </a:solidFill>
                <a:latin typeface="微软雅黑" pitchFamily="34" charset="-122"/>
                <a:ea typeface="微软雅黑" pitchFamily="34" charset="-122"/>
              </a:rPr>
              <a:t>科技论文的一般</a:t>
            </a:r>
            <a:r>
              <a:rPr lang="zh-CN" altLang="en-US" sz="3200" b="1" dirty="0" smtClean="0">
                <a:solidFill>
                  <a:srgbClr val="FFC000"/>
                </a:solidFill>
                <a:latin typeface="微软雅黑" pitchFamily="34" charset="-122"/>
                <a:ea typeface="微软雅黑" pitchFamily="34" charset="-122"/>
              </a:rPr>
              <a:t>结构</a:t>
            </a:r>
            <a:endParaRPr lang="en-US" altLang="zh-CN" sz="320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210689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一般结构</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pic>
        <p:nvPicPr>
          <p:cNvPr id="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6592" b="17906"/>
          <a:stretch/>
        </p:blipFill>
        <p:spPr bwMode="auto">
          <a:xfrm>
            <a:off x="2051720" y="771550"/>
            <a:ext cx="5375306" cy="412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3"/>
          <p:cNvSpPr/>
          <p:nvPr/>
        </p:nvSpPr>
        <p:spPr>
          <a:xfrm>
            <a:off x="595325" y="834268"/>
            <a:ext cx="5416835" cy="416524"/>
          </a:xfrm>
          <a:prstGeom prst="rect">
            <a:avLst/>
          </a:prstGeom>
        </p:spPr>
        <p:txBody>
          <a:bodyPr wrap="square">
            <a:spAutoFit/>
          </a:bodyPr>
          <a:lstStyle/>
          <a:p>
            <a:pPr fontAlgn="auto">
              <a:lnSpc>
                <a:spcPct val="114000"/>
              </a:lnSpc>
              <a:spcBef>
                <a:spcPts val="0"/>
              </a:spcBef>
              <a:spcAft>
                <a:spcPts val="0"/>
              </a:spcAft>
              <a:defRPr/>
            </a:pPr>
            <a:r>
              <a:rPr lang="zh-CN" altLang="en-US" sz="2000" b="1" dirty="0" smtClean="0">
                <a:solidFill>
                  <a:srgbClr val="FFC000"/>
                </a:solidFill>
                <a:latin typeface="微软雅黑" pitchFamily="34" charset="-122"/>
                <a:ea typeface="微软雅黑" pitchFamily="34" charset="-122"/>
              </a:rPr>
              <a:t>学位论文</a:t>
            </a:r>
            <a:endParaRPr lang="en-US" altLang="zh-CN" sz="200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2025417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一般结构</a:t>
            </a:r>
            <a:endParaRPr lang="zh-CN" altLang="en-US" dirty="0"/>
          </a:p>
        </p:txBody>
      </p:sp>
      <p:pic>
        <p:nvPicPr>
          <p:cNvPr id="6"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8" name="矩形 3"/>
          <p:cNvSpPr/>
          <p:nvPr/>
        </p:nvSpPr>
        <p:spPr>
          <a:xfrm>
            <a:off x="595325" y="834268"/>
            <a:ext cx="5416835" cy="416524"/>
          </a:xfrm>
          <a:prstGeom prst="rect">
            <a:avLst/>
          </a:prstGeom>
        </p:spPr>
        <p:txBody>
          <a:bodyPr wrap="square">
            <a:spAutoFit/>
          </a:bodyPr>
          <a:lstStyle/>
          <a:p>
            <a:pPr fontAlgn="auto">
              <a:lnSpc>
                <a:spcPct val="114000"/>
              </a:lnSpc>
              <a:spcBef>
                <a:spcPts val="0"/>
              </a:spcBef>
              <a:spcAft>
                <a:spcPts val="0"/>
              </a:spcAft>
              <a:defRPr/>
            </a:pPr>
            <a:r>
              <a:rPr lang="zh-CN" altLang="en-US" sz="2000" b="1" dirty="0" smtClean="0">
                <a:solidFill>
                  <a:srgbClr val="FFC000"/>
                </a:solidFill>
                <a:latin typeface="微软雅黑" pitchFamily="34" charset="-122"/>
                <a:ea typeface="微软雅黑" pitchFamily="34" charset="-122"/>
              </a:rPr>
              <a:t>期刊论文</a:t>
            </a:r>
            <a:endParaRPr lang="en-US" altLang="zh-CN" sz="2000" b="1" dirty="0">
              <a:solidFill>
                <a:srgbClr val="FFC000"/>
              </a:solidFill>
              <a:latin typeface="微软雅黑" pitchFamily="34" charset="-122"/>
              <a:ea typeface="微软雅黑" pitchFamily="34" charset="-122"/>
            </a:endParaRPr>
          </a:p>
        </p:txBody>
      </p:sp>
      <p:sp>
        <p:nvSpPr>
          <p:cNvPr id="3" name="Rectangle 2"/>
          <p:cNvSpPr/>
          <p:nvPr/>
        </p:nvSpPr>
        <p:spPr>
          <a:xfrm>
            <a:off x="672387" y="1700810"/>
            <a:ext cx="2631355" cy="2246769"/>
          </a:xfrm>
          <a:prstGeom prst="rect">
            <a:avLst/>
          </a:prstGeom>
        </p:spPr>
        <p:txBody>
          <a:bodyPr wrap="square">
            <a:spAutoFit/>
          </a:bodyPr>
          <a:lstStyle/>
          <a:p>
            <a:pPr marL="457200" indent="-457200">
              <a:buFont typeface="Arial" charset="0"/>
              <a:buChar char="•"/>
            </a:pPr>
            <a:r>
              <a:rPr lang="zh-CN" altLang="en-US" sz="2800" b="1" dirty="0" smtClean="0">
                <a:latin typeface="华文中宋" charset="-122"/>
                <a:ea typeface="华文中宋" charset="-122"/>
              </a:rPr>
              <a:t>题名</a:t>
            </a:r>
            <a:endParaRPr lang="en-US" altLang="zh-CN" sz="2800" b="1" dirty="0" smtClean="0">
              <a:latin typeface="华文中宋" charset="-122"/>
              <a:ea typeface="华文中宋" charset="-122"/>
            </a:endParaRPr>
          </a:p>
          <a:p>
            <a:pPr marL="457200" indent="-457200">
              <a:buFont typeface="Arial" charset="0"/>
              <a:buChar char="•"/>
            </a:pPr>
            <a:r>
              <a:rPr lang="zh-CN" altLang="en-US" sz="2800" b="1" dirty="0" smtClean="0">
                <a:latin typeface="华文中宋" charset="-122"/>
                <a:ea typeface="华文中宋" charset="-122"/>
              </a:rPr>
              <a:t>署名</a:t>
            </a:r>
            <a:endParaRPr lang="en-US" altLang="zh-CN" sz="2800" b="1" dirty="0" smtClean="0">
              <a:latin typeface="华文中宋" charset="-122"/>
              <a:ea typeface="华文中宋" charset="-122"/>
            </a:endParaRPr>
          </a:p>
          <a:p>
            <a:pPr marL="457200" indent="-457200">
              <a:buFont typeface="Arial" charset="0"/>
              <a:buChar char="•"/>
            </a:pPr>
            <a:r>
              <a:rPr lang="zh-CN" altLang="en-US" sz="2800" b="1" dirty="0" smtClean="0">
                <a:latin typeface="华文中宋" charset="-122"/>
                <a:ea typeface="华文中宋" charset="-122"/>
              </a:rPr>
              <a:t>摘要</a:t>
            </a:r>
            <a:endParaRPr lang="en-US" altLang="zh-CN" sz="2800" b="1" dirty="0" smtClean="0">
              <a:latin typeface="华文中宋" charset="-122"/>
              <a:ea typeface="华文中宋" charset="-122"/>
            </a:endParaRPr>
          </a:p>
          <a:p>
            <a:pPr marL="457200" indent="-457200">
              <a:buFont typeface="Arial" charset="0"/>
              <a:buChar char="•"/>
            </a:pPr>
            <a:r>
              <a:rPr lang="zh-CN" altLang="en-US" sz="2800" b="1" dirty="0" smtClean="0">
                <a:latin typeface="华文中宋" charset="-122"/>
                <a:ea typeface="华文中宋" charset="-122"/>
              </a:rPr>
              <a:t>关键词</a:t>
            </a:r>
            <a:endParaRPr lang="en-US" altLang="zh-CN" sz="2800" b="1" dirty="0" smtClean="0">
              <a:latin typeface="华文中宋" charset="-122"/>
              <a:ea typeface="华文中宋" charset="-122"/>
            </a:endParaRPr>
          </a:p>
          <a:p>
            <a:endParaRPr lang="en-US" altLang="zh-CN" sz="2800" b="1" dirty="0" smtClean="0">
              <a:latin typeface="华文中宋" charset="-122"/>
              <a:ea typeface="华文中宋" charset="-122"/>
            </a:endParaRPr>
          </a:p>
        </p:txBody>
      </p:sp>
      <p:sp>
        <p:nvSpPr>
          <p:cNvPr id="9" name="Rectangle 8"/>
          <p:cNvSpPr/>
          <p:nvPr/>
        </p:nvSpPr>
        <p:spPr>
          <a:xfrm>
            <a:off x="3131840" y="1700810"/>
            <a:ext cx="3312368" cy="1384995"/>
          </a:xfrm>
          <a:prstGeom prst="rect">
            <a:avLst/>
          </a:prstGeom>
        </p:spPr>
        <p:txBody>
          <a:bodyPr wrap="square">
            <a:spAutoFit/>
          </a:bodyPr>
          <a:lstStyle/>
          <a:p>
            <a:pPr marL="457200" indent="-457200">
              <a:buFont typeface="Arial" charset="0"/>
              <a:buChar char="•"/>
            </a:pPr>
            <a:r>
              <a:rPr lang="zh-CN" altLang="en-US" sz="2800" b="1" dirty="0" smtClean="0">
                <a:latin typeface="华文中宋" charset="-122"/>
                <a:ea typeface="华文中宋" charset="-122"/>
              </a:rPr>
              <a:t>引言</a:t>
            </a:r>
            <a:endParaRPr lang="en-US" altLang="zh-CN" sz="2800" b="1" dirty="0" smtClean="0">
              <a:latin typeface="华文中宋" charset="-122"/>
              <a:ea typeface="华文中宋" charset="-122"/>
            </a:endParaRPr>
          </a:p>
          <a:p>
            <a:pPr marL="457200" indent="-457200">
              <a:buFont typeface="Arial" charset="0"/>
              <a:buChar char="•"/>
            </a:pPr>
            <a:r>
              <a:rPr lang="zh-CN" altLang="en-US" sz="2800" b="1" dirty="0" smtClean="0">
                <a:latin typeface="华文中宋" charset="-122"/>
                <a:ea typeface="华文中宋" charset="-122"/>
              </a:rPr>
              <a:t>正文</a:t>
            </a:r>
            <a:endParaRPr lang="en-US" altLang="zh-CN" sz="2800" b="1" dirty="0" smtClean="0">
              <a:latin typeface="华文中宋" charset="-122"/>
              <a:ea typeface="华文中宋" charset="-122"/>
            </a:endParaRPr>
          </a:p>
          <a:p>
            <a:pPr marL="457200" indent="-457200">
              <a:buFont typeface="Arial" charset="0"/>
              <a:buChar char="•"/>
            </a:pPr>
            <a:r>
              <a:rPr lang="zh-CN" altLang="en-US" sz="2800" b="1" dirty="0" smtClean="0">
                <a:latin typeface="华文中宋" charset="-122"/>
                <a:ea typeface="华文中宋" charset="-122"/>
              </a:rPr>
              <a:t>结论</a:t>
            </a:r>
            <a:endParaRPr lang="en-US" altLang="zh-CN" sz="2800" b="1" dirty="0" smtClean="0">
              <a:latin typeface="华文中宋" charset="-122"/>
              <a:ea typeface="华文中宋" charset="-122"/>
            </a:endParaRPr>
          </a:p>
        </p:txBody>
      </p:sp>
      <p:sp>
        <p:nvSpPr>
          <p:cNvPr id="4" name="Rectangle 3"/>
          <p:cNvSpPr/>
          <p:nvPr/>
        </p:nvSpPr>
        <p:spPr>
          <a:xfrm>
            <a:off x="5292080" y="1700810"/>
            <a:ext cx="4572000" cy="954107"/>
          </a:xfrm>
          <a:prstGeom prst="rect">
            <a:avLst/>
          </a:prstGeom>
        </p:spPr>
        <p:txBody>
          <a:bodyPr>
            <a:spAutoFit/>
          </a:bodyPr>
          <a:lstStyle/>
          <a:p>
            <a:pPr marL="457200" indent="-457200">
              <a:buFont typeface="Arial" charset="0"/>
              <a:buChar char="•"/>
            </a:pPr>
            <a:r>
              <a:rPr lang="zh-CN" altLang="en-US" sz="2800" b="1" dirty="0">
                <a:latin typeface="华文中宋" charset="-122"/>
                <a:ea typeface="华文中宋" charset="-122"/>
              </a:rPr>
              <a:t>致谢</a:t>
            </a:r>
            <a:endParaRPr lang="en-US" altLang="zh-CN" sz="2800" b="1" dirty="0">
              <a:latin typeface="华文中宋" charset="-122"/>
              <a:ea typeface="华文中宋" charset="-122"/>
            </a:endParaRPr>
          </a:p>
          <a:p>
            <a:pPr marL="457200" indent="-457200">
              <a:buFont typeface="Arial" charset="0"/>
              <a:buChar char="•"/>
            </a:pPr>
            <a:r>
              <a:rPr lang="zh-CN" altLang="en-US" sz="2800" b="1" dirty="0">
                <a:latin typeface="华文中宋" charset="-122"/>
                <a:ea typeface="华文中宋" charset="-122"/>
              </a:rPr>
              <a:t>参考文献及附录</a:t>
            </a:r>
            <a:endParaRPr lang="en-US" sz="2800" dirty="0"/>
          </a:p>
        </p:txBody>
      </p:sp>
    </p:spTree>
    <p:extLst>
      <p:ext uri="{BB962C8B-B14F-4D97-AF65-F5344CB8AC3E}">
        <p14:creationId xmlns:p14="http://schemas.microsoft.com/office/powerpoint/2010/main" val="67926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2"/>
          <p:cNvSpPr>
            <a:spLocks noGrp="1"/>
          </p:cNvSpPr>
          <p:nvPr>
            <p:ph type="title"/>
          </p:nvPr>
        </p:nvSpPr>
        <p:spPr bwMode="auto">
          <a:xfrm>
            <a:off x="500034" y="642924"/>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目录</a:t>
            </a:r>
          </a:p>
        </p:txBody>
      </p:sp>
      <p:sp>
        <p:nvSpPr>
          <p:cNvPr id="33" name="矩形 32"/>
          <p:cNvSpPr/>
          <p:nvPr/>
        </p:nvSpPr>
        <p:spPr>
          <a:xfrm>
            <a:off x="1571604" y="1643056"/>
            <a:ext cx="3000373" cy="1644489"/>
          </a:xfrm>
          <a:prstGeom prst="rect">
            <a:avLst/>
          </a:prstGeom>
        </p:spPr>
        <p:txBody>
          <a:bodyPr wrap="square">
            <a:spAutoFit/>
          </a:bodyPr>
          <a:lstStyle/>
          <a:p>
            <a:pPr marL="457200" indent="-457200" fontAlgn="auto">
              <a:lnSpc>
                <a:spcPct val="150000"/>
              </a:lnSpc>
              <a:spcBef>
                <a:spcPts val="0"/>
              </a:spcBef>
              <a:spcAft>
                <a:spcPts val="0"/>
              </a:spcAft>
              <a:buAutoNum type="arabicPeriod"/>
              <a:defRPr/>
            </a:pPr>
            <a:r>
              <a:rPr lang="zh-CN" altLang="en-US" sz="2050" b="1" dirty="0" smtClean="0">
                <a:latin typeface="微软雅黑" pitchFamily="34" charset="-122"/>
                <a:ea typeface="微软雅黑" pitchFamily="34" charset="-122"/>
              </a:rPr>
              <a:t>定义与特点</a:t>
            </a:r>
            <a:endParaRPr lang="en-US" altLang="zh-CN" sz="2050" b="1" dirty="0" smtClean="0">
              <a:latin typeface="微软雅黑" pitchFamily="34" charset="-122"/>
              <a:ea typeface="微软雅黑" pitchFamily="34" charset="-122"/>
            </a:endParaRPr>
          </a:p>
          <a:p>
            <a:pPr marL="457200" indent="-457200" fontAlgn="auto">
              <a:lnSpc>
                <a:spcPct val="114000"/>
              </a:lnSpc>
              <a:spcBef>
                <a:spcPts val="0"/>
              </a:spcBef>
              <a:spcAft>
                <a:spcPts val="0"/>
              </a:spcAft>
              <a:buAutoNum type="arabicPeriod"/>
              <a:defRPr/>
            </a:pPr>
            <a:r>
              <a:rPr lang="zh-CN" altLang="en-US" sz="2050" b="1" dirty="0" smtClean="0">
                <a:latin typeface="微软雅黑" pitchFamily="34" charset="-122"/>
                <a:ea typeface="微软雅黑" pitchFamily="34" charset="-122"/>
              </a:rPr>
              <a:t>论文分类</a:t>
            </a:r>
            <a:endParaRPr lang="en-US" altLang="zh-CN" sz="2050" b="1" dirty="0" smtClean="0">
              <a:latin typeface="微软雅黑" pitchFamily="34" charset="-122"/>
              <a:ea typeface="微软雅黑" pitchFamily="34" charset="-122"/>
            </a:endParaRPr>
          </a:p>
          <a:p>
            <a:pPr marL="457200" indent="-457200" fontAlgn="auto">
              <a:lnSpc>
                <a:spcPct val="114000"/>
              </a:lnSpc>
              <a:spcBef>
                <a:spcPts val="0"/>
              </a:spcBef>
              <a:spcAft>
                <a:spcPts val="0"/>
              </a:spcAft>
              <a:buAutoNum type="arabicPeriod"/>
              <a:defRPr/>
            </a:pPr>
            <a:r>
              <a:rPr lang="zh-CN" altLang="en-US" sz="2050" b="1" dirty="0" smtClean="0">
                <a:latin typeface="微软雅黑" pitchFamily="34" charset="-122"/>
                <a:ea typeface="微软雅黑" pitchFamily="34" charset="-122"/>
              </a:rPr>
              <a:t>写作准备</a:t>
            </a:r>
            <a:endParaRPr lang="en-US" altLang="zh-CN" sz="2050" b="1" dirty="0" smtClean="0">
              <a:latin typeface="微软雅黑" pitchFamily="34" charset="-122"/>
              <a:ea typeface="微软雅黑" pitchFamily="34" charset="-122"/>
            </a:endParaRPr>
          </a:p>
          <a:p>
            <a:pPr marL="457200" indent="-457200" fontAlgn="auto">
              <a:lnSpc>
                <a:spcPct val="114000"/>
              </a:lnSpc>
              <a:spcBef>
                <a:spcPts val="0"/>
              </a:spcBef>
              <a:spcAft>
                <a:spcPts val="0"/>
              </a:spcAft>
              <a:buAutoNum type="arabicPeriod"/>
              <a:defRPr/>
            </a:pPr>
            <a:r>
              <a:rPr lang="zh-CN" altLang="en-US" sz="2050" b="1" dirty="0" smtClean="0">
                <a:latin typeface="微软雅黑" pitchFamily="34" charset="-122"/>
                <a:ea typeface="微软雅黑" pitchFamily="34" charset="-122"/>
              </a:rPr>
              <a:t>一般结构</a:t>
            </a:r>
            <a:endParaRPr lang="en-US" altLang="zh-CN" sz="2050" b="1" dirty="0">
              <a:latin typeface="微软雅黑" pitchFamily="34" charset="-122"/>
              <a:ea typeface="微软雅黑" pitchFamily="34" charset="-122"/>
            </a:endParaRPr>
          </a:p>
        </p:txBody>
      </p:sp>
      <p:pic>
        <p:nvPicPr>
          <p:cNvPr id="4"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在此输入标题</a:t>
            </a:r>
          </a:p>
        </p:txBody>
      </p:sp>
      <p:grpSp>
        <p:nvGrpSpPr>
          <p:cNvPr id="2" name="组合 12"/>
          <p:cNvGrpSpPr>
            <a:grpSpLocks/>
          </p:cNvGrpSpPr>
          <p:nvPr/>
        </p:nvGrpSpPr>
        <p:grpSpPr bwMode="auto">
          <a:xfrm>
            <a:off x="1143000" y="785813"/>
            <a:ext cx="6858000" cy="3500437"/>
            <a:chOff x="1214414" y="821528"/>
            <a:chExt cx="6858048" cy="3500444"/>
          </a:xfrm>
        </p:grpSpPr>
        <p:grpSp>
          <p:nvGrpSpPr>
            <p:cNvPr id="19465" name="组合 11"/>
            <p:cNvGrpSpPr>
              <a:grpSpLocks/>
            </p:cNvGrpSpPr>
            <p:nvPr/>
          </p:nvGrpSpPr>
          <p:grpSpPr bwMode="auto">
            <a:xfrm>
              <a:off x="2821769" y="821528"/>
              <a:ext cx="3643338" cy="3500444"/>
              <a:chOff x="2661029" y="821528"/>
              <a:chExt cx="3643338" cy="3500444"/>
            </a:xfrm>
          </p:grpSpPr>
          <p:sp>
            <p:nvSpPr>
              <p:cNvPr id="7" name="椭圆 6"/>
              <p:cNvSpPr/>
              <p:nvPr/>
            </p:nvSpPr>
            <p:spPr>
              <a:xfrm>
                <a:off x="2733260" y="821528"/>
                <a:ext cx="3500462" cy="35004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TextBox 7"/>
              <p:cNvSpPr txBox="1"/>
              <p:nvPr/>
            </p:nvSpPr>
            <p:spPr>
              <a:xfrm>
                <a:off x="2661823" y="1856580"/>
                <a:ext cx="3643337" cy="1570040"/>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j-ea"/>
                    <a:ea typeface="+mj-ea"/>
                  </a:rPr>
                  <a:t>输入文字</a:t>
                </a:r>
                <a:endParaRPr lang="en-US" altLang="zh-CN" sz="4000" b="1" dirty="0">
                  <a:solidFill>
                    <a:schemeClr val="bg1"/>
                  </a:solidFill>
                  <a:latin typeface="+mj-ea"/>
                  <a:ea typeface="+mj-ea"/>
                </a:endParaRP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endParaRPr lang="en-US" altLang="zh-CN" sz="1400" b="1" dirty="0">
                  <a:solidFill>
                    <a:schemeClr val="bg1"/>
                  </a:solidFill>
                  <a:latin typeface="+mj-ea"/>
                  <a:ea typeface="+mj-ea"/>
                </a:endParaRP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a:p>
                <a:pPr algn="ctr" fontAlgn="auto">
                  <a:spcBef>
                    <a:spcPts val="0"/>
                  </a:spcBef>
                  <a:spcAft>
                    <a:spcPts val="0"/>
                  </a:spcAft>
                  <a:defRPr/>
                </a:pPr>
                <a:r>
                  <a:rPr lang="zh-CN" altLang="en-US" sz="1400" b="1" dirty="0">
                    <a:solidFill>
                      <a:schemeClr val="bg1"/>
                    </a:solidFill>
                    <a:latin typeface="+mj-ea"/>
                    <a:ea typeface="+mj-ea"/>
                  </a:rPr>
                  <a:t>在此录入上述图表的综合分析结论</a:t>
                </a:r>
              </a:p>
            </p:txBody>
          </p:sp>
        </p:grpSp>
        <p:grpSp>
          <p:nvGrpSpPr>
            <p:cNvPr id="19466" name="组合 10"/>
            <p:cNvGrpSpPr>
              <a:grpSpLocks/>
            </p:cNvGrpSpPr>
            <p:nvPr/>
          </p:nvGrpSpPr>
          <p:grpSpPr bwMode="auto">
            <a:xfrm>
              <a:off x="1214414" y="1640726"/>
              <a:ext cx="6858048" cy="1862048"/>
              <a:chOff x="1214414" y="928676"/>
              <a:chExt cx="6858048" cy="1862048"/>
            </a:xfrm>
          </p:grpSpPr>
          <p:sp>
            <p:nvSpPr>
              <p:cNvPr id="9" name="TextBox 8"/>
              <p:cNvSpPr txBox="1"/>
              <p:nvPr/>
            </p:nvSpPr>
            <p:spPr>
              <a:xfrm>
                <a:off x="1214414" y="928630"/>
                <a:ext cx="1571636" cy="1862141"/>
              </a:xfrm>
              <a:prstGeom prst="rect">
                <a:avLst/>
              </a:prstGeom>
              <a:noFill/>
            </p:spPr>
            <p:txBody>
              <a:bodyPr>
                <a:spAutoFit/>
              </a:bodyPr>
              <a:lstStyle/>
              <a:p>
                <a:pPr fontAlgn="auto">
                  <a:spcBef>
                    <a:spcPts val="0"/>
                  </a:spcBef>
                  <a:spcAft>
                    <a:spcPts val="0"/>
                  </a:spcAft>
                  <a:defRPr/>
                </a:pPr>
                <a:r>
                  <a:rPr lang="en-US" altLang="zh-CN" sz="11500" dirty="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sp>
            <p:nvSpPr>
              <p:cNvPr id="10" name="TextBox 9"/>
              <p:cNvSpPr txBox="1"/>
              <p:nvPr/>
            </p:nvSpPr>
            <p:spPr>
              <a:xfrm flipV="1">
                <a:off x="6500826" y="928630"/>
                <a:ext cx="1571636" cy="1862141"/>
              </a:xfrm>
              <a:prstGeom prst="rect">
                <a:avLst/>
              </a:prstGeom>
              <a:noFill/>
            </p:spPr>
            <p:txBody>
              <a:bodyPr>
                <a:spAutoFit/>
              </a:bodyPr>
              <a:lstStyle/>
              <a:p>
                <a:pPr fontAlgn="auto">
                  <a:spcBef>
                    <a:spcPts val="0"/>
                  </a:spcBef>
                  <a:spcAft>
                    <a:spcPts val="0"/>
                  </a:spcAft>
                  <a:defRPr/>
                </a:pPr>
                <a:r>
                  <a:rPr lang="zh-CN" altLang="en-US" sz="11500" dirty="0">
                    <a:solidFill>
                      <a:schemeClr val="accent3">
                        <a:lumMod val="75000"/>
                      </a:schemeClr>
                    </a:solidFill>
                    <a:latin typeface="方正姚体" pitchFamily="2" charset="-122"/>
                    <a:ea typeface="方正姚体" pitchFamily="2" charset="-122"/>
                  </a:rPr>
                  <a:t>“</a:t>
                </a:r>
              </a:p>
            </p:txBody>
          </p:sp>
        </p:grpSp>
      </p:grpSp>
      <p:cxnSp>
        <p:nvCxnSpPr>
          <p:cNvPr id="17" name="直接连接符 16"/>
          <p:cNvCxnSpPr/>
          <p:nvPr/>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42875" y="-142875"/>
            <a:ext cx="9429750" cy="52863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4"/>
          <p:cNvSpPr txBox="1">
            <a:spLocks noChangeArrowheads="1"/>
          </p:cNvSpPr>
          <p:nvPr/>
        </p:nvSpPr>
        <p:spPr bwMode="auto">
          <a:xfrm>
            <a:off x="3000364" y="1643056"/>
            <a:ext cx="3262432" cy="830997"/>
          </a:xfrm>
          <a:prstGeom prst="rect">
            <a:avLst/>
          </a:prstGeom>
          <a:noFill/>
          <a:ln w="9525">
            <a:noFill/>
            <a:miter lim="800000"/>
            <a:headEnd/>
            <a:tailEnd/>
          </a:ln>
        </p:spPr>
        <p:txBody>
          <a:bodyPr wrap="none">
            <a:spAutoFit/>
          </a:bodyPr>
          <a:lstStyle/>
          <a:p>
            <a:r>
              <a:rPr lang="zh-CN" altLang="en-US" sz="4800" b="1" dirty="0" smtClean="0">
                <a:solidFill>
                  <a:schemeClr val="bg1"/>
                </a:solidFill>
                <a:latin typeface="Verdana" pitchFamily="34" charset="0"/>
                <a:ea typeface="微软雅黑" pitchFamily="34" charset="-122"/>
              </a:rPr>
              <a:t>谢谢大家！</a:t>
            </a:r>
            <a:endParaRPr lang="zh-CN" altLang="en-US" sz="4800" b="1" dirty="0">
              <a:solidFill>
                <a:schemeClr val="bg1"/>
              </a:solidFill>
              <a:latin typeface="Verdana" pitchFamily="34" charset="0"/>
              <a:ea typeface="微软雅黑" pitchFamily="34" charset="-122"/>
            </a:endParaRPr>
          </a:p>
        </p:txBody>
      </p:sp>
      <p:sp>
        <p:nvSpPr>
          <p:cNvPr id="16" name="图文框 15"/>
          <p:cNvSpPr/>
          <p:nvPr/>
        </p:nvSpPr>
        <p:spPr>
          <a:xfrm>
            <a:off x="0" y="0"/>
            <a:ext cx="9144000" cy="5143500"/>
          </a:xfrm>
          <a:prstGeom prst="frame">
            <a:avLst>
              <a:gd name="adj1" fmla="val 159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17"/>
                                        </p:tgtEl>
                                      </p:cBhvr>
                                    </p:animEffect>
                                    <p:set>
                                      <p:cBhvr>
                                        <p:cTn id="10" dur="1" fill="hold">
                                          <p:stCondLst>
                                            <p:cond delay="1999"/>
                                          </p:stCondLst>
                                        </p:cTn>
                                        <p:tgtEl>
                                          <p:spTgt spid="1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18"/>
                                        </p:tgtEl>
                                      </p:cBhvr>
                                    </p:animEffect>
                                    <p:set>
                                      <p:cBhvr>
                                        <p:cTn id="13" dur="1" fill="hold">
                                          <p:stCondLst>
                                            <p:cond delay="1999"/>
                                          </p:stCondLst>
                                        </p:cTn>
                                        <p:tgtEl>
                                          <p:spTgt spid="1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3"/>
                                        </p:tgtEl>
                                      </p:cBhvr>
                                    </p:animEffect>
                                    <p:set>
                                      <p:cBhvr>
                                        <p:cTn id="16" dur="1" fill="hold">
                                          <p:stCondLst>
                                            <p:cond delay="1999"/>
                                          </p:stCondLst>
                                        </p:cTn>
                                        <p:tgtEl>
                                          <p:spTgt spid="3"/>
                                        </p:tgtEl>
                                        <p:attrNameLst>
                                          <p:attrName>style.visibility</p:attrName>
                                        </p:attrNameLst>
                                      </p:cBhvr>
                                      <p:to>
                                        <p:strVal val="hidden"/>
                                      </p:to>
                                    </p:set>
                                  </p:childTnLst>
                                </p:cTn>
                              </p:par>
                              <p:par>
                                <p:cTn id="17" presetID="50" presetClass="entr" presetSubtype="0" decel="100000" fill="hold" grpId="0"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3"/>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childTnLst>
                          </p:cTn>
                        </p:par>
                        <p:par>
                          <p:cTn id="22" fill="hold">
                            <p:stCondLst>
                              <p:cond delay="2000"/>
                            </p:stCondLst>
                            <p:childTnLst>
                              <p:par>
                                <p:cTn id="23" presetID="58" presetClass="entr" presetSubtype="0" accel="100000" fill="hold" grpId="0" nodeType="afterEffect">
                                  <p:stCondLst>
                                    <p:cond delay="10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strVal val="#ppt_w*2.5"/>
                                          </p:val>
                                        </p:tav>
                                        <p:tav tm="100000">
                                          <p:val>
                                            <p:strVal val="#ppt_w"/>
                                          </p:val>
                                        </p:tav>
                                      </p:tavLst>
                                    </p:anim>
                                    <p:anim calcmode="lin" valueType="num">
                                      <p:cBhvr>
                                        <p:cTn id="26" dur="500" fill="hold"/>
                                        <p:tgtEl>
                                          <p:spTgt spid="15"/>
                                        </p:tgtEl>
                                        <p:attrNameLst>
                                          <p:attrName>ppt_h</p:attrName>
                                        </p:attrNameLst>
                                      </p:cBhvr>
                                      <p:tavLst>
                                        <p:tav tm="0">
                                          <p:val>
                                            <p:strVal val="#ppt_h*0.01"/>
                                          </p:val>
                                        </p:tav>
                                        <p:tav tm="100000">
                                          <p:val>
                                            <p:strVal val="#ppt_h"/>
                                          </p:val>
                                        </p:tav>
                                      </p:tavLst>
                                    </p:anim>
                                    <p:anim calcmode="lin" valueType="num">
                                      <p:cBhvr>
                                        <p:cTn id="27" dur="500" fill="hold"/>
                                        <p:tgtEl>
                                          <p:spTgt spid="15"/>
                                        </p:tgtEl>
                                        <p:attrNameLst>
                                          <p:attrName>ppt_x</p:attrName>
                                        </p:attrNameLst>
                                      </p:cBhvr>
                                      <p:tavLst>
                                        <p:tav tm="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h+1"/>
                                          </p:val>
                                        </p:tav>
                                        <p:tav tm="100000">
                                          <p:val>
                                            <p:strVal val="#ppt_y"/>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定义与特点</a:t>
            </a:r>
          </a:p>
        </p:txBody>
      </p:sp>
      <p:sp>
        <p:nvSpPr>
          <p:cNvPr id="15" name="矩形 14"/>
          <p:cNvSpPr/>
          <p:nvPr/>
        </p:nvSpPr>
        <p:spPr>
          <a:xfrm>
            <a:off x="571472" y="714362"/>
            <a:ext cx="2786063" cy="451983"/>
          </a:xfrm>
          <a:prstGeom prst="rect">
            <a:avLst/>
          </a:prstGeom>
        </p:spPr>
        <p:txBody>
          <a:bodyPr>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1. </a:t>
            </a:r>
            <a:r>
              <a:rPr lang="zh-CN" altLang="en-US" sz="2050" b="1" dirty="0" smtClean="0">
                <a:solidFill>
                  <a:srgbClr val="FFC000"/>
                </a:solidFill>
                <a:latin typeface="微软雅黑" pitchFamily="34" charset="-122"/>
                <a:ea typeface="微软雅黑" pitchFamily="34" charset="-122"/>
              </a:rPr>
              <a:t>定义</a:t>
            </a:r>
            <a:endParaRPr lang="en-US" altLang="zh-CN" sz="2050" b="1" dirty="0">
              <a:solidFill>
                <a:srgbClr val="FFC000"/>
              </a:solidFill>
              <a:latin typeface="微软雅黑" pitchFamily="34" charset="-122"/>
              <a:ea typeface="微软雅黑" pitchFamily="34" charset="-122"/>
            </a:endParaRPr>
          </a:p>
        </p:txBody>
      </p:sp>
      <p:pic>
        <p:nvPicPr>
          <p:cNvPr id="19"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2" name="Rectangle 1"/>
          <p:cNvSpPr/>
          <p:nvPr/>
        </p:nvSpPr>
        <p:spPr>
          <a:xfrm>
            <a:off x="755577" y="1419622"/>
            <a:ext cx="7459736" cy="2529923"/>
          </a:xfrm>
          <a:prstGeom prst="rect">
            <a:avLst/>
          </a:prstGeom>
        </p:spPr>
        <p:txBody>
          <a:bodyPr wrap="square">
            <a:spAutoFit/>
          </a:bodyPr>
          <a:lstStyle/>
          <a:p>
            <a:pPr eaLnBrk="1" hangingPunct="1">
              <a:lnSpc>
                <a:spcPct val="140000"/>
              </a:lnSpc>
              <a:buFont typeface="Wingdings" charset="2"/>
              <a:buChar char="Ø"/>
            </a:pPr>
            <a:r>
              <a:rPr lang="zh-CN" altLang="en-US" sz="2400" b="1" dirty="0">
                <a:latin typeface="华文中宋" charset="-122"/>
                <a:ea typeface="华文中宋" charset="-122"/>
              </a:rPr>
              <a:t>科技论文是科学技术论文的简称。</a:t>
            </a:r>
          </a:p>
          <a:p>
            <a:pPr algn="just" eaLnBrk="1" hangingPunct="1">
              <a:lnSpc>
                <a:spcPct val="130000"/>
              </a:lnSpc>
              <a:buFont typeface="Wingdings" charset="2"/>
              <a:buChar char="Ø"/>
            </a:pPr>
            <a:r>
              <a:rPr lang="zh-CN" altLang="en-US" sz="2400" b="1" dirty="0">
                <a:latin typeface="华文中宋" charset="-122"/>
                <a:ea typeface="华文中宋" charset="-122"/>
              </a:rPr>
              <a:t>科技论文是在</a:t>
            </a:r>
            <a:r>
              <a:rPr lang="zh-CN" altLang="en-US" sz="2400" b="1" u="sng" dirty="0">
                <a:solidFill>
                  <a:schemeClr val="accent1">
                    <a:lumMod val="60000"/>
                    <a:lumOff val="40000"/>
                  </a:schemeClr>
                </a:solidFill>
                <a:latin typeface="华文中宋" charset="-122"/>
                <a:ea typeface="华文中宋" charset="-122"/>
              </a:rPr>
              <a:t>科学研究</a:t>
            </a:r>
            <a:r>
              <a:rPr lang="zh-CN" altLang="en-US" sz="2400" b="1" dirty="0">
                <a:solidFill>
                  <a:schemeClr val="accent1">
                    <a:lumMod val="60000"/>
                    <a:lumOff val="40000"/>
                  </a:schemeClr>
                </a:solidFill>
                <a:latin typeface="华文中宋" charset="-122"/>
                <a:ea typeface="华文中宋" charset="-122"/>
              </a:rPr>
              <a:t>、</a:t>
            </a:r>
            <a:r>
              <a:rPr lang="zh-CN" altLang="en-US" sz="2400" b="1" u="sng" dirty="0">
                <a:solidFill>
                  <a:schemeClr val="accent1">
                    <a:lumMod val="60000"/>
                    <a:lumOff val="40000"/>
                  </a:schemeClr>
                </a:solidFill>
                <a:latin typeface="华文中宋" charset="-122"/>
                <a:ea typeface="华文中宋" charset="-122"/>
              </a:rPr>
              <a:t>科学实验</a:t>
            </a:r>
            <a:r>
              <a:rPr lang="zh-CN" altLang="en-US" sz="2400" b="1" dirty="0">
                <a:latin typeface="华文中宋" charset="-122"/>
                <a:ea typeface="华文中宋" charset="-122"/>
              </a:rPr>
              <a:t>的基础上，对</a:t>
            </a:r>
            <a:r>
              <a:rPr lang="zh-CN" altLang="en-US" sz="2400" b="1" u="sng" dirty="0">
                <a:solidFill>
                  <a:schemeClr val="accent1">
                    <a:lumMod val="60000"/>
                    <a:lumOff val="40000"/>
                  </a:schemeClr>
                </a:solidFill>
                <a:latin typeface="华文中宋" charset="-122"/>
                <a:ea typeface="华文中宋" charset="-122"/>
              </a:rPr>
              <a:t>自然科学和专业技术领域</a:t>
            </a:r>
            <a:r>
              <a:rPr lang="zh-CN" altLang="en-US" sz="2400" b="1" dirty="0">
                <a:latin typeface="华文中宋" charset="-122"/>
                <a:ea typeface="华文中宋" charset="-122"/>
              </a:rPr>
              <a:t>里的某些现象或问题进行专题研究、分析和阐述，揭示出这些现象和问题的本质及其规律性而撰写成的文章。</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定义与特点</a:t>
            </a:r>
          </a:p>
        </p:txBody>
      </p:sp>
      <p:sp>
        <p:nvSpPr>
          <p:cNvPr id="15" name="矩形 14"/>
          <p:cNvSpPr/>
          <p:nvPr/>
        </p:nvSpPr>
        <p:spPr>
          <a:xfrm>
            <a:off x="571472" y="714362"/>
            <a:ext cx="2786063" cy="451983"/>
          </a:xfrm>
          <a:prstGeom prst="rect">
            <a:avLst/>
          </a:prstGeom>
        </p:spPr>
        <p:txBody>
          <a:bodyPr>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1. </a:t>
            </a:r>
            <a:r>
              <a:rPr lang="zh-CN" altLang="en-US" sz="2050" b="1" dirty="0" smtClean="0">
                <a:solidFill>
                  <a:srgbClr val="FFC000"/>
                </a:solidFill>
                <a:latin typeface="微软雅黑" pitchFamily="34" charset="-122"/>
                <a:ea typeface="微软雅黑" pitchFamily="34" charset="-122"/>
              </a:rPr>
              <a:t>定义</a:t>
            </a:r>
            <a:endParaRPr lang="en-US" altLang="zh-CN" sz="2050" b="1" dirty="0">
              <a:solidFill>
                <a:srgbClr val="FFC000"/>
              </a:solidFill>
              <a:latin typeface="微软雅黑" pitchFamily="34" charset="-122"/>
              <a:ea typeface="微软雅黑" pitchFamily="34" charset="-122"/>
            </a:endParaRPr>
          </a:p>
        </p:txBody>
      </p:sp>
      <p:pic>
        <p:nvPicPr>
          <p:cNvPr id="19"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2" name="Rectangle 1"/>
          <p:cNvSpPr/>
          <p:nvPr/>
        </p:nvSpPr>
        <p:spPr>
          <a:xfrm>
            <a:off x="611560" y="1419622"/>
            <a:ext cx="7459736" cy="2677656"/>
          </a:xfrm>
          <a:prstGeom prst="rect">
            <a:avLst/>
          </a:prstGeom>
        </p:spPr>
        <p:txBody>
          <a:bodyPr wrap="square">
            <a:spAutoFit/>
          </a:bodyPr>
          <a:lstStyle/>
          <a:p>
            <a:pPr algn="just" eaLnBrk="1" hangingPunct="1">
              <a:spcBef>
                <a:spcPct val="45000"/>
              </a:spcBef>
              <a:buFont typeface="Wingdings" charset="2"/>
              <a:buChar char="Ø"/>
            </a:pPr>
            <a:r>
              <a:rPr lang="zh-CN" altLang="en-US" sz="2400" b="1" dirty="0">
                <a:latin typeface="华文中宋" charset="-122"/>
                <a:ea typeface="华文中宋" charset="-122"/>
              </a:rPr>
              <a:t>中国国家标准</a:t>
            </a:r>
            <a:r>
              <a:rPr lang="en-US" altLang="zh-CN" sz="2400" b="1" dirty="0">
                <a:latin typeface="华文中宋" charset="-122"/>
                <a:ea typeface="华文中宋" charset="-122"/>
              </a:rPr>
              <a:t>GB7713─87</a:t>
            </a:r>
            <a:r>
              <a:rPr lang="zh-CN" altLang="en-US" sz="2400" b="1" dirty="0">
                <a:latin typeface="华文中宋" charset="-122"/>
                <a:ea typeface="华文中宋" charset="-122"/>
              </a:rPr>
              <a:t>所指的学术论文是：</a:t>
            </a:r>
            <a:r>
              <a:rPr lang="zh-CN" altLang="en-US" sz="2400" b="1" dirty="0">
                <a:solidFill>
                  <a:srgbClr val="FF0000"/>
                </a:solidFill>
                <a:latin typeface="华文中宋" charset="-122"/>
                <a:ea typeface="华文中宋" charset="-122"/>
              </a:rPr>
              <a:t>“</a:t>
            </a:r>
            <a:r>
              <a:rPr lang="zh-CN" altLang="en-US" sz="2400" b="1" u="sng" dirty="0">
                <a:solidFill>
                  <a:schemeClr val="accent1">
                    <a:lumMod val="60000"/>
                    <a:lumOff val="40000"/>
                  </a:schemeClr>
                </a:solidFill>
                <a:latin typeface="华文中宋" charset="-122"/>
                <a:ea typeface="华文中宋" charset="-122"/>
              </a:rPr>
              <a:t>某一学术课题在实验性、理论性或观测性上具有新的科学研究成果或创新见解和知识的科学记录；或是某种已知原理应用于实际中取得新进展的科学总结</a:t>
            </a:r>
            <a:r>
              <a:rPr lang="zh-CN" altLang="en-US" sz="2400" b="1" i="1" u="sng" dirty="0">
                <a:solidFill>
                  <a:srgbClr val="D9171F"/>
                </a:solidFill>
                <a:latin typeface="华文中宋" charset="-122"/>
                <a:ea typeface="华文中宋" charset="-122"/>
              </a:rPr>
              <a:t>”</a:t>
            </a:r>
            <a:r>
              <a:rPr lang="zh-CN" altLang="en-US" sz="2400" b="1" dirty="0">
                <a:latin typeface="华文中宋" charset="-122"/>
                <a:ea typeface="华文中宋" charset="-122"/>
              </a:rPr>
              <a:t>。该国标还指出，鉴于我国科技水平较低，消化、模仿国外引进技术中的工作，也可作为学术论文的写作内容。</a:t>
            </a:r>
          </a:p>
        </p:txBody>
      </p:sp>
    </p:spTree>
    <p:extLst>
      <p:ext uri="{BB962C8B-B14F-4D97-AF65-F5344CB8AC3E}">
        <p14:creationId xmlns:p14="http://schemas.microsoft.com/office/powerpoint/2010/main" val="1871065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467352"/>
            <a:ext cx="7786742" cy="1938992"/>
          </a:xfrm>
          <a:prstGeom prst="rect">
            <a:avLst/>
          </a:prstGeom>
        </p:spPr>
        <p:txBody>
          <a:bodyPr wrap="square">
            <a:spAutoFit/>
          </a:bodyPr>
          <a:lstStyle/>
          <a:p>
            <a:pPr>
              <a:lnSpc>
                <a:spcPct val="150000"/>
              </a:lnSpc>
            </a:pPr>
            <a:r>
              <a:rPr lang="zh-CN" altLang="en-US" sz="2000" dirty="0" smtClean="0"/>
              <a:t>（</a:t>
            </a:r>
            <a:r>
              <a:rPr lang="en-US" altLang="zh-CN" sz="2000" dirty="0" smtClean="0"/>
              <a:t>1</a:t>
            </a:r>
            <a:r>
              <a:rPr lang="zh-CN" altLang="en-US" sz="2000" dirty="0" smtClean="0"/>
              <a:t>）</a:t>
            </a:r>
            <a:r>
              <a:rPr lang="zh-CN" altLang="en-US" sz="2000" b="1" dirty="0" smtClean="0">
                <a:solidFill>
                  <a:schemeClr val="accent6"/>
                </a:solidFill>
              </a:rPr>
              <a:t>创新性：</a:t>
            </a:r>
            <a:r>
              <a:rPr lang="zh-CN" altLang="en-US" sz="2000" b="1" dirty="0" smtClean="0">
                <a:latin typeface="华文中宋" charset="-122"/>
                <a:ea typeface="华文中宋" charset="-122"/>
              </a:rPr>
              <a:t>学术论文非常重要的一点是记录作者</a:t>
            </a:r>
            <a:r>
              <a:rPr lang="zh-CN" altLang="en-US" sz="2000" b="1" dirty="0" smtClean="0">
                <a:solidFill>
                  <a:schemeClr val="accent1">
                    <a:lumMod val="60000"/>
                    <a:lumOff val="40000"/>
                  </a:schemeClr>
                </a:solidFill>
                <a:latin typeface="华文中宋" charset="-122"/>
                <a:ea typeface="华文中宋" charset="-122"/>
              </a:rPr>
              <a:t>最新的创造、发明及其新的见解、观点或思路，这就是论文的创新性。</a:t>
            </a:r>
            <a:r>
              <a:rPr lang="zh-CN" altLang="en-US" sz="2000" b="1" dirty="0" smtClean="0">
                <a:latin typeface="华文中宋" charset="-122"/>
                <a:ea typeface="华文中宋" charset="-122"/>
              </a:rPr>
              <a:t>创新性是指过去没有或与旧的不同的成果、心得、方法、理论等。发表的科技论文必须有新的观点、见解、结果和结论，突出一个“新”字。</a:t>
            </a:r>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7"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定义与特点</a:t>
            </a:r>
          </a:p>
        </p:txBody>
      </p:sp>
      <p:sp>
        <p:nvSpPr>
          <p:cNvPr id="8" name="矩形 14"/>
          <p:cNvSpPr/>
          <p:nvPr/>
        </p:nvSpPr>
        <p:spPr>
          <a:xfrm>
            <a:off x="571472" y="714362"/>
            <a:ext cx="2786063" cy="451983"/>
          </a:xfrm>
          <a:prstGeom prst="rect">
            <a:avLst/>
          </a:prstGeom>
        </p:spPr>
        <p:txBody>
          <a:bodyPr>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2. </a:t>
            </a:r>
            <a:r>
              <a:rPr lang="zh-CN" altLang="en-US" sz="2050" b="1" dirty="0" smtClean="0">
                <a:solidFill>
                  <a:srgbClr val="FFC000"/>
                </a:solidFill>
                <a:latin typeface="微软雅黑" pitchFamily="34" charset="-122"/>
                <a:ea typeface="微软雅黑" pitchFamily="34" charset="-122"/>
              </a:rPr>
              <a:t>特点</a:t>
            </a:r>
            <a:endParaRPr lang="en-US" altLang="zh-CN" sz="2050" b="1" dirty="0">
              <a:solidFill>
                <a:srgbClr val="FFC000"/>
              </a:solidFill>
              <a:latin typeface="微软雅黑" pitchFamily="34" charset="-122"/>
              <a:ea typeface="微软雅黑"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75606"/>
            <a:ext cx="7786742" cy="3323987"/>
          </a:xfrm>
          <a:prstGeom prst="rect">
            <a:avLst/>
          </a:prstGeom>
        </p:spPr>
        <p:txBody>
          <a:bodyPr wrap="square">
            <a:spAutoFit/>
          </a:bodyPr>
          <a:lstStyle/>
          <a:p>
            <a:pPr algn="just" eaLnBrk="1" hangingPunct="1">
              <a:lnSpc>
                <a:spcPct val="150000"/>
              </a:lnSpc>
              <a:buFont typeface="Wingdings" charset="2"/>
              <a:buNone/>
            </a:pPr>
            <a:r>
              <a:rPr lang="zh-CN" altLang="en-US" sz="2000" dirty="0" smtClean="0"/>
              <a:t>（</a:t>
            </a:r>
            <a:r>
              <a:rPr lang="en-US" altLang="zh-CN" sz="2000" dirty="0" smtClean="0"/>
              <a:t>2</a:t>
            </a:r>
            <a:r>
              <a:rPr lang="zh-CN" altLang="en-US" sz="2000" dirty="0" smtClean="0"/>
              <a:t>）</a:t>
            </a:r>
            <a:r>
              <a:rPr lang="zh-CN" altLang="en-US" sz="2000" b="1" dirty="0" smtClean="0">
                <a:solidFill>
                  <a:schemeClr val="accent6"/>
                </a:solidFill>
              </a:rPr>
              <a:t>学术性：</a:t>
            </a:r>
            <a:r>
              <a:rPr lang="zh-CN" altLang="en-US" sz="2000" b="1" dirty="0" smtClean="0">
                <a:latin typeface="华文中宋" charset="-122"/>
                <a:ea typeface="华文中宋" charset="-122"/>
              </a:rPr>
              <a:t>指</a:t>
            </a:r>
            <a:r>
              <a:rPr lang="zh-CN" altLang="en-US" sz="2000" b="1" dirty="0">
                <a:latin typeface="华文中宋" charset="-122"/>
                <a:ea typeface="华文中宋" charset="-122"/>
              </a:rPr>
              <a:t>一篇科技论文应具有一定的学术价值，它有</a:t>
            </a:r>
            <a:r>
              <a:rPr lang="en-US" altLang="zh-CN" sz="2000" b="1" dirty="0">
                <a:latin typeface="华文中宋" charset="-122"/>
                <a:ea typeface="华文中宋" charset="-122"/>
              </a:rPr>
              <a:t>2</a:t>
            </a:r>
            <a:r>
              <a:rPr lang="zh-CN" altLang="en-US" sz="2000" b="1" dirty="0">
                <a:latin typeface="华文中宋" charset="-122"/>
                <a:ea typeface="华文中宋" charset="-122"/>
              </a:rPr>
              <a:t>个方面的含义</a:t>
            </a:r>
            <a:r>
              <a:rPr lang="zh-CN" altLang="en-US" sz="2000" b="1" dirty="0" smtClean="0">
                <a:latin typeface="华文中宋" charset="-122"/>
                <a:ea typeface="华文中宋" charset="-122"/>
              </a:rPr>
              <a:t>：</a:t>
            </a:r>
            <a:endParaRPr lang="en-US" altLang="zh-CN" sz="2000" b="1" dirty="0" smtClean="0">
              <a:latin typeface="华文中宋" charset="-122"/>
              <a:ea typeface="华文中宋" charset="-122"/>
            </a:endParaRPr>
          </a:p>
          <a:p>
            <a:pPr algn="just" eaLnBrk="1" hangingPunct="1">
              <a:lnSpc>
                <a:spcPct val="150000"/>
              </a:lnSpc>
              <a:buFont typeface="Wingdings" charset="2"/>
              <a:buNone/>
            </a:pPr>
            <a:r>
              <a:rPr lang="en-US" altLang="zh-CN" sz="2000" b="1" dirty="0" smtClean="0">
                <a:latin typeface="华文中宋" charset="-122"/>
                <a:ea typeface="华文中宋" charset="-122"/>
              </a:rPr>
              <a:t>A.</a:t>
            </a:r>
            <a:r>
              <a:rPr lang="zh-CN" altLang="en-US" sz="2000" b="1" dirty="0" smtClean="0">
                <a:latin typeface="华文中宋" charset="-122"/>
                <a:ea typeface="华文中宋" charset="-122"/>
              </a:rPr>
              <a:t> 对</a:t>
            </a:r>
            <a:r>
              <a:rPr lang="zh-CN" altLang="en-US" sz="2000" b="1" dirty="0">
                <a:latin typeface="华文中宋" charset="-122"/>
                <a:ea typeface="华文中宋" charset="-122"/>
              </a:rPr>
              <a:t>实验、观察或用其他方式所得到的结果，要从</a:t>
            </a:r>
            <a:r>
              <a:rPr lang="zh-CN" altLang="en-US" sz="2000" b="1" dirty="0">
                <a:solidFill>
                  <a:schemeClr val="accent1">
                    <a:lumMod val="60000"/>
                    <a:lumOff val="40000"/>
                  </a:schemeClr>
                </a:solidFill>
                <a:latin typeface="华文中宋" charset="-122"/>
                <a:ea typeface="华文中宋" charset="-122"/>
              </a:rPr>
              <a:t>一定的理论高度</a:t>
            </a:r>
            <a:r>
              <a:rPr lang="zh-CN" altLang="en-US" sz="2000" b="1" dirty="0">
                <a:latin typeface="华文中宋" charset="-122"/>
                <a:ea typeface="华文中宋" charset="-122"/>
              </a:rPr>
              <a:t>进行分析和总结，形成一定的</a:t>
            </a:r>
            <a:r>
              <a:rPr lang="zh-CN" altLang="en-US" sz="2000" b="1" dirty="0">
                <a:solidFill>
                  <a:schemeClr val="accent1">
                    <a:lumMod val="60000"/>
                    <a:lumOff val="40000"/>
                  </a:schemeClr>
                </a:solidFill>
                <a:latin typeface="华文中宋" charset="-122"/>
                <a:ea typeface="华文中宋" charset="-122"/>
              </a:rPr>
              <a:t>科学见解</a:t>
            </a:r>
            <a:r>
              <a:rPr lang="zh-CN" altLang="en-US" sz="2000" b="1" dirty="0">
                <a:latin typeface="华文中宋" charset="-122"/>
                <a:ea typeface="华文中宋" charset="-122"/>
              </a:rPr>
              <a:t>，包括提出并解决一些</a:t>
            </a:r>
            <a:r>
              <a:rPr lang="zh-CN" altLang="en-US" sz="2000" b="1" dirty="0">
                <a:solidFill>
                  <a:schemeClr val="accent1">
                    <a:lumMod val="60000"/>
                    <a:lumOff val="40000"/>
                  </a:schemeClr>
                </a:solidFill>
                <a:latin typeface="华文中宋" charset="-122"/>
                <a:ea typeface="华文中宋" charset="-122"/>
              </a:rPr>
              <a:t>有科学价值</a:t>
            </a:r>
            <a:r>
              <a:rPr lang="zh-CN" altLang="en-US" sz="2000" b="1" dirty="0">
                <a:latin typeface="华文中宋" charset="-122"/>
                <a:ea typeface="华文中宋" charset="-122"/>
              </a:rPr>
              <a:t>的问题</a:t>
            </a:r>
            <a:r>
              <a:rPr lang="zh-CN" altLang="en-US" sz="2000" b="1" dirty="0" smtClean="0">
                <a:latin typeface="华文中宋" charset="-122"/>
                <a:ea typeface="华文中宋" charset="-122"/>
              </a:rPr>
              <a:t>。</a:t>
            </a:r>
            <a:endParaRPr lang="en-US" altLang="zh-CN" sz="2000" b="1" dirty="0" smtClean="0">
              <a:latin typeface="华文中宋" charset="-122"/>
              <a:ea typeface="华文中宋" charset="-122"/>
            </a:endParaRPr>
          </a:p>
          <a:p>
            <a:pPr algn="just">
              <a:lnSpc>
                <a:spcPct val="150000"/>
              </a:lnSpc>
            </a:pPr>
            <a:r>
              <a:rPr lang="en-US" altLang="zh-CN" sz="2000" b="1" dirty="0" smtClean="0">
                <a:latin typeface="华文中宋" charset="-122"/>
                <a:ea typeface="华文中宋" charset="-122"/>
              </a:rPr>
              <a:t>B.</a:t>
            </a:r>
            <a:r>
              <a:rPr lang="zh-CN" altLang="en-US" sz="2000" b="1" dirty="0" smtClean="0">
                <a:latin typeface="华文中宋" charset="-122"/>
                <a:ea typeface="华文中宋" charset="-122"/>
              </a:rPr>
              <a:t> 对</a:t>
            </a:r>
            <a:r>
              <a:rPr lang="zh-CN" altLang="en-US" sz="2000" b="1" dirty="0">
                <a:latin typeface="华文中宋" charset="-122"/>
                <a:ea typeface="华文中宋" charset="-122"/>
              </a:rPr>
              <a:t>自己提出的科学见解或问题，要</a:t>
            </a:r>
            <a:r>
              <a:rPr lang="zh-CN" altLang="en-US" sz="2000" b="1" dirty="0">
                <a:solidFill>
                  <a:schemeClr val="accent1">
                    <a:lumMod val="60000"/>
                    <a:lumOff val="40000"/>
                  </a:schemeClr>
                </a:solidFill>
                <a:latin typeface="华文中宋" charset="-122"/>
                <a:ea typeface="华文中宋" charset="-122"/>
              </a:rPr>
              <a:t>用事实和理论进行符合逻辑的论证与分析或说明</a:t>
            </a:r>
            <a:r>
              <a:rPr lang="zh-CN" altLang="en-US" sz="2000" b="1" dirty="0">
                <a:latin typeface="华文中宋" charset="-122"/>
                <a:ea typeface="华文中宋" charset="-122"/>
              </a:rPr>
              <a:t>，总之要将实践上升为理论</a:t>
            </a:r>
            <a:r>
              <a:rPr lang="zh-CN" altLang="en-US" sz="2000" b="1" dirty="0" smtClean="0">
                <a:latin typeface="华文中宋" charset="-122"/>
                <a:ea typeface="华文中宋" charset="-122"/>
              </a:rPr>
              <a:t>。</a:t>
            </a:r>
            <a:endParaRPr lang="zh-CN" altLang="en-US" sz="2000" b="1" dirty="0">
              <a:latin typeface="华文中宋" charset="-122"/>
              <a:ea typeface="华文中宋" charset="-122"/>
            </a:endParaRPr>
          </a:p>
        </p:txBody>
      </p:sp>
      <p:pic>
        <p:nvPicPr>
          <p:cNvPr id="5" name="图片 11" descr="定版1-s转曲2.png"/>
          <p:cNvPicPr>
            <a:picLocks noChangeAspect="1"/>
          </p:cNvPicPr>
          <p:nvPr/>
        </p:nvPicPr>
        <p:blipFill>
          <a:blip r:embed="rId2"/>
          <a:srcRect/>
          <a:stretch>
            <a:fillRect/>
          </a:stretch>
        </p:blipFill>
        <p:spPr bwMode="auto">
          <a:xfrm>
            <a:off x="8215313" y="4281488"/>
            <a:ext cx="928687" cy="862012"/>
          </a:xfrm>
          <a:prstGeom prst="rect">
            <a:avLst/>
          </a:prstGeom>
          <a:noFill/>
          <a:ln w="9525">
            <a:noFill/>
            <a:miter lim="800000"/>
            <a:headEnd/>
            <a:tailEnd/>
          </a:ln>
        </p:spPr>
      </p:pic>
      <p:sp>
        <p:nvSpPr>
          <p:cNvPr id="7"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定义与特点</a:t>
            </a:r>
          </a:p>
        </p:txBody>
      </p:sp>
      <p:sp>
        <p:nvSpPr>
          <p:cNvPr id="8" name="矩形 14"/>
          <p:cNvSpPr/>
          <p:nvPr/>
        </p:nvSpPr>
        <p:spPr>
          <a:xfrm>
            <a:off x="571472" y="714362"/>
            <a:ext cx="2786063" cy="451983"/>
          </a:xfrm>
          <a:prstGeom prst="rect">
            <a:avLst/>
          </a:prstGeom>
        </p:spPr>
        <p:txBody>
          <a:bodyPr>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2. </a:t>
            </a:r>
            <a:r>
              <a:rPr lang="zh-CN" altLang="en-US" sz="2050" b="1" dirty="0" smtClean="0">
                <a:solidFill>
                  <a:srgbClr val="FFC000"/>
                </a:solidFill>
                <a:latin typeface="微软雅黑" pitchFamily="34" charset="-122"/>
                <a:ea typeface="微软雅黑" pitchFamily="34" charset="-122"/>
              </a:rPr>
              <a:t>特点</a:t>
            </a:r>
            <a:endParaRPr lang="en-US" altLang="zh-CN" sz="205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105879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75606"/>
            <a:ext cx="7786742" cy="2400657"/>
          </a:xfrm>
          <a:prstGeom prst="rect">
            <a:avLst/>
          </a:prstGeom>
        </p:spPr>
        <p:txBody>
          <a:bodyPr wrap="square">
            <a:spAutoFit/>
          </a:bodyPr>
          <a:lstStyle/>
          <a:p>
            <a:pPr algn="just">
              <a:lnSpc>
                <a:spcPct val="150000"/>
              </a:lnSpc>
            </a:pPr>
            <a:r>
              <a:rPr lang="zh-CN" altLang="en-US" sz="2000" dirty="0" smtClean="0"/>
              <a:t>（</a:t>
            </a:r>
            <a:r>
              <a:rPr lang="en-US" altLang="zh-CN" sz="2000" dirty="0" smtClean="0"/>
              <a:t>3</a:t>
            </a:r>
            <a:r>
              <a:rPr lang="zh-CN" altLang="en-US" sz="2000" dirty="0" smtClean="0"/>
              <a:t>）</a:t>
            </a:r>
            <a:r>
              <a:rPr lang="zh-CN" altLang="en-US" sz="2000" b="1" dirty="0" smtClean="0">
                <a:solidFill>
                  <a:schemeClr val="accent6"/>
                </a:solidFill>
              </a:rPr>
              <a:t>科学性和准确性：</a:t>
            </a:r>
            <a:endParaRPr lang="en-US" altLang="zh-CN" sz="2000" b="1" dirty="0" smtClean="0">
              <a:solidFill>
                <a:schemeClr val="accent6"/>
              </a:solidFill>
            </a:endParaRPr>
          </a:p>
          <a:p>
            <a:pPr algn="just">
              <a:lnSpc>
                <a:spcPct val="150000"/>
              </a:lnSpc>
            </a:pPr>
            <a:r>
              <a:rPr lang="en-US" altLang="zh-CN" sz="2000" b="1" dirty="0" smtClean="0">
                <a:solidFill>
                  <a:schemeClr val="accent1">
                    <a:lumMod val="60000"/>
                    <a:lumOff val="40000"/>
                  </a:schemeClr>
                </a:solidFill>
                <a:latin typeface="华文中宋" charset="-122"/>
                <a:ea typeface="华文中宋" charset="-122"/>
              </a:rPr>
              <a:t>A.</a:t>
            </a:r>
            <a:r>
              <a:rPr lang="zh-CN" altLang="en-US" sz="2000" b="1" dirty="0" smtClean="0">
                <a:solidFill>
                  <a:schemeClr val="accent1">
                    <a:lumMod val="60000"/>
                    <a:lumOff val="40000"/>
                  </a:schemeClr>
                </a:solidFill>
                <a:latin typeface="华文中宋" charset="-122"/>
                <a:ea typeface="华文中宋" charset="-122"/>
              </a:rPr>
              <a:t> 科学性：</a:t>
            </a:r>
            <a:r>
              <a:rPr lang="zh-CN" altLang="en-US" sz="2000" b="1" dirty="0" smtClean="0">
                <a:latin typeface="华文中宋" charset="-122"/>
                <a:ea typeface="华文中宋" charset="-122"/>
              </a:rPr>
              <a:t>正确</a:t>
            </a:r>
            <a:r>
              <a:rPr lang="zh-CN" altLang="en-US" sz="2000" b="1" dirty="0">
                <a:latin typeface="华文中宋" charset="-122"/>
                <a:ea typeface="华文中宋" charset="-122"/>
              </a:rPr>
              <a:t>地说明研究对象所具有的特殊矛盾，并且要尊重事实，尊重科学。具体说来，包括论点正确，论据必要而充分，论证严密，推理符合逻辑，数据可靠，处理合理，计算精确，实验重复，结论客观，等等</a:t>
            </a:r>
            <a:r>
              <a:rPr lang="zh-CN" altLang="en-US" sz="2000" b="1" dirty="0" smtClean="0">
                <a:latin typeface="华文中宋" charset="-122"/>
                <a:ea typeface="华文中宋" charset="-122"/>
              </a:rPr>
              <a:t>。</a:t>
            </a:r>
            <a:endParaRPr lang="zh-CN" altLang="en-US" sz="2000" b="1" dirty="0">
              <a:latin typeface="华文中宋" charset="-122"/>
              <a:ea typeface="华文中宋" charset="-122"/>
            </a:endParaRPr>
          </a:p>
        </p:txBody>
      </p:sp>
      <p:pic>
        <p:nvPicPr>
          <p:cNvPr id="5"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7"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定义与特点</a:t>
            </a:r>
          </a:p>
        </p:txBody>
      </p:sp>
      <p:sp>
        <p:nvSpPr>
          <p:cNvPr id="8" name="矩形 14"/>
          <p:cNvSpPr/>
          <p:nvPr/>
        </p:nvSpPr>
        <p:spPr>
          <a:xfrm>
            <a:off x="571472" y="714362"/>
            <a:ext cx="2786063" cy="451983"/>
          </a:xfrm>
          <a:prstGeom prst="rect">
            <a:avLst/>
          </a:prstGeom>
        </p:spPr>
        <p:txBody>
          <a:bodyPr>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2. </a:t>
            </a:r>
            <a:r>
              <a:rPr lang="zh-CN" altLang="en-US" sz="2050" b="1" dirty="0" smtClean="0">
                <a:solidFill>
                  <a:srgbClr val="FFC000"/>
                </a:solidFill>
                <a:latin typeface="微软雅黑" pitchFamily="34" charset="-122"/>
                <a:ea typeface="微软雅黑" pitchFamily="34" charset="-122"/>
              </a:rPr>
              <a:t>特点</a:t>
            </a:r>
            <a:endParaRPr lang="en-US" altLang="zh-CN" sz="205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413038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75606"/>
            <a:ext cx="7786742" cy="2400657"/>
          </a:xfrm>
          <a:prstGeom prst="rect">
            <a:avLst/>
          </a:prstGeom>
        </p:spPr>
        <p:txBody>
          <a:bodyPr wrap="square">
            <a:spAutoFit/>
          </a:bodyPr>
          <a:lstStyle/>
          <a:p>
            <a:pPr algn="just">
              <a:lnSpc>
                <a:spcPct val="150000"/>
              </a:lnSpc>
            </a:pPr>
            <a:r>
              <a:rPr lang="zh-CN" altLang="en-US" sz="2000" dirty="0" smtClean="0"/>
              <a:t>（</a:t>
            </a:r>
            <a:r>
              <a:rPr lang="en-US" altLang="zh-CN" sz="2000" dirty="0" smtClean="0"/>
              <a:t>3</a:t>
            </a:r>
            <a:r>
              <a:rPr lang="zh-CN" altLang="en-US" sz="2000" dirty="0" smtClean="0"/>
              <a:t>）</a:t>
            </a:r>
            <a:r>
              <a:rPr lang="zh-CN" altLang="en-US" sz="2000" b="1" dirty="0" smtClean="0">
                <a:solidFill>
                  <a:schemeClr val="accent6"/>
                </a:solidFill>
              </a:rPr>
              <a:t>科学性和准确性：</a:t>
            </a:r>
            <a:endParaRPr lang="en-US" altLang="zh-CN" sz="2000" b="1" dirty="0" smtClean="0">
              <a:solidFill>
                <a:schemeClr val="accent6"/>
              </a:solidFill>
            </a:endParaRPr>
          </a:p>
          <a:p>
            <a:pPr algn="just">
              <a:lnSpc>
                <a:spcPct val="150000"/>
              </a:lnSpc>
            </a:pPr>
            <a:r>
              <a:rPr lang="en-US" altLang="zh-CN" sz="2000" b="1" dirty="0" smtClean="0">
                <a:solidFill>
                  <a:schemeClr val="accent1">
                    <a:lumMod val="60000"/>
                    <a:lumOff val="40000"/>
                  </a:schemeClr>
                </a:solidFill>
                <a:latin typeface="华文中宋" charset="-122"/>
                <a:ea typeface="华文中宋" charset="-122"/>
              </a:rPr>
              <a:t>B.</a:t>
            </a:r>
            <a:r>
              <a:rPr lang="zh-CN" altLang="en-US" sz="2000" b="1" dirty="0" smtClean="0">
                <a:solidFill>
                  <a:schemeClr val="accent1">
                    <a:lumMod val="60000"/>
                    <a:lumOff val="40000"/>
                  </a:schemeClr>
                </a:solidFill>
                <a:latin typeface="华文中宋" charset="-122"/>
                <a:ea typeface="华文中宋" charset="-122"/>
              </a:rPr>
              <a:t> 准确性：</a:t>
            </a:r>
            <a:r>
              <a:rPr lang="zh-CN" altLang="en-US" sz="2000" b="1" dirty="0">
                <a:latin typeface="华文中宋" charset="-122"/>
                <a:ea typeface="华文中宋" charset="-122"/>
              </a:rPr>
              <a:t>对客观事物即研究对象的运动规律和性质表述的接近程度，包括概念、定义、判断、分析和结论要准确，对自己研究成果的估计要确切、恰当，对他人研究成果</a:t>
            </a:r>
            <a:r>
              <a:rPr lang="en-US" altLang="zh-CN" sz="2000" b="1" dirty="0">
                <a:latin typeface="华文中宋" charset="-122"/>
                <a:ea typeface="华文中宋" charset="-122"/>
              </a:rPr>
              <a:t>(</a:t>
            </a:r>
            <a:r>
              <a:rPr lang="zh-CN" altLang="en-US" sz="2000" b="1" dirty="0">
                <a:latin typeface="华文中宋" charset="-122"/>
                <a:ea typeface="华文中宋" charset="-122"/>
              </a:rPr>
              <a:t>尤其是在做比较时</a:t>
            </a:r>
            <a:r>
              <a:rPr lang="en-US" altLang="zh-CN" sz="2000" b="1" dirty="0">
                <a:latin typeface="华文中宋" charset="-122"/>
                <a:ea typeface="华文中宋" charset="-122"/>
              </a:rPr>
              <a:t>)</a:t>
            </a:r>
            <a:r>
              <a:rPr lang="zh-CN" altLang="en-US" sz="2000" b="1" dirty="0">
                <a:latin typeface="华文中宋" charset="-122"/>
                <a:ea typeface="华文中宋" charset="-122"/>
              </a:rPr>
              <a:t>的评价要实事求是，切忌片面性和说过头话</a:t>
            </a:r>
            <a:r>
              <a:rPr lang="zh-CN" altLang="en-US" sz="2000" b="1" dirty="0" smtClean="0">
                <a:latin typeface="华文中宋" charset="-122"/>
                <a:ea typeface="华文中宋" charset="-122"/>
              </a:rPr>
              <a:t>。</a:t>
            </a:r>
            <a:endParaRPr lang="zh-CN" altLang="en-US" sz="2000" b="1" dirty="0">
              <a:latin typeface="华文中宋" charset="-122"/>
              <a:ea typeface="华文中宋" charset="-122"/>
            </a:endParaRPr>
          </a:p>
        </p:txBody>
      </p:sp>
      <p:pic>
        <p:nvPicPr>
          <p:cNvPr id="5" name="图片 11" descr="定版1-s转曲2.png"/>
          <p:cNvPicPr>
            <a:picLocks noChangeAspect="1"/>
          </p:cNvPicPr>
          <p:nvPr/>
        </p:nvPicPr>
        <p:blipFill>
          <a:blip r:embed="rId3"/>
          <a:srcRect/>
          <a:stretch>
            <a:fillRect/>
          </a:stretch>
        </p:blipFill>
        <p:spPr bwMode="auto">
          <a:xfrm>
            <a:off x="8215313" y="4281488"/>
            <a:ext cx="928687" cy="862012"/>
          </a:xfrm>
          <a:prstGeom prst="rect">
            <a:avLst/>
          </a:prstGeom>
          <a:noFill/>
          <a:ln w="9525">
            <a:noFill/>
            <a:miter lim="800000"/>
            <a:headEnd/>
            <a:tailEnd/>
          </a:ln>
        </p:spPr>
      </p:pic>
      <p:sp>
        <p:nvSpPr>
          <p:cNvPr id="7" name="标题 1"/>
          <p:cNvSpPr>
            <a:spLocks noGrp="1"/>
          </p:cNvSpPr>
          <p:nvPr>
            <p:ph type="title"/>
          </p:nvPr>
        </p:nvSpPr>
        <p:spPr bwMode="auto">
          <a:xfrm>
            <a:off x="468313" y="309563"/>
            <a:ext cx="8229600"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定义与特点</a:t>
            </a:r>
          </a:p>
        </p:txBody>
      </p:sp>
      <p:sp>
        <p:nvSpPr>
          <p:cNvPr id="8" name="矩形 14"/>
          <p:cNvSpPr/>
          <p:nvPr/>
        </p:nvSpPr>
        <p:spPr>
          <a:xfrm>
            <a:off x="571472" y="714362"/>
            <a:ext cx="2786063" cy="451983"/>
          </a:xfrm>
          <a:prstGeom prst="rect">
            <a:avLst/>
          </a:prstGeom>
        </p:spPr>
        <p:txBody>
          <a:bodyPr>
            <a:spAutoFit/>
          </a:bodyPr>
          <a:lstStyle/>
          <a:p>
            <a:pPr fontAlgn="auto">
              <a:lnSpc>
                <a:spcPct val="114000"/>
              </a:lnSpc>
              <a:spcBef>
                <a:spcPts val="0"/>
              </a:spcBef>
              <a:spcAft>
                <a:spcPts val="0"/>
              </a:spcAft>
              <a:defRPr/>
            </a:pPr>
            <a:r>
              <a:rPr lang="en-US" altLang="zh-CN" sz="2050" b="1" dirty="0" smtClean="0">
                <a:solidFill>
                  <a:srgbClr val="FFC000"/>
                </a:solidFill>
                <a:latin typeface="微软雅黑" pitchFamily="34" charset="-122"/>
                <a:ea typeface="微软雅黑" pitchFamily="34" charset="-122"/>
              </a:rPr>
              <a:t>2. </a:t>
            </a:r>
            <a:r>
              <a:rPr lang="zh-CN" altLang="en-US" sz="2050" b="1" dirty="0" smtClean="0">
                <a:solidFill>
                  <a:srgbClr val="FFC000"/>
                </a:solidFill>
                <a:latin typeface="微软雅黑" pitchFamily="34" charset="-122"/>
                <a:ea typeface="微软雅黑" pitchFamily="34" charset="-122"/>
              </a:rPr>
              <a:t>特点</a:t>
            </a:r>
            <a:endParaRPr lang="en-US" altLang="zh-CN" sz="205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527236276"/>
      </p:ext>
    </p:extLst>
  </p:cSld>
  <p:clrMapOvr>
    <a:masterClrMapping/>
  </p:clrMapOvr>
</p:sld>
</file>

<file path=ppt/theme/theme1.xml><?xml version="1.0" encoding="utf-8"?>
<a:theme xmlns:a="http://schemas.openxmlformats.org/drawingml/2006/main" name="Office 主题">
  <a:themeElements>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7905</TotalTime>
  <Words>1968</Words>
  <Application>Microsoft Macintosh PowerPoint</Application>
  <PresentationFormat>On-screen Show (16:9)</PresentationFormat>
  <Paragraphs>151</Paragraphs>
  <Slides>30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Calibri</vt:lpstr>
      <vt:lpstr>Times New Roman</vt:lpstr>
      <vt:lpstr>Verdana</vt:lpstr>
      <vt:lpstr>Wingdings</vt:lpstr>
      <vt:lpstr>华文中宋</vt:lpstr>
      <vt:lpstr>宋体</vt:lpstr>
      <vt:lpstr>微软雅黑</vt:lpstr>
      <vt:lpstr>方正姚体</vt:lpstr>
      <vt:lpstr>Arial</vt:lpstr>
      <vt:lpstr>Office 主题</vt:lpstr>
      <vt:lpstr>科技文献写作</vt:lpstr>
      <vt:lpstr>PowerPoint Presentation</vt:lpstr>
      <vt:lpstr>目录</vt:lpstr>
      <vt:lpstr>定义与特点</vt:lpstr>
      <vt:lpstr>定义与特点</vt:lpstr>
      <vt:lpstr>定义与特点</vt:lpstr>
      <vt:lpstr>定义与特点</vt:lpstr>
      <vt:lpstr>定义与特点</vt:lpstr>
      <vt:lpstr>定义与特点</vt:lpstr>
      <vt:lpstr>定义与特点</vt:lpstr>
      <vt:lpstr>分类</vt:lpstr>
      <vt:lpstr>分类</vt:lpstr>
      <vt:lpstr>分类</vt:lpstr>
      <vt:lpstr>分类</vt:lpstr>
      <vt:lpstr>分类</vt:lpstr>
      <vt:lpstr>分类</vt:lpstr>
      <vt:lpstr>分类</vt:lpstr>
      <vt:lpstr>分类</vt:lpstr>
      <vt:lpstr>分类</vt:lpstr>
      <vt:lpstr>分类</vt:lpstr>
      <vt:lpstr>分类</vt:lpstr>
      <vt:lpstr>前期准备</vt:lpstr>
      <vt:lpstr>前期准备</vt:lpstr>
      <vt:lpstr>前期准备</vt:lpstr>
      <vt:lpstr>前期准备</vt:lpstr>
      <vt:lpstr>前期准备</vt:lpstr>
      <vt:lpstr>PowerPoint Presentation</vt:lpstr>
      <vt:lpstr>一般结构</vt:lpstr>
      <vt:lpstr>一般结构</vt:lpstr>
      <vt:lpstr>在此输入标题</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Lu Cai</cp:lastModifiedBy>
  <cp:revision>257</cp:revision>
  <dcterms:modified xsi:type="dcterms:W3CDTF">2020-03-02T16:32:49Z</dcterms:modified>
</cp:coreProperties>
</file>