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2" r:id="rId3"/>
    <p:sldId id="260" r:id="rId4"/>
    <p:sldId id="262" r:id="rId5"/>
    <p:sldId id="293" r:id="rId6"/>
    <p:sldId id="320" r:id="rId7"/>
    <p:sldId id="318" r:id="rId8"/>
    <p:sldId id="319" r:id="rId9"/>
    <p:sldId id="321" r:id="rId10"/>
    <p:sldId id="322" r:id="rId11"/>
    <p:sldId id="323" r:id="rId12"/>
    <p:sldId id="287" r:id="rId13"/>
    <p:sldId id="324" r:id="rId14"/>
    <p:sldId id="325" r:id="rId15"/>
    <p:sldId id="326" r:id="rId16"/>
    <p:sldId id="327" r:id="rId17"/>
    <p:sldId id="329" r:id="rId18"/>
    <p:sldId id="330" r:id="rId19"/>
    <p:sldId id="332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268" r:id="rId2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0081E2"/>
    <a:srgbClr val="000000"/>
    <a:srgbClr val="DEA900"/>
    <a:srgbClr val="3F9DD1"/>
    <a:srgbClr val="FFFFFF"/>
    <a:srgbClr val="353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8" autoAdjust="0"/>
    <p:restoredTop sz="92818"/>
  </p:normalViewPr>
  <p:slideViewPr>
    <p:cSldViewPr>
      <p:cViewPr>
        <p:scale>
          <a:sx n="130" d="100"/>
          <a:sy n="130" d="100"/>
        </p:scale>
        <p:origin x="1224" y="3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DAB41BD-C0F6-44F6-B27E-1D0E9E3EDDF6}" type="datetimeFigureOut">
              <a:rPr lang="zh-CN" altLang="en-US"/>
              <a:pPr>
                <a:defRPr/>
              </a:pPr>
              <a:t>2020/3/17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F5F54A-C980-4CE8-8F38-CB2C1DA153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04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F515DE9-233A-4914-9F96-B6BEB8B64870}" type="datetimeFigureOut">
              <a:rPr lang="zh-CN" altLang="en-US"/>
              <a:pPr>
                <a:defRPr/>
              </a:pPr>
              <a:t>2020/3/17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298531F-7AE5-48CA-83E9-C6FA84283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90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98531F-7AE5-48CA-83E9-C6FA84283C51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98531F-7AE5-48CA-83E9-C6FA84283C5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71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98531F-7AE5-48CA-83E9-C6FA84283C5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87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98531F-7AE5-48CA-83E9-C6FA84283C5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143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98531F-7AE5-48CA-83E9-C6FA84283C5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96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未标题-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18100" y="749300"/>
            <a:ext cx="402590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4957770" cy="4917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143122"/>
            <a:ext cx="4957770" cy="3214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07987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rot="5400000">
            <a:off x="144463" y="306388"/>
            <a:ext cx="611187" cy="1587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rot="5400000">
            <a:off x="331787" y="179388"/>
            <a:ext cx="360363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07987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 descr="线条9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7000" contrast="-24000"/>
          </a:blip>
          <a:srcRect r="26487"/>
          <a:stretch>
            <a:fillRect/>
          </a:stretch>
        </p:blipFill>
        <p:spPr>
          <a:xfrm>
            <a:off x="8358214" y="0"/>
            <a:ext cx="785786" cy="5143500"/>
          </a:xfrm>
          <a:prstGeom prst="rect">
            <a:avLst/>
          </a:prstGeom>
        </p:spPr>
      </p:pic>
      <p:cxnSp>
        <p:nvCxnSpPr>
          <p:cNvPr id="4" name="直接连接符 5"/>
          <p:cNvCxnSpPr/>
          <p:nvPr userDrawn="1"/>
        </p:nvCxnSpPr>
        <p:spPr>
          <a:xfrm rot="5400000">
            <a:off x="144463" y="306388"/>
            <a:ext cx="611187" cy="158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 userDrawn="1"/>
        </p:nvCxnSpPr>
        <p:spPr>
          <a:xfrm rot="5400000">
            <a:off x="331787" y="179388"/>
            <a:ext cx="360363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8"/>
          <p:cNvSpPr/>
          <p:nvPr userDrawn="1"/>
        </p:nvSpPr>
        <p:spPr>
          <a:xfrm>
            <a:off x="0" y="5072063"/>
            <a:ext cx="9144000" cy="714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7591" y="309633"/>
            <a:ext cx="8229600" cy="3655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 descr="图片1.png"/>
          <p:cNvPicPr>
            <a:picLocks noChangeAspect="1"/>
          </p:cNvPicPr>
          <p:nvPr userDrawn="1"/>
        </p:nvPicPr>
        <p:blipFill>
          <a:blip r:embed="rId2">
            <a:lum bright="100000"/>
          </a:blip>
          <a:srcRect l="16589" t="18028" r="18188" b="1962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Documents and Settings\ap1007\桌面\未标题-3.png"/>
          <p:cNvPicPr>
            <a:picLocks noChangeAspect="1" noChangeArrowheads="1"/>
          </p:cNvPicPr>
          <p:nvPr userDrawn="1"/>
        </p:nvPicPr>
        <p:blipFill>
          <a:blip r:embed="rId3"/>
          <a:srcRect t="16156" r="40895" b="53687"/>
          <a:stretch>
            <a:fillRect/>
          </a:stretch>
        </p:blipFill>
        <p:spPr bwMode="auto">
          <a:xfrm>
            <a:off x="2286000" y="0"/>
            <a:ext cx="6858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Documents and Settings\ap1007\桌面\未标题-3.png"/>
          <p:cNvPicPr>
            <a:picLocks noChangeAspect="1" noChangeArrowheads="1"/>
          </p:cNvPicPr>
          <p:nvPr userDrawn="1"/>
        </p:nvPicPr>
        <p:blipFill>
          <a:blip r:embed="rId3"/>
          <a:srcRect t="24773" r="59364" b="53687"/>
          <a:stretch>
            <a:fillRect/>
          </a:stretch>
        </p:blipFill>
        <p:spPr bwMode="auto">
          <a:xfrm>
            <a:off x="2143125" y="3714750"/>
            <a:ext cx="47148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15"/>
          <p:cNvCxnSpPr/>
          <p:nvPr userDrawn="1"/>
        </p:nvCxnSpPr>
        <p:spPr>
          <a:xfrm rot="5400000">
            <a:off x="144463" y="306388"/>
            <a:ext cx="611187" cy="158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6"/>
          <p:cNvCxnSpPr/>
          <p:nvPr userDrawn="1"/>
        </p:nvCxnSpPr>
        <p:spPr>
          <a:xfrm rot="5400000">
            <a:off x="331787" y="179388"/>
            <a:ext cx="360363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67591" y="309633"/>
            <a:ext cx="8229600" cy="3655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线条9.png"/>
          <p:cNvPicPr>
            <a:picLocks noChangeAspect="1"/>
          </p:cNvPicPr>
          <p:nvPr userDrawn="1"/>
        </p:nvPicPr>
        <p:blipFill>
          <a:blip r:embed="rId7"/>
          <a:srcRect r="26488"/>
          <a:stretch>
            <a:fillRect/>
          </a:stretch>
        </p:blipFill>
        <p:spPr bwMode="auto">
          <a:xfrm>
            <a:off x="8358188" y="0"/>
            <a:ext cx="78581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 userDrawn="1"/>
        </p:nvCxnSpPr>
        <p:spPr>
          <a:xfrm rot="5400000">
            <a:off x="144463" y="306388"/>
            <a:ext cx="611187" cy="1587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rot="5400000">
            <a:off x="331787" y="179388"/>
            <a:ext cx="360363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55" r:id="rId3"/>
    <p:sldLayoutId id="2147483656" r:id="rId4"/>
    <p:sldLayoutId id="214748365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/>
          </p:cNvSpPr>
          <p:nvPr>
            <p:ph type="ctrTitle"/>
          </p:nvPr>
        </p:nvSpPr>
        <p:spPr bwMode="auto">
          <a:xfrm>
            <a:off x="685800" y="1554163"/>
            <a:ext cx="4957763" cy="588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5400" dirty="0" smtClean="0"/>
              <a:t>科技文献写作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63688" y="3229828"/>
            <a:ext cx="4957763" cy="32067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 smtClean="0"/>
              <a:t> </a:t>
            </a:r>
            <a:r>
              <a:rPr lang="en-US" altLang="zh-CN" sz="1200" dirty="0" smtClean="0"/>
              <a:t>            </a:t>
            </a:r>
            <a:r>
              <a:rPr lang="zh-CN" altLang="en-US" dirty="0" smtClean="0"/>
              <a:t>蔡露</a:t>
            </a:r>
            <a:endParaRPr lang="zh-CN" altLang="en-US" dirty="0"/>
          </a:p>
        </p:txBody>
      </p:sp>
      <p:sp>
        <p:nvSpPr>
          <p:cNvPr id="4" name="五边形 3"/>
          <p:cNvSpPr/>
          <p:nvPr/>
        </p:nvSpPr>
        <p:spPr>
          <a:xfrm>
            <a:off x="0" y="70894"/>
            <a:ext cx="2500298" cy="268608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毕业设计的实施过程</a:t>
            </a:r>
            <a:endParaRPr lang="zh-CN" altLang="en-US" dirty="0" smtClean="0"/>
          </a:p>
        </p:txBody>
      </p:sp>
      <p:pic>
        <p:nvPicPr>
          <p:cNvPr id="19" name="图片 11" descr="定版1-s转曲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899592" y="1522402"/>
            <a:ext cx="70659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charset="2"/>
              <a:buChar char="ü"/>
            </a:pPr>
            <a:r>
              <a:rPr lang="zh-CN" altLang="en-US" sz="2400" b="1" dirty="0" smtClean="0">
                <a:latin typeface="华文中宋" charset="-122"/>
                <a:ea typeface="华文中宋" charset="-122"/>
              </a:rPr>
              <a:t>充分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体现本专业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charset="-122"/>
                <a:ea typeface="华文中宋" charset="-122"/>
              </a:rPr>
              <a:t>培养计划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对基本理论、基本训练和基本能力的培养要求，要有利于学生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charset="-122"/>
                <a:ea typeface="华文中宋" charset="-122"/>
              </a:rPr>
              <a:t>综合能力的培养和提高</a:t>
            </a:r>
            <a:r>
              <a:rPr lang="zh-CN" altLang="en-US" sz="2400" b="1" dirty="0" smtClean="0">
                <a:latin typeface="华文中宋" charset="-122"/>
                <a:ea typeface="华文中宋" charset="-122"/>
              </a:rPr>
              <a:t>。</a:t>
            </a:r>
            <a:endParaRPr lang="en-US" altLang="zh-CN" sz="2400" b="1" dirty="0" smtClean="0">
              <a:latin typeface="华文中宋" charset="-122"/>
              <a:ea typeface="华文中宋" charset="-122"/>
            </a:endParaRPr>
          </a:p>
          <a:p>
            <a:pPr algn="just" eaLnBrk="1" hangingPunct="1">
              <a:buFont typeface="Wingdings" charset="2"/>
              <a:buChar char="ü"/>
            </a:pPr>
            <a:r>
              <a:rPr lang="zh-CN" altLang="en-US" sz="2400" b="1" dirty="0" smtClean="0">
                <a:latin typeface="华文中宋" charset="-122"/>
                <a:ea typeface="华文中宋" charset="-122"/>
              </a:rPr>
              <a:t>尽可能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结合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charset="-122"/>
                <a:ea typeface="华文中宋" charset="-122"/>
              </a:rPr>
              <a:t>生产、科研和实验室建设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等具有实际应用价值的课题。</a:t>
            </a:r>
          </a:p>
          <a:p>
            <a:pPr algn="just" eaLnBrk="1" hangingPunct="1">
              <a:buFont typeface="Wingdings" charset="2"/>
              <a:buChar char="ü"/>
            </a:pPr>
            <a:r>
              <a:rPr lang="zh-CN" altLang="en-US" sz="2400" b="1" dirty="0" smtClean="0">
                <a:latin typeface="华文中宋" charset="-122"/>
                <a:ea typeface="华文中宋" charset="-122"/>
              </a:rPr>
              <a:t>在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charset="-122"/>
                <a:ea typeface="华文中宋" charset="-122"/>
              </a:rPr>
              <a:t>理论和实践方面具有一定水平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，力求有益于学生综合运用多学科的理论知识与技能。</a:t>
            </a:r>
          </a:p>
          <a:p>
            <a:pPr algn="just" eaLnBrk="1" hangingPunct="1">
              <a:buFont typeface="Wingdings" charset="2"/>
              <a:buChar char="ü"/>
            </a:pPr>
            <a:r>
              <a:rPr lang="zh-CN" altLang="en-US" sz="2400" b="1" dirty="0" smtClean="0">
                <a:latin typeface="华文中宋" charset="-122"/>
                <a:ea typeface="华文中宋" charset="-122"/>
              </a:rPr>
              <a:t>难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易度</a:t>
            </a:r>
            <a:r>
              <a:rPr lang="zh-CN" altLang="en-US" sz="2400" b="1" dirty="0" smtClean="0">
                <a:latin typeface="华文中宋" charset="-122"/>
                <a:ea typeface="华文中宋" charset="-122"/>
              </a:rPr>
              <a:t>适当。</a:t>
            </a:r>
            <a:endParaRPr lang="zh-CN" altLang="en-US" sz="2400" b="1" dirty="0">
              <a:latin typeface="华文中宋" charset="-122"/>
              <a:ea typeface="华文中宋" charset="-122"/>
            </a:endParaRPr>
          </a:p>
          <a:p>
            <a:pPr eaLnBrk="1" hangingPunct="1">
              <a:buFont typeface="Wingdings" charset="2"/>
              <a:buChar char="ü"/>
            </a:pPr>
            <a:endParaRPr lang="zh-CN" altLang="en-US" sz="2400" b="1" dirty="0">
              <a:latin typeface="华文中宋" charset="-122"/>
              <a:ea typeface="华文中宋" charset="-122"/>
            </a:endParaRPr>
          </a:p>
          <a:p>
            <a:pPr>
              <a:buFont typeface="Wingdings" charset="2"/>
              <a:buNone/>
            </a:pPr>
            <a:endParaRPr lang="zh-CN" altLang="en-US" sz="2400" b="1" dirty="0">
              <a:latin typeface="华文中宋" charset="-122"/>
              <a:ea typeface="华文中宋" charset="-122"/>
            </a:endParaRPr>
          </a:p>
        </p:txBody>
      </p:sp>
      <p:sp>
        <p:nvSpPr>
          <p:cNvPr id="5" name="矩形 14"/>
          <p:cNvSpPr/>
          <p:nvPr/>
        </p:nvSpPr>
        <p:spPr>
          <a:xfrm>
            <a:off x="571472" y="714362"/>
            <a:ext cx="2786063" cy="42466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选题原则</a:t>
            </a:r>
            <a:endParaRPr lang="en-US" altLang="zh-CN" sz="205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6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毕业设计的实施过程</a:t>
            </a:r>
            <a:endParaRPr lang="zh-CN" altLang="en-US" dirty="0" smtClean="0"/>
          </a:p>
        </p:txBody>
      </p:sp>
      <p:pic>
        <p:nvPicPr>
          <p:cNvPr id="19" name="图片 11" descr="定版1-s转曲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613721" y="1563638"/>
            <a:ext cx="70659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charset="2"/>
              <a:buChar char="ü"/>
            </a:pPr>
            <a:r>
              <a:rPr lang="zh-CN" altLang="en-US" sz="2400" b="1" dirty="0">
                <a:latin typeface="华文中宋" charset="-122"/>
                <a:ea typeface="华文中宋" charset="-122"/>
              </a:rPr>
              <a:t>从生产实践及科研项目中选题</a:t>
            </a:r>
          </a:p>
          <a:p>
            <a:pPr eaLnBrk="1" hangingPunct="1">
              <a:buFont typeface="Wingdings" charset="2"/>
              <a:buChar char="ü"/>
            </a:pPr>
            <a:r>
              <a:rPr lang="zh-CN" altLang="en-US" sz="2400" b="1" dirty="0">
                <a:latin typeface="华文中宋" charset="-122"/>
                <a:ea typeface="华文中宋" charset="-122"/>
              </a:rPr>
              <a:t>从市场需求中选题</a:t>
            </a:r>
          </a:p>
          <a:p>
            <a:pPr eaLnBrk="1" hangingPunct="1">
              <a:buFont typeface="Wingdings" charset="2"/>
              <a:buChar char="ü"/>
            </a:pPr>
            <a:r>
              <a:rPr lang="zh-CN" altLang="en-US" sz="2400" b="1" dirty="0">
                <a:latin typeface="华文中宋" charset="-122"/>
                <a:ea typeface="华文中宋" charset="-122"/>
              </a:rPr>
              <a:t>从教学实践中选题</a:t>
            </a:r>
          </a:p>
          <a:p>
            <a:pPr eaLnBrk="1" hangingPunct="1">
              <a:buFont typeface="Wingdings" charset="2"/>
              <a:buChar char="ü"/>
            </a:pPr>
            <a:r>
              <a:rPr lang="zh-CN" altLang="en-US" sz="2400" b="1" dirty="0">
                <a:latin typeface="华文中宋" charset="-122"/>
                <a:ea typeface="华文中宋" charset="-122"/>
              </a:rPr>
              <a:t>从专业发展方向的前沿选题</a:t>
            </a:r>
          </a:p>
          <a:p>
            <a:pPr eaLnBrk="1" hangingPunct="1">
              <a:buFont typeface="Wingdings" charset="2"/>
              <a:buChar char="ü"/>
            </a:pPr>
            <a:r>
              <a:rPr lang="zh-CN" altLang="en-US" sz="2400" b="1" dirty="0">
                <a:latin typeface="华文中宋" charset="-122"/>
                <a:ea typeface="华文中宋" charset="-122"/>
              </a:rPr>
              <a:t>学生可根据聘用单位的工作需要选题</a:t>
            </a:r>
          </a:p>
          <a:p>
            <a:pPr eaLnBrk="1" hangingPunct="1">
              <a:buFont typeface="Wingdings" charset="2"/>
              <a:buChar char="ü"/>
            </a:pPr>
            <a:r>
              <a:rPr lang="zh-CN" altLang="en-US" sz="2400" b="1" dirty="0">
                <a:latin typeface="华文中宋" charset="-122"/>
                <a:ea typeface="华文中宋" charset="-122"/>
              </a:rPr>
              <a:t>学生可结合兴趣爱好选题</a:t>
            </a:r>
          </a:p>
          <a:p>
            <a:pPr eaLnBrk="1" hangingPunct="1">
              <a:buFont typeface="Wingdings" charset="2"/>
              <a:buChar char="ü"/>
            </a:pPr>
            <a:r>
              <a:rPr lang="zh-CN" altLang="en-US" sz="2400" b="1" dirty="0">
                <a:latin typeface="华文中宋" charset="-122"/>
                <a:ea typeface="华文中宋" charset="-122"/>
              </a:rPr>
              <a:t>从攻关的需要选题</a:t>
            </a:r>
          </a:p>
          <a:p>
            <a:pPr eaLnBrk="1" hangingPunct="1">
              <a:buFont typeface="Wingdings" charset="2"/>
              <a:buChar char="ü"/>
            </a:pPr>
            <a:endParaRPr lang="zh-CN" altLang="en-US" sz="2400" b="1" dirty="0">
              <a:latin typeface="华文中宋" charset="-122"/>
              <a:ea typeface="华文中宋" charset="-122"/>
            </a:endParaRPr>
          </a:p>
          <a:p>
            <a:pPr>
              <a:buFont typeface="Wingdings" charset="2"/>
              <a:buNone/>
            </a:pPr>
            <a:endParaRPr lang="zh-CN" altLang="en-US" sz="2400" b="1" dirty="0">
              <a:latin typeface="华文中宋" charset="-122"/>
              <a:ea typeface="华文中宋" charset="-122"/>
            </a:endParaRPr>
          </a:p>
        </p:txBody>
      </p:sp>
      <p:sp>
        <p:nvSpPr>
          <p:cNvPr id="5" name="矩形 14"/>
          <p:cNvSpPr/>
          <p:nvPr/>
        </p:nvSpPr>
        <p:spPr>
          <a:xfrm>
            <a:off x="571472" y="714362"/>
            <a:ext cx="2786063" cy="42466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选题方法</a:t>
            </a:r>
            <a:endParaRPr lang="en-US" altLang="zh-CN" sz="205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0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5818" y="1662480"/>
            <a:ext cx="7786742" cy="2359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charset="2"/>
              <a:buChar char="q"/>
            </a:pPr>
            <a:r>
              <a:rPr lang="zh-CN" altLang="en-US" sz="2000" b="1" dirty="0">
                <a:latin typeface="华文中宋" charset="-122"/>
                <a:ea typeface="华文中宋" charset="-122"/>
              </a:rPr>
              <a:t>设计的内容、主要项目及技术指标</a:t>
            </a:r>
            <a:endParaRPr lang="en-US" altLang="zh-CN" sz="2000" b="1" dirty="0">
              <a:latin typeface="华文中宋" charset="-122"/>
              <a:ea typeface="华文中宋" charset="-122"/>
            </a:endParaRPr>
          </a:p>
          <a:p>
            <a:pPr marL="342900" indent="-342900" algn="just">
              <a:lnSpc>
                <a:spcPct val="150000"/>
              </a:lnSpc>
              <a:buFont typeface="Wingdings" charset="2"/>
              <a:buChar char="q"/>
            </a:pPr>
            <a:r>
              <a:rPr lang="zh-CN" altLang="en-US" sz="2000" b="1" dirty="0">
                <a:latin typeface="华文中宋" charset="-122"/>
                <a:ea typeface="华文中宋" charset="-122"/>
              </a:rPr>
              <a:t>设计的原始资料</a:t>
            </a:r>
            <a:endParaRPr lang="en-US" altLang="zh-CN" sz="2000" b="1" dirty="0">
              <a:latin typeface="华文中宋" charset="-122"/>
              <a:ea typeface="华文中宋" charset="-122"/>
            </a:endParaRPr>
          </a:p>
          <a:p>
            <a:pPr marL="342900" indent="-342900" algn="just">
              <a:lnSpc>
                <a:spcPct val="150000"/>
              </a:lnSpc>
              <a:buFont typeface="Wingdings" charset="2"/>
              <a:buChar char="q"/>
            </a:pPr>
            <a:r>
              <a:rPr lang="zh-CN" altLang="en-US" sz="2000" b="1" dirty="0">
                <a:latin typeface="华文中宋" charset="-122"/>
                <a:ea typeface="华文中宋" charset="-122"/>
              </a:rPr>
              <a:t>对最终应提交的成果及结论等方面的具体要求</a:t>
            </a:r>
            <a:endParaRPr lang="en-US" altLang="zh-CN" sz="2000" b="1" dirty="0">
              <a:latin typeface="华文中宋" charset="-122"/>
              <a:ea typeface="华文中宋" charset="-122"/>
            </a:endParaRPr>
          </a:p>
          <a:p>
            <a:pPr marL="342900" indent="-342900" algn="just">
              <a:lnSpc>
                <a:spcPct val="150000"/>
              </a:lnSpc>
              <a:buFont typeface="Wingdings" charset="2"/>
              <a:buChar char="q"/>
            </a:pPr>
            <a:r>
              <a:rPr lang="zh-CN" altLang="en-US" sz="2000" b="1" dirty="0">
                <a:latin typeface="华文中宋" charset="-122"/>
                <a:ea typeface="华文中宋" charset="-122"/>
              </a:rPr>
              <a:t>设计进程安排</a:t>
            </a:r>
            <a:endParaRPr lang="en-US" altLang="zh-CN" sz="2000" b="1" dirty="0">
              <a:latin typeface="华文中宋" charset="-122"/>
              <a:ea typeface="华文中宋" charset="-122"/>
            </a:endParaRPr>
          </a:p>
          <a:p>
            <a:pPr marL="342900" indent="-342900" algn="just">
              <a:lnSpc>
                <a:spcPct val="150000"/>
              </a:lnSpc>
              <a:buFont typeface="Wingdings" charset="2"/>
              <a:buChar char="q"/>
            </a:pPr>
            <a:r>
              <a:rPr lang="zh-CN" altLang="en-US" sz="2000" b="1" dirty="0">
                <a:latin typeface="华文中宋" charset="-122"/>
                <a:ea typeface="华文中宋" charset="-122"/>
              </a:rPr>
              <a:t>主要参考资料</a:t>
            </a:r>
            <a:endParaRPr lang="en-US" altLang="zh-CN" sz="2000" b="1" dirty="0">
              <a:latin typeface="华文中宋" charset="-122"/>
              <a:ea typeface="华文中宋" charset="-122"/>
            </a:endParaRPr>
          </a:p>
        </p:txBody>
      </p:sp>
      <p:pic>
        <p:nvPicPr>
          <p:cNvPr id="5" name="图片 11" descr="定版1-s转曲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过程性材料</a:t>
            </a:r>
          </a:p>
        </p:txBody>
      </p:sp>
      <p:sp>
        <p:nvSpPr>
          <p:cNvPr id="8" name="矩形 14"/>
          <p:cNvSpPr/>
          <p:nvPr/>
        </p:nvSpPr>
        <p:spPr>
          <a:xfrm>
            <a:off x="571472" y="714362"/>
            <a:ext cx="2786063" cy="42466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毕业设计任务书</a:t>
            </a:r>
            <a:endParaRPr lang="en-US" altLang="zh-CN" sz="205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1563638"/>
            <a:ext cx="70506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lang="zh-CN" altLang="en-US" sz="2000" b="1" dirty="0" smtClean="0">
                <a:latin typeface="华文中宋" charset="-122"/>
                <a:ea typeface="华文中宋" charset="-122"/>
              </a:rPr>
              <a:t>是</a:t>
            </a:r>
            <a:r>
              <a:rPr lang="zh-CN" altLang="en-US" sz="2000" b="1" dirty="0">
                <a:latin typeface="华文中宋" charset="-122"/>
                <a:ea typeface="华文中宋" charset="-122"/>
              </a:rPr>
              <a:t>经过选题并得到毕业设计任务书之后，对毕业设计任务进行充分的调研和资料</a:t>
            </a:r>
            <a:r>
              <a:rPr lang="zh-CN" altLang="en-US" sz="2000" b="1" dirty="0" smtClean="0">
                <a:latin typeface="华文中宋" charset="-122"/>
                <a:ea typeface="华文中宋" charset="-122"/>
              </a:rPr>
              <a:t>收集；</a:t>
            </a:r>
            <a:endParaRPr lang="en-US" altLang="zh-CN" sz="2000" b="1" dirty="0" smtClean="0">
              <a:latin typeface="华文中宋" charset="-122"/>
              <a:ea typeface="华文中宋" charset="-122"/>
            </a:endParaRPr>
          </a:p>
          <a:p>
            <a:pPr marL="342900" indent="-342900" algn="just">
              <a:buFont typeface="Wingdings" charset="2"/>
              <a:buChar char="Ø"/>
            </a:pPr>
            <a:endParaRPr lang="en-US" altLang="zh-CN" sz="2000" b="1" dirty="0" smtClean="0">
              <a:latin typeface="华文中宋" charset="-122"/>
              <a:ea typeface="华文中宋" charset="-122"/>
            </a:endParaRPr>
          </a:p>
          <a:p>
            <a:pPr marL="342900" indent="-342900" algn="just">
              <a:buFont typeface="Wingdings" charset="2"/>
              <a:buChar char="Ø"/>
            </a:pPr>
            <a:r>
              <a:rPr lang="zh-CN" altLang="en-US" sz="2000" b="1" dirty="0" smtClean="0">
                <a:latin typeface="华文中宋" charset="-122"/>
                <a:ea typeface="华文中宋" charset="-122"/>
              </a:rPr>
              <a:t>对</a:t>
            </a:r>
            <a:r>
              <a:rPr lang="zh-CN" altLang="en-US" sz="2000" b="1" dirty="0">
                <a:latin typeface="华文中宋" charset="-122"/>
                <a:ea typeface="华文中宋" charset="-122"/>
              </a:rPr>
              <a:t>课题有了比较完整的认识，形成了比较明确的观点和见解，可以提出解决课题的若干种方案和途径，并详细分析各个方案和途径的优缺点以及实施的</a:t>
            </a:r>
            <a:r>
              <a:rPr lang="zh-CN" altLang="en-US" sz="2000" b="1" dirty="0" smtClean="0">
                <a:latin typeface="华文中宋" charset="-122"/>
                <a:ea typeface="华文中宋" charset="-122"/>
              </a:rPr>
              <a:t>可行性；</a:t>
            </a:r>
            <a:endParaRPr lang="en-US" altLang="zh-CN" sz="2000" b="1" dirty="0" smtClean="0">
              <a:latin typeface="华文中宋" charset="-122"/>
              <a:ea typeface="华文中宋" charset="-122"/>
            </a:endParaRPr>
          </a:p>
          <a:p>
            <a:pPr marL="342900" indent="-342900" algn="just">
              <a:buFont typeface="Wingdings" charset="2"/>
              <a:buChar char="Ø"/>
            </a:pPr>
            <a:endParaRPr lang="en-US" altLang="zh-CN" sz="2000" b="1" dirty="0" smtClean="0">
              <a:latin typeface="华文中宋" charset="-122"/>
              <a:ea typeface="华文中宋" charset="-122"/>
            </a:endParaRPr>
          </a:p>
          <a:p>
            <a:pPr marL="342900" indent="-342900" algn="just">
              <a:buFont typeface="Wingdings" charset="2"/>
              <a:buChar char="Ø"/>
            </a:pPr>
            <a:r>
              <a:rPr lang="zh-CN" altLang="en-US" sz="2000" b="1" dirty="0" smtClean="0">
                <a:latin typeface="华文中宋" charset="-122"/>
                <a:ea typeface="华文中宋" charset="-122"/>
              </a:rPr>
              <a:t>经过</a:t>
            </a:r>
            <a:r>
              <a:rPr lang="zh-CN" altLang="en-US" sz="2000" b="1" dirty="0">
                <a:latin typeface="华文中宋" charset="-122"/>
                <a:ea typeface="华文中宋" charset="-122"/>
              </a:rPr>
              <a:t>比较、总结，最终确定的一个最佳方案。</a:t>
            </a:r>
          </a:p>
          <a:p>
            <a:pPr marL="342900" indent="-342900" algn="just">
              <a:buFont typeface="Wingdings" charset="2"/>
              <a:buChar char="Ø"/>
            </a:pPr>
            <a:endParaRPr lang="en-US" altLang="zh-CN" sz="2000" b="1" dirty="0">
              <a:latin typeface="华文中宋" charset="-122"/>
              <a:ea typeface="华文中宋" charset="-122"/>
            </a:endParaRPr>
          </a:p>
        </p:txBody>
      </p:sp>
      <p:pic>
        <p:nvPicPr>
          <p:cNvPr id="5" name="图片 11" descr="定版1-s转曲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过程性材料</a:t>
            </a:r>
          </a:p>
        </p:txBody>
      </p:sp>
      <p:sp>
        <p:nvSpPr>
          <p:cNvPr id="8" name="矩形 14"/>
          <p:cNvSpPr/>
          <p:nvPr/>
        </p:nvSpPr>
        <p:spPr>
          <a:xfrm>
            <a:off x="571472" y="714362"/>
            <a:ext cx="2786063" cy="42466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开题报告</a:t>
            </a:r>
            <a:endParaRPr lang="en-US" altLang="zh-CN" sz="205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45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94881" y="1357729"/>
            <a:ext cx="417646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zh-CN" altLang="en-US" sz="2000" b="1" dirty="0">
                <a:latin typeface="华文中宋" charset="-122"/>
                <a:ea typeface="华文中宋" charset="-122"/>
              </a:rPr>
              <a:t>课题来源；</a:t>
            </a:r>
            <a:endParaRPr lang="en-US" altLang="zh-CN" sz="2000" b="1" dirty="0">
              <a:latin typeface="华文中宋" charset="-122"/>
              <a:ea typeface="华文中宋" charset="-122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zh-CN" altLang="en-US" sz="2000" b="1" dirty="0">
                <a:latin typeface="华文中宋" charset="-122"/>
                <a:ea typeface="华文中宋" charset="-122"/>
              </a:rPr>
              <a:t>设计的目的和意义；</a:t>
            </a:r>
            <a:endParaRPr lang="en-US" altLang="zh-CN" sz="2000" b="1" dirty="0">
              <a:latin typeface="华文中宋" charset="-122"/>
              <a:ea typeface="华文中宋" charset="-122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zh-CN" altLang="en-US" sz="2000" b="1" dirty="0">
                <a:latin typeface="华文中宋" charset="-122"/>
                <a:ea typeface="华文中宋" charset="-122"/>
              </a:rPr>
              <a:t>国内外现状和发展趋势；</a:t>
            </a:r>
            <a:endParaRPr lang="en-US" altLang="zh-CN" sz="2000" b="1" dirty="0">
              <a:latin typeface="华文中宋" charset="-122"/>
              <a:ea typeface="华文中宋" charset="-122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zh-CN" altLang="en-US" sz="2000" b="1" dirty="0">
                <a:latin typeface="华文中宋" charset="-122"/>
                <a:ea typeface="华文中宋" charset="-122"/>
              </a:rPr>
              <a:t>设计内容、途径及技术路线；</a:t>
            </a:r>
            <a:endParaRPr lang="en-US" altLang="zh-CN" sz="2000" b="1" dirty="0">
              <a:latin typeface="华文中宋" charset="-122"/>
              <a:ea typeface="华文中宋" charset="-122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zh-CN" altLang="en-US" sz="2000" b="1" dirty="0">
                <a:latin typeface="华文中宋" charset="-122"/>
                <a:ea typeface="华文中宋" charset="-122"/>
              </a:rPr>
              <a:t>设计工作的主要阶段和进度；</a:t>
            </a:r>
            <a:endParaRPr lang="en-US" altLang="zh-CN" sz="2000" b="1" dirty="0">
              <a:latin typeface="华文中宋" charset="-122"/>
              <a:ea typeface="华文中宋" charset="-122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zh-CN" altLang="en-US" sz="2000" b="1" dirty="0">
                <a:latin typeface="华文中宋" charset="-122"/>
                <a:ea typeface="华文中宋" charset="-122"/>
              </a:rPr>
              <a:t>现有条件及应采取的措施；</a:t>
            </a:r>
            <a:endParaRPr lang="en-US" altLang="zh-CN" sz="2000" b="1" dirty="0">
              <a:latin typeface="华文中宋" charset="-122"/>
              <a:ea typeface="华文中宋" charset="-122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zh-CN" altLang="en-US" sz="2000" b="1" dirty="0">
                <a:latin typeface="华文中宋" charset="-122"/>
                <a:ea typeface="华文中宋" charset="-122"/>
              </a:rPr>
              <a:t>指导教师审核意见；</a:t>
            </a:r>
            <a:endParaRPr lang="en-US" altLang="zh-CN" sz="2000" b="1" dirty="0">
              <a:latin typeface="华文中宋" charset="-122"/>
              <a:ea typeface="华文中宋" charset="-122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zh-CN" altLang="en-US" sz="2000" b="1" dirty="0">
                <a:latin typeface="华文中宋" charset="-122"/>
                <a:ea typeface="华文中宋" charset="-122"/>
              </a:rPr>
              <a:t>系毕业设计领导小组意见。</a:t>
            </a:r>
            <a:endParaRPr lang="en-US" altLang="zh-CN" sz="2000" b="1" dirty="0">
              <a:latin typeface="华文中宋" charset="-122"/>
              <a:ea typeface="华文中宋" charset="-122"/>
            </a:endParaRPr>
          </a:p>
          <a:p>
            <a:pPr marL="342900" indent="-342900" algn="just">
              <a:buFont typeface="Arial" charset="0"/>
              <a:buChar char="•"/>
            </a:pPr>
            <a:endParaRPr lang="en-US" altLang="zh-CN" sz="2000" b="1" dirty="0">
              <a:latin typeface="华文中宋" charset="-122"/>
              <a:ea typeface="华文中宋" charset="-122"/>
            </a:endParaRPr>
          </a:p>
        </p:txBody>
      </p:sp>
      <p:pic>
        <p:nvPicPr>
          <p:cNvPr id="5" name="图片 11" descr="定版1-s转曲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过程性材料</a:t>
            </a:r>
          </a:p>
        </p:txBody>
      </p:sp>
      <p:sp>
        <p:nvSpPr>
          <p:cNvPr id="8" name="矩形 14"/>
          <p:cNvSpPr/>
          <p:nvPr/>
        </p:nvSpPr>
        <p:spPr>
          <a:xfrm>
            <a:off x="571472" y="714362"/>
            <a:ext cx="2786063" cy="42466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开题报告</a:t>
            </a:r>
            <a:endParaRPr lang="en-US" altLang="zh-CN" sz="205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166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71800" y="1347614"/>
            <a:ext cx="41764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charset="2"/>
              <a:buNone/>
            </a:pPr>
            <a:r>
              <a:rPr lang="zh-CN" altLang="en-US" sz="2000" b="1" dirty="0">
                <a:latin typeface="华文中宋" charset="-122"/>
                <a:ea typeface="华文中宋" charset="-122"/>
              </a:rPr>
              <a:t>⒈题目（中英文）</a:t>
            </a:r>
          </a:p>
          <a:p>
            <a:pPr algn="just">
              <a:buFont typeface="Wingdings" charset="2"/>
              <a:buNone/>
            </a:pPr>
            <a:r>
              <a:rPr lang="zh-CN" altLang="en-US" sz="2000" b="1" dirty="0">
                <a:latin typeface="华文中宋" charset="-122"/>
                <a:ea typeface="华文中宋" charset="-122"/>
              </a:rPr>
              <a:t>⒉摘要（中英文）</a:t>
            </a:r>
          </a:p>
          <a:p>
            <a:pPr algn="just">
              <a:buFont typeface="Wingdings" charset="2"/>
              <a:buNone/>
            </a:pPr>
            <a:r>
              <a:rPr lang="zh-CN" altLang="en-US" sz="2000" b="1" dirty="0">
                <a:latin typeface="华文中宋" charset="-122"/>
                <a:ea typeface="华文中宋" charset="-122"/>
              </a:rPr>
              <a:t>⒊关键词（中英文）</a:t>
            </a:r>
          </a:p>
          <a:p>
            <a:pPr algn="just">
              <a:buFont typeface="Wingdings" charset="2"/>
              <a:buNone/>
            </a:pPr>
            <a:r>
              <a:rPr lang="zh-CN" altLang="en-US" sz="2000" b="1" dirty="0">
                <a:latin typeface="华文中宋" charset="-122"/>
                <a:ea typeface="华文中宋" charset="-122"/>
              </a:rPr>
              <a:t>⒋目录</a:t>
            </a:r>
            <a:endParaRPr lang="en-US" altLang="zh-CN" sz="2000" b="1" dirty="0">
              <a:latin typeface="华文中宋" charset="-122"/>
              <a:ea typeface="华文中宋" charset="-122"/>
            </a:endParaRPr>
          </a:p>
          <a:p>
            <a:pPr algn="just">
              <a:buFont typeface="Wingdings" charset="2"/>
              <a:buNone/>
            </a:pPr>
            <a:r>
              <a:rPr lang="en-US" altLang="zh-CN" sz="2000" b="1" dirty="0">
                <a:latin typeface="华文中宋" charset="-122"/>
                <a:ea typeface="华文中宋" charset="-122"/>
              </a:rPr>
              <a:t>5. </a:t>
            </a:r>
            <a:r>
              <a:rPr lang="zh-CN" altLang="en-US" sz="2000" b="1" dirty="0">
                <a:latin typeface="华文中宋" charset="-122"/>
                <a:ea typeface="华文中宋" charset="-122"/>
              </a:rPr>
              <a:t>正文</a:t>
            </a:r>
            <a:endParaRPr lang="en-US" altLang="zh-CN" sz="2000" b="1" dirty="0">
              <a:latin typeface="华文中宋" charset="-122"/>
              <a:ea typeface="华文中宋" charset="-122"/>
            </a:endParaRPr>
          </a:p>
          <a:p>
            <a:pPr algn="just">
              <a:buFont typeface="Wingdings" charset="2"/>
              <a:buNone/>
            </a:pPr>
            <a:r>
              <a:rPr lang="en-US" altLang="zh-CN" sz="2000" b="1" dirty="0">
                <a:latin typeface="华文中宋" charset="-122"/>
                <a:ea typeface="华文中宋" charset="-122"/>
              </a:rPr>
              <a:t>6.</a:t>
            </a:r>
            <a:r>
              <a:rPr lang="zh-CN" altLang="en-US" sz="2000" b="1" dirty="0">
                <a:latin typeface="华文中宋" charset="-122"/>
                <a:ea typeface="华文中宋" charset="-122"/>
              </a:rPr>
              <a:t>结论</a:t>
            </a:r>
          </a:p>
          <a:p>
            <a:pPr algn="just">
              <a:buFont typeface="Wingdings" charset="2"/>
              <a:buNone/>
            </a:pPr>
            <a:r>
              <a:rPr lang="en-US" altLang="zh-CN" sz="2000" b="1" dirty="0">
                <a:latin typeface="华文中宋" charset="-122"/>
                <a:ea typeface="华文中宋" charset="-122"/>
              </a:rPr>
              <a:t>7.</a:t>
            </a:r>
            <a:r>
              <a:rPr lang="zh-CN" altLang="en-US" sz="2000" b="1" dirty="0">
                <a:latin typeface="华文中宋" charset="-122"/>
                <a:ea typeface="华文中宋" charset="-122"/>
              </a:rPr>
              <a:t>致谢</a:t>
            </a:r>
            <a:endParaRPr lang="en-US" altLang="zh-CN" sz="2000" b="1" dirty="0">
              <a:latin typeface="华文中宋" charset="-122"/>
              <a:ea typeface="华文中宋" charset="-122"/>
            </a:endParaRPr>
          </a:p>
          <a:p>
            <a:pPr algn="just">
              <a:buFont typeface="Wingdings" charset="2"/>
              <a:buNone/>
            </a:pPr>
            <a:r>
              <a:rPr lang="en-US" altLang="zh-CN" sz="2000" b="1" dirty="0">
                <a:latin typeface="华文中宋" charset="-122"/>
                <a:ea typeface="华文中宋" charset="-122"/>
              </a:rPr>
              <a:t>8.</a:t>
            </a:r>
            <a:r>
              <a:rPr lang="zh-CN" altLang="en-US" sz="2000" b="1" dirty="0">
                <a:latin typeface="华文中宋" charset="-122"/>
                <a:ea typeface="华文中宋" charset="-122"/>
              </a:rPr>
              <a:t>参考文献</a:t>
            </a:r>
            <a:endParaRPr lang="en-US" altLang="zh-CN" sz="2000" b="1" dirty="0">
              <a:latin typeface="华文中宋" charset="-122"/>
              <a:ea typeface="华文中宋" charset="-122"/>
            </a:endParaRPr>
          </a:p>
          <a:p>
            <a:pPr algn="just">
              <a:buFont typeface="Wingdings" charset="2"/>
              <a:buNone/>
            </a:pPr>
            <a:r>
              <a:rPr lang="en-US" altLang="zh-CN" sz="2000" b="1" dirty="0">
                <a:latin typeface="华文中宋" charset="-122"/>
                <a:ea typeface="华文中宋" charset="-122"/>
              </a:rPr>
              <a:t>9.</a:t>
            </a:r>
            <a:r>
              <a:rPr lang="zh-CN" altLang="en-US" sz="2000" b="1" dirty="0">
                <a:latin typeface="华文中宋" charset="-122"/>
                <a:ea typeface="华文中宋" charset="-122"/>
              </a:rPr>
              <a:t>附录</a:t>
            </a:r>
          </a:p>
          <a:p>
            <a:pPr algn="just"/>
            <a:endParaRPr lang="en-US" altLang="zh-CN" sz="2000" b="1" dirty="0">
              <a:latin typeface="华文中宋" charset="-122"/>
              <a:ea typeface="华文中宋" charset="-122"/>
            </a:endParaRPr>
          </a:p>
        </p:txBody>
      </p:sp>
      <p:pic>
        <p:nvPicPr>
          <p:cNvPr id="5" name="图片 11" descr="定版1-s转曲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论文撰写</a:t>
            </a:r>
          </a:p>
        </p:txBody>
      </p:sp>
      <p:sp>
        <p:nvSpPr>
          <p:cNvPr id="6" name="矩形 14"/>
          <p:cNvSpPr/>
          <p:nvPr/>
        </p:nvSpPr>
        <p:spPr>
          <a:xfrm>
            <a:off x="571472" y="714362"/>
            <a:ext cx="2786063" cy="42466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论文结构</a:t>
            </a:r>
            <a:endParaRPr lang="en-US" altLang="zh-CN" sz="205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77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1" descr="定版1-s转曲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论文撰写</a:t>
            </a:r>
          </a:p>
        </p:txBody>
      </p:sp>
      <p:sp>
        <p:nvSpPr>
          <p:cNvPr id="6" name="矩形 14"/>
          <p:cNvSpPr/>
          <p:nvPr/>
        </p:nvSpPr>
        <p:spPr>
          <a:xfrm>
            <a:off x="571472" y="714362"/>
            <a:ext cx="3640488" cy="45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封面、扉页</a:t>
            </a:r>
            <a:endParaRPr lang="en-US" altLang="zh-CN" sz="205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1635646"/>
            <a:ext cx="724371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学院名称填成简称或其他；学科或工程领域名称填写不正确；</a:t>
            </a:r>
          </a:p>
          <a:p>
            <a:pPr lvl="0" indent="2667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申请学位级别：“硕士”；学位类别：“工学”或“专业学位”；</a:t>
            </a:r>
          </a:p>
          <a:p>
            <a:pPr lvl="0" indent="2667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“答辩委员会主席”和“评阅人”处没填；</a:t>
            </a:r>
          </a:p>
          <a:p>
            <a:pPr lvl="0" indent="2667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英文页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Thesis in +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学科名（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Dissertation in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），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0" indent="266700" eaLnBrk="0" hangingPunct="0">
              <a:spcBef>
                <a:spcPts val="12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不是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thesis of Master Degree in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lvl="0" indent="26670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版权页要有导师和本人签名； </a:t>
            </a:r>
          </a:p>
        </p:txBody>
      </p:sp>
    </p:spTree>
    <p:extLst>
      <p:ext uri="{BB962C8B-B14F-4D97-AF65-F5344CB8AC3E}">
        <p14:creationId xmlns:p14="http://schemas.microsoft.com/office/powerpoint/2010/main" val="145435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1" descr="定版1-s转曲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论文撰写</a:t>
            </a:r>
          </a:p>
        </p:txBody>
      </p:sp>
      <p:sp>
        <p:nvSpPr>
          <p:cNvPr id="6" name="矩形 14"/>
          <p:cNvSpPr/>
          <p:nvPr/>
        </p:nvSpPr>
        <p:spPr>
          <a:xfrm>
            <a:off x="571472" y="714362"/>
            <a:ext cx="3640488" cy="45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摘要</a:t>
            </a:r>
            <a:endParaRPr lang="en-US" altLang="zh-CN" sz="205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6107" y="1563638"/>
            <a:ext cx="717170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eaLnBrk="0" hangingPunct="0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课题研究的意义和研究对象的显著特点（优点）；</a:t>
            </a:r>
          </a:p>
          <a:p>
            <a:pPr lvl="0" indent="266700" eaLnBrk="0" hangingPunct="0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毕设论文内容的总结（原理、模型（实验系统）、方法、研究对象），引出各部分研究内容；</a:t>
            </a:r>
          </a:p>
          <a:p>
            <a:pPr lvl="0" indent="266700" eaLnBrk="0" hangingPunct="0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分段描述论文主要内容，各部分内容的简要介绍，有何目的和意义，注意相邻部分之间的衔接；</a:t>
            </a:r>
          </a:p>
          <a:p>
            <a:pPr lvl="0" indent="266700" eaLnBrk="0" hangingPunct="0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给出最好实验结果（哪怕是无法重复的结果）、典型应用或重要意义。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266700" defTabSz="914400" eaLnBrk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592" y="4389328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algn="ctr" eaLnBrk="0" hangingPunct="0">
              <a:spcBef>
                <a:spcPts val="1200"/>
              </a:spcBef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不用太具体，目的是引起别人对具体研究内容的兴趣！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35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1" descr="定版1-s转曲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论文撰写</a:t>
            </a:r>
          </a:p>
        </p:txBody>
      </p:sp>
      <p:sp>
        <p:nvSpPr>
          <p:cNvPr id="6" name="矩形 14"/>
          <p:cNvSpPr/>
          <p:nvPr/>
        </p:nvSpPr>
        <p:spPr>
          <a:xfrm>
            <a:off x="571472" y="714362"/>
            <a:ext cx="3640488" cy="424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205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52" y="1178704"/>
            <a:ext cx="8202761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eaLnBrk="0" hangingPunct="0"/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各章节标题不宜过长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，只出现一级到三级标题；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0" indent="266700" eaLnBrk="0" hangingPunct="0"/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章标题避免与各节、项标题重复。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0" indent="266700" eaLnBrk="0" hangingPunct="0"/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标题按章、条、款、项分级，之间用点“</a:t>
            </a:r>
            <a:r>
              <a:rPr lang="en-US" altLang="zh-CN" u="sng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”（</a:t>
            </a:r>
            <a:r>
              <a:rPr lang="zh-CN" alt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半角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实心下圆点）相隔，最末级编号之后不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加点。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0" indent="266700" eaLnBrk="0" hangingPunct="0"/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lvl="0" indent="266700" eaLnBrk="0" hangingPunct="0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0" indent="266700" eaLnBrk="0" hangingPunct="0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0" indent="266700" eaLnBrk="0" hangingPunct="0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0" indent="266700" eaLnBrk="0" hangingPunct="0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0" indent="266700" eaLnBrk="0" hangingPunct="0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0" indent="266700" eaLnBrk="0" hangingPunct="0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此分级编号法只分至第四级。再分可用（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）、（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）；（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）、（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）等。</a:t>
            </a:r>
            <a:endParaRPr lang="en-US" altLang="zh-CN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0" indent="266700" algn="ctr" eaLnBrk="0" hangingPunct="0"/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lvl="0" indent="266700" eaLnBrk="0" hangingPunct="0"/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摘要、目录、参考文献</a:t>
            </a:r>
            <a:r>
              <a:rPr lang="zh-CN" altLang="en-US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、致谢、个人简历等标题作为第一级标题排版。</a:t>
            </a: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defTabSz="914400" eaLnBrk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DELL\AppData\Roaming\Tencent\Users\272307619\QQ\WinTemp\RichOle\C9M[GOXDI[H@U~%(7PKR`8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704" y="2283718"/>
            <a:ext cx="3873752" cy="1500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3886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1" descr="定版1-s转曲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论文撰写</a:t>
            </a:r>
          </a:p>
        </p:txBody>
      </p:sp>
      <p:sp>
        <p:nvSpPr>
          <p:cNvPr id="6" name="矩形 14"/>
          <p:cNvSpPr/>
          <p:nvPr/>
        </p:nvSpPr>
        <p:spPr>
          <a:xfrm>
            <a:off x="571472" y="714362"/>
            <a:ext cx="3640488" cy="424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引言</a:t>
            </a:r>
            <a:endParaRPr lang="en-US" altLang="zh-CN" sz="205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579" y="1347614"/>
            <a:ext cx="820276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eaLnBrk="0" hangingPunct="0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课题背景的介绍。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课题来源，应用背景，显著效益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】</a:t>
            </a:r>
          </a:p>
          <a:p>
            <a:pPr lvl="0" indent="266700" eaLnBrk="0" hangingPunct="0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课题研究的目的和意义。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主要技术的基本概念和特点（可用一段内容概括总结，进而引出国内外研究进展）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】</a:t>
            </a:r>
          </a:p>
          <a:p>
            <a:pPr lvl="0" indent="266700" eaLnBrk="0" hangingPunct="0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国内外研究进展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避免简单罗列，起码对跟自己研究内容关系最大的几个工作做细致的总结和分析，指出缺点或局限，进而引出本论文研究对它的改进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】</a:t>
            </a:r>
          </a:p>
          <a:p>
            <a:pPr lvl="0" indent="266700" algn="ctr" eaLnBrk="0" hangingPunct="0">
              <a:spcBef>
                <a:spcPts val="12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注意逻辑性，</a:t>
            </a:r>
            <a:r>
              <a:rPr lang="zh-CN" altLang="en-US" b="1" dirty="0" bmk="OLE_LINK2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时间主线</a:t>
            </a:r>
            <a:r>
              <a:rPr lang="en-US" altLang="zh-CN" b="1" dirty="0" bmk="OLE_LINK2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zh-CN" altLang="en-US" b="1" dirty="0" bmk="OLE_LINK2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研究方向引导主线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lvl="0" indent="266700" eaLnBrk="0" hangingPunct="0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课题的主要研究内容（对第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章开始各章内容的总结，分段概括）</a:t>
            </a:r>
          </a:p>
          <a:p>
            <a:pPr marL="0" marR="0" lvl="0" indent="266700" defTabSz="914400" eaLnBrk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6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123728" y="1936452"/>
            <a:ext cx="5952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第四章 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学位论文写作</a:t>
            </a:r>
            <a:endParaRPr lang="en-US" altLang="zh-CN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11" descr="定版1-s转曲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66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1" descr="定版1-s转曲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论文撰写</a:t>
            </a:r>
          </a:p>
        </p:txBody>
      </p:sp>
      <p:sp>
        <p:nvSpPr>
          <p:cNvPr id="6" name="矩形 14"/>
          <p:cNvSpPr/>
          <p:nvPr/>
        </p:nvSpPr>
        <p:spPr>
          <a:xfrm>
            <a:off x="571472" y="714362"/>
            <a:ext cx="3640488" cy="424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endParaRPr lang="en-US" altLang="zh-CN" sz="205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8313" y="1360288"/>
            <a:ext cx="810473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04800" eaLnBrk="0" hangingPunct="0">
              <a:spcBef>
                <a:spcPts val="1200"/>
              </a:spcBef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实验性质论文：（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时间主线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根据研究内容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划分（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研究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方向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引导主线）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lvl="0" indent="304800" eaLnBrk="0" hangingPunct="0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主要原理；</a:t>
            </a:r>
          </a:p>
          <a:p>
            <a:pPr lvl="0" indent="304800" eaLnBrk="0" hangingPunct="0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理论计算或仿真；</a:t>
            </a:r>
          </a:p>
          <a:p>
            <a:pPr lvl="0" indent="304800" eaLnBrk="0" hangingPunct="0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实验的准备工作；</a:t>
            </a:r>
          </a:p>
          <a:p>
            <a:pPr lvl="0" indent="304800" eaLnBrk="0" hangingPunct="0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实验系统的搭建及实验结果的分析；</a:t>
            </a:r>
          </a:p>
          <a:p>
            <a:pPr lvl="0" indent="304800" eaLnBrk="0" hangingPunct="0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实验系统的改进或进一步的实验探索；</a:t>
            </a:r>
          </a:p>
          <a:p>
            <a:pPr lvl="0" indent="304800" eaLnBrk="0" hangingPunct="0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结论与展望；</a:t>
            </a:r>
          </a:p>
          <a:p>
            <a:pPr marL="0" marR="0" lvl="0" indent="266700" defTabSz="914400" eaLnBrk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1" descr="定版1-s转曲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论文撰写</a:t>
            </a:r>
          </a:p>
        </p:txBody>
      </p:sp>
      <p:sp>
        <p:nvSpPr>
          <p:cNvPr id="6" name="矩形 14"/>
          <p:cNvSpPr/>
          <p:nvPr/>
        </p:nvSpPr>
        <p:spPr>
          <a:xfrm>
            <a:off x="571472" y="714362"/>
            <a:ext cx="3640488" cy="424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endParaRPr lang="en-US" altLang="zh-CN" sz="205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8313" y="1267955"/>
            <a:ext cx="781977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版面问题：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）纸张大小：纸的尺寸为标准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纸（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210mm×297mm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），版芯（打印尺寸）：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160mm×247mm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（不包括页眉行、页码行），正文字体字号：小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号宋体，全文统一；每页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行，每行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字，装订：双面打印印刷，沿长边装订；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）页码：用阿拉伯数字连续编页，字号与正文字体相同，页底居中，数字两侧用圆点或一字横线修饰，如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·3·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）页眉：自摘要页起加页眉，眉体可用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单线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或双线（二等线、文武线），页眉说明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号楷体，左端“东北大学硕士学位论文”，右端“章号章题”。</a:t>
            </a:r>
          </a:p>
          <a:p>
            <a:pPr marL="0" marR="0" lvl="0" indent="266700" defTabSz="914400" eaLnBrk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615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1" descr="定版1-s转曲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论文撰写</a:t>
            </a:r>
          </a:p>
        </p:txBody>
      </p:sp>
      <p:sp>
        <p:nvSpPr>
          <p:cNvPr id="6" name="矩形 14"/>
          <p:cNvSpPr/>
          <p:nvPr/>
        </p:nvSpPr>
        <p:spPr>
          <a:xfrm>
            <a:off x="571472" y="714362"/>
            <a:ext cx="3640488" cy="424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endParaRPr lang="en-US" altLang="zh-CN" sz="205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19622"/>
            <a:ext cx="717247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图片格式：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）图题五号字，宋体；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图中字号不能大于正文字号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）各章节图片按照在正文出现的顺序编号，例如：第三章第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个图片，即图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</a:p>
          <a:p>
            <a:pPr>
              <a:spcBef>
                <a:spcPts val="1200"/>
              </a:spcBef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28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1" descr="定版1-s转曲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论文撰写</a:t>
            </a:r>
          </a:p>
        </p:txBody>
      </p:sp>
      <p:sp>
        <p:nvSpPr>
          <p:cNvPr id="6" name="矩形 14"/>
          <p:cNvSpPr/>
          <p:nvPr/>
        </p:nvSpPr>
        <p:spPr>
          <a:xfrm>
            <a:off x="571472" y="714362"/>
            <a:ext cx="3640488" cy="424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endParaRPr lang="en-US" altLang="zh-CN" sz="205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19622"/>
            <a:ext cx="717247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公式格式：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）公式编号需用括号括起；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）公式居中，编号最右；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）各章节公式按照在正文出现的顺序编号，例如：第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章第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个公式，即公式（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2" y="4389328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algn="ctr" eaLnBrk="0" hangingPunct="0">
              <a:spcBef>
                <a:spcPts val="12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推荐使用公式编辑器！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3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1" descr="定版1-s转曲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论文撰写</a:t>
            </a:r>
          </a:p>
        </p:txBody>
      </p:sp>
      <p:sp>
        <p:nvSpPr>
          <p:cNvPr id="6" name="矩形 14"/>
          <p:cNvSpPr/>
          <p:nvPr/>
        </p:nvSpPr>
        <p:spPr>
          <a:xfrm>
            <a:off x="571472" y="714362"/>
            <a:ext cx="3640488" cy="424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结论和展望</a:t>
            </a:r>
            <a:endParaRPr lang="en-US" altLang="zh-CN" sz="205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378386"/>
            <a:ext cx="71724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Wingdings" charset="2"/>
              <a:buChar char="v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内容类似于摘要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，又不同于摘要。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把摘要部分提到的各部分内容具体化，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侧重对课题各部分主要内容遇到的关键问题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创新点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和最终结果的分析和总结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要做到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看了结论就可以了解主体内容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285750" indent="-285750">
              <a:spcBef>
                <a:spcPts val="1200"/>
              </a:spcBef>
              <a:buFont typeface="Wingdings" charset="2"/>
              <a:buChar char="v"/>
            </a:pP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展望：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课题本身如何开展进一步深入的研究提出设想。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包括如何进一步改进实验；如何提高器件性能参数；该实验除了当前的研究还可以应用的领域等内容</a:t>
            </a:r>
            <a:r>
              <a:rPr lang="zh-CN" altLang="zh-CN" dirty="0"/>
              <a:t>。</a:t>
            </a:r>
          </a:p>
          <a:p>
            <a:pPr>
              <a:spcBef>
                <a:spcPts val="1200"/>
              </a:spcBef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89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1" descr="定版1-s转曲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论文撰写</a:t>
            </a:r>
          </a:p>
        </p:txBody>
      </p:sp>
      <p:sp>
        <p:nvSpPr>
          <p:cNvPr id="6" name="矩形 14"/>
          <p:cNvSpPr/>
          <p:nvPr/>
        </p:nvSpPr>
        <p:spPr>
          <a:xfrm>
            <a:off x="571472" y="714362"/>
            <a:ext cx="3640488" cy="424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  <a:endParaRPr lang="en-US" altLang="zh-CN" sz="205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173976"/>
            <a:ext cx="796379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书籍：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张毅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铸造工艺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及其应用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[M]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，北京：机械工业出版社，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1994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14-15.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期刊：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Huang S C, Huang Y M, Shieh S M. Vibration and stability of a rotating shaft containing a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transerse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crack [J], J Sound and Vibration, 1993, 162(3): 387-401.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学位论文：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周丽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机械式挖掘机工作装置的优化与仿真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[D]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，沈阳东北大学，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2000.</a:t>
            </a:r>
          </a:p>
          <a:p>
            <a:pPr>
              <a:spcBef>
                <a:spcPts val="12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会议论文：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Kychakoff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G, Hollingshead, A.F. and Boyd S.P. Use of acoustic temperature measurements in the cement manufacturing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pyroprocess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[C]. 2005 IEEE Cement Industry, Technical Conference. Kansas City, Missouri, 2005, 23-33.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71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1" descr="定版1-s转曲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论文撰写</a:t>
            </a:r>
          </a:p>
        </p:txBody>
      </p:sp>
      <p:sp>
        <p:nvSpPr>
          <p:cNvPr id="6" name="矩形 14"/>
          <p:cNvSpPr/>
          <p:nvPr/>
        </p:nvSpPr>
        <p:spPr>
          <a:xfrm>
            <a:off x="571472" y="714362"/>
            <a:ext cx="3640488" cy="424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其他问题</a:t>
            </a:r>
            <a:endParaRPr lang="en-US" altLang="zh-CN" sz="205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173976"/>
            <a:ext cx="796379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查重（本科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以内，硕士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15%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以内，博士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以内）：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原则：以自己思路为导向，安排前两章内容；（绪论和理论）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版面问题：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原则：图片和图题必须在同一页；避免某一页只有一两行文字；避免以图片或公式作为章、节的结尾；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低级错误（错、别字，重复字段）：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原则：找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名同学帮忙检查；自己隔时间段自查；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内容用词：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原则：不说来回话，尤其是关键内容；</a:t>
            </a:r>
            <a:r>
              <a:rPr lang="zh-CN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避免口语化和非学术性词汇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（学习、了解、介绍等用研究、调研、分析等代替）。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59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在此输入标题</a:t>
            </a: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1143000" y="785813"/>
            <a:ext cx="6858000" cy="3500437"/>
            <a:chOff x="1214414" y="821528"/>
            <a:chExt cx="6858048" cy="3500444"/>
          </a:xfrm>
        </p:grpSpPr>
        <p:grpSp>
          <p:nvGrpSpPr>
            <p:cNvPr id="19465" name="组合 11"/>
            <p:cNvGrpSpPr>
              <a:grpSpLocks/>
            </p:cNvGrpSpPr>
            <p:nvPr/>
          </p:nvGrpSpPr>
          <p:grpSpPr bwMode="auto">
            <a:xfrm>
              <a:off x="2821769" y="821528"/>
              <a:ext cx="3643338" cy="3500444"/>
              <a:chOff x="2661029" y="821528"/>
              <a:chExt cx="3643338" cy="350044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733260" y="821528"/>
                <a:ext cx="3500462" cy="350044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661823" y="1856580"/>
                <a:ext cx="3643337" cy="157004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40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输入文字</a:t>
                </a:r>
                <a:endParaRPr lang="en-US" altLang="zh-CN" sz="40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在此录入上述图表的综合分析结论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在此录入上述图表的综合分析结论</a:t>
                </a:r>
                <a:endParaRPr lang="en-US" altLang="zh-CN" sz="14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在此录入上述图表的综合分析结论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在此录入上述图表的综合分析结论</a:t>
                </a:r>
              </a:p>
            </p:txBody>
          </p:sp>
        </p:grpSp>
        <p:grpSp>
          <p:nvGrpSpPr>
            <p:cNvPr id="19466" name="组合 10"/>
            <p:cNvGrpSpPr>
              <a:grpSpLocks/>
            </p:cNvGrpSpPr>
            <p:nvPr/>
          </p:nvGrpSpPr>
          <p:grpSpPr bwMode="auto">
            <a:xfrm>
              <a:off x="1214414" y="1640726"/>
              <a:ext cx="6858048" cy="1862048"/>
              <a:chOff x="1214414" y="928676"/>
              <a:chExt cx="6858048" cy="186204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214414" y="928630"/>
                <a:ext cx="1571636" cy="186214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1500" dirty="0">
                    <a:solidFill>
                      <a:schemeClr val="accent3">
                        <a:lumMod val="75000"/>
                      </a:schemeClr>
                    </a:solidFill>
                    <a:latin typeface="方正姚体" pitchFamily="2" charset="-122"/>
                    <a:ea typeface="方正姚体" pitchFamily="2" charset="-122"/>
                  </a:rPr>
                  <a:t>“</a:t>
                </a:r>
                <a:endParaRPr lang="zh-CN" altLang="en-US" sz="11500" dirty="0">
                  <a:solidFill>
                    <a:schemeClr val="accent3">
                      <a:lumMod val="75000"/>
                    </a:schemeClr>
                  </a:solidFill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flipV="1">
                <a:off x="6500826" y="928630"/>
                <a:ext cx="1571636" cy="186214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500" dirty="0">
                    <a:solidFill>
                      <a:schemeClr val="accent3">
                        <a:lumMod val="75000"/>
                      </a:schemeClr>
                    </a:solidFill>
                    <a:latin typeface="方正姚体" pitchFamily="2" charset="-122"/>
                    <a:ea typeface="方正姚体" pitchFamily="2" charset="-122"/>
                  </a:rPr>
                  <a:t>“</a:t>
                </a:r>
              </a:p>
            </p:txBody>
          </p:sp>
        </p:grpSp>
      </p:grpSp>
      <p:cxnSp>
        <p:nvCxnSpPr>
          <p:cNvPr id="17" name="直接连接符 16"/>
          <p:cNvCxnSpPr/>
          <p:nvPr/>
        </p:nvCxnSpPr>
        <p:spPr>
          <a:xfrm rot="5400000">
            <a:off x="144463" y="306388"/>
            <a:ext cx="611187" cy="158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331787" y="179388"/>
            <a:ext cx="360363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-142875" y="-142875"/>
            <a:ext cx="9429750" cy="52863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000364" y="1643056"/>
            <a:ext cx="32624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谢谢大家！</a:t>
            </a:r>
            <a:endParaRPr lang="zh-CN" altLang="en-US" sz="4800" b="1" dirty="0">
              <a:solidFill>
                <a:schemeClr val="bg1"/>
              </a:solidFill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16" name="图文框 1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59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8" presetClass="entr" presetSubtype="0" ac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2"/>
          <p:cNvSpPr>
            <a:spLocks noGrp="1"/>
          </p:cNvSpPr>
          <p:nvPr>
            <p:ph type="title"/>
          </p:nvPr>
        </p:nvSpPr>
        <p:spPr bwMode="auto">
          <a:xfrm>
            <a:off x="500034" y="642924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目录</a:t>
            </a:r>
          </a:p>
        </p:txBody>
      </p:sp>
      <p:sp>
        <p:nvSpPr>
          <p:cNvPr id="33" name="矩形 32"/>
          <p:cNvSpPr/>
          <p:nvPr/>
        </p:nvSpPr>
        <p:spPr>
          <a:xfrm>
            <a:off x="1571604" y="1643056"/>
            <a:ext cx="3000373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sz="2050" b="1" dirty="0" smtClean="0">
                <a:latin typeface="微软雅黑" pitchFamily="34" charset="-122"/>
                <a:ea typeface="微软雅黑" pitchFamily="34" charset="-122"/>
              </a:rPr>
              <a:t>毕业设计的概念</a:t>
            </a:r>
            <a:endParaRPr lang="en-US" altLang="zh-CN" sz="205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sz="2050" b="1" dirty="0" smtClean="0">
                <a:latin typeface="微软雅黑" pitchFamily="34" charset="-122"/>
                <a:ea typeface="微软雅黑" pitchFamily="34" charset="-122"/>
              </a:rPr>
              <a:t>毕业设计的实施过程</a:t>
            </a:r>
            <a:endParaRPr lang="en-US" altLang="zh-CN" sz="205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sz="2050" b="1" dirty="0" smtClean="0">
                <a:latin typeface="微软雅黑" pitchFamily="34" charset="-122"/>
                <a:ea typeface="微软雅黑" pitchFamily="34" charset="-122"/>
              </a:rPr>
              <a:t>毕业设计相关材料</a:t>
            </a:r>
            <a:endParaRPr lang="en-US" altLang="zh-CN" sz="205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sz="2050" b="1" dirty="0" smtClean="0">
                <a:latin typeface="微软雅黑" pitchFamily="34" charset="-122"/>
                <a:ea typeface="微软雅黑" pitchFamily="34" charset="-122"/>
              </a:rPr>
              <a:t>论文撰写</a:t>
            </a:r>
            <a:endParaRPr lang="en-US" altLang="zh-CN" sz="205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11" descr="定版1-s转曲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概念</a:t>
            </a:r>
          </a:p>
        </p:txBody>
      </p:sp>
      <p:pic>
        <p:nvPicPr>
          <p:cNvPr id="19" name="图片 11" descr="定版1-s转曲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755577" y="1419622"/>
            <a:ext cx="72007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charset="2"/>
              <a:buChar char="ü"/>
            </a:pPr>
            <a:r>
              <a:rPr lang="zh-CN" altLang="en-US" sz="2400" b="1" dirty="0">
                <a:latin typeface="华文中宋" charset="-122"/>
                <a:ea typeface="华文中宋" charset="-122"/>
              </a:rPr>
              <a:t>毕业设计阶段是实现高等院校（工科）本科培养目标的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charset="-122"/>
                <a:ea typeface="华文中宋" charset="-122"/>
              </a:rPr>
              <a:t>重要的教学环节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，也是大学生毕业前的最后学习阶段</a:t>
            </a:r>
            <a:r>
              <a:rPr lang="zh-CN" altLang="en-US" sz="2400" b="1" dirty="0" smtClean="0">
                <a:latin typeface="华文中宋" charset="-122"/>
                <a:ea typeface="华文中宋" charset="-122"/>
              </a:rPr>
              <a:t>。</a:t>
            </a:r>
            <a:endParaRPr lang="en-US" altLang="zh-CN" sz="2400" b="1" dirty="0" smtClean="0">
              <a:latin typeface="华文中宋" charset="-122"/>
              <a:ea typeface="华文中宋" charset="-122"/>
            </a:endParaRPr>
          </a:p>
          <a:p>
            <a:pPr algn="just">
              <a:buFont typeface="Wingdings" charset="2"/>
              <a:buChar char="ü"/>
            </a:pPr>
            <a:endParaRPr lang="zh-CN" altLang="en-US" sz="2400" b="1" dirty="0">
              <a:latin typeface="华文中宋" charset="-122"/>
              <a:ea typeface="华文中宋" charset="-122"/>
            </a:endParaRPr>
          </a:p>
          <a:p>
            <a:pPr algn="just" eaLnBrk="1" hangingPunct="1">
              <a:buFont typeface="Wingdings" charset="2"/>
              <a:buChar char="ü"/>
            </a:pPr>
            <a:r>
              <a:rPr lang="zh-CN" altLang="en-US" sz="2400" b="1" dirty="0">
                <a:latin typeface="华文中宋" charset="-122"/>
                <a:ea typeface="华文中宋" charset="-122"/>
              </a:rPr>
              <a:t>通过毕业设计可使学生对所学过的知识进行一次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charset="-122"/>
                <a:ea typeface="华文中宋" charset="-122"/>
              </a:rPr>
              <a:t>全面总结和综合训练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，是对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charset="-122"/>
                <a:ea typeface="华文中宋" charset="-122"/>
              </a:rPr>
              <a:t>学生素质与工程实践能力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的全面检验。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概念</a:t>
            </a:r>
          </a:p>
        </p:txBody>
      </p:sp>
      <p:pic>
        <p:nvPicPr>
          <p:cNvPr id="19" name="图片 11" descr="定版1-s转曲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11560" y="1059582"/>
            <a:ext cx="74597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charset="2"/>
              <a:buChar char="ü"/>
            </a:pPr>
            <a:r>
              <a:rPr lang="zh-CN" altLang="en-US" sz="2400" b="1" dirty="0">
                <a:latin typeface="华文中宋" charset="-122"/>
                <a:ea typeface="华文中宋" charset="-122"/>
              </a:rPr>
              <a:t>毕业设计是对学生的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charset="-122"/>
                <a:ea typeface="华文中宋" charset="-122"/>
              </a:rPr>
              <a:t>毕业资格及学位资格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进行审定的依据，也是对教学质量及办学效果进行评价的一个重要根据</a:t>
            </a:r>
            <a:r>
              <a:rPr lang="zh-CN" altLang="en-US" sz="2400" b="1" dirty="0" smtClean="0">
                <a:latin typeface="华文中宋" charset="-122"/>
                <a:ea typeface="华文中宋" charset="-122"/>
              </a:rPr>
              <a:t>。</a:t>
            </a:r>
            <a:endParaRPr lang="en-US" altLang="zh-CN" sz="2400" b="1" dirty="0" smtClean="0">
              <a:latin typeface="华文中宋" charset="-122"/>
              <a:ea typeface="华文中宋" charset="-122"/>
            </a:endParaRPr>
          </a:p>
          <a:p>
            <a:pPr algn="just">
              <a:buFont typeface="Wingdings" charset="2"/>
              <a:buChar char="ü"/>
            </a:pPr>
            <a:endParaRPr lang="en-US" altLang="zh-CN" sz="2400" b="1" dirty="0">
              <a:latin typeface="华文中宋" charset="-122"/>
              <a:ea typeface="华文中宋" charset="-122"/>
            </a:endParaRPr>
          </a:p>
          <a:p>
            <a:pPr algn="just">
              <a:buFont typeface="Wingdings" charset="2"/>
              <a:buChar char="ü"/>
            </a:pP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charset="-122"/>
                <a:ea typeface="华文中宋" charset="-122"/>
              </a:rPr>
              <a:t>毕业设计是指学生在毕业前接受某项课题，在指导教师的指导下独立完成该课题</a:t>
            </a:r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charset="-122"/>
                <a:ea typeface="华文中宋" charset="-122"/>
              </a:rPr>
              <a:t>。</a:t>
            </a:r>
            <a:endParaRPr lang="en-US" altLang="zh-CN" sz="24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华文中宋" charset="-122"/>
              <a:ea typeface="华文中宋" charset="-122"/>
            </a:endParaRPr>
          </a:p>
          <a:p>
            <a:pPr algn="just">
              <a:buFont typeface="Wingdings" charset="2"/>
              <a:buChar char="ü"/>
            </a:pPr>
            <a:endParaRPr lang="en-US" altLang="zh-CN" sz="2400" b="1" dirty="0">
              <a:latin typeface="华文中宋" charset="-122"/>
              <a:ea typeface="华文中宋" charset="-122"/>
            </a:endParaRPr>
          </a:p>
          <a:p>
            <a:pPr algn="just">
              <a:buFont typeface="Wingdings" charset="2"/>
              <a:buChar char="ü"/>
            </a:pPr>
            <a:r>
              <a:rPr lang="zh-CN" altLang="en-US" sz="2400" b="1" dirty="0">
                <a:latin typeface="华文中宋" charset="-122"/>
                <a:ea typeface="华文中宋" charset="-122"/>
              </a:rPr>
              <a:t>根据课题内容，毕业设计可分为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charset="-122"/>
                <a:ea typeface="华文中宋" charset="-122"/>
              </a:rPr>
              <a:t>工程设计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、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charset="-122"/>
                <a:ea typeface="华文中宋" charset="-122"/>
              </a:rPr>
              <a:t>科学实验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和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charset="-122"/>
                <a:ea typeface="华文中宋" charset="-122"/>
              </a:rPr>
              <a:t>理论研究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等类型。</a:t>
            </a:r>
          </a:p>
        </p:txBody>
      </p:sp>
    </p:spTree>
    <p:extLst>
      <p:ext uri="{BB962C8B-B14F-4D97-AF65-F5344CB8AC3E}">
        <p14:creationId xmlns:p14="http://schemas.microsoft.com/office/powerpoint/2010/main" val="187106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概念</a:t>
            </a:r>
          </a:p>
        </p:txBody>
      </p:sp>
      <p:pic>
        <p:nvPicPr>
          <p:cNvPr id="19" name="图片 11" descr="定版1-s转曲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40656" y="1631578"/>
            <a:ext cx="7459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latin typeface="华文中宋" charset="-122"/>
                <a:ea typeface="华文中宋" charset="-122"/>
              </a:rPr>
              <a:t>      培养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学生综合运用所学知识和技能去</a:t>
            </a:r>
            <a:r>
              <a:rPr lang="zh-CN" altLang="en-US" sz="24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charset="-122"/>
                <a:ea typeface="华文中宋" charset="-122"/>
              </a:rPr>
              <a:t>分析和解决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本专业范围内的</a:t>
            </a:r>
            <a:r>
              <a:rPr lang="zh-CN" altLang="en-US" sz="24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charset="-122"/>
                <a:ea typeface="华文中宋" charset="-122"/>
              </a:rPr>
              <a:t>工程技术问题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，建立正确的</a:t>
            </a:r>
            <a:r>
              <a:rPr lang="zh-CN" altLang="en-US" sz="24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charset="-122"/>
                <a:ea typeface="华文中宋" charset="-122"/>
              </a:rPr>
              <a:t>设计思想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、掌握工程设计的一般</a:t>
            </a:r>
            <a:r>
              <a:rPr lang="zh-CN" altLang="en-US" sz="24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charset="-122"/>
                <a:ea typeface="华文中宋" charset="-122"/>
              </a:rPr>
              <a:t>程序和方法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，对学生进行工程实践能力的综合训练，使学生一走向工作岗位，就具备利用应用技术解决工程实际问题的能力。</a:t>
            </a:r>
            <a:endParaRPr lang="en-US" altLang="zh-CN" sz="2400" b="1" dirty="0">
              <a:latin typeface="华文中宋" charset="-122"/>
              <a:ea typeface="华文中宋" charset="-122"/>
            </a:endParaRPr>
          </a:p>
          <a:p>
            <a:pPr algn="just">
              <a:buFont typeface="Wingdings" charset="2"/>
              <a:buChar char="ü"/>
            </a:pPr>
            <a:endParaRPr lang="zh-CN" altLang="en-US" sz="2400" b="1" dirty="0">
              <a:latin typeface="华文中宋" charset="-122"/>
              <a:ea typeface="华文中宋" charset="-122"/>
            </a:endParaRPr>
          </a:p>
        </p:txBody>
      </p:sp>
      <p:sp>
        <p:nvSpPr>
          <p:cNvPr id="5" name="矩形 14"/>
          <p:cNvSpPr/>
          <p:nvPr/>
        </p:nvSpPr>
        <p:spPr>
          <a:xfrm>
            <a:off x="571472" y="714362"/>
            <a:ext cx="2786063" cy="45198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毕业设计的目的</a:t>
            </a:r>
            <a:endParaRPr lang="en-US" altLang="zh-CN" sz="205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1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概念</a:t>
            </a:r>
          </a:p>
        </p:txBody>
      </p:sp>
      <p:pic>
        <p:nvPicPr>
          <p:cNvPr id="19" name="图片 11" descr="定版1-s转曲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827584" y="1707654"/>
            <a:ext cx="70659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latin typeface="华文中宋" charset="-122"/>
                <a:ea typeface="华文中宋" charset="-122"/>
              </a:rPr>
              <a:t>（</a:t>
            </a:r>
            <a:r>
              <a:rPr lang="en-US" altLang="zh-CN" sz="2400" b="1" dirty="0" smtClean="0">
                <a:latin typeface="华文中宋" charset="-122"/>
                <a:ea typeface="华文中宋" charset="-122"/>
              </a:rPr>
              <a:t>1</a:t>
            </a:r>
            <a:r>
              <a:rPr lang="zh-CN" altLang="en-US" sz="2400" b="1" dirty="0" smtClean="0">
                <a:latin typeface="华文中宋" charset="-122"/>
                <a:ea typeface="华文中宋" charset="-122"/>
              </a:rPr>
              <a:t>）</a:t>
            </a:r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charset="-122"/>
                <a:ea typeface="华文中宋" charset="-122"/>
              </a:rPr>
              <a:t>调研阶段：</a:t>
            </a:r>
            <a:endParaRPr lang="en-US" altLang="zh-CN" sz="24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华文中宋" charset="-122"/>
              <a:ea typeface="华文中宋" charset="-122"/>
            </a:endParaRPr>
          </a:p>
          <a:p>
            <a:pPr algn="just"/>
            <a:r>
              <a:rPr lang="zh-CN" altLang="en-US" sz="2400" b="1" dirty="0">
                <a:latin typeface="华文中宋" charset="-122"/>
                <a:ea typeface="华文中宋" charset="-122"/>
              </a:rPr>
              <a:t> </a:t>
            </a:r>
            <a:r>
              <a:rPr lang="zh-CN" altLang="en-US" sz="2400" b="1" dirty="0" smtClean="0">
                <a:latin typeface="华文中宋" charset="-122"/>
                <a:ea typeface="华文中宋" charset="-122"/>
              </a:rPr>
              <a:t>     对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设计与实现目标所要解决的各种问题进行深入全面的了解，分析解决问题的途径和关键技术，并对获取的信息进行加工和整理。调查的方法主要有查阅文献、考察现场等</a:t>
            </a:r>
            <a:r>
              <a:rPr lang="zh-CN" altLang="en-US" sz="2400" b="1" dirty="0" smtClean="0">
                <a:latin typeface="华文中宋" charset="-122"/>
                <a:ea typeface="华文中宋" charset="-122"/>
              </a:rPr>
              <a:t>。</a:t>
            </a:r>
            <a:endParaRPr lang="zh-CN" altLang="en-US" sz="2400" b="1" dirty="0">
              <a:latin typeface="华文中宋" charset="-122"/>
              <a:ea typeface="华文中宋" charset="-122"/>
            </a:endParaRPr>
          </a:p>
        </p:txBody>
      </p:sp>
      <p:sp>
        <p:nvSpPr>
          <p:cNvPr id="5" name="矩形 14"/>
          <p:cNvSpPr/>
          <p:nvPr/>
        </p:nvSpPr>
        <p:spPr>
          <a:xfrm>
            <a:off x="571472" y="714362"/>
            <a:ext cx="2786063" cy="45198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毕业设计的三阶段</a:t>
            </a:r>
            <a:endParaRPr lang="en-US" altLang="zh-CN" sz="205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2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概念</a:t>
            </a:r>
          </a:p>
        </p:txBody>
      </p:sp>
      <p:pic>
        <p:nvPicPr>
          <p:cNvPr id="19" name="图片 11" descr="定版1-s转曲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890441" y="1540986"/>
            <a:ext cx="70659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latin typeface="华文中宋" charset="-122"/>
                <a:ea typeface="华文中宋" charset="-122"/>
              </a:rPr>
              <a:t>（</a:t>
            </a:r>
            <a:r>
              <a:rPr lang="en-US" altLang="zh-CN" sz="2400" b="1" dirty="0" smtClean="0">
                <a:latin typeface="华文中宋" charset="-122"/>
                <a:ea typeface="华文中宋" charset="-122"/>
              </a:rPr>
              <a:t>2</a:t>
            </a:r>
            <a:r>
              <a:rPr lang="zh-CN" altLang="en-US" sz="2400" b="1" dirty="0" smtClean="0">
                <a:latin typeface="华文中宋" charset="-122"/>
                <a:ea typeface="华文中宋" charset="-122"/>
              </a:rPr>
              <a:t>）</a:t>
            </a:r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charset="-122"/>
                <a:ea typeface="华文中宋" charset="-122"/>
              </a:rPr>
              <a:t>转换阶段：</a:t>
            </a:r>
            <a:endParaRPr lang="en-US" altLang="zh-CN" sz="24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华文中宋" charset="-122"/>
              <a:ea typeface="华文中宋" charset="-122"/>
            </a:endParaRPr>
          </a:p>
          <a:p>
            <a:pPr>
              <a:buFont typeface="Wingdings" charset="2"/>
              <a:buNone/>
            </a:pPr>
            <a:r>
              <a:rPr lang="zh-CN" altLang="en-US" sz="2400" b="1" dirty="0" smtClean="0">
                <a:latin typeface="华文中宋" charset="-122"/>
                <a:ea typeface="华文中宋" charset="-122"/>
              </a:rPr>
              <a:t>      构思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可能达到预期目标的各种方案，提出对各种问题的解决办法，是一个创造过程</a:t>
            </a:r>
            <a:r>
              <a:rPr lang="zh-CN" altLang="en-US" sz="2400" b="1" dirty="0" smtClean="0">
                <a:latin typeface="华文中宋" charset="-122"/>
                <a:ea typeface="华文中宋" charset="-122"/>
              </a:rPr>
              <a:t>。</a:t>
            </a:r>
            <a:endParaRPr lang="en-US" altLang="zh-CN" sz="2400" b="1" dirty="0" smtClean="0">
              <a:latin typeface="华文中宋" charset="-122"/>
              <a:ea typeface="华文中宋" charset="-122"/>
            </a:endParaRPr>
          </a:p>
          <a:p>
            <a:pPr>
              <a:buFont typeface="Wingdings" charset="2"/>
              <a:buNone/>
            </a:pPr>
            <a:endParaRPr lang="en-US" altLang="zh-CN" sz="2400" b="1" dirty="0" smtClean="0">
              <a:latin typeface="华文中宋" charset="-122"/>
              <a:ea typeface="华文中宋" charset="-122"/>
            </a:endParaRPr>
          </a:p>
          <a:p>
            <a:pPr>
              <a:buFont typeface="Wingdings" charset="2"/>
              <a:buNone/>
            </a:pPr>
            <a:r>
              <a:rPr lang="zh-CN" altLang="en-US" sz="2400" b="1" dirty="0" smtClean="0">
                <a:latin typeface="华文中宋" charset="-122"/>
                <a:ea typeface="华文中宋" charset="-122"/>
              </a:rPr>
              <a:t>（</a:t>
            </a:r>
            <a:r>
              <a:rPr lang="en-US" altLang="zh-CN" sz="2400" b="1" dirty="0" smtClean="0">
                <a:latin typeface="华文中宋" charset="-122"/>
                <a:ea typeface="华文中宋" charset="-122"/>
              </a:rPr>
              <a:t>3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）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charset="-122"/>
                <a:ea typeface="华文中宋" charset="-122"/>
              </a:rPr>
              <a:t>收敛</a:t>
            </a:r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charset="-122"/>
                <a:ea typeface="华文中宋" charset="-122"/>
              </a:rPr>
              <a:t>阶段：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华文中宋" charset="-122"/>
              <a:ea typeface="华文中宋" charset="-122"/>
            </a:endParaRPr>
          </a:p>
          <a:p>
            <a:pPr>
              <a:buFont typeface="Wingdings" charset="2"/>
              <a:buNone/>
            </a:pPr>
            <a:r>
              <a:rPr lang="zh-CN" altLang="en-US" sz="2400" b="1" dirty="0">
                <a:latin typeface="华文中宋" charset="-122"/>
                <a:ea typeface="华文中宋" charset="-122"/>
              </a:rPr>
              <a:t>   </a:t>
            </a:r>
            <a:r>
              <a:rPr lang="zh-CN" altLang="en-US" sz="2400" b="1" dirty="0" smtClean="0">
                <a:latin typeface="华文中宋" charset="-122"/>
                <a:ea typeface="华文中宋" charset="-122"/>
              </a:rPr>
              <a:t>   将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设计者构思中的诸多方案收敛到给定条件下的最佳解决方案。</a:t>
            </a:r>
          </a:p>
          <a:p>
            <a:pPr>
              <a:buFont typeface="Wingdings" charset="2"/>
              <a:buNone/>
            </a:pPr>
            <a:endParaRPr lang="zh-CN" altLang="en-US" sz="2400" b="1" dirty="0">
              <a:latin typeface="华文中宋" charset="-122"/>
              <a:ea typeface="华文中宋" charset="-122"/>
            </a:endParaRPr>
          </a:p>
        </p:txBody>
      </p:sp>
      <p:sp>
        <p:nvSpPr>
          <p:cNvPr id="5" name="矩形 14"/>
          <p:cNvSpPr/>
          <p:nvPr/>
        </p:nvSpPr>
        <p:spPr>
          <a:xfrm>
            <a:off x="571472" y="714362"/>
            <a:ext cx="2786063" cy="45198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毕业设计的三阶段</a:t>
            </a:r>
            <a:endParaRPr lang="en-US" altLang="zh-CN" sz="205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9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 bwMode="auto">
          <a:xfrm>
            <a:off x="468313" y="309563"/>
            <a:ext cx="82296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毕业设计的实施过程</a:t>
            </a:r>
          </a:p>
        </p:txBody>
      </p:sp>
      <p:pic>
        <p:nvPicPr>
          <p:cNvPr id="19" name="图片 11" descr="定版1-s转曲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13" y="4281488"/>
            <a:ext cx="928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907704" y="1296174"/>
            <a:ext cx="70659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buFont typeface="Wingdings" charset="2"/>
              <a:buNone/>
            </a:pPr>
            <a:r>
              <a:rPr lang="en-US" altLang="zh-CN" sz="2400" b="1" dirty="0">
                <a:latin typeface="华文中宋" charset="-122"/>
                <a:ea typeface="华文中宋" charset="-122"/>
              </a:rPr>
              <a:t>1.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确定毕业设计课题</a:t>
            </a:r>
          </a:p>
          <a:p>
            <a:pPr algn="just">
              <a:lnSpc>
                <a:spcPct val="100000"/>
              </a:lnSpc>
              <a:buFont typeface="Wingdings" charset="2"/>
              <a:buNone/>
            </a:pPr>
            <a:r>
              <a:rPr lang="zh-CN" altLang="en-US" sz="2400" b="1" dirty="0">
                <a:latin typeface="华文中宋" charset="-122"/>
                <a:ea typeface="华文中宋" charset="-122"/>
              </a:rPr>
              <a:t>⒉指导教师下达毕业设计课题任务书</a:t>
            </a:r>
          </a:p>
          <a:p>
            <a:pPr algn="just">
              <a:lnSpc>
                <a:spcPct val="100000"/>
              </a:lnSpc>
              <a:buFont typeface="Wingdings" charset="2"/>
              <a:buNone/>
            </a:pPr>
            <a:r>
              <a:rPr lang="zh-CN" altLang="en-US" sz="2400" b="1" dirty="0">
                <a:latin typeface="华文中宋" charset="-122"/>
                <a:ea typeface="华文中宋" charset="-122"/>
              </a:rPr>
              <a:t>⒊学生调研、查阅</a:t>
            </a:r>
            <a:r>
              <a:rPr lang="zh-CN" altLang="en-US" sz="2400" b="1" dirty="0" smtClean="0">
                <a:latin typeface="华文中宋" charset="-122"/>
                <a:ea typeface="华文中宋" charset="-122"/>
              </a:rPr>
              <a:t>资料</a:t>
            </a:r>
            <a:endParaRPr lang="en-US" altLang="zh-CN" sz="2400" b="1" dirty="0" smtClean="0">
              <a:latin typeface="华文中宋" charset="-122"/>
              <a:ea typeface="华文中宋" charset="-122"/>
            </a:endParaRPr>
          </a:p>
          <a:p>
            <a:pPr algn="just">
              <a:lnSpc>
                <a:spcPct val="100000"/>
              </a:lnSpc>
              <a:buFont typeface="Wingdings" charset="2"/>
              <a:buNone/>
            </a:pPr>
            <a:r>
              <a:rPr lang="zh-CN" altLang="en-US" sz="2400" b="1" dirty="0" smtClean="0">
                <a:latin typeface="华文中宋" charset="-122"/>
                <a:ea typeface="华文中宋" charset="-122"/>
              </a:rPr>
              <a:t>⒋开题答辩（开题报告）</a:t>
            </a:r>
            <a:endParaRPr lang="zh-CN" altLang="en-US" sz="2400" b="1" dirty="0">
              <a:latin typeface="华文中宋" charset="-122"/>
              <a:ea typeface="华文中宋" charset="-122"/>
            </a:endParaRPr>
          </a:p>
          <a:p>
            <a:pPr algn="just">
              <a:lnSpc>
                <a:spcPct val="100000"/>
              </a:lnSpc>
              <a:buFont typeface="Wingdings" charset="2"/>
              <a:buNone/>
            </a:pPr>
            <a:r>
              <a:rPr lang="zh-CN" altLang="en-US" sz="2400" b="1" dirty="0">
                <a:latin typeface="华文中宋" charset="-122"/>
                <a:ea typeface="华文中宋" charset="-122"/>
              </a:rPr>
              <a:t>⒌学生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进行课题实验或工程实践</a:t>
            </a:r>
          </a:p>
          <a:p>
            <a:pPr algn="just">
              <a:lnSpc>
                <a:spcPct val="100000"/>
              </a:lnSpc>
              <a:buFont typeface="Wingdings" charset="2"/>
              <a:buNone/>
            </a:pPr>
            <a:r>
              <a:rPr lang="zh-CN" altLang="en-US" sz="2400" b="1" dirty="0">
                <a:latin typeface="华文中宋" charset="-122"/>
                <a:ea typeface="华文中宋" charset="-122"/>
              </a:rPr>
              <a:t>⒍学生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撰写毕业</a:t>
            </a:r>
            <a:r>
              <a:rPr lang="zh-CN" altLang="en-US" sz="2400" b="1" dirty="0" smtClean="0">
                <a:latin typeface="华文中宋" charset="-122"/>
                <a:ea typeface="华文中宋" charset="-122"/>
              </a:rPr>
              <a:t>设计论文初稿</a:t>
            </a:r>
            <a:endParaRPr lang="zh-CN" altLang="en-US" sz="2400" b="1" dirty="0">
              <a:latin typeface="华文中宋" charset="-122"/>
              <a:ea typeface="华文中宋" charset="-122"/>
            </a:endParaRPr>
          </a:p>
          <a:p>
            <a:pPr algn="just">
              <a:lnSpc>
                <a:spcPct val="100000"/>
              </a:lnSpc>
              <a:buFont typeface="Wingdings" charset="2"/>
              <a:buNone/>
            </a:pPr>
            <a:r>
              <a:rPr lang="zh-CN" altLang="en-US" sz="2400" b="1" dirty="0">
                <a:latin typeface="华文中宋" charset="-122"/>
                <a:ea typeface="华文中宋" charset="-122"/>
              </a:rPr>
              <a:t>⒎定稿</a:t>
            </a:r>
            <a:endParaRPr lang="zh-CN" altLang="en-US" sz="2400" b="1" dirty="0">
              <a:latin typeface="华文中宋" charset="-122"/>
              <a:ea typeface="华文中宋" charset="-122"/>
            </a:endParaRPr>
          </a:p>
          <a:p>
            <a:pPr algn="just">
              <a:lnSpc>
                <a:spcPct val="100000"/>
              </a:lnSpc>
              <a:buFont typeface="Wingdings" charset="2"/>
              <a:buNone/>
            </a:pPr>
            <a:r>
              <a:rPr lang="en-US" altLang="zh-CN" sz="2400" b="1" dirty="0" smtClean="0">
                <a:latin typeface="华文中宋" charset="-122"/>
                <a:ea typeface="华文中宋" charset="-122"/>
              </a:rPr>
              <a:t>8</a:t>
            </a:r>
            <a:r>
              <a:rPr lang="en-US" altLang="zh-CN" sz="2400" b="1" dirty="0">
                <a:latin typeface="华文中宋" charset="-122"/>
                <a:ea typeface="华文中宋" charset="-122"/>
              </a:rPr>
              <a:t>.</a:t>
            </a:r>
            <a:r>
              <a:rPr lang="zh-CN" altLang="en-US" sz="2400" b="1" dirty="0" smtClean="0">
                <a:latin typeface="华文中宋" charset="-122"/>
                <a:ea typeface="华文中宋" charset="-122"/>
              </a:rPr>
              <a:t>毕业</a:t>
            </a:r>
            <a:r>
              <a:rPr lang="zh-CN" altLang="en-US" sz="2400" b="1" dirty="0">
                <a:latin typeface="华文中宋" charset="-122"/>
                <a:ea typeface="华文中宋" charset="-122"/>
              </a:rPr>
              <a:t>设计答辩</a:t>
            </a:r>
          </a:p>
          <a:p>
            <a:pPr>
              <a:buFont typeface="Wingdings" charset="2"/>
              <a:buNone/>
            </a:pPr>
            <a:endParaRPr lang="zh-CN" altLang="en-US" sz="2400" b="1" dirty="0">
              <a:latin typeface="华文中宋" charset="-122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1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vivo">
      <a:dk1>
        <a:srgbClr val="2A82B0"/>
      </a:dk1>
      <a:lt1>
        <a:srgbClr val="FFFFFF"/>
      </a:lt1>
      <a:dk2>
        <a:srgbClr val="006296"/>
      </a:dk2>
      <a:lt2>
        <a:srgbClr val="82CCD2"/>
      </a:lt2>
      <a:accent1>
        <a:srgbClr val="E72520"/>
      </a:accent1>
      <a:accent2>
        <a:srgbClr val="007750"/>
      </a:accent2>
      <a:accent3>
        <a:srgbClr val="DBB400"/>
      </a:accent3>
      <a:accent4>
        <a:srgbClr val="92A55C"/>
      </a:accent4>
      <a:accent5>
        <a:srgbClr val="4E4D8D"/>
      </a:accent5>
      <a:accent6>
        <a:srgbClr val="F18D00"/>
      </a:accent6>
      <a:hlink>
        <a:srgbClr val="7F7F7F"/>
      </a:hlink>
      <a:folHlink>
        <a:srgbClr val="919191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13272</TotalTime>
  <Words>2009</Words>
  <Application>Microsoft Macintosh PowerPoint</Application>
  <PresentationFormat>On-screen Show (16:9)</PresentationFormat>
  <Paragraphs>197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Calibri</vt:lpstr>
      <vt:lpstr>Times New Roman</vt:lpstr>
      <vt:lpstr>Verdana</vt:lpstr>
      <vt:lpstr>Wingdings</vt:lpstr>
      <vt:lpstr>华文中宋</vt:lpstr>
      <vt:lpstr>宋体</vt:lpstr>
      <vt:lpstr>微软雅黑</vt:lpstr>
      <vt:lpstr>方正姚体</vt:lpstr>
      <vt:lpstr>黑体</vt:lpstr>
      <vt:lpstr>Arial</vt:lpstr>
      <vt:lpstr>Office 主题</vt:lpstr>
      <vt:lpstr>科技文献写作</vt:lpstr>
      <vt:lpstr>PowerPoint Presentation</vt:lpstr>
      <vt:lpstr>目录</vt:lpstr>
      <vt:lpstr>概念</vt:lpstr>
      <vt:lpstr>概念</vt:lpstr>
      <vt:lpstr>概念</vt:lpstr>
      <vt:lpstr>概念</vt:lpstr>
      <vt:lpstr>概念</vt:lpstr>
      <vt:lpstr>毕业设计的实施过程</vt:lpstr>
      <vt:lpstr>毕业设计的实施过程</vt:lpstr>
      <vt:lpstr>毕业设计的实施过程</vt:lpstr>
      <vt:lpstr>过程性材料</vt:lpstr>
      <vt:lpstr>过程性材料</vt:lpstr>
      <vt:lpstr>过程性材料</vt:lpstr>
      <vt:lpstr>论文撰写</vt:lpstr>
      <vt:lpstr>论文撰写</vt:lpstr>
      <vt:lpstr>论文撰写</vt:lpstr>
      <vt:lpstr>论文撰写</vt:lpstr>
      <vt:lpstr>论文撰写</vt:lpstr>
      <vt:lpstr>论文撰写</vt:lpstr>
      <vt:lpstr>论文撰写</vt:lpstr>
      <vt:lpstr>论文撰写</vt:lpstr>
      <vt:lpstr>论文撰写</vt:lpstr>
      <vt:lpstr>论文撰写</vt:lpstr>
      <vt:lpstr>论文撰写</vt:lpstr>
      <vt:lpstr>论文撰写</vt:lpstr>
      <vt:lpstr>在此输入标题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Lu Cai</cp:lastModifiedBy>
  <cp:revision>289</cp:revision>
  <dcterms:modified xsi:type="dcterms:W3CDTF">2020-03-17T15:50:53Z</dcterms:modified>
</cp:coreProperties>
</file>