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59" r:id="rId2"/>
    <p:sldId id="342" r:id="rId3"/>
    <p:sldId id="322" r:id="rId4"/>
    <p:sldId id="397" r:id="rId5"/>
    <p:sldId id="458" r:id="rId6"/>
    <p:sldId id="459" r:id="rId7"/>
    <p:sldId id="460" r:id="rId8"/>
    <p:sldId id="320" r:id="rId9"/>
    <p:sldId id="394" r:id="rId10"/>
    <p:sldId id="321" r:id="rId11"/>
    <p:sldId id="456" r:id="rId12"/>
    <p:sldId id="420" r:id="rId13"/>
    <p:sldId id="457" r:id="rId14"/>
    <p:sldId id="357" r:id="rId15"/>
    <p:sldId id="450" r:id="rId16"/>
    <p:sldId id="451" r:id="rId17"/>
    <p:sldId id="319" r:id="rId18"/>
    <p:sldId id="454" r:id="rId19"/>
    <p:sldId id="358" r:id="rId20"/>
    <p:sldId id="407" r:id="rId21"/>
    <p:sldId id="318" r:id="rId22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8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6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94C"/>
    <a:srgbClr val="003142"/>
    <a:srgbClr val="0083B4"/>
    <a:srgbClr val="3B4761"/>
    <a:srgbClr val="D78668"/>
    <a:srgbClr val="D88769"/>
    <a:srgbClr val="F0F0F0"/>
    <a:srgbClr val="497193"/>
    <a:srgbClr val="005697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6525" autoAdjust="0"/>
  </p:normalViewPr>
  <p:slideViewPr>
    <p:cSldViewPr>
      <p:cViewPr varScale="1">
        <p:scale>
          <a:sx n="134" d="100"/>
          <a:sy n="134" d="100"/>
        </p:scale>
        <p:origin x="126" y="516"/>
      </p:cViewPr>
      <p:guideLst>
        <p:guide orient="horz" pos="978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3046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76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7" y="555120"/>
            <a:ext cx="8154820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3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itle 1"/>
          <p:cNvSpPr txBox="1"/>
          <p:nvPr userDrawn="1"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ale-university-graduate-silhouette-with-the-cap_46143"/>
          <p:cNvSpPr>
            <a:spLocks noChangeAspect="1"/>
          </p:cNvSpPr>
          <p:nvPr userDrawn="1"/>
        </p:nvSpPr>
        <p:spPr bwMode="auto">
          <a:xfrm>
            <a:off x="100490" y="167365"/>
            <a:ext cx="388445" cy="418480"/>
          </a:xfrm>
          <a:custGeom>
            <a:avLst/>
            <a:gdLst>
              <a:gd name="T0" fmla="*/ 233 w 238"/>
              <a:gd name="T1" fmla="*/ 236 h 256"/>
              <a:gd name="T2" fmla="*/ 173 w 238"/>
              <a:gd name="T3" fmla="*/ 210 h 256"/>
              <a:gd name="T4" fmla="*/ 168 w 238"/>
              <a:gd name="T5" fmla="*/ 207 h 256"/>
              <a:gd name="T6" fmla="*/ 164 w 238"/>
              <a:gd name="T7" fmla="*/ 195 h 256"/>
              <a:gd name="T8" fmla="*/ 159 w 238"/>
              <a:gd name="T9" fmla="*/ 189 h 256"/>
              <a:gd name="T10" fmla="*/ 157 w 238"/>
              <a:gd name="T11" fmla="*/ 186 h 256"/>
              <a:gd name="T12" fmla="*/ 158 w 238"/>
              <a:gd name="T13" fmla="*/ 167 h 256"/>
              <a:gd name="T14" fmla="*/ 167 w 238"/>
              <a:gd name="T15" fmla="*/ 149 h 256"/>
              <a:gd name="T16" fmla="*/ 178 w 238"/>
              <a:gd name="T17" fmla="*/ 113 h 256"/>
              <a:gd name="T18" fmla="*/ 172 w 238"/>
              <a:gd name="T19" fmla="*/ 109 h 256"/>
              <a:gd name="T20" fmla="*/ 179 w 238"/>
              <a:gd name="T21" fmla="*/ 77 h 256"/>
              <a:gd name="T22" fmla="*/ 180 w 238"/>
              <a:gd name="T23" fmla="*/ 84 h 256"/>
              <a:gd name="T24" fmla="*/ 180 w 238"/>
              <a:gd name="T25" fmla="*/ 86 h 256"/>
              <a:gd name="T26" fmla="*/ 216 w 238"/>
              <a:gd name="T27" fmla="*/ 63 h 256"/>
              <a:gd name="T28" fmla="*/ 119 w 238"/>
              <a:gd name="T29" fmla="*/ 0 h 256"/>
              <a:gd name="T30" fmla="*/ 21 w 238"/>
              <a:gd name="T31" fmla="*/ 63 h 256"/>
              <a:gd name="T32" fmla="*/ 30 w 238"/>
              <a:gd name="T33" fmla="*/ 69 h 256"/>
              <a:gd name="T34" fmla="*/ 30 w 238"/>
              <a:gd name="T35" fmla="*/ 82 h 256"/>
              <a:gd name="T36" fmla="*/ 27 w 238"/>
              <a:gd name="T37" fmla="*/ 85 h 256"/>
              <a:gd name="T38" fmla="*/ 29 w 238"/>
              <a:gd name="T39" fmla="*/ 89 h 256"/>
              <a:gd name="T40" fmla="*/ 21 w 238"/>
              <a:gd name="T41" fmla="*/ 133 h 256"/>
              <a:gd name="T42" fmla="*/ 41 w 238"/>
              <a:gd name="T43" fmla="*/ 133 h 256"/>
              <a:gd name="T44" fmla="*/ 33 w 238"/>
              <a:gd name="T45" fmla="*/ 89 h 256"/>
              <a:gd name="T46" fmla="*/ 35 w 238"/>
              <a:gd name="T47" fmla="*/ 85 h 256"/>
              <a:gd name="T48" fmla="*/ 32 w 238"/>
              <a:gd name="T49" fmla="*/ 82 h 256"/>
              <a:gd name="T50" fmla="*/ 32 w 238"/>
              <a:gd name="T51" fmla="*/ 70 h 256"/>
              <a:gd name="T52" fmla="*/ 57 w 238"/>
              <a:gd name="T53" fmla="*/ 86 h 256"/>
              <a:gd name="T54" fmla="*/ 57 w 238"/>
              <a:gd name="T55" fmla="*/ 85 h 256"/>
              <a:gd name="T56" fmla="*/ 58 w 238"/>
              <a:gd name="T57" fmla="*/ 92 h 256"/>
              <a:gd name="T58" fmla="*/ 67 w 238"/>
              <a:gd name="T59" fmla="*/ 109 h 256"/>
              <a:gd name="T60" fmla="*/ 67 w 238"/>
              <a:gd name="T61" fmla="*/ 110 h 256"/>
              <a:gd name="T62" fmla="*/ 67 w 238"/>
              <a:gd name="T63" fmla="*/ 110 h 256"/>
              <a:gd name="T64" fmla="*/ 65 w 238"/>
              <a:gd name="T65" fmla="*/ 113 h 256"/>
              <a:gd name="T66" fmla="*/ 62 w 238"/>
              <a:gd name="T67" fmla="*/ 118 h 256"/>
              <a:gd name="T68" fmla="*/ 66 w 238"/>
              <a:gd name="T69" fmla="*/ 138 h 256"/>
              <a:gd name="T70" fmla="*/ 70 w 238"/>
              <a:gd name="T71" fmla="*/ 148 h 256"/>
              <a:gd name="T72" fmla="*/ 80 w 238"/>
              <a:gd name="T73" fmla="*/ 166 h 256"/>
              <a:gd name="T74" fmla="*/ 82 w 238"/>
              <a:gd name="T75" fmla="*/ 170 h 256"/>
              <a:gd name="T76" fmla="*/ 80 w 238"/>
              <a:gd name="T77" fmla="*/ 186 h 256"/>
              <a:gd name="T78" fmla="*/ 77 w 238"/>
              <a:gd name="T79" fmla="*/ 189 h 256"/>
              <a:gd name="T80" fmla="*/ 71 w 238"/>
              <a:gd name="T81" fmla="*/ 195 h 256"/>
              <a:gd name="T82" fmla="*/ 67 w 238"/>
              <a:gd name="T83" fmla="*/ 206 h 256"/>
              <a:gd name="T84" fmla="*/ 64 w 238"/>
              <a:gd name="T85" fmla="*/ 209 h 256"/>
              <a:gd name="T86" fmla="*/ 41 w 238"/>
              <a:gd name="T87" fmla="*/ 217 h 256"/>
              <a:gd name="T88" fmla="*/ 4 w 238"/>
              <a:gd name="T89" fmla="*/ 237 h 256"/>
              <a:gd name="T90" fmla="*/ 2 w 238"/>
              <a:gd name="T91" fmla="*/ 256 h 256"/>
              <a:gd name="T92" fmla="*/ 235 w 238"/>
              <a:gd name="T93" fmla="*/ 256 h 256"/>
              <a:gd name="T94" fmla="*/ 233 w 238"/>
              <a:gd name="T95" fmla="*/ 2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" h="256">
                <a:moveTo>
                  <a:pt x="233" y="236"/>
                </a:moveTo>
                <a:cubicBezTo>
                  <a:pt x="210" y="226"/>
                  <a:pt x="197" y="218"/>
                  <a:pt x="173" y="210"/>
                </a:cubicBezTo>
                <a:cubicBezTo>
                  <a:pt x="171" y="209"/>
                  <a:pt x="169" y="208"/>
                  <a:pt x="168" y="207"/>
                </a:cubicBezTo>
                <a:cubicBezTo>
                  <a:pt x="166" y="203"/>
                  <a:pt x="165" y="199"/>
                  <a:pt x="164" y="195"/>
                </a:cubicBezTo>
                <a:cubicBezTo>
                  <a:pt x="163" y="193"/>
                  <a:pt x="162" y="190"/>
                  <a:pt x="159" y="189"/>
                </a:cubicBezTo>
                <a:cubicBezTo>
                  <a:pt x="158" y="189"/>
                  <a:pt x="157" y="187"/>
                  <a:pt x="157" y="186"/>
                </a:cubicBezTo>
                <a:cubicBezTo>
                  <a:pt x="157" y="177"/>
                  <a:pt x="154" y="171"/>
                  <a:pt x="158" y="167"/>
                </a:cubicBezTo>
                <a:cubicBezTo>
                  <a:pt x="165" y="161"/>
                  <a:pt x="164" y="153"/>
                  <a:pt x="167" y="149"/>
                </a:cubicBezTo>
                <a:cubicBezTo>
                  <a:pt x="171" y="145"/>
                  <a:pt x="180" y="117"/>
                  <a:pt x="178" y="113"/>
                </a:cubicBezTo>
                <a:cubicBezTo>
                  <a:pt x="176" y="109"/>
                  <a:pt x="170" y="111"/>
                  <a:pt x="172" y="109"/>
                </a:cubicBezTo>
                <a:cubicBezTo>
                  <a:pt x="177" y="102"/>
                  <a:pt x="179" y="89"/>
                  <a:pt x="179" y="77"/>
                </a:cubicBezTo>
                <a:cubicBezTo>
                  <a:pt x="180" y="79"/>
                  <a:pt x="180" y="81"/>
                  <a:pt x="180" y="84"/>
                </a:cubicBezTo>
                <a:cubicBezTo>
                  <a:pt x="180" y="86"/>
                  <a:pt x="180" y="86"/>
                  <a:pt x="180" y="86"/>
                </a:cubicBezTo>
                <a:cubicBezTo>
                  <a:pt x="216" y="63"/>
                  <a:pt x="216" y="63"/>
                  <a:pt x="216" y="63"/>
                </a:cubicBezTo>
                <a:cubicBezTo>
                  <a:pt x="119" y="0"/>
                  <a:pt x="119" y="0"/>
                  <a:pt x="119" y="0"/>
                </a:cubicBezTo>
                <a:cubicBezTo>
                  <a:pt x="21" y="63"/>
                  <a:pt x="21" y="63"/>
                  <a:pt x="21" y="63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82"/>
                  <a:pt x="30" y="82"/>
                  <a:pt x="30" y="82"/>
                </a:cubicBezTo>
                <a:cubicBezTo>
                  <a:pt x="29" y="82"/>
                  <a:pt x="27" y="84"/>
                  <a:pt x="27" y="85"/>
                </a:cubicBezTo>
                <a:cubicBezTo>
                  <a:pt x="27" y="87"/>
                  <a:pt x="28" y="88"/>
                  <a:pt x="29" y="89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33" y="89"/>
                  <a:pt x="33" y="89"/>
                  <a:pt x="33" y="89"/>
                </a:cubicBezTo>
                <a:cubicBezTo>
                  <a:pt x="34" y="88"/>
                  <a:pt x="35" y="87"/>
                  <a:pt x="35" y="85"/>
                </a:cubicBezTo>
                <a:cubicBezTo>
                  <a:pt x="35" y="84"/>
                  <a:pt x="34" y="82"/>
                  <a:pt x="32" y="82"/>
                </a:cubicBezTo>
                <a:cubicBezTo>
                  <a:pt x="32" y="70"/>
                  <a:pt x="32" y="70"/>
                  <a:pt x="32" y="70"/>
                </a:cubicBezTo>
                <a:cubicBezTo>
                  <a:pt x="57" y="86"/>
                  <a:pt x="57" y="86"/>
                  <a:pt x="57" y="86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7"/>
                  <a:pt x="57" y="89"/>
                  <a:pt x="58" y="92"/>
                </a:cubicBezTo>
                <a:cubicBezTo>
                  <a:pt x="60" y="100"/>
                  <a:pt x="64" y="100"/>
                  <a:pt x="67" y="109"/>
                </a:cubicBezTo>
                <a:cubicBezTo>
                  <a:pt x="67" y="109"/>
                  <a:pt x="67" y="110"/>
                  <a:pt x="67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6" y="111"/>
                  <a:pt x="66" y="113"/>
                  <a:pt x="65" y="113"/>
                </a:cubicBezTo>
                <a:cubicBezTo>
                  <a:pt x="61" y="114"/>
                  <a:pt x="61" y="116"/>
                  <a:pt x="62" y="118"/>
                </a:cubicBezTo>
                <a:cubicBezTo>
                  <a:pt x="62" y="120"/>
                  <a:pt x="65" y="133"/>
                  <a:pt x="66" y="138"/>
                </a:cubicBezTo>
                <a:cubicBezTo>
                  <a:pt x="67" y="141"/>
                  <a:pt x="70" y="144"/>
                  <a:pt x="70" y="148"/>
                </a:cubicBezTo>
                <a:cubicBezTo>
                  <a:pt x="72" y="155"/>
                  <a:pt x="75" y="161"/>
                  <a:pt x="80" y="166"/>
                </a:cubicBezTo>
                <a:cubicBezTo>
                  <a:pt x="81" y="167"/>
                  <a:pt x="82" y="169"/>
                  <a:pt x="82" y="170"/>
                </a:cubicBezTo>
                <a:cubicBezTo>
                  <a:pt x="81" y="175"/>
                  <a:pt x="81" y="181"/>
                  <a:pt x="80" y="186"/>
                </a:cubicBezTo>
                <a:cubicBezTo>
                  <a:pt x="80" y="187"/>
                  <a:pt x="78" y="189"/>
                  <a:pt x="77" y="189"/>
                </a:cubicBezTo>
                <a:cubicBezTo>
                  <a:pt x="73" y="190"/>
                  <a:pt x="72" y="193"/>
                  <a:pt x="71" y="195"/>
                </a:cubicBezTo>
                <a:cubicBezTo>
                  <a:pt x="70" y="199"/>
                  <a:pt x="69" y="203"/>
                  <a:pt x="67" y="206"/>
                </a:cubicBezTo>
                <a:cubicBezTo>
                  <a:pt x="67" y="207"/>
                  <a:pt x="65" y="209"/>
                  <a:pt x="64" y="209"/>
                </a:cubicBezTo>
                <a:cubicBezTo>
                  <a:pt x="56" y="212"/>
                  <a:pt x="49" y="214"/>
                  <a:pt x="41" y="217"/>
                </a:cubicBezTo>
                <a:cubicBezTo>
                  <a:pt x="33" y="220"/>
                  <a:pt x="12" y="233"/>
                  <a:pt x="4" y="237"/>
                </a:cubicBezTo>
                <a:cubicBezTo>
                  <a:pt x="0" y="239"/>
                  <a:pt x="2" y="256"/>
                  <a:pt x="2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8" y="238"/>
                  <a:pt x="233" y="236"/>
                </a:cubicBezTo>
                <a:close/>
              </a:path>
            </a:pathLst>
          </a:custGeom>
          <a:solidFill>
            <a:srgbClr val="003142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228184" y="17117366"/>
            <a:ext cx="827801" cy="36802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2"/>
              </a:rPr>
              <a:t>www.1ppt.com/moban/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3"/>
              </a:rPr>
              <a:t>www.1ppt.com/hangye/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4"/>
              </a:rPr>
              <a:t>www.1ppt.com/jieri/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5"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6"/>
              </a:rPr>
              <a:t>www.1ppt.com/beijing/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7"/>
              </a:rPr>
              <a:t>www.1ppt.com/tubiao/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8"/>
              </a:rPr>
              <a:t>www.1ppt.com/xiazai/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9"/>
              </a:rPr>
              <a:t>www.1ppt.com/powerpoint/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10"/>
              </a:rPr>
              <a:t>www.1ppt.com/word/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11"/>
              </a:rPr>
              <a:t>www.1ppt.com/excel/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12"/>
              </a:rPr>
              <a:t>www.1ppt.com/ziliao/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13"/>
              </a:rPr>
              <a:t>www.1ppt.com/kejian/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14"/>
              </a:rPr>
              <a:t>www.1ppt.com/fanwen/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15"/>
              </a:rPr>
              <a:t>www.1ppt.com/shiti/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16"/>
              </a:rPr>
              <a:t>www.1ppt.com/jiaoan/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17"/>
              </a:rPr>
              <a:t>www.1ppt.com/ziti/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5588" cy="514508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5588" cy="5145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6171" y="1455626"/>
            <a:ext cx="8352928" cy="2232248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26"/>
          <p:cNvSpPr txBox="1"/>
          <p:nvPr/>
        </p:nvSpPr>
        <p:spPr>
          <a:xfrm>
            <a:off x="2486660" y="2634615"/>
            <a:ext cx="416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控制工程学院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zh-CN" b="1" dirty="0">
                <a:solidFill>
                  <a:schemeClr val="bg1"/>
                </a:solidFill>
                <a:cs typeface="+mn-ea"/>
                <a:sym typeface="+mn-lt"/>
              </a:rPr>
              <a:t>测控技术与仪器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1701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班</a:t>
            </a:r>
          </a:p>
        </p:txBody>
      </p:sp>
      <p:sp>
        <p:nvSpPr>
          <p:cNvPr id="25" name="矩形 24"/>
          <p:cNvSpPr/>
          <p:nvPr/>
        </p:nvSpPr>
        <p:spPr>
          <a:xfrm>
            <a:off x="1926654" y="1989336"/>
            <a:ext cx="528958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600" b="1" spc="300" dirty="0">
                <a:solidFill>
                  <a:schemeClr val="bg1"/>
                </a:solidFill>
                <a:cs typeface="+mn-ea"/>
                <a:sym typeface="+mn-lt"/>
              </a:rPr>
              <a:t>四相步进电机课程设计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20785" y="3003059"/>
            <a:ext cx="65049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指导老师：李连江 张宝健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  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小组成员：陈若愚、黄锟、赵占宇、王旭薇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982491" y="660500"/>
            <a:ext cx="1178560" cy="1196975"/>
            <a:chOff x="3982491" y="660500"/>
            <a:chExt cx="1178560" cy="1196975"/>
          </a:xfrm>
        </p:grpSpPr>
        <p:sp>
          <p:nvSpPr>
            <p:cNvPr id="12" name="矩形 11"/>
            <p:cNvSpPr/>
            <p:nvPr/>
          </p:nvSpPr>
          <p:spPr>
            <a:xfrm>
              <a:off x="3983126" y="660500"/>
              <a:ext cx="1177748" cy="1196897"/>
            </a:xfrm>
            <a:prstGeom prst="rect">
              <a:avLst/>
            </a:prstGeom>
            <a:solidFill>
              <a:srgbClr val="0083B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13" name="Picture 2" descr="D:\微风小栈\学习资源\Screenshot_20200108_131716.jpgScreenshot_20200108_13171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82491" y="660500"/>
              <a:ext cx="1178560" cy="1196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3563888" y="3437587"/>
            <a:ext cx="2016224" cy="645160"/>
            <a:chOff x="3563888" y="3437587"/>
            <a:chExt cx="2016224" cy="645160"/>
          </a:xfrm>
        </p:grpSpPr>
        <p:sp>
          <p:nvSpPr>
            <p:cNvPr id="11" name="矩形 10"/>
            <p:cNvSpPr/>
            <p:nvPr/>
          </p:nvSpPr>
          <p:spPr>
            <a:xfrm>
              <a:off x="3563888" y="3453828"/>
              <a:ext cx="2016224" cy="531310"/>
            </a:xfrm>
            <a:prstGeom prst="rect">
              <a:avLst/>
            </a:prstGeom>
            <a:solidFill>
              <a:srgbClr val="0083B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2020/01/10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067944" y="3437587"/>
              <a:ext cx="30988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6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6" grpId="0"/>
      <p:bldP spid="25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66202" y="0"/>
            <a:ext cx="3261981" cy="5143501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07565" y="1809115"/>
            <a:ext cx="4957445" cy="1554480"/>
          </a:xfrm>
          <a:prstGeom prst="rect">
            <a:avLst/>
          </a:prstGeom>
          <a:solidFill>
            <a:srgbClr val="0083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TextBox 48"/>
          <p:cNvSpPr txBox="1"/>
          <p:nvPr/>
        </p:nvSpPr>
        <p:spPr>
          <a:xfrm>
            <a:off x="2585720" y="2082165"/>
            <a:ext cx="4292600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硬件电路设计</a:t>
            </a:r>
            <a:endParaRPr lang="en-GB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TextBox 48"/>
          <p:cNvSpPr txBox="1"/>
          <p:nvPr/>
        </p:nvSpPr>
        <p:spPr>
          <a:xfrm>
            <a:off x="3854898" y="166024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en-GB" altLang="zh-CN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6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ldLvl="0" animBg="1"/>
      <p:bldP spid="42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E31F9226-887B-4D5E-9C9D-E1CB6C02B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5"/>
          <a:stretch/>
        </p:blipFill>
        <p:spPr>
          <a:xfrm>
            <a:off x="1151620" y="663538"/>
            <a:ext cx="6840760" cy="4538786"/>
          </a:xfrm>
          <a:prstGeom prst="rect">
            <a:avLst/>
          </a:prstGeom>
        </p:spPr>
      </p:pic>
      <p:pic>
        <p:nvPicPr>
          <p:cNvPr id="52" name="图片 51" descr="QQ图片20200108134915">
            <a:extLst>
              <a:ext uri="{FF2B5EF4-FFF2-40B4-BE49-F238E27FC236}">
                <a16:creationId xmlns:a16="http://schemas.microsoft.com/office/drawing/2014/main" id="{B2F5DF3F-9A6F-496A-88F9-D871ECFEF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" y="0"/>
            <a:ext cx="9149080" cy="60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3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图片202001081349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" y="0"/>
            <a:ext cx="9149080" cy="606425"/>
          </a:xfrm>
          <a:prstGeom prst="rect">
            <a:avLst/>
          </a:prstGeom>
        </p:spPr>
      </p:pic>
      <p:grpSp>
        <p:nvGrpSpPr>
          <p:cNvPr id="68" name="组合 67">
            <a:extLst>
              <a:ext uri="{FF2B5EF4-FFF2-40B4-BE49-F238E27FC236}">
                <a16:creationId xmlns:a16="http://schemas.microsoft.com/office/drawing/2014/main" id="{2323AB4A-51C6-4321-B09D-393BA8F8DAA4}"/>
              </a:ext>
            </a:extLst>
          </p:cNvPr>
          <p:cNvGrpSpPr/>
          <p:nvPr/>
        </p:nvGrpSpPr>
        <p:grpSpPr>
          <a:xfrm>
            <a:off x="323528" y="483518"/>
            <a:ext cx="6624736" cy="4456377"/>
            <a:chOff x="323528" y="483518"/>
            <a:chExt cx="6624736" cy="445637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28015D7-9005-40D2-8818-DBCD393AB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483518"/>
              <a:ext cx="6336704" cy="4456377"/>
            </a:xfrm>
            <a:prstGeom prst="rect">
              <a:avLst/>
            </a:prstGeom>
          </p:spPr>
        </p:pic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5B0BCA2-CD43-4B54-9B44-25CC6C2C3FC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763431"/>
              <a:ext cx="0" cy="1224136"/>
            </a:xfrm>
            <a:prstGeom prst="line">
              <a:avLst/>
            </a:prstGeom>
            <a:ln w="28575">
              <a:solidFill>
                <a:srgbClr val="FF0000">
                  <a:alpha val="34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C0593BC-B03A-46FD-967C-5BBC7521FD4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763431"/>
              <a:ext cx="4608512" cy="0"/>
            </a:xfrm>
            <a:prstGeom prst="line">
              <a:avLst/>
            </a:prstGeom>
            <a:ln w="28575">
              <a:solidFill>
                <a:srgbClr val="FF0000">
                  <a:alpha val="34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D0A4B45-0C1C-417B-9ABB-4158500556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6256" y="763431"/>
              <a:ext cx="72008" cy="4083918"/>
            </a:xfrm>
            <a:prstGeom prst="line">
              <a:avLst/>
            </a:prstGeom>
            <a:ln w="28575">
              <a:solidFill>
                <a:srgbClr val="FF0000">
                  <a:alpha val="34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B8C8D46-CB12-440F-AE05-DA9E1F76B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79307"/>
              <a:ext cx="576064" cy="0"/>
            </a:xfrm>
            <a:prstGeom prst="line">
              <a:avLst/>
            </a:prstGeom>
            <a:ln w="28575">
              <a:solidFill>
                <a:srgbClr val="FF0000">
                  <a:alpha val="34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333A008-A6A4-4FB4-A422-5DBBEA7570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5816" y="1987567"/>
              <a:ext cx="0" cy="2052228"/>
            </a:xfrm>
            <a:prstGeom prst="line">
              <a:avLst/>
            </a:prstGeom>
            <a:ln w="28575">
              <a:solidFill>
                <a:srgbClr val="FF0000">
                  <a:alpha val="34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15B9CD6-BCFC-497E-B2A0-6A4BC87ACCF3}"/>
                </a:ext>
              </a:extLst>
            </p:cNvPr>
            <p:cNvCxnSpPr>
              <a:cxnSpLocks/>
            </p:cNvCxnSpPr>
            <p:nvPr/>
          </p:nvCxnSpPr>
          <p:spPr>
            <a:xfrm>
              <a:off x="2915816" y="4039795"/>
              <a:ext cx="1728192" cy="0"/>
            </a:xfrm>
            <a:prstGeom prst="line">
              <a:avLst/>
            </a:prstGeom>
            <a:ln w="28575">
              <a:solidFill>
                <a:srgbClr val="FF0000">
                  <a:alpha val="34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86A24DC-7685-4160-9927-6DC2A6CC3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2656" y="4039797"/>
              <a:ext cx="0" cy="807552"/>
            </a:xfrm>
            <a:prstGeom prst="line">
              <a:avLst/>
            </a:prstGeom>
            <a:ln w="28575">
              <a:solidFill>
                <a:srgbClr val="FF0000">
                  <a:alpha val="34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818EFEB-24F2-405F-99D4-7D0B7796A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3648" y="763431"/>
              <a:ext cx="936104" cy="0"/>
            </a:xfrm>
            <a:prstGeom prst="line">
              <a:avLst/>
            </a:prstGeom>
            <a:ln w="28575">
              <a:solidFill>
                <a:srgbClr val="FF0000">
                  <a:alpha val="34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AFEBE3C-7256-4995-9B31-41243535FC8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648" y="755171"/>
              <a:ext cx="0" cy="1224136"/>
            </a:xfrm>
            <a:prstGeom prst="line">
              <a:avLst/>
            </a:prstGeom>
            <a:ln w="28575">
              <a:solidFill>
                <a:srgbClr val="FF0000">
                  <a:alpha val="34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B460C537-78EE-4654-8D76-54B8CF0CF9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3648" y="1975115"/>
              <a:ext cx="936104" cy="0"/>
            </a:xfrm>
            <a:prstGeom prst="line">
              <a:avLst/>
            </a:prstGeom>
            <a:ln w="28575">
              <a:solidFill>
                <a:srgbClr val="FF0000">
                  <a:alpha val="34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2F98737E-D4DE-4615-A52C-E1BF661EFE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528" y="763431"/>
              <a:ext cx="1080120" cy="0"/>
            </a:xfrm>
            <a:prstGeom prst="line">
              <a:avLst/>
            </a:prstGeom>
            <a:ln w="28575">
              <a:solidFill>
                <a:srgbClr val="FF0000">
                  <a:alpha val="34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D5B1CAA-5C4E-4B1C-97C5-50CDF2951755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750979"/>
              <a:ext cx="0" cy="4096370"/>
            </a:xfrm>
            <a:prstGeom prst="line">
              <a:avLst/>
            </a:prstGeom>
            <a:ln w="28575">
              <a:solidFill>
                <a:srgbClr val="FF0000">
                  <a:alpha val="34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670C0B0-074A-4CF9-963F-5B6842D936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528" y="4847349"/>
              <a:ext cx="6552728" cy="0"/>
            </a:xfrm>
            <a:prstGeom prst="line">
              <a:avLst/>
            </a:prstGeom>
            <a:ln w="28575">
              <a:solidFill>
                <a:srgbClr val="FF0000">
                  <a:alpha val="34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FDE87994-970D-4FB3-83B3-0159276B43FF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3867894"/>
              <a:ext cx="2592288" cy="0"/>
            </a:xfrm>
            <a:prstGeom prst="line">
              <a:avLst/>
            </a:prstGeom>
            <a:ln w="28575">
              <a:solidFill>
                <a:srgbClr val="FF0000">
                  <a:alpha val="34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907B0F9-5953-4567-80A9-95308F2966D1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3183818"/>
              <a:ext cx="684076" cy="0"/>
            </a:xfrm>
            <a:prstGeom prst="line">
              <a:avLst/>
            </a:prstGeom>
            <a:ln w="28575">
              <a:solidFill>
                <a:srgbClr val="FF0000">
                  <a:alpha val="34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4B3AAB55-D0DB-4154-8CFB-E087D99BFC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7604" y="3183818"/>
              <a:ext cx="0" cy="684076"/>
            </a:xfrm>
            <a:prstGeom prst="line">
              <a:avLst/>
            </a:prstGeom>
            <a:ln w="28575">
              <a:solidFill>
                <a:srgbClr val="FF0000">
                  <a:alpha val="34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0F6BCF2-5A17-4EAB-B063-55135261D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3788" y="3867894"/>
              <a:ext cx="0" cy="979455"/>
            </a:xfrm>
            <a:prstGeom prst="line">
              <a:avLst/>
            </a:prstGeom>
            <a:ln w="28575">
              <a:solidFill>
                <a:srgbClr val="FF0000">
                  <a:alpha val="34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E3A2099-B32E-459B-BE8D-AA4492314766}"/>
                </a:ext>
              </a:extLst>
            </p:cNvPr>
            <p:cNvSpPr/>
            <p:nvPr/>
          </p:nvSpPr>
          <p:spPr>
            <a:xfrm>
              <a:off x="359532" y="835013"/>
              <a:ext cx="216024" cy="21602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52C2F3E8-5219-42E7-B47D-EB5A0F3C5845}"/>
                </a:ext>
              </a:extLst>
            </p:cNvPr>
            <p:cNvSpPr/>
            <p:nvPr/>
          </p:nvSpPr>
          <p:spPr>
            <a:xfrm>
              <a:off x="2071691" y="835013"/>
              <a:ext cx="216024" cy="21602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sz="1600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8B1E8BA8-1ACE-44E6-96B0-F2DB182E82AA}"/>
                </a:ext>
              </a:extLst>
            </p:cNvPr>
            <p:cNvSpPr/>
            <p:nvPr/>
          </p:nvSpPr>
          <p:spPr>
            <a:xfrm>
              <a:off x="359532" y="3248093"/>
              <a:ext cx="216024" cy="21602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4AB77572-4577-4E9B-9226-0D4545411646}"/>
                </a:ext>
              </a:extLst>
            </p:cNvPr>
            <p:cNvSpPr/>
            <p:nvPr/>
          </p:nvSpPr>
          <p:spPr>
            <a:xfrm>
              <a:off x="359532" y="3883359"/>
              <a:ext cx="216024" cy="21602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sz="1600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FD9F57F-0BCB-4228-B8BD-84D408AA9AF7}"/>
                </a:ext>
              </a:extLst>
            </p:cNvPr>
            <p:cNvSpPr/>
            <p:nvPr/>
          </p:nvSpPr>
          <p:spPr>
            <a:xfrm>
              <a:off x="4390629" y="4047279"/>
              <a:ext cx="216024" cy="21602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sz="1600" dirty="0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922B017E-BC08-43D9-BD7A-5BCD8539E5FD}"/>
                </a:ext>
              </a:extLst>
            </p:cNvPr>
            <p:cNvSpPr/>
            <p:nvPr/>
          </p:nvSpPr>
          <p:spPr>
            <a:xfrm>
              <a:off x="6655123" y="832296"/>
              <a:ext cx="216024" cy="21602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sz="1600" dirty="0"/>
            </a:p>
          </p:txBody>
        </p:sp>
      </p:grpSp>
      <p:sp>
        <p:nvSpPr>
          <p:cNvPr id="78" name="椭圆 77">
            <a:extLst>
              <a:ext uri="{FF2B5EF4-FFF2-40B4-BE49-F238E27FC236}">
                <a16:creationId xmlns:a16="http://schemas.microsoft.com/office/drawing/2014/main" id="{EFACA495-A58E-4F5A-A793-63E8D2A60FE0}"/>
              </a:ext>
            </a:extLst>
          </p:cNvPr>
          <p:cNvSpPr/>
          <p:nvPr/>
        </p:nvSpPr>
        <p:spPr>
          <a:xfrm>
            <a:off x="7059735" y="1419622"/>
            <a:ext cx="216024" cy="2160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3F73193-CC00-4B5D-8246-7D4D5804FB27}"/>
              </a:ext>
            </a:extLst>
          </p:cNvPr>
          <p:cNvSpPr/>
          <p:nvPr/>
        </p:nvSpPr>
        <p:spPr>
          <a:xfrm>
            <a:off x="7059735" y="1799534"/>
            <a:ext cx="216024" cy="2160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DE24C636-5DDD-4D66-B1C8-461922912FD1}"/>
              </a:ext>
            </a:extLst>
          </p:cNvPr>
          <p:cNvSpPr/>
          <p:nvPr/>
        </p:nvSpPr>
        <p:spPr>
          <a:xfrm>
            <a:off x="7056276" y="2182916"/>
            <a:ext cx="216024" cy="2160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8B3B0AF-D054-4437-95F4-ACE4DCD65566}"/>
              </a:ext>
            </a:extLst>
          </p:cNvPr>
          <p:cNvSpPr/>
          <p:nvPr/>
        </p:nvSpPr>
        <p:spPr>
          <a:xfrm>
            <a:off x="7056276" y="2562828"/>
            <a:ext cx="216024" cy="2160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FA2800C8-B0E4-4E54-A0D9-280C58BFADF2}"/>
              </a:ext>
            </a:extLst>
          </p:cNvPr>
          <p:cNvSpPr/>
          <p:nvPr/>
        </p:nvSpPr>
        <p:spPr>
          <a:xfrm>
            <a:off x="7056276" y="2942740"/>
            <a:ext cx="216024" cy="2160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B8164833-026E-4658-9BA2-25A479024827}"/>
              </a:ext>
            </a:extLst>
          </p:cNvPr>
          <p:cNvSpPr/>
          <p:nvPr/>
        </p:nvSpPr>
        <p:spPr>
          <a:xfrm>
            <a:off x="7056276" y="3322526"/>
            <a:ext cx="216024" cy="2160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14B937D-329F-4B3F-9985-F8146BB79F6B}"/>
              </a:ext>
            </a:extLst>
          </p:cNvPr>
          <p:cNvSpPr/>
          <p:nvPr/>
        </p:nvSpPr>
        <p:spPr>
          <a:xfrm>
            <a:off x="7272300" y="1356622"/>
            <a:ext cx="184858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1600" b="1" cap="none" spc="0" dirty="0">
                <a:ln/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51</a:t>
            </a:r>
            <a:r>
              <a:rPr lang="zh-CN" altLang="en-US" sz="1600" b="1" cap="none" spc="0" dirty="0">
                <a:ln/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单片机最小系统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42AFF4C-5BFB-4A75-811D-5DA9EA9FFD01}"/>
              </a:ext>
            </a:extLst>
          </p:cNvPr>
          <p:cNvSpPr/>
          <p:nvPr/>
        </p:nvSpPr>
        <p:spPr>
          <a:xfrm>
            <a:off x="7272300" y="1740004"/>
            <a:ext cx="16321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cap="none" spc="0" dirty="0">
                <a:ln/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电机状态指示灯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558D84D-1B24-487A-AA62-01E10CAF0F9E}"/>
              </a:ext>
            </a:extLst>
          </p:cNvPr>
          <p:cNvSpPr/>
          <p:nvPr/>
        </p:nvSpPr>
        <p:spPr>
          <a:xfrm>
            <a:off x="7272300" y="2118560"/>
            <a:ext cx="19479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1600" b="1" cap="none" spc="0" dirty="0">
                <a:ln/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DS18B20</a:t>
            </a:r>
            <a:r>
              <a:rPr lang="zh-CN" altLang="en-US" sz="1600" b="1" cap="none" spc="0" dirty="0">
                <a:ln/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温度传感器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15BC71A-06E7-4076-83AB-2E51B3CE641F}"/>
              </a:ext>
            </a:extLst>
          </p:cNvPr>
          <p:cNvSpPr/>
          <p:nvPr/>
        </p:nvSpPr>
        <p:spPr>
          <a:xfrm>
            <a:off x="7272300" y="2501563"/>
            <a:ext cx="18389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cap="none" spc="0" dirty="0">
                <a:ln/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四相步进电机驱动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451A911-AA28-4AA7-89C6-88702A3F718A}"/>
              </a:ext>
            </a:extLst>
          </p:cNvPr>
          <p:cNvSpPr/>
          <p:nvPr/>
        </p:nvSpPr>
        <p:spPr>
          <a:xfrm>
            <a:off x="7272300" y="2881499"/>
            <a:ext cx="142539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cap="none" spc="0" dirty="0">
                <a:ln/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按键控制电路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1C188C1-E45B-4C21-B46B-157B9E8404B2}"/>
              </a:ext>
            </a:extLst>
          </p:cNvPr>
          <p:cNvSpPr/>
          <p:nvPr/>
        </p:nvSpPr>
        <p:spPr>
          <a:xfrm>
            <a:off x="7272300" y="3261387"/>
            <a:ext cx="163378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cap="none" spc="0" dirty="0">
                <a:ln/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数码管显示电路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 descr="QQ图片20200108134915">
            <a:extLst>
              <a:ext uri="{FF2B5EF4-FFF2-40B4-BE49-F238E27FC236}">
                <a16:creationId xmlns:a16="http://schemas.microsoft.com/office/drawing/2014/main" id="{B2F5DF3F-9A6F-496A-88F9-D871ECFEF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0"/>
            <a:ext cx="9149080" cy="6064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F2FF800-8F26-4615-8BF3-E31C21212E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8"/>
          <a:stretch/>
        </p:blipFill>
        <p:spPr>
          <a:xfrm>
            <a:off x="1529662" y="699542"/>
            <a:ext cx="6084676" cy="438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2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66202" y="0"/>
            <a:ext cx="3261981" cy="5143501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8168" y="1809376"/>
            <a:ext cx="3838047" cy="1554462"/>
          </a:xfrm>
          <a:prstGeom prst="rect">
            <a:avLst/>
          </a:prstGeom>
          <a:solidFill>
            <a:srgbClr val="0083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TextBox 48"/>
          <p:cNvSpPr txBox="1"/>
          <p:nvPr/>
        </p:nvSpPr>
        <p:spPr>
          <a:xfrm>
            <a:off x="3163599" y="2048260"/>
            <a:ext cx="2816801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软件设计</a:t>
            </a:r>
            <a:endParaRPr lang="en-GB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TextBox 48"/>
          <p:cNvSpPr txBox="1"/>
          <p:nvPr/>
        </p:nvSpPr>
        <p:spPr>
          <a:xfrm>
            <a:off x="3854898" y="166024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en-GB" altLang="zh-CN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6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0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QQ图片202001081349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" y="0"/>
            <a:ext cx="9149080" cy="606425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4024347C-696A-4BE6-B047-3F99B4A625E2}"/>
              </a:ext>
            </a:extLst>
          </p:cNvPr>
          <p:cNvSpPr/>
          <p:nvPr/>
        </p:nvSpPr>
        <p:spPr>
          <a:xfrm>
            <a:off x="1043608" y="663538"/>
            <a:ext cx="900100" cy="3960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86B5EB-A933-43F3-853E-26E451252D42}"/>
              </a:ext>
            </a:extLst>
          </p:cNvPr>
          <p:cNvSpPr/>
          <p:nvPr/>
        </p:nvSpPr>
        <p:spPr>
          <a:xfrm>
            <a:off x="503548" y="1191729"/>
            <a:ext cx="1980220" cy="396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8255</a:t>
            </a:r>
            <a:r>
              <a:rPr lang="zh-CN" altLang="en-US" dirty="0"/>
              <a:t>初始化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972BE6-C753-4F4F-8FB0-228052A1C27F}"/>
              </a:ext>
            </a:extLst>
          </p:cNvPr>
          <p:cNvSpPr/>
          <p:nvPr/>
        </p:nvSpPr>
        <p:spPr>
          <a:xfrm>
            <a:off x="503548" y="1721569"/>
            <a:ext cx="1980220" cy="396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定时器</a:t>
            </a:r>
            <a:r>
              <a:rPr lang="en-US" altLang="zh-CN" dirty="0"/>
              <a:t>T0</a:t>
            </a:r>
            <a:r>
              <a:rPr lang="zh-CN" altLang="en-US" dirty="0"/>
              <a:t>初始化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9D3A55-921E-4793-9AAA-1B6116749BE4}"/>
              </a:ext>
            </a:extLst>
          </p:cNvPr>
          <p:cNvSpPr/>
          <p:nvPr/>
        </p:nvSpPr>
        <p:spPr>
          <a:xfrm>
            <a:off x="503548" y="2251409"/>
            <a:ext cx="1980220" cy="396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外部中断</a:t>
            </a:r>
            <a:r>
              <a:rPr lang="en-US" altLang="zh-CN" dirty="0"/>
              <a:t>0</a:t>
            </a:r>
            <a:r>
              <a:rPr lang="zh-CN" altLang="en-US" dirty="0"/>
              <a:t>初始化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958425-63C7-4AEF-9EC0-842176FEA5F4}"/>
              </a:ext>
            </a:extLst>
          </p:cNvPr>
          <p:cNvSpPr/>
          <p:nvPr/>
        </p:nvSpPr>
        <p:spPr>
          <a:xfrm>
            <a:off x="503548" y="2781249"/>
            <a:ext cx="1980220" cy="396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开中断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013F22-2F4D-419B-AD75-AE3076455173}"/>
              </a:ext>
            </a:extLst>
          </p:cNvPr>
          <p:cNvSpPr/>
          <p:nvPr/>
        </p:nvSpPr>
        <p:spPr>
          <a:xfrm>
            <a:off x="503548" y="3311089"/>
            <a:ext cx="1980220" cy="396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按键扫描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F065AD-1CEC-4013-8ACE-537590398D49}"/>
              </a:ext>
            </a:extLst>
          </p:cNvPr>
          <p:cNvSpPr/>
          <p:nvPr/>
        </p:nvSpPr>
        <p:spPr>
          <a:xfrm>
            <a:off x="503548" y="3840929"/>
            <a:ext cx="1980220" cy="396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温度读取处理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B613C2-C351-4855-9FF3-87A30C134C11}"/>
              </a:ext>
            </a:extLst>
          </p:cNvPr>
          <p:cNvSpPr/>
          <p:nvPr/>
        </p:nvSpPr>
        <p:spPr>
          <a:xfrm>
            <a:off x="503548" y="4370769"/>
            <a:ext cx="1980220" cy="396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数码管扫描显示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8536FCD-400F-42F2-B2C6-34F4A0325C7E}"/>
              </a:ext>
            </a:extLst>
          </p:cNvPr>
          <p:cNvCxnSpPr>
            <a:cxnSpLocks/>
          </p:cNvCxnSpPr>
          <p:nvPr/>
        </p:nvCxnSpPr>
        <p:spPr>
          <a:xfrm>
            <a:off x="1528224" y="1059582"/>
            <a:ext cx="0" cy="13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DE8E6B7-7761-4F29-9AD4-CA40E9E5B1C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493658" y="1587773"/>
            <a:ext cx="0" cy="13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F98ED3-8402-4E1A-8DF6-DA9B7ADA8D1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493658" y="2117613"/>
            <a:ext cx="0" cy="13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95B00C0-4258-4CB4-95FD-445CD799972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493658" y="2647453"/>
            <a:ext cx="0" cy="13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D9FE162-5406-44E6-AB32-7C182ECA3D7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493658" y="3177293"/>
            <a:ext cx="0" cy="13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220DA82-888A-4A65-8AA7-F367F165DAC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493658" y="3707133"/>
            <a:ext cx="0" cy="13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4B99131-E82F-4E04-8D20-42BFA063071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493658" y="4236973"/>
            <a:ext cx="0" cy="13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1CBA15DE-4DCA-460C-9C4E-FF4B9AC72298}"/>
              </a:ext>
            </a:extLst>
          </p:cNvPr>
          <p:cNvCxnSpPr>
            <a:cxnSpLocks/>
            <a:stCxn id="11" idx="3"/>
            <a:endCxn id="9" idx="3"/>
          </p:cNvCxnSpPr>
          <p:nvPr/>
        </p:nvCxnSpPr>
        <p:spPr>
          <a:xfrm flipV="1">
            <a:off x="2483768" y="3509111"/>
            <a:ext cx="12700" cy="1059680"/>
          </a:xfrm>
          <a:prstGeom prst="bentConnector3">
            <a:avLst>
              <a:gd name="adj1" fmla="val 24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4874B5BD-D703-4796-9553-C94C5556170E}"/>
              </a:ext>
            </a:extLst>
          </p:cNvPr>
          <p:cNvSpPr/>
          <p:nvPr/>
        </p:nvSpPr>
        <p:spPr>
          <a:xfrm>
            <a:off x="862716" y="4695986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主程序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9016551A-CDF1-4CE6-87F6-2367EFABAF14}"/>
              </a:ext>
            </a:extLst>
          </p:cNvPr>
          <p:cNvSpPr/>
          <p:nvPr/>
        </p:nvSpPr>
        <p:spPr>
          <a:xfrm>
            <a:off x="4067944" y="1238791"/>
            <a:ext cx="900100" cy="3960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E6EB053-F3DD-46C8-8D55-9C6AE0138CBD}"/>
              </a:ext>
            </a:extLst>
          </p:cNvPr>
          <p:cNvSpPr/>
          <p:nvPr/>
        </p:nvSpPr>
        <p:spPr>
          <a:xfrm>
            <a:off x="3527884" y="1863261"/>
            <a:ext cx="1980220" cy="396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电机状态取反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8D997F5-760F-4B80-A526-CAF5FF409392}"/>
              </a:ext>
            </a:extLst>
          </p:cNvPr>
          <p:cNvSpPr/>
          <p:nvPr/>
        </p:nvSpPr>
        <p:spPr>
          <a:xfrm>
            <a:off x="3527884" y="2487731"/>
            <a:ext cx="1980220" cy="396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电机相位</a:t>
            </a:r>
            <a:r>
              <a:rPr lang="en-US" altLang="zh-CN" dirty="0"/>
              <a:t>A=1</a:t>
            </a:r>
            <a:endParaRPr lang="zh-CN" altLang="en-US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B2E5A075-7712-4C0A-982F-2DCAE0CC505B}"/>
              </a:ext>
            </a:extLst>
          </p:cNvPr>
          <p:cNvSpPr/>
          <p:nvPr/>
        </p:nvSpPr>
        <p:spPr>
          <a:xfrm>
            <a:off x="4067944" y="3112201"/>
            <a:ext cx="900100" cy="3960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A59E2C2-B662-46B6-B688-4CF08CBADE7E}"/>
              </a:ext>
            </a:extLst>
          </p:cNvPr>
          <p:cNvSpPr/>
          <p:nvPr/>
        </p:nvSpPr>
        <p:spPr>
          <a:xfrm>
            <a:off x="3725524" y="3561859"/>
            <a:ext cx="162095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外部中断</a:t>
            </a:r>
            <a:endParaRPr lang="en-US" altLang="zh-C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服务程序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92F9A1E-0AA8-47D6-A9F7-EA7CA623C817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4517994" y="1634835"/>
            <a:ext cx="0" cy="22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3368D4B-9E6E-4787-9FAA-5E117A28A808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4517994" y="2259305"/>
            <a:ext cx="0" cy="22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6F0643D-A0A8-44ED-92C7-898ADEE4F1CD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4517994" y="2883775"/>
            <a:ext cx="0" cy="22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69BF0B8-C05F-4FCB-A651-FD3D6A4B1340}"/>
              </a:ext>
            </a:extLst>
          </p:cNvPr>
          <p:cNvSpPr/>
          <p:nvPr/>
        </p:nvSpPr>
        <p:spPr>
          <a:xfrm>
            <a:off x="7038283" y="663538"/>
            <a:ext cx="900100" cy="3960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74" name="流程图: 决策 73">
            <a:extLst>
              <a:ext uri="{FF2B5EF4-FFF2-40B4-BE49-F238E27FC236}">
                <a16:creationId xmlns:a16="http://schemas.microsoft.com/office/drawing/2014/main" id="{F72B81F4-0F5C-4B1A-BB97-032FC58DC01B}"/>
              </a:ext>
            </a:extLst>
          </p:cNvPr>
          <p:cNvSpPr/>
          <p:nvPr/>
        </p:nvSpPr>
        <p:spPr>
          <a:xfrm>
            <a:off x="6804262" y="3435187"/>
            <a:ext cx="1368134" cy="396044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是否转固定角度？</a:t>
            </a:r>
          </a:p>
        </p:txBody>
      </p:sp>
      <p:sp>
        <p:nvSpPr>
          <p:cNvPr id="78" name="流程图: 决策 77">
            <a:extLst>
              <a:ext uri="{FF2B5EF4-FFF2-40B4-BE49-F238E27FC236}">
                <a16:creationId xmlns:a16="http://schemas.microsoft.com/office/drawing/2014/main" id="{03E269F0-CD8B-4BB7-B56B-E176844D097E}"/>
              </a:ext>
            </a:extLst>
          </p:cNvPr>
          <p:cNvSpPr/>
          <p:nvPr/>
        </p:nvSpPr>
        <p:spPr>
          <a:xfrm>
            <a:off x="6768261" y="1258627"/>
            <a:ext cx="1440137" cy="396044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正反转？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DF460F0-8333-4A5F-87F5-D3276502F3CE}"/>
              </a:ext>
            </a:extLst>
          </p:cNvPr>
          <p:cNvCxnSpPr>
            <a:cxnSpLocks/>
            <a:stCxn id="73" idx="2"/>
            <a:endCxn id="78" idx="0"/>
          </p:cNvCxnSpPr>
          <p:nvPr/>
        </p:nvCxnSpPr>
        <p:spPr>
          <a:xfrm flipH="1">
            <a:off x="7488330" y="1059582"/>
            <a:ext cx="3" cy="19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F647CE1-D452-4905-A241-5A427D618625}"/>
              </a:ext>
            </a:extLst>
          </p:cNvPr>
          <p:cNvSpPr/>
          <p:nvPr/>
        </p:nvSpPr>
        <p:spPr>
          <a:xfrm>
            <a:off x="6377705" y="1718760"/>
            <a:ext cx="781111" cy="3976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正转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B55BCE9-B2F1-4A0F-87AB-37AB8A040124}"/>
              </a:ext>
            </a:extLst>
          </p:cNvPr>
          <p:cNvSpPr/>
          <p:nvPr/>
        </p:nvSpPr>
        <p:spPr>
          <a:xfrm>
            <a:off x="7817842" y="1707654"/>
            <a:ext cx="781111" cy="3976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反转</a:t>
            </a: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229388D-EF90-4AD7-9273-20207B147BDE}"/>
              </a:ext>
            </a:extLst>
          </p:cNvPr>
          <p:cNvCxnSpPr>
            <a:cxnSpLocks/>
            <a:stCxn id="78" idx="1"/>
            <a:endCxn id="84" idx="0"/>
          </p:cNvCxnSpPr>
          <p:nvPr/>
        </p:nvCxnSpPr>
        <p:spPr>
          <a:xfrm>
            <a:off x="6768261" y="1456649"/>
            <a:ext cx="0" cy="26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207F496-D138-44F6-B4A7-F510C6169708}"/>
              </a:ext>
            </a:extLst>
          </p:cNvPr>
          <p:cNvCxnSpPr>
            <a:cxnSpLocks/>
            <a:stCxn id="78" idx="3"/>
            <a:endCxn id="85" idx="0"/>
          </p:cNvCxnSpPr>
          <p:nvPr/>
        </p:nvCxnSpPr>
        <p:spPr>
          <a:xfrm>
            <a:off x="8208398" y="1456649"/>
            <a:ext cx="0" cy="25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E3CC2A4E-F85C-402C-BB35-46CC8FC21EFD}"/>
              </a:ext>
            </a:extLst>
          </p:cNvPr>
          <p:cNvSpPr/>
          <p:nvPr/>
        </p:nvSpPr>
        <p:spPr>
          <a:xfrm>
            <a:off x="6841639" y="2307784"/>
            <a:ext cx="1293385" cy="3976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角度更新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AD52C7F-0691-4124-BB7A-F71851B09E44}"/>
              </a:ext>
            </a:extLst>
          </p:cNvPr>
          <p:cNvSpPr/>
          <p:nvPr/>
        </p:nvSpPr>
        <p:spPr>
          <a:xfrm>
            <a:off x="6841638" y="2837624"/>
            <a:ext cx="1293385" cy="3976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相位修改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5B839F4-A73B-4B3D-AFDE-9C2B336DE669}"/>
              </a:ext>
            </a:extLst>
          </p:cNvPr>
          <p:cNvSpPr/>
          <p:nvPr/>
        </p:nvSpPr>
        <p:spPr>
          <a:xfrm>
            <a:off x="6841638" y="3965027"/>
            <a:ext cx="1293385" cy="3976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关定时器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CA3F75FC-23F8-4FE6-92DB-9C95F10DDE1E}"/>
              </a:ext>
            </a:extLst>
          </p:cNvPr>
          <p:cNvSpPr/>
          <p:nvPr/>
        </p:nvSpPr>
        <p:spPr>
          <a:xfrm>
            <a:off x="7038283" y="4560941"/>
            <a:ext cx="900100" cy="3960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B0D98FDE-1FC6-40DB-AC35-DA17F2092274}"/>
              </a:ext>
            </a:extLst>
          </p:cNvPr>
          <p:cNvCxnSpPr>
            <a:cxnSpLocks/>
            <a:stCxn id="84" idx="2"/>
            <a:endCxn id="93" idx="0"/>
          </p:cNvCxnSpPr>
          <p:nvPr/>
        </p:nvCxnSpPr>
        <p:spPr>
          <a:xfrm rot="16200000" flipH="1">
            <a:off x="7032631" y="1852082"/>
            <a:ext cx="191331" cy="720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B5A93046-1487-4184-A9FF-594496D97E31}"/>
              </a:ext>
            </a:extLst>
          </p:cNvPr>
          <p:cNvCxnSpPr>
            <a:cxnSpLocks/>
            <a:stCxn id="85" idx="2"/>
            <a:endCxn id="93" idx="0"/>
          </p:cNvCxnSpPr>
          <p:nvPr/>
        </p:nvCxnSpPr>
        <p:spPr>
          <a:xfrm rot="5400000">
            <a:off x="7747147" y="1846532"/>
            <a:ext cx="202437" cy="720066"/>
          </a:xfrm>
          <a:prstGeom prst="bentConnector3">
            <a:avLst>
              <a:gd name="adj1" fmla="val 52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16CC462B-F4B8-492B-89DC-FD666F0AC213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 flipH="1">
            <a:off x="7488331" y="2705477"/>
            <a:ext cx="1" cy="13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628BECE5-B667-420C-821C-069DEF405F64}"/>
              </a:ext>
            </a:extLst>
          </p:cNvPr>
          <p:cNvCxnSpPr>
            <a:cxnSpLocks/>
            <a:stCxn id="94" idx="2"/>
            <a:endCxn id="74" idx="0"/>
          </p:cNvCxnSpPr>
          <p:nvPr/>
        </p:nvCxnSpPr>
        <p:spPr>
          <a:xfrm flipH="1">
            <a:off x="7488329" y="3235317"/>
            <a:ext cx="2" cy="19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24427F77-9C82-404A-BFF4-0B4B58F7D662}"/>
              </a:ext>
            </a:extLst>
          </p:cNvPr>
          <p:cNvCxnSpPr>
            <a:cxnSpLocks/>
            <a:stCxn id="74" idx="2"/>
            <a:endCxn id="103" idx="0"/>
          </p:cNvCxnSpPr>
          <p:nvPr/>
        </p:nvCxnSpPr>
        <p:spPr>
          <a:xfrm>
            <a:off x="7488329" y="3831231"/>
            <a:ext cx="2" cy="13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ED19851-091C-4813-AC5A-D9118D06AD4E}"/>
              </a:ext>
            </a:extLst>
          </p:cNvPr>
          <p:cNvCxnSpPr>
            <a:cxnSpLocks/>
            <a:stCxn id="103" idx="2"/>
            <a:endCxn id="105" idx="0"/>
          </p:cNvCxnSpPr>
          <p:nvPr/>
        </p:nvCxnSpPr>
        <p:spPr>
          <a:xfrm>
            <a:off x="7488331" y="4362720"/>
            <a:ext cx="2" cy="19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96D7ECAB-B47F-431A-AA33-85FEF6B752A7}"/>
              </a:ext>
            </a:extLst>
          </p:cNvPr>
          <p:cNvCxnSpPr>
            <a:cxnSpLocks/>
            <a:stCxn id="74" idx="3"/>
            <a:endCxn id="105" idx="3"/>
          </p:cNvCxnSpPr>
          <p:nvPr/>
        </p:nvCxnSpPr>
        <p:spPr>
          <a:xfrm flipH="1">
            <a:off x="7938383" y="3633209"/>
            <a:ext cx="234013" cy="1125754"/>
          </a:xfrm>
          <a:prstGeom prst="bentConnector3">
            <a:avLst>
              <a:gd name="adj1" fmla="val -2360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BE8410B-5474-45B9-AB5E-6B8916FBE1B8}"/>
              </a:ext>
            </a:extLst>
          </p:cNvPr>
          <p:cNvSpPr txBox="1"/>
          <p:nvPr/>
        </p:nvSpPr>
        <p:spPr>
          <a:xfrm>
            <a:off x="8166306" y="3392317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EE53E5F0-1B6D-477C-B016-57C7BED995ED}"/>
              </a:ext>
            </a:extLst>
          </p:cNvPr>
          <p:cNvSpPr/>
          <p:nvPr/>
        </p:nvSpPr>
        <p:spPr>
          <a:xfrm>
            <a:off x="5033491" y="4281909"/>
            <a:ext cx="2047356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定时器中断</a:t>
            </a:r>
            <a:endParaRPr lang="en-US" altLang="zh-C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服务程序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QQ图片202001081349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" y="0"/>
            <a:ext cx="9149080" cy="606425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268F344D-6F3F-4738-9870-267897FAB315}"/>
              </a:ext>
            </a:extLst>
          </p:cNvPr>
          <p:cNvSpPr/>
          <p:nvPr/>
        </p:nvSpPr>
        <p:spPr>
          <a:xfrm>
            <a:off x="3671900" y="1203598"/>
            <a:ext cx="9001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开始</a:t>
            </a:r>
          </a:p>
        </p:txBody>
      </p:sp>
      <p:sp>
        <p:nvSpPr>
          <p:cNvPr id="5" name="流程图: 决策 4">
            <a:extLst>
              <a:ext uri="{FF2B5EF4-FFF2-40B4-BE49-F238E27FC236}">
                <a16:creationId xmlns:a16="http://schemas.microsoft.com/office/drawing/2014/main" id="{E9FBE8F0-894E-498E-8BCB-5C2F7D26CCBF}"/>
              </a:ext>
            </a:extLst>
          </p:cNvPr>
          <p:cNvSpPr/>
          <p:nvPr/>
        </p:nvSpPr>
        <p:spPr>
          <a:xfrm>
            <a:off x="3437874" y="1779662"/>
            <a:ext cx="1368152" cy="5400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K1</a:t>
            </a:r>
            <a:r>
              <a:rPr lang="zh-CN" altLang="en-US" sz="1200" dirty="0"/>
              <a:t>是否按下</a:t>
            </a:r>
          </a:p>
        </p:txBody>
      </p:sp>
      <p:sp>
        <p:nvSpPr>
          <p:cNvPr id="7" name="流程图: 决策 6">
            <a:extLst>
              <a:ext uri="{FF2B5EF4-FFF2-40B4-BE49-F238E27FC236}">
                <a16:creationId xmlns:a16="http://schemas.microsoft.com/office/drawing/2014/main" id="{36726CBC-188A-47EC-B34F-2EDD892028C3}"/>
              </a:ext>
            </a:extLst>
          </p:cNvPr>
          <p:cNvSpPr/>
          <p:nvPr/>
        </p:nvSpPr>
        <p:spPr>
          <a:xfrm>
            <a:off x="3437874" y="2550542"/>
            <a:ext cx="1368152" cy="5400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K6</a:t>
            </a:r>
            <a:r>
              <a:rPr lang="zh-CN" altLang="en-US" sz="1200" dirty="0"/>
              <a:t>是否按下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E60331B-FF71-49D9-A9C0-7A4D7D576BFD}"/>
              </a:ext>
            </a:extLst>
          </p:cNvPr>
          <p:cNvCxnSpPr>
            <a:cxnSpLocks/>
            <a:stCxn id="27" idx="2"/>
            <a:endCxn id="73" idx="0"/>
          </p:cNvCxnSpPr>
          <p:nvPr/>
        </p:nvCxnSpPr>
        <p:spPr>
          <a:xfrm flipH="1">
            <a:off x="4121949" y="3698602"/>
            <a:ext cx="1" cy="22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084D8B8-B67D-473F-B400-BCB6F8D59529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>
            <a:off x="4121950" y="3090602"/>
            <a:ext cx="0" cy="24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81C374A-857A-43D4-AFEF-72C04AAD0D6F}"/>
              </a:ext>
            </a:extLst>
          </p:cNvPr>
          <p:cNvSpPr/>
          <p:nvPr/>
        </p:nvSpPr>
        <p:spPr>
          <a:xfrm>
            <a:off x="5040052" y="2255112"/>
            <a:ext cx="9001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模式更转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27EB25D-987C-4395-8A42-F00C9787ABAD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>
            <a:off x="4806026" y="2049692"/>
            <a:ext cx="684076" cy="205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CA3488F7-C6BE-4B2A-8D8F-8922C2F2551E}"/>
              </a:ext>
            </a:extLst>
          </p:cNvPr>
          <p:cNvCxnSpPr>
            <a:cxnSpLocks/>
            <a:stCxn id="16" idx="2"/>
            <a:endCxn id="7" idx="3"/>
          </p:cNvCxnSpPr>
          <p:nvPr/>
        </p:nvCxnSpPr>
        <p:spPr>
          <a:xfrm rot="5400000">
            <a:off x="5045354" y="2375824"/>
            <a:ext cx="205420" cy="684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714823DE-92D1-4C66-ADFE-20ABA4F9363E}"/>
              </a:ext>
            </a:extLst>
          </p:cNvPr>
          <p:cNvSpPr/>
          <p:nvPr/>
        </p:nvSpPr>
        <p:spPr>
          <a:xfrm>
            <a:off x="3502552" y="3338562"/>
            <a:ext cx="12387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参数修改</a:t>
            </a:r>
            <a:r>
              <a:rPr lang="en-US" altLang="zh-CN" sz="1200" dirty="0"/>
              <a:t>/</a:t>
            </a:r>
            <a:r>
              <a:rPr lang="zh-CN" altLang="en-US" sz="1200" dirty="0"/>
              <a:t>确认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DC7F7DE-B3EE-4572-A9C5-0AC8899D487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121950" y="2319722"/>
            <a:ext cx="0" cy="23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决策 35">
            <a:extLst>
              <a:ext uri="{FF2B5EF4-FFF2-40B4-BE49-F238E27FC236}">
                <a16:creationId xmlns:a16="http://schemas.microsoft.com/office/drawing/2014/main" id="{0FE398F0-7DFF-45F1-B64D-5929CD09D371}"/>
              </a:ext>
            </a:extLst>
          </p:cNvPr>
          <p:cNvSpPr/>
          <p:nvPr/>
        </p:nvSpPr>
        <p:spPr>
          <a:xfrm>
            <a:off x="3451058" y="2551807"/>
            <a:ext cx="1368152" cy="5400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K6</a:t>
            </a:r>
            <a:r>
              <a:rPr lang="zh-CN" altLang="en-US" sz="1200" dirty="0"/>
              <a:t>是否按下</a:t>
            </a: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A8BAC3C5-5EF2-4B89-A095-49E7D9598A91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>
            <a:off x="3437874" y="2049692"/>
            <a:ext cx="12700" cy="770880"/>
          </a:xfrm>
          <a:prstGeom prst="bentConnector3">
            <a:avLst>
              <a:gd name="adj1" fmla="val 3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FB6B9C46-959E-4C18-BA39-834EFDD1F3CA}"/>
              </a:ext>
            </a:extLst>
          </p:cNvPr>
          <p:cNvSpPr txBox="1"/>
          <p:nvPr/>
        </p:nvSpPr>
        <p:spPr>
          <a:xfrm>
            <a:off x="3038351" y="2549277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C5547BF-B2C6-477D-A0CF-DCD697C01BE1}"/>
              </a:ext>
            </a:extLst>
          </p:cNvPr>
          <p:cNvSpPr txBox="1"/>
          <p:nvPr/>
        </p:nvSpPr>
        <p:spPr>
          <a:xfrm>
            <a:off x="4121949" y="3060298"/>
            <a:ext cx="420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2B444C0-3CD1-4A62-9C96-B959C898C774}"/>
              </a:ext>
            </a:extLst>
          </p:cNvPr>
          <p:cNvSpPr txBox="1"/>
          <p:nvPr/>
        </p:nvSpPr>
        <p:spPr>
          <a:xfrm>
            <a:off x="4819210" y="1776178"/>
            <a:ext cx="420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7C55F8F-2623-463C-9C92-93530A210F52}"/>
              </a:ext>
            </a:extLst>
          </p:cNvPr>
          <p:cNvSpPr txBox="1"/>
          <p:nvPr/>
        </p:nvSpPr>
        <p:spPr>
          <a:xfrm>
            <a:off x="4121949" y="229600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DDD3C9D-0F2B-4F3B-BC58-D34D028CD03F}"/>
              </a:ext>
            </a:extLst>
          </p:cNvPr>
          <p:cNvSpPr/>
          <p:nvPr/>
        </p:nvSpPr>
        <p:spPr>
          <a:xfrm>
            <a:off x="193885" y="880708"/>
            <a:ext cx="2646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200" b="1" cap="none" spc="0" dirty="0">
                <a:ln/>
                <a:solidFill>
                  <a:schemeClr val="accent3"/>
                </a:solidFill>
                <a:effectLst/>
              </a:rPr>
              <a:t>按键扫描程序</a:t>
            </a:r>
          </a:p>
        </p:txBody>
      </p:sp>
      <p:sp>
        <p:nvSpPr>
          <p:cNvPr id="73" name="流程图: 决策 72">
            <a:extLst>
              <a:ext uri="{FF2B5EF4-FFF2-40B4-BE49-F238E27FC236}">
                <a16:creationId xmlns:a16="http://schemas.microsoft.com/office/drawing/2014/main" id="{2BA2173C-D794-4FF3-8C42-63DC6A81304E}"/>
              </a:ext>
            </a:extLst>
          </p:cNvPr>
          <p:cNvSpPr/>
          <p:nvPr/>
        </p:nvSpPr>
        <p:spPr>
          <a:xfrm>
            <a:off x="3437873" y="3927934"/>
            <a:ext cx="1368152" cy="5400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确认？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14B23A4-2011-4091-B944-7B6AD6B9613E}"/>
              </a:ext>
            </a:extLst>
          </p:cNvPr>
          <p:cNvSpPr/>
          <p:nvPr/>
        </p:nvSpPr>
        <p:spPr>
          <a:xfrm>
            <a:off x="3502551" y="4721262"/>
            <a:ext cx="12387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控制变量更新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44C4A97-D2A3-487C-82F6-287A5DCD9C7C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>
            <a:off x="4121949" y="4467994"/>
            <a:ext cx="0" cy="25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EEE31D8F-A3FA-49D5-B6E7-CD936DB6A3B5}"/>
              </a:ext>
            </a:extLst>
          </p:cNvPr>
          <p:cNvSpPr txBox="1"/>
          <p:nvPr/>
        </p:nvSpPr>
        <p:spPr>
          <a:xfrm>
            <a:off x="4164458" y="4456129"/>
            <a:ext cx="420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669E141D-5A14-4029-AB18-361B017B94B5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2026742" y="2786833"/>
            <a:ext cx="2148272" cy="6739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C1C224F9-86B1-4173-9612-4B756FCEB193}"/>
              </a:ext>
            </a:extLst>
          </p:cNvPr>
          <p:cNvCxnSpPr>
            <a:stCxn id="73" idx="1"/>
          </p:cNvCxnSpPr>
          <p:nvPr/>
        </p:nvCxnSpPr>
        <p:spPr>
          <a:xfrm flipH="1">
            <a:off x="2763883" y="4197964"/>
            <a:ext cx="673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CDCB125-F8D6-4118-A73A-4C512F7B20B7}"/>
              </a:ext>
            </a:extLst>
          </p:cNvPr>
          <p:cNvSpPr txBox="1"/>
          <p:nvPr/>
        </p:nvSpPr>
        <p:spPr>
          <a:xfrm>
            <a:off x="3038351" y="3921598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2362DD45-C1D8-4F2F-9CFA-8972250A4596}"/>
              </a:ext>
            </a:extLst>
          </p:cNvPr>
          <p:cNvCxnSpPr>
            <a:cxnSpLocks/>
            <a:stCxn id="75" idx="1"/>
            <a:endCxn id="5" idx="1"/>
          </p:cNvCxnSpPr>
          <p:nvPr/>
        </p:nvCxnSpPr>
        <p:spPr>
          <a:xfrm rot="10800000">
            <a:off x="3437875" y="2049692"/>
            <a:ext cx="64677" cy="2851590"/>
          </a:xfrm>
          <a:prstGeom prst="bentConnector3">
            <a:avLst>
              <a:gd name="adj1" fmla="val 16119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3413C6E-B87F-42A5-94D3-EFAD7C2190B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4121950" y="1563638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66202" y="0"/>
            <a:ext cx="3261981" cy="5143501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03475" y="1809115"/>
            <a:ext cx="4417695" cy="1554480"/>
          </a:xfrm>
          <a:prstGeom prst="rect">
            <a:avLst/>
          </a:prstGeom>
          <a:solidFill>
            <a:srgbClr val="0083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TextBox 48"/>
          <p:cNvSpPr txBox="1"/>
          <p:nvPr/>
        </p:nvSpPr>
        <p:spPr>
          <a:xfrm>
            <a:off x="2502535" y="2068195"/>
            <a:ext cx="4234180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问题与排除</a:t>
            </a:r>
            <a:endParaRPr lang="en-GB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TextBox 48"/>
          <p:cNvSpPr txBox="1"/>
          <p:nvPr/>
        </p:nvSpPr>
        <p:spPr>
          <a:xfrm>
            <a:off x="3882622" y="168860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06</a:t>
            </a:r>
            <a:endParaRPr lang="en-GB" altLang="zh-CN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6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ldLvl="0" animBg="1"/>
      <p:bldP spid="42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QQ图片202001081349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" y="0"/>
            <a:ext cx="9149080" cy="60642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4A91DE1-5380-4210-B2F4-1954B089DF48}"/>
              </a:ext>
            </a:extLst>
          </p:cNvPr>
          <p:cNvSpPr/>
          <p:nvPr/>
        </p:nvSpPr>
        <p:spPr>
          <a:xfrm>
            <a:off x="2213738" y="1743658"/>
            <a:ext cx="4716524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电机抖动但是不转；</a:t>
            </a:r>
            <a:endParaRPr lang="en-US" altLang="zh-C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数码管闪或者暗；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电机丢步；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电机状态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显示。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66202" y="0"/>
            <a:ext cx="3261981" cy="5143501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43710" y="1809115"/>
            <a:ext cx="5690870" cy="1554480"/>
          </a:xfrm>
          <a:prstGeom prst="rect">
            <a:avLst/>
          </a:prstGeom>
          <a:solidFill>
            <a:srgbClr val="0083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4710" y="2051050"/>
            <a:ext cx="4893310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心得体会与收获</a:t>
            </a:r>
            <a:endParaRPr lang="en-GB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TextBox 48"/>
          <p:cNvSpPr txBox="1"/>
          <p:nvPr/>
        </p:nvSpPr>
        <p:spPr>
          <a:xfrm>
            <a:off x="3879502" y="137561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07</a:t>
            </a:r>
            <a:endParaRPr lang="en-GB" altLang="zh-CN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6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ldLvl="0" animBg="1"/>
      <p:bldP spid="49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475656" y="267494"/>
            <a:ext cx="7668344" cy="4572508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65" name="组合 264"/>
          <p:cNvGrpSpPr/>
          <p:nvPr/>
        </p:nvGrpSpPr>
        <p:grpSpPr>
          <a:xfrm>
            <a:off x="3487799" y="2975230"/>
            <a:ext cx="3326765" cy="468262"/>
            <a:chOff x="865854" y="3479286"/>
            <a:chExt cx="3326765" cy="468262"/>
          </a:xfrm>
        </p:grpSpPr>
        <p:sp>
          <p:nvSpPr>
            <p:cNvPr id="8" name="Diamond 284"/>
            <p:cNvSpPr/>
            <p:nvPr/>
          </p:nvSpPr>
          <p:spPr>
            <a:xfrm>
              <a:off x="865854" y="3479286"/>
              <a:ext cx="468262" cy="468262"/>
            </a:xfrm>
            <a:prstGeom prst="diamond">
              <a:avLst/>
            </a:prstGeom>
            <a:solidFill>
              <a:srgbClr val="0083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26" name="TextBox 302"/>
            <p:cNvSpPr txBox="1"/>
            <p:nvPr/>
          </p:nvSpPr>
          <p:spPr>
            <a:xfrm>
              <a:off x="1220819" y="3502146"/>
              <a:ext cx="2971800" cy="30289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软件设计</a:t>
              </a:r>
            </a:p>
          </p:txBody>
        </p:sp>
      </p:grpSp>
      <p:grpSp>
        <p:nvGrpSpPr>
          <p:cNvPr id="264" name="组合 263"/>
          <p:cNvGrpSpPr/>
          <p:nvPr/>
        </p:nvGrpSpPr>
        <p:grpSpPr>
          <a:xfrm>
            <a:off x="3491878" y="2323918"/>
            <a:ext cx="3322320" cy="468262"/>
            <a:chOff x="869933" y="2820354"/>
            <a:chExt cx="3322320" cy="468262"/>
          </a:xfrm>
        </p:grpSpPr>
        <p:sp>
          <p:nvSpPr>
            <p:cNvPr id="10" name="Diamond 286"/>
            <p:cNvSpPr/>
            <p:nvPr/>
          </p:nvSpPr>
          <p:spPr>
            <a:xfrm>
              <a:off x="869933" y="2820354"/>
              <a:ext cx="468262" cy="468262"/>
            </a:xfrm>
            <a:prstGeom prst="diamond">
              <a:avLst/>
            </a:prstGeom>
            <a:solidFill>
              <a:srgbClr val="0083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24" name="TextBox 300"/>
            <p:cNvSpPr txBox="1"/>
            <p:nvPr/>
          </p:nvSpPr>
          <p:spPr>
            <a:xfrm>
              <a:off x="1220453" y="2843214"/>
              <a:ext cx="2971800" cy="31940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硬件电路设计</a:t>
              </a:r>
            </a:p>
          </p:txBody>
        </p:sp>
      </p:grpSp>
      <p:grpSp>
        <p:nvGrpSpPr>
          <p:cNvPr id="263" name="组合 262"/>
          <p:cNvGrpSpPr/>
          <p:nvPr/>
        </p:nvGrpSpPr>
        <p:grpSpPr>
          <a:xfrm>
            <a:off x="3491878" y="1646571"/>
            <a:ext cx="3322320" cy="468262"/>
            <a:chOff x="869933" y="2161422"/>
            <a:chExt cx="3322320" cy="468262"/>
          </a:xfrm>
        </p:grpSpPr>
        <p:sp>
          <p:nvSpPr>
            <p:cNvPr id="12" name="Diamond 288"/>
            <p:cNvSpPr/>
            <p:nvPr/>
          </p:nvSpPr>
          <p:spPr>
            <a:xfrm>
              <a:off x="869933" y="2161422"/>
              <a:ext cx="468262" cy="468262"/>
            </a:xfrm>
            <a:prstGeom prst="diamond">
              <a:avLst/>
            </a:prstGeom>
            <a:solidFill>
              <a:srgbClr val="0083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2" name="TextBox 298"/>
            <p:cNvSpPr txBox="1"/>
            <p:nvPr/>
          </p:nvSpPr>
          <p:spPr>
            <a:xfrm>
              <a:off x="1220453" y="2161422"/>
              <a:ext cx="2971800" cy="391160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功能实现</a:t>
              </a:r>
              <a:endParaRPr lang="en-US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2" name="组合 261"/>
          <p:cNvGrpSpPr/>
          <p:nvPr/>
        </p:nvGrpSpPr>
        <p:grpSpPr>
          <a:xfrm>
            <a:off x="3491878" y="998434"/>
            <a:ext cx="3322320" cy="468262"/>
            <a:chOff x="869933" y="1502490"/>
            <a:chExt cx="3322320" cy="468262"/>
          </a:xfrm>
        </p:grpSpPr>
        <p:sp>
          <p:nvSpPr>
            <p:cNvPr id="14" name="Diamond 290"/>
            <p:cNvSpPr/>
            <p:nvPr/>
          </p:nvSpPr>
          <p:spPr>
            <a:xfrm>
              <a:off x="869933" y="1502490"/>
              <a:ext cx="468262" cy="468262"/>
            </a:xfrm>
            <a:prstGeom prst="diamond">
              <a:avLst/>
            </a:prstGeom>
            <a:solidFill>
              <a:srgbClr val="0083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0" name="TextBox 296"/>
            <p:cNvSpPr txBox="1"/>
            <p:nvPr/>
          </p:nvSpPr>
          <p:spPr>
            <a:xfrm>
              <a:off x="1220453" y="1502490"/>
              <a:ext cx="2971800" cy="361950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基本原理</a:t>
              </a:r>
              <a:endParaRPr lang="en-US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1" name="组合 260"/>
          <p:cNvGrpSpPr/>
          <p:nvPr/>
        </p:nvGrpSpPr>
        <p:grpSpPr>
          <a:xfrm>
            <a:off x="3491880" y="339502"/>
            <a:ext cx="3322320" cy="468262"/>
            <a:chOff x="869935" y="843558"/>
            <a:chExt cx="3322320" cy="468262"/>
          </a:xfrm>
        </p:grpSpPr>
        <p:sp>
          <p:nvSpPr>
            <p:cNvPr id="16" name="Diamond 292"/>
            <p:cNvSpPr/>
            <p:nvPr/>
          </p:nvSpPr>
          <p:spPr>
            <a:xfrm>
              <a:off x="869935" y="843558"/>
              <a:ext cx="468262" cy="468262"/>
            </a:xfrm>
            <a:prstGeom prst="diamond">
              <a:avLst/>
            </a:prstGeom>
            <a:solidFill>
              <a:srgbClr val="0083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8" name="TextBox 294"/>
            <p:cNvSpPr txBox="1"/>
            <p:nvPr/>
          </p:nvSpPr>
          <p:spPr>
            <a:xfrm>
              <a:off x="1220455" y="894993"/>
              <a:ext cx="2971800" cy="325120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总体方案设计</a:t>
              </a:r>
            </a:p>
          </p:txBody>
        </p:sp>
      </p:grpSp>
      <p:grpSp>
        <p:nvGrpSpPr>
          <p:cNvPr id="266" name="组合 265"/>
          <p:cNvGrpSpPr/>
          <p:nvPr/>
        </p:nvGrpSpPr>
        <p:grpSpPr>
          <a:xfrm>
            <a:off x="3487799" y="3609271"/>
            <a:ext cx="3326765" cy="468262"/>
            <a:chOff x="865854" y="4113327"/>
            <a:chExt cx="3326765" cy="468262"/>
          </a:xfrm>
        </p:grpSpPr>
        <p:sp>
          <p:nvSpPr>
            <p:cNvPr id="257" name="Diamond 284"/>
            <p:cNvSpPr/>
            <p:nvPr/>
          </p:nvSpPr>
          <p:spPr>
            <a:xfrm>
              <a:off x="865854" y="4113327"/>
              <a:ext cx="468262" cy="468262"/>
            </a:xfrm>
            <a:prstGeom prst="diamond">
              <a:avLst/>
            </a:prstGeom>
            <a:solidFill>
              <a:srgbClr val="0083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06</a:t>
              </a:r>
            </a:p>
          </p:txBody>
        </p:sp>
        <p:sp>
          <p:nvSpPr>
            <p:cNvPr id="259" name="TextBox 302"/>
            <p:cNvSpPr txBox="1"/>
            <p:nvPr/>
          </p:nvSpPr>
          <p:spPr>
            <a:xfrm>
              <a:off x="1220819" y="4136187"/>
              <a:ext cx="2971800" cy="36004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问题与排除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0" y="2019612"/>
            <a:ext cx="2987824" cy="1104275"/>
            <a:chOff x="0" y="2019612"/>
            <a:chExt cx="2987824" cy="1104275"/>
          </a:xfrm>
        </p:grpSpPr>
        <p:sp>
          <p:nvSpPr>
            <p:cNvPr id="2" name="矩形 1"/>
            <p:cNvSpPr/>
            <p:nvPr/>
          </p:nvSpPr>
          <p:spPr>
            <a:xfrm>
              <a:off x="0" y="2019612"/>
              <a:ext cx="2987824" cy="1104275"/>
            </a:xfrm>
            <a:prstGeom prst="rect">
              <a:avLst/>
            </a:prstGeom>
            <a:solidFill>
              <a:srgbClr val="0083B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" name="Group 21"/>
            <p:cNvGrpSpPr/>
            <p:nvPr/>
          </p:nvGrpSpPr>
          <p:grpSpPr>
            <a:xfrm>
              <a:off x="971600" y="2229722"/>
              <a:ext cx="1057275" cy="754085"/>
              <a:chOff x="5069886" y="293530"/>
              <a:chExt cx="2052228" cy="1463723"/>
            </a:xfrm>
            <a:noFill/>
          </p:grpSpPr>
          <p:sp>
            <p:nvSpPr>
              <p:cNvPr id="28" name="TextBox 22"/>
              <p:cNvSpPr txBox="1"/>
              <p:nvPr/>
            </p:nvSpPr>
            <p:spPr>
              <a:xfrm>
                <a:off x="5069886" y="293530"/>
                <a:ext cx="2052228" cy="1120147"/>
              </a:xfrm>
              <a:prstGeom prst="rect">
                <a:avLst/>
              </a:prstGeom>
              <a:grpFill/>
            </p:spPr>
            <p:txBody>
              <a:bodyPr wrap="square">
                <a:normAutofit fontScale="77500" lnSpcReduction="20000"/>
              </a:bodyPr>
              <a:lstStyle/>
              <a:p>
                <a:pPr algn="ctr"/>
                <a:r>
                  <a:rPr lang="zh-CN" altLang="en-US" sz="4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目录</a:t>
                </a:r>
              </a:p>
            </p:txBody>
          </p:sp>
          <p:sp>
            <p:nvSpPr>
              <p:cNvPr id="29" name="TextBox 23"/>
              <p:cNvSpPr txBox="1"/>
              <p:nvPr/>
            </p:nvSpPr>
            <p:spPr>
              <a:xfrm>
                <a:off x="5069886" y="1309193"/>
                <a:ext cx="2052228" cy="448060"/>
              </a:xfrm>
              <a:prstGeom prst="rect">
                <a:avLst/>
              </a:prstGeom>
              <a:grpFill/>
            </p:spPr>
            <p:txBody>
              <a:bodyPr wrap="square">
                <a:normAutofit fontScale="77500" lnSpcReduction="20000"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cs typeface="+mn-ea"/>
                    <a:sym typeface="+mn-lt"/>
                  </a:rPr>
                  <a:t>CONTENT</a:t>
                </a: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3C1F639-5EDE-4F9A-BF54-FBA6AAA11764}"/>
              </a:ext>
            </a:extLst>
          </p:cNvPr>
          <p:cNvGrpSpPr/>
          <p:nvPr/>
        </p:nvGrpSpPr>
        <p:grpSpPr>
          <a:xfrm>
            <a:off x="3487799" y="4261344"/>
            <a:ext cx="3326765" cy="468262"/>
            <a:chOff x="865854" y="4113327"/>
            <a:chExt cx="3326765" cy="468262"/>
          </a:xfrm>
        </p:grpSpPr>
        <p:sp>
          <p:nvSpPr>
            <p:cNvPr id="30" name="Diamond 284">
              <a:extLst>
                <a:ext uri="{FF2B5EF4-FFF2-40B4-BE49-F238E27FC236}">
                  <a16:creationId xmlns:a16="http://schemas.microsoft.com/office/drawing/2014/main" id="{60CF404D-F57D-4953-85EF-E8C88BA04115}"/>
                </a:ext>
              </a:extLst>
            </p:cNvPr>
            <p:cNvSpPr/>
            <p:nvPr/>
          </p:nvSpPr>
          <p:spPr>
            <a:xfrm>
              <a:off x="865854" y="4113327"/>
              <a:ext cx="468262" cy="468262"/>
            </a:xfrm>
            <a:prstGeom prst="diamond">
              <a:avLst/>
            </a:prstGeom>
            <a:solidFill>
              <a:srgbClr val="0083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07</a:t>
              </a:r>
            </a:p>
          </p:txBody>
        </p:sp>
        <p:sp>
          <p:nvSpPr>
            <p:cNvPr id="31" name="TextBox 302">
              <a:extLst>
                <a:ext uri="{FF2B5EF4-FFF2-40B4-BE49-F238E27FC236}">
                  <a16:creationId xmlns:a16="http://schemas.microsoft.com/office/drawing/2014/main" id="{FCDB4AF2-6BFB-4408-A8EB-CB76FDCF107F}"/>
                </a:ext>
              </a:extLst>
            </p:cNvPr>
            <p:cNvSpPr txBox="1"/>
            <p:nvPr/>
          </p:nvSpPr>
          <p:spPr>
            <a:xfrm>
              <a:off x="1220819" y="4136187"/>
              <a:ext cx="2971800" cy="36004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心得体会与收获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1"/>
          <p:cNvSpPr/>
          <p:nvPr/>
        </p:nvSpPr>
        <p:spPr>
          <a:xfrm>
            <a:off x="700643" y="850346"/>
            <a:ext cx="8065294" cy="651185"/>
          </a:xfrm>
          <a:prstGeom prst="rightArrow">
            <a:avLst>
              <a:gd name="adj1" fmla="val 100000"/>
              <a:gd name="adj2" fmla="val 71429"/>
            </a:avLst>
          </a:prstGeom>
          <a:gradFill flip="none" rotWithShape="1">
            <a:gsLst>
              <a:gs pos="0">
                <a:schemeClr val="accent1"/>
              </a:gs>
              <a:gs pos="50000">
                <a:schemeClr val="accent2">
                  <a:alpha val="85000"/>
                </a:schemeClr>
              </a:gs>
              <a:gs pos="100000">
                <a:schemeClr val="accent3">
                  <a:alpha val="78000"/>
                </a:schemeClr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txBody>
          <a:bodyPr wrap="none" tIns="180000" rtlCol="0" anchor="t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心得体会与收获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2161" y="1868085"/>
            <a:ext cx="1841594" cy="502151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27965" algn="l"/>
              </a:tabLst>
              <a:defRPr/>
            </a:pPr>
            <a:r>
              <a:rPr lang="zh-CN" altLang="en-US" sz="1600" b="1" dirty="0">
                <a:cs typeface="+mn-ea"/>
                <a:sym typeface="+mn-lt"/>
              </a:rPr>
              <a:t>原理深入理解</a:t>
            </a:r>
          </a:p>
        </p:txBody>
      </p:sp>
      <p:sp>
        <p:nvSpPr>
          <p:cNvPr id="9" name="矩形 8"/>
          <p:cNvSpPr/>
          <p:nvPr/>
        </p:nvSpPr>
        <p:spPr>
          <a:xfrm>
            <a:off x="3812812" y="2616750"/>
            <a:ext cx="1841594" cy="502151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27965" algn="l"/>
              </a:tabLst>
              <a:defRPr/>
            </a:pPr>
            <a:r>
              <a:rPr lang="zh-CN" altLang="en-US" sz="1600" b="1">
                <a:cs typeface="+mn-ea"/>
                <a:sym typeface="+mn-lt"/>
              </a:rPr>
              <a:t>编程应用能力</a:t>
            </a:r>
          </a:p>
        </p:txBody>
      </p:sp>
      <p:sp>
        <p:nvSpPr>
          <p:cNvPr id="12" name="矩形 11"/>
          <p:cNvSpPr/>
          <p:nvPr/>
        </p:nvSpPr>
        <p:spPr>
          <a:xfrm>
            <a:off x="3812193" y="3425105"/>
            <a:ext cx="1841594" cy="502151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27965" algn="l"/>
              </a:tabLst>
              <a:defRPr/>
            </a:pPr>
            <a:r>
              <a:rPr lang="zh-CN" altLang="en-US" sz="1600" b="1">
                <a:cs typeface="+mn-ea"/>
                <a:sym typeface="+mn-lt"/>
              </a:rPr>
              <a:t>纠错学习能力</a:t>
            </a:r>
            <a:endParaRPr lang="en-US" altLang="zh-CN" sz="1600" b="1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12844" y="4122970"/>
            <a:ext cx="1841594" cy="502151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27965" algn="l"/>
              </a:tabLst>
              <a:defRPr/>
            </a:pPr>
            <a:r>
              <a:rPr lang="zh-CN" altLang="en-US" sz="1600" b="1">
                <a:cs typeface="+mn-ea"/>
                <a:sym typeface="+mn-lt"/>
              </a:rPr>
              <a:t>友好合作能力</a:t>
            </a:r>
            <a:endParaRPr lang="en-US" altLang="zh-CN" sz="1600" b="1">
              <a:cs typeface="+mn-ea"/>
              <a:sym typeface="+mn-lt"/>
            </a:endParaRPr>
          </a:p>
        </p:txBody>
      </p:sp>
      <p:pic>
        <p:nvPicPr>
          <p:cNvPr id="2" name="图片 1" descr="QQ图片202001081349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0"/>
            <a:ext cx="9149080" cy="606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  <p:bldP spid="9" grpId="0"/>
      <p:bldP spid="12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403648" y="1455626"/>
            <a:ext cx="6336704" cy="2232248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26"/>
          <p:cNvSpPr txBox="1"/>
          <p:nvPr/>
        </p:nvSpPr>
        <p:spPr>
          <a:xfrm>
            <a:off x="2524760" y="2656205"/>
            <a:ext cx="4488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b="1" dirty="0">
                <a:solidFill>
                  <a:srgbClr val="FFFFFF"/>
                </a:solidFill>
                <a:cs typeface="+mn-ea"/>
                <a:sym typeface="+mn-lt"/>
              </a:rPr>
              <a:t>测控</a:t>
            </a:r>
            <a:r>
              <a:rPr lang="en-US" altLang="zh-CN" b="1" dirty="0">
                <a:solidFill>
                  <a:srgbClr val="FFFFFF"/>
                </a:solidFill>
                <a:cs typeface="+mn-ea"/>
                <a:sym typeface="+mn-lt"/>
              </a:rPr>
              <a:t>1701</a:t>
            </a:r>
            <a:r>
              <a:rPr lang="zh-CN" altLang="en-US" b="1" dirty="0">
                <a:solidFill>
                  <a:srgbClr val="FFFFFF"/>
                </a:solidFill>
                <a:cs typeface="+mn-ea"/>
                <a:sym typeface="+mn-lt"/>
              </a:rPr>
              <a:t>班 陈若愚 黄锟 赵占宇 王旭薇</a:t>
            </a:r>
          </a:p>
        </p:txBody>
      </p:sp>
      <p:sp>
        <p:nvSpPr>
          <p:cNvPr id="17" name="矩形 16"/>
          <p:cNvSpPr/>
          <p:nvPr/>
        </p:nvSpPr>
        <p:spPr>
          <a:xfrm>
            <a:off x="2740660" y="1993265"/>
            <a:ext cx="398145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chemeClr val="bg1"/>
                </a:solidFill>
                <a:cs typeface="+mn-ea"/>
                <a:sym typeface="+mn-lt"/>
              </a:rPr>
              <a:t>请老师批评指正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3260491" y="3024753"/>
            <a:ext cx="2621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指导老师：李连江、张宝健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  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83126" y="660500"/>
            <a:ext cx="1177748" cy="1196897"/>
          </a:xfrm>
          <a:prstGeom prst="rect">
            <a:avLst/>
          </a:prstGeom>
          <a:solidFill>
            <a:srgbClr val="008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1" name="Picture 2" descr="D:\微风小栈\学习资源\Screenshot_20200108_131716.jpgScreenshot_20200108_1317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83355" y="660400"/>
            <a:ext cx="1177925" cy="119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966202" y="0"/>
            <a:ext cx="3261981" cy="5143501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18030" y="1809115"/>
            <a:ext cx="5173980" cy="1554480"/>
          </a:xfrm>
          <a:prstGeom prst="rect">
            <a:avLst/>
          </a:prstGeom>
          <a:solidFill>
            <a:srgbClr val="0083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48"/>
          <p:cNvSpPr txBox="1"/>
          <p:nvPr/>
        </p:nvSpPr>
        <p:spPr>
          <a:xfrm>
            <a:off x="2505710" y="2086610"/>
            <a:ext cx="4142740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总体方案设计</a:t>
            </a:r>
            <a:endParaRPr lang="en-GB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TextBox 48"/>
          <p:cNvSpPr txBox="1"/>
          <p:nvPr/>
        </p:nvSpPr>
        <p:spPr>
          <a:xfrm>
            <a:off x="3854898" y="155367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GB" altLang="zh-CN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9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bldLvl="0" animBg="1"/>
      <p:bldP spid="7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445" y="1302609"/>
            <a:ext cx="9144000" cy="253828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02005" y="2124710"/>
            <a:ext cx="3947795" cy="1492250"/>
            <a:chOff x="634487" y="2586440"/>
            <a:chExt cx="5155353" cy="2183849"/>
          </a:xfrm>
        </p:grpSpPr>
        <p:grpSp>
          <p:nvGrpSpPr>
            <p:cNvPr id="8" name="组合 7"/>
            <p:cNvGrpSpPr/>
            <p:nvPr/>
          </p:nvGrpSpPr>
          <p:grpSpPr>
            <a:xfrm>
              <a:off x="634487" y="2586440"/>
              <a:ext cx="5144347" cy="430107"/>
              <a:chOff x="634487" y="2586440"/>
              <a:chExt cx="5144347" cy="430107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634487" y="2617080"/>
                <a:ext cx="399214" cy="399214"/>
                <a:chOff x="634487" y="2617080"/>
                <a:chExt cx="399214" cy="399214"/>
              </a:xfrm>
            </p:grpSpPr>
            <p:sp>
              <p:nvSpPr>
                <p:cNvPr id="27" name="任意多边形: 形状 26"/>
                <p:cNvSpPr/>
                <p:nvPr/>
              </p:nvSpPr>
              <p:spPr>
                <a:xfrm>
                  <a:off x="634487" y="2617080"/>
                  <a:ext cx="399214" cy="3992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任意多边形: 形状 27"/>
                <p:cNvSpPr/>
                <p:nvPr/>
              </p:nvSpPr>
              <p:spPr>
                <a:xfrm>
                  <a:off x="756465" y="2735261"/>
                  <a:ext cx="155257" cy="1628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矩形 24"/>
              <p:cNvSpPr/>
              <p:nvPr/>
            </p:nvSpPr>
            <p:spPr>
              <a:xfrm>
                <a:off x="1034114" y="2586440"/>
                <a:ext cx="4744720" cy="430107"/>
              </a:xfrm>
              <a:prstGeom prst="rect">
                <a:avLst/>
              </a:prstGeom>
            </p:spPr>
            <p:txBody>
              <a:bodyPr wrap="none" lIns="144000" tIns="0" rIns="144000" bIns="0" anchor="ctr">
                <a:normAutofit/>
              </a:bodyPr>
              <a:lstStyle/>
              <a:p>
                <a:r>
                  <a:rPr lang="zh-CN" altLang="en-US" sz="1400" b="1">
                    <a:solidFill>
                      <a:schemeClr val="bg1"/>
                    </a:solidFill>
                    <a:cs typeface="+mn-ea"/>
                    <a:sym typeface="+mn-lt"/>
                  </a:rPr>
                  <a:t>设计编程：设计电路，编写代码并输入计算机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34487" y="3478551"/>
              <a:ext cx="5155353" cy="478367"/>
              <a:chOff x="634487" y="3478551"/>
              <a:chExt cx="5155353" cy="478367"/>
            </a:xfrm>
          </p:grpSpPr>
          <p:sp>
            <p:nvSpPr>
              <p:cNvPr id="21" name="任意多边形: 形状 20"/>
              <p:cNvSpPr/>
              <p:nvPr/>
            </p:nvSpPr>
            <p:spPr>
              <a:xfrm>
                <a:off x="634487" y="3557037"/>
                <a:ext cx="399214" cy="399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045120" y="3478551"/>
                <a:ext cx="4744720" cy="478367"/>
              </a:xfrm>
              <a:prstGeom prst="rect">
                <a:avLst/>
              </a:prstGeom>
            </p:spPr>
            <p:txBody>
              <a:bodyPr wrap="none" lIns="144000" tIns="0" rIns="144000" bIns="0" anchor="ctr"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功能调试：基于显示的功能与理想的差距进行程序的改善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634487" y="4370662"/>
              <a:ext cx="5144347" cy="399627"/>
              <a:chOff x="634487" y="4370662"/>
              <a:chExt cx="5144347" cy="399627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34487" y="4370662"/>
                <a:ext cx="399214" cy="399214"/>
                <a:chOff x="634487" y="4370662"/>
                <a:chExt cx="399214" cy="399214"/>
              </a:xfrm>
            </p:grpSpPr>
            <p:sp>
              <p:nvSpPr>
                <p:cNvPr id="15" name="任意多边形: 形状 14"/>
                <p:cNvSpPr/>
                <p:nvPr/>
              </p:nvSpPr>
              <p:spPr>
                <a:xfrm>
                  <a:off x="634487" y="4370662"/>
                  <a:ext cx="399214" cy="3992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任意多边形: 形状 15"/>
                <p:cNvSpPr/>
                <p:nvPr/>
              </p:nvSpPr>
              <p:spPr>
                <a:xfrm>
                  <a:off x="756465" y="4488843"/>
                  <a:ext cx="155257" cy="1628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3" name="矩形 12"/>
              <p:cNvSpPr/>
              <p:nvPr/>
            </p:nvSpPr>
            <p:spPr>
              <a:xfrm>
                <a:off x="1034114" y="4370662"/>
                <a:ext cx="4744720" cy="399627"/>
              </a:xfrm>
              <a:prstGeom prst="rect">
                <a:avLst/>
              </a:prstGeom>
            </p:spPr>
            <p:txBody>
              <a:bodyPr wrap="none" lIns="144000" tIns="0" rIns="144000" bIns="0" anchor="ctr">
                <a:normAutofit/>
              </a:bodyPr>
              <a:lstStyle/>
              <a:p>
                <a:r>
                  <a:rPr lang="zh-CN" altLang="en-US" sz="1400" b="1">
                    <a:solidFill>
                      <a:schemeClr val="bg1"/>
                    </a:solidFill>
                    <a:cs typeface="+mn-ea"/>
                    <a:sym typeface="+mn-lt"/>
                  </a:rPr>
                  <a:t>课设总结：针对课程设计过程中存在的问题总结经验，让实践经历深化为知识硬核</a:t>
                </a:r>
              </a:p>
            </p:txBody>
          </p:sp>
        </p:grpSp>
      </p:grpSp>
      <p:pic>
        <p:nvPicPr>
          <p:cNvPr id="2" name="图片 1" descr="QQ图片202001081349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0"/>
            <a:ext cx="9149080" cy="606425"/>
          </a:xfrm>
          <a:prstGeom prst="rect">
            <a:avLst/>
          </a:prstGeom>
        </p:spPr>
      </p:pic>
      <p:sp>
        <p:nvSpPr>
          <p:cNvPr id="3" name="任意多边形: 形状 26"/>
          <p:cNvSpPr/>
          <p:nvPr/>
        </p:nvSpPr>
        <p:spPr>
          <a:xfrm>
            <a:off x="802073" y="1576536"/>
            <a:ext cx="299410" cy="299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1793" y="1553556"/>
            <a:ext cx="3558540" cy="322580"/>
          </a:xfrm>
          <a:prstGeom prst="rect">
            <a:avLst/>
          </a:prstGeom>
        </p:spPr>
        <p:txBody>
          <a:bodyPr wrap="none" lIns="144000" tIns="0" rIns="144000" bIns="0" anchor="ctr">
            <a:norm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确定目标：在实现基本功能的同时，实现哪些创新性的附加功能</a:t>
            </a:r>
          </a:p>
        </p:txBody>
      </p:sp>
      <p:sp>
        <p:nvSpPr>
          <p:cNvPr id="29" name="任意多边形: 形状 27"/>
          <p:cNvSpPr/>
          <p:nvPr/>
        </p:nvSpPr>
        <p:spPr>
          <a:xfrm>
            <a:off x="894191" y="1665807"/>
            <a:ext cx="116443" cy="12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3" name="任意多边形: 形状 27"/>
          <p:cNvSpPr/>
          <p:nvPr/>
        </p:nvSpPr>
        <p:spPr>
          <a:xfrm>
            <a:off x="894124" y="2862816"/>
            <a:ext cx="116443" cy="110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6" name="任意多边形: 形状 27"/>
          <p:cNvSpPr/>
          <p:nvPr/>
        </p:nvSpPr>
        <p:spPr>
          <a:xfrm>
            <a:off x="894124" y="2862816"/>
            <a:ext cx="116443" cy="110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66202" y="0"/>
            <a:ext cx="3261981" cy="5143501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40915" y="1809115"/>
            <a:ext cx="4681855" cy="1554480"/>
          </a:xfrm>
          <a:prstGeom prst="rect">
            <a:avLst/>
          </a:prstGeom>
          <a:solidFill>
            <a:srgbClr val="0083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TextBox 48"/>
          <p:cNvSpPr txBox="1"/>
          <p:nvPr/>
        </p:nvSpPr>
        <p:spPr>
          <a:xfrm>
            <a:off x="2423795" y="2105660"/>
            <a:ext cx="449897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基本原理</a:t>
            </a:r>
            <a:endParaRPr lang="en-GB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TextBox 48"/>
          <p:cNvSpPr txBox="1"/>
          <p:nvPr/>
        </p:nvSpPr>
        <p:spPr>
          <a:xfrm>
            <a:off x="3854898" y="165044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GB" altLang="zh-CN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831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6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ldLvl="0" animBg="1"/>
      <p:bldP spid="43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E25FF1D-A077-4B71-8695-DEAFD485E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997566"/>
            <a:ext cx="3276364" cy="2207856"/>
          </a:xfrm>
          <a:prstGeom prst="rect">
            <a:avLst/>
          </a:prstGeom>
        </p:spPr>
      </p:pic>
      <p:pic>
        <p:nvPicPr>
          <p:cNvPr id="3" name="图片 2" descr="QQ图片20200108134915">
            <a:extLst>
              <a:ext uri="{FF2B5EF4-FFF2-40B4-BE49-F238E27FC236}">
                <a16:creationId xmlns:a16="http://schemas.microsoft.com/office/drawing/2014/main" id="{D6952294-D71A-4D51-8257-1DCBC0C66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" y="0"/>
            <a:ext cx="9149080" cy="6064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3F3EEA1-6DA2-491C-B4FF-35E8586AD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596563"/>
            <a:ext cx="7209184" cy="134288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A09DB4-8A5B-44A3-AD87-3B8DD504B6CC}"/>
              </a:ext>
            </a:extLst>
          </p:cNvPr>
          <p:cNvSpPr/>
          <p:nvPr/>
        </p:nvSpPr>
        <p:spPr>
          <a:xfrm>
            <a:off x="3701409" y="1489151"/>
            <a:ext cx="174118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工作方式</a:t>
            </a:r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zh-CN" alt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AC38A5-2719-4F81-9E79-652DE6ED4AAE}"/>
              </a:ext>
            </a:extLst>
          </p:cNvPr>
          <p:cNvSpPr txBox="1"/>
          <p:nvPr/>
        </p:nvSpPr>
        <p:spPr>
          <a:xfrm>
            <a:off x="4211960" y="2012371"/>
            <a:ext cx="3348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单四拍：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A-B-C-D-A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双四拍：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AB-BC-CD-DA-AB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八拍：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A-AB-B-BC-C-CD-D-DA-A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52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图片20200108134915">
            <a:extLst>
              <a:ext uri="{FF2B5EF4-FFF2-40B4-BE49-F238E27FC236}">
                <a16:creationId xmlns:a16="http://schemas.microsoft.com/office/drawing/2014/main" id="{1B65EAB6-8EC8-4EBB-8664-8DDF6C014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0"/>
            <a:ext cx="9149080" cy="606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514E4AF-D6C0-4BB1-9123-53EB2D73EE3C}"/>
                  </a:ext>
                </a:extLst>
              </p:cNvPr>
              <p:cNvSpPr/>
              <p:nvPr/>
            </p:nvSpPr>
            <p:spPr>
              <a:xfrm>
                <a:off x="863588" y="1135780"/>
                <a:ext cx="7416824" cy="287194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zh-CN" altLang="en-US" sz="28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步距角：</a:t>
                </a:r>
                <a:r>
                  <a:rPr lang="en-US" altLang="zh-CN" sz="28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8</a:t>
                </a:r>
                <a:r>
                  <a:rPr lang="zh-CN" altLang="en-US" sz="28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拍时为</a:t>
                </a:r>
                <a:r>
                  <a:rPr lang="en-US" altLang="zh-CN" sz="28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0.09°</a:t>
                </a:r>
              </a:p>
              <a:p>
                <a:r>
                  <a:rPr lang="zh-CN" altLang="en-US" sz="28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转速：</a:t>
                </a:r>
                <a14:m>
                  <m:oMath xmlns:m="http://schemas.openxmlformats.org/officeDocument/2006/math">
                    <m:r>
                      <a:rPr lang="zh-CN" altLang="en-US" sz="2800" b="1" i="1" cap="none" spc="0" dirty="0" smtClean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sz="2800" b="1" i="0" cap="none" spc="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0" cap="none" spc="0" dirty="0" smtClean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CN" altLang="en-US" sz="2800" b="1" i="1" dirty="0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dirty="0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0.09°×</m:t>
                        </m:r>
                        <m:r>
                          <a:rPr lang="zh-CN" altLang="en-US" sz="2800" b="1" i="1" dirty="0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sz="2800" b="1" dirty="0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360°</m:t>
                        </m:r>
                      </m:den>
                    </m:f>
                    <m:r>
                      <a:rPr lang="en-US" altLang="zh-CN" sz="2800" b="1" i="0" dirty="0" smtClean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m:rPr>
                        <m:sty m:val="p"/>
                      </m:rPr>
                      <a:rPr lang="en-US" altLang="zh-CN" sz="2800" b="1" i="1" dirty="0" smtClean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sz="2800" b="1" i="1" dirty="0" smtClean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800" b="1" i="1" dirty="0" smtClean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zh-CN" altLang="en-US" sz="2800" b="1" i="1" dirty="0" smtClean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28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  <a:p>
                <a:r>
                  <a:rPr lang="zh-CN" altLang="en-US" sz="28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方向：</a:t>
                </a:r>
                <a:endParaRPr lang="en-US" altLang="zh-CN" sz="28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  <a:p>
                <a:r>
                  <a:rPr lang="en-US" altLang="zh-CN" sz="28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	</a:t>
                </a:r>
                <a:r>
                  <a:rPr lang="zh-CN" altLang="en-US" sz="28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正转</a:t>
                </a:r>
                <a:r>
                  <a:rPr lang="en-US" altLang="zh-CN" sz="28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A-AB-B-BC-C-CD-D-DA-A</a:t>
                </a:r>
              </a:p>
              <a:p>
                <a:r>
                  <a:rPr lang="en-US" altLang="zh-CN" sz="28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	</a:t>
                </a:r>
                <a:r>
                  <a:rPr lang="zh-CN" altLang="en-US" sz="28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反转</a:t>
                </a:r>
                <a:r>
                  <a:rPr lang="en-US" altLang="zh-CN" sz="28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A-DA-D-CD-C-BC-B-AB-A</a:t>
                </a:r>
              </a:p>
              <a:p>
                <a:r>
                  <a:rPr lang="zh-CN" altLang="en-US" sz="28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转动角度：脉冲数*</a:t>
                </a:r>
                <a:r>
                  <a:rPr lang="en-US" altLang="zh-CN" sz="28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0.09°</a:t>
                </a:r>
                <a:r>
                  <a:rPr lang="zh-CN" altLang="en-US" sz="28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，正负由方向决定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514E4AF-D6C0-4BB1-9123-53EB2D73E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1135780"/>
                <a:ext cx="7416824" cy="2871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33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66202" y="0"/>
            <a:ext cx="3261981" cy="5143501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40915" y="1809115"/>
            <a:ext cx="4681855" cy="1554480"/>
          </a:xfrm>
          <a:prstGeom prst="rect">
            <a:avLst/>
          </a:prstGeom>
          <a:solidFill>
            <a:srgbClr val="0083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TextBox 48"/>
          <p:cNvSpPr txBox="1"/>
          <p:nvPr/>
        </p:nvSpPr>
        <p:spPr>
          <a:xfrm>
            <a:off x="2423795" y="2105660"/>
            <a:ext cx="449897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功能实现</a:t>
            </a:r>
            <a:endParaRPr lang="en-GB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TextBox 48"/>
          <p:cNvSpPr txBox="1"/>
          <p:nvPr/>
        </p:nvSpPr>
        <p:spPr>
          <a:xfrm>
            <a:off x="3854898" y="165044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GB" altLang="zh-CN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6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ldLvl="0" animBg="1"/>
      <p:bldP spid="43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1413880" y="969153"/>
            <a:ext cx="6406028" cy="3730208"/>
            <a:chOff x="1413880" y="969153"/>
            <a:chExt cx="6406028" cy="3730208"/>
          </a:xfrm>
        </p:grpSpPr>
        <p:sp>
          <p:nvSpPr>
            <p:cNvPr id="4" name="Freeform: Shape 82"/>
            <p:cNvSpPr/>
            <p:nvPr/>
          </p:nvSpPr>
          <p:spPr bwMode="auto">
            <a:xfrm>
              <a:off x="3094696" y="969153"/>
              <a:ext cx="1764833" cy="427955"/>
            </a:xfrm>
            <a:custGeom>
              <a:avLst/>
              <a:gdLst/>
              <a:ahLst/>
              <a:cxnLst>
                <a:cxn ang="0">
                  <a:pos x="421" y="58"/>
                </a:cxn>
                <a:cxn ang="0">
                  <a:pos x="410" y="69"/>
                </a:cxn>
                <a:cxn ang="0">
                  <a:pos x="11" y="69"/>
                </a:cxn>
                <a:cxn ang="0">
                  <a:pos x="0" y="58"/>
                </a:cxn>
                <a:cxn ang="0">
                  <a:pos x="0" y="12"/>
                </a:cxn>
                <a:cxn ang="0">
                  <a:pos x="11" y="0"/>
                </a:cxn>
                <a:cxn ang="0">
                  <a:pos x="410" y="0"/>
                </a:cxn>
                <a:cxn ang="0">
                  <a:pos x="421" y="12"/>
                </a:cxn>
                <a:cxn ang="0">
                  <a:pos x="421" y="58"/>
                </a:cxn>
              </a:cxnLst>
              <a:rect l="0" t="0" r="r" b="b"/>
              <a:pathLst>
                <a:path w="421" h="69">
                  <a:moveTo>
                    <a:pt x="421" y="58"/>
                  </a:moveTo>
                  <a:cubicBezTo>
                    <a:pt x="421" y="64"/>
                    <a:pt x="416" y="69"/>
                    <a:pt x="410" y="69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5" y="69"/>
                    <a:pt x="0" y="64"/>
                    <a:pt x="0" y="5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6" y="0"/>
                    <a:pt x="421" y="5"/>
                    <a:pt x="421" y="12"/>
                  </a:cubicBezTo>
                  <a:lnTo>
                    <a:pt x="421" y="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none" lIns="91440" tIns="45720" rIns="91440" bIns="45720" anchor="ctr" anchorCtr="1" compatLnSpc="1">
              <a:norm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8.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指示灯显示电路工作</a:t>
              </a:r>
            </a:p>
          </p:txBody>
        </p:sp>
        <p:sp>
          <p:nvSpPr>
            <p:cNvPr id="5" name="Freeform: Shape 83"/>
            <p:cNvSpPr/>
            <p:nvPr/>
          </p:nvSpPr>
          <p:spPr bwMode="auto">
            <a:xfrm>
              <a:off x="5616116" y="1271101"/>
              <a:ext cx="1764833" cy="420698"/>
            </a:xfrm>
            <a:custGeom>
              <a:avLst/>
              <a:gdLst/>
              <a:ahLst/>
              <a:cxnLst>
                <a:cxn ang="0">
                  <a:pos x="421" y="57"/>
                </a:cxn>
                <a:cxn ang="0">
                  <a:pos x="410" y="68"/>
                </a:cxn>
                <a:cxn ang="0">
                  <a:pos x="12" y="68"/>
                </a:cxn>
                <a:cxn ang="0">
                  <a:pos x="0" y="57"/>
                </a:cxn>
                <a:cxn ang="0">
                  <a:pos x="0" y="11"/>
                </a:cxn>
                <a:cxn ang="0">
                  <a:pos x="12" y="0"/>
                </a:cxn>
                <a:cxn ang="0">
                  <a:pos x="410" y="0"/>
                </a:cxn>
                <a:cxn ang="0">
                  <a:pos x="421" y="11"/>
                </a:cxn>
                <a:cxn ang="0">
                  <a:pos x="421" y="57"/>
                </a:cxn>
              </a:cxnLst>
              <a:rect l="0" t="0" r="r" b="b"/>
              <a:pathLst>
                <a:path w="421" h="68">
                  <a:moveTo>
                    <a:pt x="421" y="57"/>
                  </a:moveTo>
                  <a:cubicBezTo>
                    <a:pt x="421" y="63"/>
                    <a:pt x="416" y="68"/>
                    <a:pt x="410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5" y="68"/>
                    <a:pt x="0" y="63"/>
                    <a:pt x="0" y="5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6" y="0"/>
                    <a:pt x="421" y="5"/>
                    <a:pt x="421" y="11"/>
                  </a:cubicBezTo>
                  <a:lnTo>
                    <a:pt x="421" y="5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none" lIns="91440" tIns="45720" rIns="91440" bIns="45720" anchor="ctr" anchorCtr="1" compatLnSpc="1">
              <a:norm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7.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数码管显示工作状态</a:t>
              </a:r>
            </a:p>
          </p:txBody>
        </p:sp>
        <p:sp>
          <p:nvSpPr>
            <p:cNvPr id="6" name="Freeform: Shape 84"/>
            <p:cNvSpPr/>
            <p:nvPr/>
          </p:nvSpPr>
          <p:spPr bwMode="auto">
            <a:xfrm>
              <a:off x="6055075" y="2449159"/>
              <a:ext cx="1764833" cy="427955"/>
            </a:xfrm>
            <a:custGeom>
              <a:avLst/>
              <a:gdLst/>
              <a:ahLst/>
              <a:cxnLst>
                <a:cxn ang="0">
                  <a:pos x="421" y="52"/>
                </a:cxn>
                <a:cxn ang="0">
                  <a:pos x="404" y="69"/>
                </a:cxn>
                <a:cxn ang="0">
                  <a:pos x="17" y="69"/>
                </a:cxn>
                <a:cxn ang="0">
                  <a:pos x="0" y="52"/>
                </a:cxn>
                <a:cxn ang="0">
                  <a:pos x="0" y="17"/>
                </a:cxn>
                <a:cxn ang="0">
                  <a:pos x="17" y="0"/>
                </a:cxn>
                <a:cxn ang="0">
                  <a:pos x="404" y="0"/>
                </a:cxn>
                <a:cxn ang="0">
                  <a:pos x="421" y="17"/>
                </a:cxn>
                <a:cxn ang="0">
                  <a:pos x="421" y="52"/>
                </a:cxn>
              </a:cxnLst>
              <a:rect l="0" t="0" r="r" b="b"/>
              <a:pathLst>
                <a:path w="421" h="69">
                  <a:moveTo>
                    <a:pt x="421" y="52"/>
                  </a:moveTo>
                  <a:cubicBezTo>
                    <a:pt x="421" y="61"/>
                    <a:pt x="413" y="69"/>
                    <a:pt x="404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8" y="69"/>
                    <a:pt x="0" y="61"/>
                    <a:pt x="0" y="5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13" y="0"/>
                    <a:pt x="421" y="8"/>
                    <a:pt x="421" y="17"/>
                  </a:cubicBezTo>
                  <a:lnTo>
                    <a:pt x="421" y="52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none" lIns="91440" tIns="45720" rIns="91440" bIns="45720" anchor="ctr" anchorCtr="1" compatLnSpc="1">
              <a:norm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6.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高温预警与停止</a:t>
              </a:r>
            </a:p>
          </p:txBody>
        </p:sp>
        <p:sp>
          <p:nvSpPr>
            <p:cNvPr id="7" name="Freeform: Shape 85"/>
            <p:cNvSpPr/>
            <p:nvPr/>
          </p:nvSpPr>
          <p:spPr bwMode="auto">
            <a:xfrm>
              <a:off x="2181412" y="4088012"/>
              <a:ext cx="1759943" cy="427955"/>
            </a:xfrm>
            <a:custGeom>
              <a:avLst/>
              <a:gdLst/>
              <a:ahLst/>
              <a:cxnLst>
                <a:cxn ang="0">
                  <a:pos x="420" y="52"/>
                </a:cxn>
                <a:cxn ang="0">
                  <a:pos x="403" y="69"/>
                </a:cxn>
                <a:cxn ang="0">
                  <a:pos x="17" y="69"/>
                </a:cxn>
                <a:cxn ang="0">
                  <a:pos x="0" y="52"/>
                </a:cxn>
                <a:cxn ang="0">
                  <a:pos x="0" y="18"/>
                </a:cxn>
                <a:cxn ang="0">
                  <a:pos x="17" y="0"/>
                </a:cxn>
                <a:cxn ang="0">
                  <a:pos x="403" y="0"/>
                </a:cxn>
                <a:cxn ang="0">
                  <a:pos x="420" y="18"/>
                </a:cxn>
                <a:cxn ang="0">
                  <a:pos x="420" y="52"/>
                </a:cxn>
              </a:cxnLst>
              <a:rect l="0" t="0" r="r" b="b"/>
              <a:pathLst>
                <a:path w="420" h="69">
                  <a:moveTo>
                    <a:pt x="420" y="52"/>
                  </a:moveTo>
                  <a:cubicBezTo>
                    <a:pt x="420" y="61"/>
                    <a:pt x="413" y="69"/>
                    <a:pt x="403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7" y="69"/>
                    <a:pt x="0" y="61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3" y="0"/>
                    <a:pt x="420" y="8"/>
                    <a:pt x="420" y="18"/>
                  </a:cubicBezTo>
                  <a:lnTo>
                    <a:pt x="420" y="52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none" lIns="91440" tIns="45720" rIns="91440" bIns="45720" anchor="ctr" anchorCtr="1" compatLnSpc="1">
              <a:norm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3.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四挡速调节</a:t>
              </a:r>
            </a:p>
          </p:txBody>
        </p:sp>
        <p:sp>
          <p:nvSpPr>
            <p:cNvPr id="8" name="Freeform: Shape 86"/>
            <p:cNvSpPr/>
            <p:nvPr/>
          </p:nvSpPr>
          <p:spPr bwMode="auto">
            <a:xfrm>
              <a:off x="1413880" y="2999009"/>
              <a:ext cx="1764833" cy="420698"/>
            </a:xfrm>
            <a:custGeom>
              <a:avLst/>
              <a:gdLst/>
              <a:ahLst/>
              <a:cxnLst>
                <a:cxn ang="0">
                  <a:pos x="421" y="51"/>
                </a:cxn>
                <a:cxn ang="0">
                  <a:pos x="404" y="68"/>
                </a:cxn>
                <a:cxn ang="0">
                  <a:pos x="17" y="68"/>
                </a:cxn>
                <a:cxn ang="0">
                  <a:pos x="0" y="51"/>
                </a:cxn>
                <a:cxn ang="0">
                  <a:pos x="0" y="17"/>
                </a:cxn>
                <a:cxn ang="0">
                  <a:pos x="17" y="0"/>
                </a:cxn>
                <a:cxn ang="0">
                  <a:pos x="404" y="0"/>
                </a:cxn>
                <a:cxn ang="0">
                  <a:pos x="421" y="17"/>
                </a:cxn>
                <a:cxn ang="0">
                  <a:pos x="421" y="51"/>
                </a:cxn>
              </a:cxnLst>
              <a:rect l="0" t="0" r="r" b="b"/>
              <a:pathLst>
                <a:path w="421" h="68">
                  <a:moveTo>
                    <a:pt x="421" y="51"/>
                  </a:moveTo>
                  <a:cubicBezTo>
                    <a:pt x="421" y="61"/>
                    <a:pt x="413" y="68"/>
                    <a:pt x="404" y="6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8" y="68"/>
                    <a:pt x="0" y="61"/>
                    <a:pt x="0" y="5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13" y="0"/>
                    <a:pt x="421" y="7"/>
                    <a:pt x="421" y="17"/>
                  </a:cubicBezTo>
                  <a:lnTo>
                    <a:pt x="421" y="51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none" lIns="91440" tIns="45720" rIns="91440" bIns="45720" anchor="ctr" anchorCtr="1" compatLnSpc="1">
              <a:norm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2.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电机正反转</a:t>
              </a:r>
            </a:p>
          </p:txBody>
        </p:sp>
        <p:sp>
          <p:nvSpPr>
            <p:cNvPr id="9" name="Freeform: Shape 87"/>
            <p:cNvSpPr/>
            <p:nvPr/>
          </p:nvSpPr>
          <p:spPr bwMode="auto">
            <a:xfrm>
              <a:off x="1467658" y="1857569"/>
              <a:ext cx="1759943" cy="435206"/>
            </a:xfrm>
            <a:custGeom>
              <a:avLst/>
              <a:gdLst/>
              <a:ahLst/>
              <a:cxnLst>
                <a:cxn ang="0">
                  <a:pos x="421" y="52"/>
                </a:cxn>
                <a:cxn ang="0">
                  <a:pos x="404" y="69"/>
                </a:cxn>
                <a:cxn ang="0">
                  <a:pos x="17" y="69"/>
                </a:cxn>
                <a:cxn ang="0">
                  <a:pos x="0" y="52"/>
                </a:cxn>
                <a:cxn ang="0">
                  <a:pos x="0" y="17"/>
                </a:cxn>
                <a:cxn ang="0">
                  <a:pos x="17" y="0"/>
                </a:cxn>
                <a:cxn ang="0">
                  <a:pos x="404" y="0"/>
                </a:cxn>
                <a:cxn ang="0">
                  <a:pos x="421" y="17"/>
                </a:cxn>
                <a:cxn ang="0">
                  <a:pos x="421" y="52"/>
                </a:cxn>
              </a:cxnLst>
              <a:rect l="0" t="0" r="r" b="b"/>
              <a:pathLst>
                <a:path w="421" h="69">
                  <a:moveTo>
                    <a:pt x="421" y="52"/>
                  </a:moveTo>
                  <a:cubicBezTo>
                    <a:pt x="421" y="61"/>
                    <a:pt x="413" y="69"/>
                    <a:pt x="404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8" y="69"/>
                    <a:pt x="0" y="61"/>
                    <a:pt x="0" y="5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13" y="0"/>
                    <a:pt x="421" y="8"/>
                    <a:pt x="421" y="17"/>
                  </a:cubicBezTo>
                  <a:lnTo>
                    <a:pt x="421" y="52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none" lIns="91440" tIns="45720" rIns="91440" bIns="45720" anchor="ctr" anchorCtr="1" compatLnSpc="1">
              <a:norm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1.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电机启停</a:t>
              </a:r>
            </a:p>
          </p:txBody>
        </p:sp>
        <p:sp>
          <p:nvSpPr>
            <p:cNvPr id="94" name="Freeform: Shape 84">
              <a:extLst>
                <a:ext uri="{FF2B5EF4-FFF2-40B4-BE49-F238E27FC236}">
                  <a16:creationId xmlns:a16="http://schemas.microsoft.com/office/drawing/2014/main" id="{0446B014-F662-496B-9000-EFFBD6AD931F}"/>
                </a:ext>
              </a:extLst>
            </p:cNvPr>
            <p:cNvSpPr/>
            <p:nvPr/>
          </p:nvSpPr>
          <p:spPr bwMode="auto">
            <a:xfrm>
              <a:off x="4629681" y="4271406"/>
              <a:ext cx="1764833" cy="427955"/>
            </a:xfrm>
            <a:custGeom>
              <a:avLst/>
              <a:gdLst/>
              <a:ahLst/>
              <a:cxnLst>
                <a:cxn ang="0">
                  <a:pos x="421" y="52"/>
                </a:cxn>
                <a:cxn ang="0">
                  <a:pos x="404" y="69"/>
                </a:cxn>
                <a:cxn ang="0">
                  <a:pos x="17" y="69"/>
                </a:cxn>
                <a:cxn ang="0">
                  <a:pos x="0" y="52"/>
                </a:cxn>
                <a:cxn ang="0">
                  <a:pos x="0" y="17"/>
                </a:cxn>
                <a:cxn ang="0">
                  <a:pos x="17" y="0"/>
                </a:cxn>
                <a:cxn ang="0">
                  <a:pos x="404" y="0"/>
                </a:cxn>
                <a:cxn ang="0">
                  <a:pos x="421" y="17"/>
                </a:cxn>
                <a:cxn ang="0">
                  <a:pos x="421" y="52"/>
                </a:cxn>
              </a:cxnLst>
              <a:rect l="0" t="0" r="r" b="b"/>
              <a:pathLst>
                <a:path w="421" h="69">
                  <a:moveTo>
                    <a:pt x="421" y="52"/>
                  </a:moveTo>
                  <a:cubicBezTo>
                    <a:pt x="421" y="61"/>
                    <a:pt x="413" y="69"/>
                    <a:pt x="404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8" y="69"/>
                    <a:pt x="0" y="61"/>
                    <a:pt x="0" y="5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13" y="0"/>
                    <a:pt x="421" y="8"/>
                    <a:pt x="421" y="17"/>
                  </a:cubicBezTo>
                  <a:lnTo>
                    <a:pt x="421" y="52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none" lIns="91440" tIns="45720" rIns="91440" bIns="45720" anchor="ctr" anchorCtr="1" compatLnSpc="1">
              <a:norm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4.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相对角度显示</a:t>
              </a:r>
            </a:p>
          </p:txBody>
        </p:sp>
        <p:sp>
          <p:nvSpPr>
            <p:cNvPr id="95" name="Freeform: Shape 85">
              <a:extLst>
                <a:ext uri="{FF2B5EF4-FFF2-40B4-BE49-F238E27FC236}">
                  <a16:creationId xmlns:a16="http://schemas.microsoft.com/office/drawing/2014/main" id="{E8CEB1E0-25AB-4FC0-8BC0-BB2CA0607FB7}"/>
                </a:ext>
              </a:extLst>
            </p:cNvPr>
            <p:cNvSpPr/>
            <p:nvPr/>
          </p:nvSpPr>
          <p:spPr bwMode="auto">
            <a:xfrm>
              <a:off x="5856150" y="3658421"/>
              <a:ext cx="1759943" cy="427955"/>
            </a:xfrm>
            <a:custGeom>
              <a:avLst/>
              <a:gdLst/>
              <a:ahLst/>
              <a:cxnLst>
                <a:cxn ang="0">
                  <a:pos x="420" y="52"/>
                </a:cxn>
                <a:cxn ang="0">
                  <a:pos x="403" y="69"/>
                </a:cxn>
                <a:cxn ang="0">
                  <a:pos x="17" y="69"/>
                </a:cxn>
                <a:cxn ang="0">
                  <a:pos x="0" y="52"/>
                </a:cxn>
                <a:cxn ang="0">
                  <a:pos x="0" y="18"/>
                </a:cxn>
                <a:cxn ang="0">
                  <a:pos x="17" y="0"/>
                </a:cxn>
                <a:cxn ang="0">
                  <a:pos x="403" y="0"/>
                </a:cxn>
                <a:cxn ang="0">
                  <a:pos x="420" y="18"/>
                </a:cxn>
                <a:cxn ang="0">
                  <a:pos x="420" y="52"/>
                </a:cxn>
              </a:cxnLst>
              <a:rect l="0" t="0" r="r" b="b"/>
              <a:pathLst>
                <a:path w="420" h="69">
                  <a:moveTo>
                    <a:pt x="420" y="52"/>
                  </a:moveTo>
                  <a:cubicBezTo>
                    <a:pt x="420" y="61"/>
                    <a:pt x="413" y="69"/>
                    <a:pt x="403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7" y="69"/>
                    <a:pt x="0" y="61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3" y="0"/>
                    <a:pt x="420" y="8"/>
                    <a:pt x="420" y="18"/>
                  </a:cubicBezTo>
                  <a:lnTo>
                    <a:pt x="420" y="52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none" lIns="91440" tIns="45720" rIns="91440" bIns="45720" anchor="ctr" anchorCtr="1" compatLnSpc="1">
              <a:norm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5.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旋转设定角度</a:t>
              </a:r>
            </a:p>
          </p:txBody>
        </p:sp>
      </p:grpSp>
      <p:sp>
        <p:nvSpPr>
          <p:cNvPr id="13" name="Freeform: Shape 58"/>
          <p:cNvSpPr/>
          <p:nvPr/>
        </p:nvSpPr>
        <p:spPr bwMode="auto">
          <a:xfrm>
            <a:off x="3794692" y="3390242"/>
            <a:ext cx="747977" cy="488873"/>
          </a:xfrm>
          <a:custGeom>
            <a:avLst/>
            <a:gdLst/>
            <a:ahLst/>
            <a:cxnLst>
              <a:cxn ang="0">
                <a:pos x="27" y="0"/>
              </a:cxn>
              <a:cxn ang="0">
                <a:pos x="94" y="56"/>
              </a:cxn>
              <a:cxn ang="0">
                <a:pos x="178" y="82"/>
              </a:cxn>
              <a:cxn ang="0">
                <a:pos x="175" y="117"/>
              </a:cxn>
              <a:cxn ang="0">
                <a:pos x="77" y="87"/>
              </a:cxn>
              <a:cxn ang="0">
                <a:pos x="0" y="22"/>
              </a:cxn>
              <a:cxn ang="0">
                <a:pos x="27" y="0"/>
              </a:cxn>
            </a:cxnLst>
            <a:rect l="0" t="0" r="r" b="b"/>
            <a:pathLst>
              <a:path w="178" h="117">
                <a:moveTo>
                  <a:pt x="27" y="0"/>
                </a:moveTo>
                <a:cubicBezTo>
                  <a:pt x="45" y="23"/>
                  <a:pt x="68" y="42"/>
                  <a:pt x="94" y="56"/>
                </a:cubicBezTo>
                <a:cubicBezTo>
                  <a:pt x="120" y="70"/>
                  <a:pt x="148" y="79"/>
                  <a:pt x="178" y="82"/>
                </a:cubicBezTo>
                <a:cubicBezTo>
                  <a:pt x="175" y="117"/>
                  <a:pt x="175" y="117"/>
                  <a:pt x="175" y="117"/>
                </a:cubicBezTo>
                <a:cubicBezTo>
                  <a:pt x="141" y="114"/>
                  <a:pt x="107" y="104"/>
                  <a:pt x="77" y="87"/>
                </a:cubicBezTo>
                <a:cubicBezTo>
                  <a:pt x="47" y="71"/>
                  <a:pt x="21" y="49"/>
                  <a:pt x="0" y="22"/>
                </a:cubicBezTo>
                <a:lnTo>
                  <a:pt x="2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28575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14" name="Group 59"/>
          <p:cNvGrpSpPr/>
          <p:nvPr/>
        </p:nvGrpSpPr>
        <p:grpSpPr>
          <a:xfrm>
            <a:off x="3613808" y="3483127"/>
            <a:ext cx="914194" cy="625757"/>
            <a:chOff x="3822771" y="3539549"/>
            <a:chExt cx="714826" cy="489292"/>
          </a:xfrm>
          <a:solidFill>
            <a:schemeClr val="accent4"/>
          </a:solidFill>
        </p:grpSpPr>
        <p:sp>
          <p:nvSpPr>
            <p:cNvPr id="50" name="Freeform: Shape 60"/>
            <p:cNvSpPr/>
            <p:nvPr/>
          </p:nvSpPr>
          <p:spPr bwMode="auto">
            <a:xfrm>
              <a:off x="3822771" y="3539549"/>
              <a:ext cx="714826" cy="489292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120" y="65"/>
                </a:cxn>
                <a:cxn ang="0">
                  <a:pos x="218" y="95"/>
                </a:cxn>
                <a:cxn ang="0">
                  <a:pos x="213" y="149"/>
                </a:cxn>
                <a:cxn ang="0">
                  <a:pos x="94" y="114"/>
                </a:cxn>
                <a:cxn ang="0">
                  <a:pos x="0" y="34"/>
                </a:cxn>
                <a:cxn ang="0">
                  <a:pos x="43" y="0"/>
                </a:cxn>
              </a:cxnLst>
              <a:rect l="0" t="0" r="r" b="b"/>
              <a:pathLst>
                <a:path w="218" h="149">
                  <a:moveTo>
                    <a:pt x="43" y="0"/>
                  </a:moveTo>
                  <a:cubicBezTo>
                    <a:pt x="64" y="27"/>
                    <a:pt x="90" y="49"/>
                    <a:pt x="120" y="65"/>
                  </a:cubicBezTo>
                  <a:cubicBezTo>
                    <a:pt x="150" y="82"/>
                    <a:pt x="184" y="92"/>
                    <a:pt x="218" y="95"/>
                  </a:cubicBezTo>
                  <a:cubicBezTo>
                    <a:pt x="213" y="149"/>
                    <a:pt x="213" y="149"/>
                    <a:pt x="213" y="149"/>
                  </a:cubicBezTo>
                  <a:cubicBezTo>
                    <a:pt x="171" y="146"/>
                    <a:pt x="131" y="133"/>
                    <a:pt x="94" y="114"/>
                  </a:cubicBezTo>
                  <a:cubicBezTo>
                    <a:pt x="58" y="94"/>
                    <a:pt x="25" y="67"/>
                    <a:pt x="0" y="34"/>
                  </a:cubicBezTo>
                  <a:lnTo>
                    <a:pt x="43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51" name="Freeform: Shape 61"/>
            <p:cNvSpPr/>
            <p:nvPr/>
          </p:nvSpPr>
          <p:spPr bwMode="auto">
            <a:xfrm>
              <a:off x="4078886" y="3826245"/>
              <a:ext cx="107033" cy="175839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35"/>
                </a:cxn>
                <a:cxn ang="0">
                  <a:pos x="2" y="54"/>
                </a:cxn>
                <a:cxn ang="0">
                  <a:pos x="1" y="18"/>
                </a:cxn>
                <a:cxn ang="0">
                  <a:pos x="31" y="0"/>
                </a:cxn>
              </a:cxnLst>
              <a:rect l="0" t="0" r="r" b="b"/>
              <a:pathLst>
                <a:path w="32" h="54">
                  <a:moveTo>
                    <a:pt x="31" y="0"/>
                  </a:moveTo>
                  <a:cubicBezTo>
                    <a:pt x="31" y="11"/>
                    <a:pt x="31" y="23"/>
                    <a:pt x="32" y="35"/>
                  </a:cubicBezTo>
                  <a:cubicBezTo>
                    <a:pt x="23" y="41"/>
                    <a:pt x="12" y="48"/>
                    <a:pt x="2" y="54"/>
                  </a:cubicBezTo>
                  <a:cubicBezTo>
                    <a:pt x="1" y="41"/>
                    <a:pt x="0" y="29"/>
                    <a:pt x="1" y="18"/>
                  </a:cubicBezTo>
                  <a:cubicBezTo>
                    <a:pt x="11" y="12"/>
                    <a:pt x="21" y="6"/>
                    <a:pt x="31" y="0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C9218F6-D068-4D72-ABE7-3DAA49EF684E}"/>
              </a:ext>
            </a:extLst>
          </p:cNvPr>
          <p:cNvGrpSpPr/>
          <p:nvPr/>
        </p:nvGrpSpPr>
        <p:grpSpPr>
          <a:xfrm>
            <a:off x="3256927" y="2642265"/>
            <a:ext cx="650205" cy="977745"/>
            <a:chOff x="3256927" y="2642265"/>
            <a:chExt cx="650205" cy="977745"/>
          </a:xfrm>
        </p:grpSpPr>
        <p:sp>
          <p:nvSpPr>
            <p:cNvPr id="15" name="Freeform: Shape 63"/>
            <p:cNvSpPr/>
            <p:nvPr/>
          </p:nvSpPr>
          <p:spPr bwMode="auto">
            <a:xfrm>
              <a:off x="3555143" y="2671598"/>
              <a:ext cx="351989" cy="80664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8" y="49"/>
                </a:cxn>
                <a:cxn ang="0">
                  <a:pos x="45" y="93"/>
                </a:cxn>
                <a:cxn ang="0">
                  <a:pos x="84" y="171"/>
                </a:cxn>
                <a:cxn ang="0">
                  <a:pos x="56" y="192"/>
                </a:cxn>
                <a:cxn ang="0">
                  <a:pos x="11" y="102"/>
                </a:cxn>
                <a:cxn ang="0">
                  <a:pos x="4" y="0"/>
                </a:cxn>
                <a:cxn ang="0">
                  <a:pos x="39" y="5"/>
                </a:cxn>
              </a:cxnLst>
              <a:rect l="0" t="0" r="r" b="b"/>
              <a:pathLst>
                <a:path w="84" h="192">
                  <a:moveTo>
                    <a:pt x="39" y="5"/>
                  </a:moveTo>
                  <a:cubicBezTo>
                    <a:pt x="37" y="20"/>
                    <a:pt x="37" y="35"/>
                    <a:pt x="38" y="49"/>
                  </a:cubicBezTo>
                  <a:cubicBezTo>
                    <a:pt x="38" y="64"/>
                    <a:pt x="41" y="78"/>
                    <a:pt x="45" y="93"/>
                  </a:cubicBezTo>
                  <a:cubicBezTo>
                    <a:pt x="52" y="121"/>
                    <a:pt x="66" y="148"/>
                    <a:pt x="84" y="171"/>
                  </a:cubicBezTo>
                  <a:cubicBezTo>
                    <a:pt x="56" y="192"/>
                    <a:pt x="56" y="192"/>
                    <a:pt x="56" y="192"/>
                  </a:cubicBezTo>
                  <a:cubicBezTo>
                    <a:pt x="35" y="166"/>
                    <a:pt x="19" y="135"/>
                    <a:pt x="11" y="102"/>
                  </a:cubicBezTo>
                  <a:cubicBezTo>
                    <a:pt x="2" y="69"/>
                    <a:pt x="0" y="34"/>
                    <a:pt x="4" y="0"/>
                  </a:cubicBezTo>
                  <a:lnTo>
                    <a:pt x="39" y="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6" name="Group 64"/>
            <p:cNvGrpSpPr/>
            <p:nvPr/>
          </p:nvGrpSpPr>
          <p:grpSpPr>
            <a:xfrm>
              <a:off x="3256927" y="2642265"/>
              <a:ext cx="532871" cy="977745"/>
              <a:chOff x="3543723" y="2882063"/>
              <a:chExt cx="416663" cy="764518"/>
            </a:xfrm>
            <a:solidFill>
              <a:schemeClr val="accent5"/>
            </a:solidFill>
          </p:grpSpPr>
          <p:sp>
            <p:nvSpPr>
              <p:cNvPr id="48" name="Freeform: Shape 65"/>
              <p:cNvSpPr/>
              <p:nvPr/>
            </p:nvSpPr>
            <p:spPr bwMode="auto">
              <a:xfrm>
                <a:off x="3593417" y="2882063"/>
                <a:ext cx="366969" cy="764518"/>
              </a:xfrm>
              <a:custGeom>
                <a:avLst/>
                <a:gdLst/>
                <a:ahLst/>
                <a:cxnLst>
                  <a:cxn ang="0">
                    <a:pos x="60" y="7"/>
                  </a:cxn>
                  <a:cxn ang="0">
                    <a:pos x="67" y="109"/>
                  </a:cxn>
                  <a:cxn ang="0">
                    <a:pos x="112" y="199"/>
                  </a:cxn>
                  <a:cxn ang="0">
                    <a:pos x="69" y="233"/>
                  </a:cxn>
                  <a:cxn ang="0">
                    <a:pos x="13" y="123"/>
                  </a:cxn>
                  <a:cxn ang="0">
                    <a:pos x="6" y="0"/>
                  </a:cxn>
                  <a:cxn ang="0">
                    <a:pos x="60" y="7"/>
                  </a:cxn>
                </a:cxnLst>
                <a:rect l="0" t="0" r="r" b="b"/>
                <a:pathLst>
                  <a:path w="112" h="233">
                    <a:moveTo>
                      <a:pt x="60" y="7"/>
                    </a:moveTo>
                    <a:cubicBezTo>
                      <a:pt x="56" y="41"/>
                      <a:pt x="58" y="76"/>
                      <a:pt x="67" y="109"/>
                    </a:cubicBezTo>
                    <a:cubicBezTo>
                      <a:pt x="75" y="142"/>
                      <a:pt x="91" y="173"/>
                      <a:pt x="112" y="199"/>
                    </a:cubicBezTo>
                    <a:cubicBezTo>
                      <a:pt x="69" y="233"/>
                      <a:pt x="69" y="233"/>
                      <a:pt x="69" y="233"/>
                    </a:cubicBezTo>
                    <a:cubicBezTo>
                      <a:pt x="43" y="201"/>
                      <a:pt x="24" y="163"/>
                      <a:pt x="13" y="123"/>
                    </a:cubicBezTo>
                    <a:cubicBezTo>
                      <a:pt x="3" y="83"/>
                      <a:pt x="0" y="41"/>
                      <a:pt x="6" y="0"/>
                    </a:cubicBezTo>
                    <a:lnTo>
                      <a:pt x="60" y="7"/>
                    </a:ln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Freeform: Shape 66"/>
              <p:cNvSpPr/>
              <p:nvPr/>
            </p:nvSpPr>
            <p:spPr bwMode="auto">
              <a:xfrm>
                <a:off x="3543723" y="3226097"/>
                <a:ext cx="191130" cy="114678"/>
              </a:xfrm>
              <a:custGeom>
                <a:avLst/>
                <a:gdLst/>
                <a:ahLst/>
                <a:cxnLst>
                  <a:cxn ang="0">
                    <a:pos x="59" y="10"/>
                  </a:cxn>
                  <a:cxn ang="0">
                    <a:pos x="35" y="35"/>
                  </a:cxn>
                  <a:cxn ang="0">
                    <a:pos x="0" y="26"/>
                  </a:cxn>
                  <a:cxn ang="0">
                    <a:pos x="25" y="0"/>
                  </a:cxn>
                  <a:cxn ang="0">
                    <a:pos x="59" y="10"/>
                  </a:cxn>
                </a:cxnLst>
                <a:rect l="0" t="0" r="r" b="b"/>
                <a:pathLst>
                  <a:path w="59" h="35">
                    <a:moveTo>
                      <a:pt x="59" y="10"/>
                    </a:moveTo>
                    <a:cubicBezTo>
                      <a:pt x="50" y="18"/>
                      <a:pt x="42" y="26"/>
                      <a:pt x="35" y="35"/>
                    </a:cubicBezTo>
                    <a:cubicBezTo>
                      <a:pt x="23" y="33"/>
                      <a:pt x="11" y="30"/>
                      <a:pt x="0" y="26"/>
                    </a:cubicBezTo>
                    <a:cubicBezTo>
                      <a:pt x="8" y="17"/>
                      <a:pt x="16" y="8"/>
                      <a:pt x="25" y="0"/>
                    </a:cubicBezTo>
                    <a:cubicBezTo>
                      <a:pt x="36" y="4"/>
                      <a:pt x="48" y="7"/>
                      <a:pt x="59" y="10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072632C7-556F-4C21-8B3B-0C949C41BCC9}"/>
              </a:ext>
            </a:extLst>
          </p:cNvPr>
          <p:cNvGrpSpPr/>
          <p:nvPr/>
        </p:nvGrpSpPr>
        <p:grpSpPr>
          <a:xfrm>
            <a:off x="3344930" y="1776961"/>
            <a:ext cx="747973" cy="919081"/>
            <a:chOff x="3344930" y="1776961"/>
            <a:chExt cx="747973" cy="919081"/>
          </a:xfrm>
        </p:grpSpPr>
        <p:sp>
          <p:nvSpPr>
            <p:cNvPr id="17" name="Freeform: Shape 68"/>
            <p:cNvSpPr/>
            <p:nvPr/>
          </p:nvSpPr>
          <p:spPr bwMode="auto">
            <a:xfrm>
              <a:off x="3574697" y="1957842"/>
              <a:ext cx="518206" cy="738200"/>
            </a:xfrm>
            <a:custGeom>
              <a:avLst/>
              <a:gdLst/>
              <a:ahLst/>
              <a:cxnLst>
                <a:cxn ang="0">
                  <a:pos x="124" y="29"/>
                </a:cxn>
                <a:cxn ang="0">
                  <a:pos x="65" y="93"/>
                </a:cxn>
                <a:cxn ang="0">
                  <a:pos x="35" y="175"/>
                </a:cxn>
                <a:cxn ang="0">
                  <a:pos x="0" y="170"/>
                </a:cxn>
                <a:cxn ang="0">
                  <a:pos x="35" y="75"/>
                </a:cxn>
                <a:cxn ang="0">
                  <a:pos x="104" y="0"/>
                </a:cxn>
                <a:cxn ang="0">
                  <a:pos x="124" y="29"/>
                </a:cxn>
              </a:cxnLst>
              <a:rect l="0" t="0" r="r" b="b"/>
              <a:pathLst>
                <a:path w="124" h="175">
                  <a:moveTo>
                    <a:pt x="124" y="29"/>
                  </a:moveTo>
                  <a:cubicBezTo>
                    <a:pt x="101" y="46"/>
                    <a:pt x="80" y="68"/>
                    <a:pt x="65" y="93"/>
                  </a:cubicBezTo>
                  <a:cubicBezTo>
                    <a:pt x="50" y="118"/>
                    <a:pt x="39" y="146"/>
                    <a:pt x="35" y="175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5" y="137"/>
                    <a:pt x="17" y="104"/>
                    <a:pt x="35" y="75"/>
                  </a:cubicBezTo>
                  <a:cubicBezTo>
                    <a:pt x="52" y="46"/>
                    <a:pt x="76" y="20"/>
                    <a:pt x="104" y="0"/>
                  </a:cubicBezTo>
                  <a:lnTo>
                    <a:pt x="124" y="2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8" name="Group 69"/>
            <p:cNvGrpSpPr/>
            <p:nvPr/>
          </p:nvGrpSpPr>
          <p:grpSpPr>
            <a:xfrm>
              <a:off x="3344930" y="1776961"/>
              <a:ext cx="664867" cy="894640"/>
              <a:chOff x="3612530" y="2205466"/>
              <a:chExt cx="519872" cy="699536"/>
            </a:xfrm>
            <a:solidFill>
              <a:schemeClr val="accent6"/>
            </a:solidFill>
          </p:grpSpPr>
          <p:sp>
            <p:nvSpPr>
              <p:cNvPr id="46" name="Freeform: Shape 70"/>
              <p:cNvSpPr/>
              <p:nvPr/>
            </p:nvSpPr>
            <p:spPr bwMode="auto">
              <a:xfrm>
                <a:off x="3612530" y="2205466"/>
                <a:ext cx="519872" cy="699536"/>
              </a:xfrm>
              <a:custGeom>
                <a:avLst/>
                <a:gdLst/>
                <a:ahLst/>
                <a:cxnLst>
                  <a:cxn ang="0">
                    <a:pos x="158" y="44"/>
                  </a:cxn>
                  <a:cxn ang="0">
                    <a:pos x="89" y="119"/>
                  </a:cxn>
                  <a:cxn ang="0">
                    <a:pos x="54" y="214"/>
                  </a:cxn>
                  <a:cxn ang="0">
                    <a:pos x="0" y="207"/>
                  </a:cxn>
                  <a:cxn ang="0">
                    <a:pos x="42" y="90"/>
                  </a:cxn>
                  <a:cxn ang="0">
                    <a:pos x="126" y="0"/>
                  </a:cxn>
                  <a:cxn ang="0">
                    <a:pos x="158" y="44"/>
                  </a:cxn>
                </a:cxnLst>
                <a:rect l="0" t="0" r="r" b="b"/>
                <a:pathLst>
                  <a:path w="158" h="214">
                    <a:moveTo>
                      <a:pt x="158" y="44"/>
                    </a:moveTo>
                    <a:cubicBezTo>
                      <a:pt x="130" y="64"/>
                      <a:pt x="106" y="90"/>
                      <a:pt x="89" y="119"/>
                    </a:cubicBezTo>
                    <a:cubicBezTo>
                      <a:pt x="71" y="148"/>
                      <a:pt x="59" y="181"/>
                      <a:pt x="54" y="214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" y="165"/>
                      <a:pt x="20" y="126"/>
                      <a:pt x="42" y="90"/>
                    </a:cubicBezTo>
                    <a:cubicBezTo>
                      <a:pt x="63" y="55"/>
                      <a:pt x="92" y="24"/>
                      <a:pt x="126" y="0"/>
                    </a:cubicBezTo>
                    <a:lnTo>
                      <a:pt x="158" y="44"/>
                    </a:ln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Freeform: Shape 71"/>
              <p:cNvSpPr/>
              <p:nvPr/>
            </p:nvSpPr>
            <p:spPr bwMode="auto">
              <a:xfrm>
                <a:off x="3666046" y="2446288"/>
                <a:ext cx="172018" cy="107033"/>
              </a:xfrm>
              <a:custGeom>
                <a:avLst/>
                <a:gdLst/>
                <a:ahLst/>
                <a:cxnLst>
                  <a:cxn ang="0">
                    <a:pos x="52" y="32"/>
                  </a:cxn>
                  <a:cxn ang="0">
                    <a:pos x="17" y="32"/>
                  </a:cxn>
                  <a:cxn ang="0">
                    <a:pos x="0" y="0"/>
                  </a:cxn>
                  <a:cxn ang="0">
                    <a:pos x="36" y="1"/>
                  </a:cxn>
                  <a:cxn ang="0">
                    <a:pos x="52" y="32"/>
                  </a:cxn>
                </a:cxnLst>
                <a:rect l="0" t="0" r="r" b="b"/>
                <a:pathLst>
                  <a:path w="52" h="32">
                    <a:moveTo>
                      <a:pt x="52" y="32"/>
                    </a:moveTo>
                    <a:cubicBezTo>
                      <a:pt x="40" y="31"/>
                      <a:pt x="29" y="31"/>
                      <a:pt x="17" y="32"/>
                    </a:cubicBezTo>
                    <a:cubicBezTo>
                      <a:pt x="11" y="22"/>
                      <a:pt x="5" y="11"/>
                      <a:pt x="0" y="0"/>
                    </a:cubicBezTo>
                    <a:cubicBezTo>
                      <a:pt x="12" y="0"/>
                      <a:pt x="24" y="0"/>
                      <a:pt x="36" y="1"/>
                    </a:cubicBezTo>
                    <a:cubicBezTo>
                      <a:pt x="41" y="12"/>
                      <a:pt x="46" y="22"/>
                      <a:pt x="52" y="32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Group 88"/>
          <p:cNvGrpSpPr/>
          <p:nvPr/>
        </p:nvGrpSpPr>
        <p:grpSpPr>
          <a:xfrm>
            <a:off x="3868014" y="2045839"/>
            <a:ext cx="1437287" cy="1417734"/>
            <a:chOff x="4021546" y="2415707"/>
            <a:chExt cx="1123844" cy="1108554"/>
          </a:xfrm>
          <a:solidFill>
            <a:schemeClr val="bg1">
              <a:lumMod val="65000"/>
            </a:schemeClr>
          </a:solidFill>
        </p:grpSpPr>
        <p:sp>
          <p:nvSpPr>
            <p:cNvPr id="24" name="Rectangle 89"/>
            <p:cNvSpPr/>
            <p:nvPr/>
          </p:nvSpPr>
          <p:spPr bwMode="auto">
            <a:xfrm>
              <a:off x="4602580" y="2415707"/>
              <a:ext cx="80276" cy="37079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Freeform: Shape 90"/>
            <p:cNvSpPr/>
            <p:nvPr/>
          </p:nvSpPr>
          <p:spPr bwMode="auto">
            <a:xfrm>
              <a:off x="4430564" y="2549499"/>
              <a:ext cx="164373" cy="2637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7"/>
                </a:cxn>
                <a:cxn ang="0">
                  <a:pos x="23" y="69"/>
                </a:cxn>
                <a:cxn ang="0">
                  <a:pos x="43" y="62"/>
                </a:cxn>
                <a:cxn ang="0">
                  <a:pos x="20" y="0"/>
                </a:cxn>
              </a:cxnLst>
              <a:rect l="0" t="0" r="r" b="b"/>
              <a:pathLst>
                <a:path w="43" h="69">
                  <a:moveTo>
                    <a:pt x="20" y="0"/>
                  </a:moveTo>
                  <a:lnTo>
                    <a:pt x="0" y="7"/>
                  </a:lnTo>
                  <a:lnTo>
                    <a:pt x="23" y="69"/>
                  </a:lnTo>
                  <a:lnTo>
                    <a:pt x="43" y="6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Freeform: Shape 91"/>
            <p:cNvSpPr/>
            <p:nvPr/>
          </p:nvSpPr>
          <p:spPr bwMode="auto">
            <a:xfrm>
              <a:off x="4258546" y="2591546"/>
              <a:ext cx="252291" cy="27905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14"/>
                </a:cxn>
                <a:cxn ang="0">
                  <a:pos x="50" y="73"/>
                </a:cxn>
                <a:cxn ang="0">
                  <a:pos x="66" y="59"/>
                </a:cxn>
                <a:cxn ang="0">
                  <a:pos x="17" y="0"/>
                </a:cxn>
              </a:cxnLst>
              <a:rect l="0" t="0" r="r" b="b"/>
              <a:pathLst>
                <a:path w="66" h="73">
                  <a:moveTo>
                    <a:pt x="17" y="0"/>
                  </a:moveTo>
                  <a:lnTo>
                    <a:pt x="0" y="14"/>
                  </a:lnTo>
                  <a:lnTo>
                    <a:pt x="50" y="73"/>
                  </a:lnTo>
                  <a:lnTo>
                    <a:pt x="66" y="59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Freeform: Shape 92"/>
            <p:cNvSpPr/>
            <p:nvPr/>
          </p:nvSpPr>
          <p:spPr bwMode="auto">
            <a:xfrm>
              <a:off x="4227966" y="2775031"/>
              <a:ext cx="217889" cy="17201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18"/>
                </a:cxn>
                <a:cxn ang="0">
                  <a:pos x="46" y="45"/>
                </a:cxn>
                <a:cxn ang="0">
                  <a:pos x="57" y="27"/>
                </a:cxn>
                <a:cxn ang="0">
                  <a:pos x="11" y="0"/>
                </a:cxn>
              </a:cxnLst>
              <a:rect l="0" t="0" r="r" b="b"/>
              <a:pathLst>
                <a:path w="57" h="45">
                  <a:moveTo>
                    <a:pt x="11" y="0"/>
                  </a:moveTo>
                  <a:lnTo>
                    <a:pt x="0" y="18"/>
                  </a:lnTo>
                  <a:lnTo>
                    <a:pt x="46" y="45"/>
                  </a:lnTo>
                  <a:lnTo>
                    <a:pt x="57" y="27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Freeform: Shape 93"/>
            <p:cNvSpPr/>
            <p:nvPr/>
          </p:nvSpPr>
          <p:spPr bwMode="auto">
            <a:xfrm>
              <a:off x="4021546" y="2889709"/>
              <a:ext cx="382259" cy="14525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1"/>
                </a:cxn>
                <a:cxn ang="0">
                  <a:pos x="96" y="38"/>
                </a:cxn>
                <a:cxn ang="0">
                  <a:pos x="100" y="16"/>
                </a:cxn>
                <a:cxn ang="0">
                  <a:pos x="4" y="0"/>
                </a:cxn>
              </a:cxnLst>
              <a:rect l="0" t="0" r="r" b="b"/>
              <a:pathLst>
                <a:path w="100" h="38">
                  <a:moveTo>
                    <a:pt x="4" y="0"/>
                  </a:moveTo>
                  <a:lnTo>
                    <a:pt x="0" y="21"/>
                  </a:lnTo>
                  <a:lnTo>
                    <a:pt x="96" y="38"/>
                  </a:lnTo>
                  <a:lnTo>
                    <a:pt x="100" y="16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Freeform: Shape 94"/>
            <p:cNvSpPr/>
            <p:nvPr/>
          </p:nvSpPr>
          <p:spPr bwMode="auto">
            <a:xfrm>
              <a:off x="4254725" y="3038791"/>
              <a:ext cx="149082" cy="10703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28"/>
                </a:cxn>
                <a:cxn ang="0">
                  <a:pos x="39" y="21"/>
                </a:cxn>
                <a:cxn ang="0">
                  <a:pos x="35" y="0"/>
                </a:cxn>
                <a:cxn ang="0">
                  <a:pos x="0" y="7"/>
                </a:cxn>
              </a:cxnLst>
              <a:rect l="0" t="0" r="r" b="b"/>
              <a:pathLst>
                <a:path w="39" h="28">
                  <a:moveTo>
                    <a:pt x="0" y="7"/>
                  </a:moveTo>
                  <a:lnTo>
                    <a:pt x="4" y="28"/>
                  </a:lnTo>
                  <a:lnTo>
                    <a:pt x="39" y="21"/>
                  </a:lnTo>
                  <a:lnTo>
                    <a:pt x="35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Freeform: Shape 95"/>
            <p:cNvSpPr/>
            <p:nvPr/>
          </p:nvSpPr>
          <p:spPr bwMode="auto">
            <a:xfrm>
              <a:off x="4212675" y="3130533"/>
              <a:ext cx="233179" cy="1796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1" y="47"/>
                </a:cxn>
                <a:cxn ang="0">
                  <a:pos x="61" y="18"/>
                </a:cxn>
                <a:cxn ang="0">
                  <a:pos x="50" y="0"/>
                </a:cxn>
                <a:cxn ang="0">
                  <a:pos x="0" y="28"/>
                </a:cxn>
              </a:cxnLst>
              <a:rect l="0" t="0" r="r" b="b"/>
              <a:pathLst>
                <a:path w="61" h="47">
                  <a:moveTo>
                    <a:pt x="0" y="28"/>
                  </a:moveTo>
                  <a:lnTo>
                    <a:pt x="11" y="47"/>
                  </a:lnTo>
                  <a:lnTo>
                    <a:pt x="61" y="18"/>
                  </a:lnTo>
                  <a:lnTo>
                    <a:pt x="50" y="0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Freeform: Shape 96"/>
            <p:cNvSpPr/>
            <p:nvPr/>
          </p:nvSpPr>
          <p:spPr bwMode="auto">
            <a:xfrm>
              <a:off x="4331177" y="3203161"/>
              <a:ext cx="179663" cy="194953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16" y="51"/>
                </a:cxn>
                <a:cxn ang="0">
                  <a:pos x="47" y="14"/>
                </a:cxn>
                <a:cxn ang="0">
                  <a:pos x="31" y="0"/>
                </a:cxn>
                <a:cxn ang="0">
                  <a:pos x="0" y="37"/>
                </a:cxn>
              </a:cxnLst>
              <a:rect l="0" t="0" r="r" b="b"/>
              <a:pathLst>
                <a:path w="47" h="51">
                  <a:moveTo>
                    <a:pt x="0" y="37"/>
                  </a:moveTo>
                  <a:lnTo>
                    <a:pt x="16" y="51"/>
                  </a:lnTo>
                  <a:lnTo>
                    <a:pt x="47" y="14"/>
                  </a:lnTo>
                  <a:lnTo>
                    <a:pt x="31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Freeform: Shape 97"/>
            <p:cNvSpPr/>
            <p:nvPr/>
          </p:nvSpPr>
          <p:spPr bwMode="auto">
            <a:xfrm>
              <a:off x="4442031" y="3260501"/>
              <a:ext cx="152904" cy="240825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20" y="63"/>
                </a:cxn>
                <a:cxn ang="0">
                  <a:pos x="40" y="7"/>
                </a:cxn>
                <a:cxn ang="0">
                  <a:pos x="20" y="0"/>
                </a:cxn>
                <a:cxn ang="0">
                  <a:pos x="0" y="56"/>
                </a:cxn>
              </a:cxnLst>
              <a:rect l="0" t="0" r="r" b="b"/>
              <a:pathLst>
                <a:path w="40" h="63">
                  <a:moveTo>
                    <a:pt x="0" y="56"/>
                  </a:moveTo>
                  <a:lnTo>
                    <a:pt x="20" y="63"/>
                  </a:lnTo>
                  <a:lnTo>
                    <a:pt x="40" y="7"/>
                  </a:lnTo>
                  <a:lnTo>
                    <a:pt x="20" y="0"/>
                  </a:lnTo>
                  <a:lnTo>
                    <a:pt x="0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Rectangle 98"/>
            <p:cNvSpPr/>
            <p:nvPr/>
          </p:nvSpPr>
          <p:spPr bwMode="auto">
            <a:xfrm>
              <a:off x="4602580" y="3291082"/>
              <a:ext cx="80276" cy="175839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Freeform: Shape 99"/>
            <p:cNvSpPr/>
            <p:nvPr/>
          </p:nvSpPr>
          <p:spPr bwMode="auto">
            <a:xfrm>
              <a:off x="4690500" y="3260501"/>
              <a:ext cx="160549" cy="263760"/>
            </a:xfrm>
            <a:custGeom>
              <a:avLst/>
              <a:gdLst/>
              <a:ahLst/>
              <a:cxnLst>
                <a:cxn ang="0">
                  <a:pos x="23" y="69"/>
                </a:cxn>
                <a:cxn ang="0">
                  <a:pos x="42" y="63"/>
                </a:cxn>
                <a:cxn ang="0">
                  <a:pos x="20" y="0"/>
                </a:cxn>
                <a:cxn ang="0">
                  <a:pos x="0" y="7"/>
                </a:cxn>
                <a:cxn ang="0">
                  <a:pos x="23" y="69"/>
                </a:cxn>
              </a:cxnLst>
              <a:rect l="0" t="0" r="r" b="b"/>
              <a:pathLst>
                <a:path w="42" h="69">
                  <a:moveTo>
                    <a:pt x="23" y="69"/>
                  </a:moveTo>
                  <a:lnTo>
                    <a:pt x="42" y="63"/>
                  </a:lnTo>
                  <a:lnTo>
                    <a:pt x="20" y="0"/>
                  </a:lnTo>
                  <a:lnTo>
                    <a:pt x="0" y="7"/>
                  </a:lnTo>
                  <a:lnTo>
                    <a:pt x="23" y="6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Freeform: Shape 100"/>
            <p:cNvSpPr/>
            <p:nvPr/>
          </p:nvSpPr>
          <p:spPr bwMode="auto">
            <a:xfrm>
              <a:off x="4774597" y="3203161"/>
              <a:ext cx="175839" cy="191130"/>
            </a:xfrm>
            <a:custGeom>
              <a:avLst/>
              <a:gdLst/>
              <a:ahLst/>
              <a:cxnLst>
                <a:cxn ang="0">
                  <a:pos x="30" y="50"/>
                </a:cxn>
                <a:cxn ang="0">
                  <a:pos x="46" y="36"/>
                </a:cxn>
                <a:cxn ang="0">
                  <a:pos x="16" y="0"/>
                </a:cxn>
                <a:cxn ang="0">
                  <a:pos x="0" y="14"/>
                </a:cxn>
                <a:cxn ang="0">
                  <a:pos x="30" y="50"/>
                </a:cxn>
              </a:cxnLst>
              <a:rect l="0" t="0" r="r" b="b"/>
              <a:pathLst>
                <a:path w="46" h="50">
                  <a:moveTo>
                    <a:pt x="30" y="50"/>
                  </a:moveTo>
                  <a:lnTo>
                    <a:pt x="46" y="36"/>
                  </a:lnTo>
                  <a:lnTo>
                    <a:pt x="16" y="0"/>
                  </a:lnTo>
                  <a:lnTo>
                    <a:pt x="0" y="14"/>
                  </a:lnTo>
                  <a:lnTo>
                    <a:pt x="30" y="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Freeform: Shape 101"/>
            <p:cNvSpPr/>
            <p:nvPr/>
          </p:nvSpPr>
          <p:spPr bwMode="auto">
            <a:xfrm>
              <a:off x="4839580" y="3130533"/>
              <a:ext cx="225534" cy="175839"/>
            </a:xfrm>
            <a:custGeom>
              <a:avLst/>
              <a:gdLst/>
              <a:ahLst/>
              <a:cxnLst>
                <a:cxn ang="0">
                  <a:pos x="49" y="46"/>
                </a:cxn>
                <a:cxn ang="0">
                  <a:pos x="59" y="27"/>
                </a:cxn>
                <a:cxn ang="0">
                  <a:pos x="11" y="0"/>
                </a:cxn>
                <a:cxn ang="0">
                  <a:pos x="0" y="18"/>
                </a:cxn>
                <a:cxn ang="0">
                  <a:pos x="49" y="46"/>
                </a:cxn>
              </a:cxnLst>
              <a:rect l="0" t="0" r="r" b="b"/>
              <a:pathLst>
                <a:path w="59" h="46">
                  <a:moveTo>
                    <a:pt x="49" y="46"/>
                  </a:moveTo>
                  <a:lnTo>
                    <a:pt x="59" y="27"/>
                  </a:lnTo>
                  <a:lnTo>
                    <a:pt x="11" y="0"/>
                  </a:lnTo>
                  <a:lnTo>
                    <a:pt x="0" y="18"/>
                  </a:lnTo>
                  <a:lnTo>
                    <a:pt x="49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Freeform: Shape 102"/>
            <p:cNvSpPr/>
            <p:nvPr/>
          </p:nvSpPr>
          <p:spPr bwMode="auto">
            <a:xfrm>
              <a:off x="4881630" y="3038791"/>
              <a:ext cx="152904" cy="107033"/>
            </a:xfrm>
            <a:custGeom>
              <a:avLst/>
              <a:gdLst/>
              <a:ahLst/>
              <a:cxnLst>
                <a:cxn ang="0">
                  <a:pos x="36" y="28"/>
                </a:cxn>
                <a:cxn ang="0">
                  <a:pos x="40" y="7"/>
                </a:cxn>
                <a:cxn ang="0">
                  <a:pos x="4" y="0"/>
                </a:cxn>
                <a:cxn ang="0">
                  <a:pos x="0" y="21"/>
                </a:cxn>
                <a:cxn ang="0">
                  <a:pos x="36" y="28"/>
                </a:cxn>
              </a:cxnLst>
              <a:rect l="0" t="0" r="r" b="b"/>
              <a:pathLst>
                <a:path w="40" h="28">
                  <a:moveTo>
                    <a:pt x="36" y="28"/>
                  </a:moveTo>
                  <a:lnTo>
                    <a:pt x="40" y="7"/>
                  </a:lnTo>
                  <a:lnTo>
                    <a:pt x="4" y="0"/>
                  </a:lnTo>
                  <a:lnTo>
                    <a:pt x="0" y="21"/>
                  </a:lnTo>
                  <a:lnTo>
                    <a:pt x="36" y="2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Freeform: Shape 103"/>
            <p:cNvSpPr/>
            <p:nvPr/>
          </p:nvSpPr>
          <p:spPr bwMode="auto">
            <a:xfrm>
              <a:off x="4881630" y="2908823"/>
              <a:ext cx="263760" cy="126147"/>
            </a:xfrm>
            <a:custGeom>
              <a:avLst/>
              <a:gdLst/>
              <a:ahLst/>
              <a:cxnLst>
                <a:cxn ang="0">
                  <a:pos x="69" y="21"/>
                </a:cxn>
                <a:cxn ang="0">
                  <a:pos x="65" y="0"/>
                </a:cxn>
                <a:cxn ang="0">
                  <a:pos x="0" y="11"/>
                </a:cxn>
                <a:cxn ang="0">
                  <a:pos x="4" y="33"/>
                </a:cxn>
                <a:cxn ang="0">
                  <a:pos x="69" y="21"/>
                </a:cxn>
              </a:cxnLst>
              <a:rect l="0" t="0" r="r" b="b"/>
              <a:pathLst>
                <a:path w="69" h="33">
                  <a:moveTo>
                    <a:pt x="69" y="21"/>
                  </a:moveTo>
                  <a:lnTo>
                    <a:pt x="65" y="0"/>
                  </a:lnTo>
                  <a:lnTo>
                    <a:pt x="0" y="11"/>
                  </a:lnTo>
                  <a:lnTo>
                    <a:pt x="4" y="33"/>
                  </a:lnTo>
                  <a:lnTo>
                    <a:pt x="69" y="2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Freeform: Shape 104"/>
            <p:cNvSpPr/>
            <p:nvPr/>
          </p:nvSpPr>
          <p:spPr bwMode="auto">
            <a:xfrm>
              <a:off x="4839580" y="2752095"/>
              <a:ext cx="256115" cy="194953"/>
            </a:xfrm>
            <a:custGeom>
              <a:avLst/>
              <a:gdLst/>
              <a:ahLst/>
              <a:cxnLst>
                <a:cxn ang="0">
                  <a:pos x="67" y="18"/>
                </a:cxn>
                <a:cxn ang="0">
                  <a:pos x="57" y="0"/>
                </a:cxn>
                <a:cxn ang="0">
                  <a:pos x="0" y="33"/>
                </a:cxn>
                <a:cxn ang="0">
                  <a:pos x="11" y="51"/>
                </a:cxn>
                <a:cxn ang="0">
                  <a:pos x="67" y="18"/>
                </a:cxn>
              </a:cxnLst>
              <a:rect l="0" t="0" r="r" b="b"/>
              <a:pathLst>
                <a:path w="67" h="51">
                  <a:moveTo>
                    <a:pt x="67" y="18"/>
                  </a:moveTo>
                  <a:lnTo>
                    <a:pt x="57" y="0"/>
                  </a:lnTo>
                  <a:lnTo>
                    <a:pt x="0" y="33"/>
                  </a:lnTo>
                  <a:lnTo>
                    <a:pt x="11" y="51"/>
                  </a:lnTo>
                  <a:lnTo>
                    <a:pt x="67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Freeform: Shape 105"/>
            <p:cNvSpPr/>
            <p:nvPr/>
          </p:nvSpPr>
          <p:spPr bwMode="auto">
            <a:xfrm>
              <a:off x="4774597" y="2725338"/>
              <a:ext cx="141437" cy="145258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20" y="0"/>
                </a:cxn>
                <a:cxn ang="0">
                  <a:pos x="0" y="24"/>
                </a:cxn>
                <a:cxn ang="0">
                  <a:pos x="16" y="38"/>
                </a:cxn>
                <a:cxn ang="0">
                  <a:pos x="37" y="14"/>
                </a:cxn>
              </a:cxnLst>
              <a:rect l="0" t="0" r="r" b="b"/>
              <a:pathLst>
                <a:path w="37" h="38">
                  <a:moveTo>
                    <a:pt x="37" y="14"/>
                  </a:moveTo>
                  <a:lnTo>
                    <a:pt x="20" y="0"/>
                  </a:lnTo>
                  <a:lnTo>
                    <a:pt x="0" y="24"/>
                  </a:lnTo>
                  <a:lnTo>
                    <a:pt x="16" y="38"/>
                  </a:lnTo>
                  <a:lnTo>
                    <a:pt x="37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" name="Freeform: Shape 106"/>
            <p:cNvSpPr/>
            <p:nvPr/>
          </p:nvSpPr>
          <p:spPr bwMode="auto">
            <a:xfrm>
              <a:off x="4690500" y="2580080"/>
              <a:ext cx="152904" cy="233179"/>
            </a:xfrm>
            <a:custGeom>
              <a:avLst/>
              <a:gdLst/>
              <a:ahLst/>
              <a:cxnLst>
                <a:cxn ang="0">
                  <a:pos x="40" y="7"/>
                </a:cxn>
                <a:cxn ang="0">
                  <a:pos x="19" y="0"/>
                </a:cxn>
                <a:cxn ang="0">
                  <a:pos x="0" y="54"/>
                </a:cxn>
                <a:cxn ang="0">
                  <a:pos x="20" y="61"/>
                </a:cxn>
                <a:cxn ang="0">
                  <a:pos x="40" y="7"/>
                </a:cxn>
              </a:cxnLst>
              <a:rect l="0" t="0" r="r" b="b"/>
              <a:pathLst>
                <a:path w="40" h="61">
                  <a:moveTo>
                    <a:pt x="40" y="7"/>
                  </a:moveTo>
                  <a:lnTo>
                    <a:pt x="19" y="0"/>
                  </a:lnTo>
                  <a:lnTo>
                    <a:pt x="0" y="54"/>
                  </a:lnTo>
                  <a:lnTo>
                    <a:pt x="20" y="61"/>
                  </a:lnTo>
                  <a:lnTo>
                    <a:pt x="40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pic>
        <p:nvPicPr>
          <p:cNvPr id="3" name="图片 2" descr="QQ图片202001081349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0"/>
            <a:ext cx="9149080" cy="606425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C59841F5-5F98-49F9-9DAA-F9A6E2223B56}"/>
              </a:ext>
            </a:extLst>
          </p:cNvPr>
          <p:cNvGrpSpPr/>
          <p:nvPr/>
        </p:nvGrpSpPr>
        <p:grpSpPr>
          <a:xfrm rot="11464988">
            <a:off x="5315195" y="2197275"/>
            <a:ext cx="650205" cy="977745"/>
            <a:chOff x="3256927" y="2642265"/>
            <a:chExt cx="650205" cy="977745"/>
          </a:xfrm>
        </p:grpSpPr>
        <p:sp>
          <p:nvSpPr>
            <p:cNvPr id="56" name="Freeform: Shape 63">
              <a:extLst>
                <a:ext uri="{FF2B5EF4-FFF2-40B4-BE49-F238E27FC236}">
                  <a16:creationId xmlns:a16="http://schemas.microsoft.com/office/drawing/2014/main" id="{EF14A7C8-E2A9-429C-B093-1D1DA337FE58}"/>
                </a:ext>
              </a:extLst>
            </p:cNvPr>
            <p:cNvSpPr/>
            <p:nvPr/>
          </p:nvSpPr>
          <p:spPr bwMode="auto">
            <a:xfrm>
              <a:off x="3555143" y="2671598"/>
              <a:ext cx="351989" cy="80664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8" y="49"/>
                </a:cxn>
                <a:cxn ang="0">
                  <a:pos x="45" y="93"/>
                </a:cxn>
                <a:cxn ang="0">
                  <a:pos x="84" y="171"/>
                </a:cxn>
                <a:cxn ang="0">
                  <a:pos x="56" y="192"/>
                </a:cxn>
                <a:cxn ang="0">
                  <a:pos x="11" y="102"/>
                </a:cxn>
                <a:cxn ang="0">
                  <a:pos x="4" y="0"/>
                </a:cxn>
                <a:cxn ang="0">
                  <a:pos x="39" y="5"/>
                </a:cxn>
              </a:cxnLst>
              <a:rect l="0" t="0" r="r" b="b"/>
              <a:pathLst>
                <a:path w="84" h="192">
                  <a:moveTo>
                    <a:pt x="39" y="5"/>
                  </a:moveTo>
                  <a:cubicBezTo>
                    <a:pt x="37" y="20"/>
                    <a:pt x="37" y="35"/>
                    <a:pt x="38" y="49"/>
                  </a:cubicBezTo>
                  <a:cubicBezTo>
                    <a:pt x="38" y="64"/>
                    <a:pt x="41" y="78"/>
                    <a:pt x="45" y="93"/>
                  </a:cubicBezTo>
                  <a:cubicBezTo>
                    <a:pt x="52" y="121"/>
                    <a:pt x="66" y="148"/>
                    <a:pt x="84" y="171"/>
                  </a:cubicBezTo>
                  <a:cubicBezTo>
                    <a:pt x="56" y="192"/>
                    <a:pt x="56" y="192"/>
                    <a:pt x="56" y="192"/>
                  </a:cubicBezTo>
                  <a:cubicBezTo>
                    <a:pt x="35" y="166"/>
                    <a:pt x="19" y="135"/>
                    <a:pt x="11" y="102"/>
                  </a:cubicBezTo>
                  <a:cubicBezTo>
                    <a:pt x="2" y="69"/>
                    <a:pt x="0" y="34"/>
                    <a:pt x="4" y="0"/>
                  </a:cubicBezTo>
                  <a:lnTo>
                    <a:pt x="39" y="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57" name="Group 64">
              <a:extLst>
                <a:ext uri="{FF2B5EF4-FFF2-40B4-BE49-F238E27FC236}">
                  <a16:creationId xmlns:a16="http://schemas.microsoft.com/office/drawing/2014/main" id="{9F90ACF9-7236-4E27-8380-30F6EB17900C}"/>
                </a:ext>
              </a:extLst>
            </p:cNvPr>
            <p:cNvGrpSpPr/>
            <p:nvPr/>
          </p:nvGrpSpPr>
          <p:grpSpPr>
            <a:xfrm>
              <a:off x="3256927" y="2642265"/>
              <a:ext cx="532871" cy="977745"/>
              <a:chOff x="3543723" y="2882063"/>
              <a:chExt cx="416663" cy="764518"/>
            </a:xfrm>
            <a:solidFill>
              <a:schemeClr val="accent5"/>
            </a:solidFill>
          </p:grpSpPr>
          <p:sp>
            <p:nvSpPr>
              <p:cNvPr id="58" name="Freeform: Shape 65">
                <a:extLst>
                  <a:ext uri="{FF2B5EF4-FFF2-40B4-BE49-F238E27FC236}">
                    <a16:creationId xmlns:a16="http://schemas.microsoft.com/office/drawing/2014/main" id="{C09F609E-2B81-4B09-A71D-CD84A71C1F23}"/>
                  </a:ext>
                </a:extLst>
              </p:cNvPr>
              <p:cNvSpPr/>
              <p:nvPr/>
            </p:nvSpPr>
            <p:spPr bwMode="auto">
              <a:xfrm>
                <a:off x="3593417" y="2882063"/>
                <a:ext cx="366969" cy="764518"/>
              </a:xfrm>
              <a:custGeom>
                <a:avLst/>
                <a:gdLst/>
                <a:ahLst/>
                <a:cxnLst>
                  <a:cxn ang="0">
                    <a:pos x="60" y="7"/>
                  </a:cxn>
                  <a:cxn ang="0">
                    <a:pos x="67" y="109"/>
                  </a:cxn>
                  <a:cxn ang="0">
                    <a:pos x="112" y="199"/>
                  </a:cxn>
                  <a:cxn ang="0">
                    <a:pos x="69" y="233"/>
                  </a:cxn>
                  <a:cxn ang="0">
                    <a:pos x="13" y="123"/>
                  </a:cxn>
                  <a:cxn ang="0">
                    <a:pos x="6" y="0"/>
                  </a:cxn>
                  <a:cxn ang="0">
                    <a:pos x="60" y="7"/>
                  </a:cxn>
                </a:cxnLst>
                <a:rect l="0" t="0" r="r" b="b"/>
                <a:pathLst>
                  <a:path w="112" h="233">
                    <a:moveTo>
                      <a:pt x="60" y="7"/>
                    </a:moveTo>
                    <a:cubicBezTo>
                      <a:pt x="56" y="41"/>
                      <a:pt x="58" y="76"/>
                      <a:pt x="67" y="109"/>
                    </a:cubicBezTo>
                    <a:cubicBezTo>
                      <a:pt x="75" y="142"/>
                      <a:pt x="91" y="173"/>
                      <a:pt x="112" y="199"/>
                    </a:cubicBezTo>
                    <a:cubicBezTo>
                      <a:pt x="69" y="233"/>
                      <a:pt x="69" y="233"/>
                      <a:pt x="69" y="233"/>
                    </a:cubicBezTo>
                    <a:cubicBezTo>
                      <a:pt x="43" y="201"/>
                      <a:pt x="24" y="163"/>
                      <a:pt x="13" y="123"/>
                    </a:cubicBezTo>
                    <a:cubicBezTo>
                      <a:pt x="3" y="83"/>
                      <a:pt x="0" y="41"/>
                      <a:pt x="6" y="0"/>
                    </a:cubicBezTo>
                    <a:lnTo>
                      <a:pt x="60" y="7"/>
                    </a:ln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66">
                <a:extLst>
                  <a:ext uri="{FF2B5EF4-FFF2-40B4-BE49-F238E27FC236}">
                    <a16:creationId xmlns:a16="http://schemas.microsoft.com/office/drawing/2014/main" id="{28EB5179-74DA-433F-B473-B468DD6F6089}"/>
                  </a:ext>
                </a:extLst>
              </p:cNvPr>
              <p:cNvSpPr/>
              <p:nvPr/>
            </p:nvSpPr>
            <p:spPr bwMode="auto">
              <a:xfrm>
                <a:off x="3543723" y="3226097"/>
                <a:ext cx="191130" cy="114678"/>
              </a:xfrm>
              <a:custGeom>
                <a:avLst/>
                <a:gdLst/>
                <a:ahLst/>
                <a:cxnLst>
                  <a:cxn ang="0">
                    <a:pos x="59" y="10"/>
                  </a:cxn>
                  <a:cxn ang="0">
                    <a:pos x="35" y="35"/>
                  </a:cxn>
                  <a:cxn ang="0">
                    <a:pos x="0" y="26"/>
                  </a:cxn>
                  <a:cxn ang="0">
                    <a:pos x="25" y="0"/>
                  </a:cxn>
                  <a:cxn ang="0">
                    <a:pos x="59" y="10"/>
                  </a:cxn>
                </a:cxnLst>
                <a:rect l="0" t="0" r="r" b="b"/>
                <a:pathLst>
                  <a:path w="59" h="35">
                    <a:moveTo>
                      <a:pt x="59" y="10"/>
                    </a:moveTo>
                    <a:cubicBezTo>
                      <a:pt x="50" y="18"/>
                      <a:pt x="42" y="26"/>
                      <a:pt x="35" y="35"/>
                    </a:cubicBezTo>
                    <a:cubicBezTo>
                      <a:pt x="23" y="33"/>
                      <a:pt x="11" y="30"/>
                      <a:pt x="0" y="26"/>
                    </a:cubicBezTo>
                    <a:cubicBezTo>
                      <a:pt x="8" y="17"/>
                      <a:pt x="16" y="8"/>
                      <a:pt x="25" y="0"/>
                    </a:cubicBezTo>
                    <a:cubicBezTo>
                      <a:pt x="36" y="4"/>
                      <a:pt x="48" y="7"/>
                      <a:pt x="59" y="10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4C74FAAB-9799-485B-96F9-77CC90D0AFEE}"/>
              </a:ext>
            </a:extLst>
          </p:cNvPr>
          <p:cNvGrpSpPr/>
          <p:nvPr/>
        </p:nvGrpSpPr>
        <p:grpSpPr>
          <a:xfrm rot="5632280">
            <a:off x="4053784" y="1288087"/>
            <a:ext cx="650205" cy="977745"/>
            <a:chOff x="3256927" y="2642265"/>
            <a:chExt cx="650205" cy="977745"/>
          </a:xfrm>
        </p:grpSpPr>
        <p:sp>
          <p:nvSpPr>
            <p:cNvPr id="61" name="Freeform: Shape 63">
              <a:extLst>
                <a:ext uri="{FF2B5EF4-FFF2-40B4-BE49-F238E27FC236}">
                  <a16:creationId xmlns:a16="http://schemas.microsoft.com/office/drawing/2014/main" id="{D812596C-D7B2-479A-8D78-C1BE20DF75D0}"/>
                </a:ext>
              </a:extLst>
            </p:cNvPr>
            <p:cNvSpPr/>
            <p:nvPr/>
          </p:nvSpPr>
          <p:spPr bwMode="auto">
            <a:xfrm>
              <a:off x="3555143" y="2671598"/>
              <a:ext cx="351989" cy="80664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8" y="49"/>
                </a:cxn>
                <a:cxn ang="0">
                  <a:pos x="45" y="93"/>
                </a:cxn>
                <a:cxn ang="0">
                  <a:pos x="84" y="171"/>
                </a:cxn>
                <a:cxn ang="0">
                  <a:pos x="56" y="192"/>
                </a:cxn>
                <a:cxn ang="0">
                  <a:pos x="11" y="102"/>
                </a:cxn>
                <a:cxn ang="0">
                  <a:pos x="4" y="0"/>
                </a:cxn>
                <a:cxn ang="0">
                  <a:pos x="39" y="5"/>
                </a:cxn>
              </a:cxnLst>
              <a:rect l="0" t="0" r="r" b="b"/>
              <a:pathLst>
                <a:path w="84" h="192">
                  <a:moveTo>
                    <a:pt x="39" y="5"/>
                  </a:moveTo>
                  <a:cubicBezTo>
                    <a:pt x="37" y="20"/>
                    <a:pt x="37" y="35"/>
                    <a:pt x="38" y="49"/>
                  </a:cubicBezTo>
                  <a:cubicBezTo>
                    <a:pt x="38" y="64"/>
                    <a:pt x="41" y="78"/>
                    <a:pt x="45" y="93"/>
                  </a:cubicBezTo>
                  <a:cubicBezTo>
                    <a:pt x="52" y="121"/>
                    <a:pt x="66" y="148"/>
                    <a:pt x="84" y="171"/>
                  </a:cubicBezTo>
                  <a:cubicBezTo>
                    <a:pt x="56" y="192"/>
                    <a:pt x="56" y="192"/>
                    <a:pt x="56" y="192"/>
                  </a:cubicBezTo>
                  <a:cubicBezTo>
                    <a:pt x="35" y="166"/>
                    <a:pt x="19" y="135"/>
                    <a:pt x="11" y="102"/>
                  </a:cubicBezTo>
                  <a:cubicBezTo>
                    <a:pt x="2" y="69"/>
                    <a:pt x="0" y="34"/>
                    <a:pt x="4" y="0"/>
                  </a:cubicBezTo>
                  <a:lnTo>
                    <a:pt x="39" y="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62" name="Group 64">
              <a:extLst>
                <a:ext uri="{FF2B5EF4-FFF2-40B4-BE49-F238E27FC236}">
                  <a16:creationId xmlns:a16="http://schemas.microsoft.com/office/drawing/2014/main" id="{52C79712-F5A7-4CDE-8E2F-A31FFB4CCF79}"/>
                </a:ext>
              </a:extLst>
            </p:cNvPr>
            <p:cNvGrpSpPr/>
            <p:nvPr/>
          </p:nvGrpSpPr>
          <p:grpSpPr>
            <a:xfrm>
              <a:off x="3256927" y="2642265"/>
              <a:ext cx="532871" cy="977745"/>
              <a:chOff x="3543723" y="2882063"/>
              <a:chExt cx="416663" cy="764518"/>
            </a:xfrm>
            <a:solidFill>
              <a:schemeClr val="accent5"/>
            </a:solidFill>
          </p:grpSpPr>
          <p:sp>
            <p:nvSpPr>
              <p:cNvPr id="63" name="Freeform: Shape 65">
                <a:extLst>
                  <a:ext uri="{FF2B5EF4-FFF2-40B4-BE49-F238E27FC236}">
                    <a16:creationId xmlns:a16="http://schemas.microsoft.com/office/drawing/2014/main" id="{3767D7BC-0A74-47FE-875B-E4331182F86C}"/>
                  </a:ext>
                </a:extLst>
              </p:cNvPr>
              <p:cNvSpPr/>
              <p:nvPr/>
            </p:nvSpPr>
            <p:spPr bwMode="auto">
              <a:xfrm>
                <a:off x="3593417" y="2882063"/>
                <a:ext cx="366969" cy="764518"/>
              </a:xfrm>
              <a:custGeom>
                <a:avLst/>
                <a:gdLst/>
                <a:ahLst/>
                <a:cxnLst>
                  <a:cxn ang="0">
                    <a:pos x="60" y="7"/>
                  </a:cxn>
                  <a:cxn ang="0">
                    <a:pos x="67" y="109"/>
                  </a:cxn>
                  <a:cxn ang="0">
                    <a:pos x="112" y="199"/>
                  </a:cxn>
                  <a:cxn ang="0">
                    <a:pos x="69" y="233"/>
                  </a:cxn>
                  <a:cxn ang="0">
                    <a:pos x="13" y="123"/>
                  </a:cxn>
                  <a:cxn ang="0">
                    <a:pos x="6" y="0"/>
                  </a:cxn>
                  <a:cxn ang="0">
                    <a:pos x="60" y="7"/>
                  </a:cxn>
                </a:cxnLst>
                <a:rect l="0" t="0" r="r" b="b"/>
                <a:pathLst>
                  <a:path w="112" h="233">
                    <a:moveTo>
                      <a:pt x="60" y="7"/>
                    </a:moveTo>
                    <a:cubicBezTo>
                      <a:pt x="56" y="41"/>
                      <a:pt x="58" y="76"/>
                      <a:pt x="67" y="109"/>
                    </a:cubicBezTo>
                    <a:cubicBezTo>
                      <a:pt x="75" y="142"/>
                      <a:pt x="91" y="173"/>
                      <a:pt x="112" y="199"/>
                    </a:cubicBezTo>
                    <a:cubicBezTo>
                      <a:pt x="69" y="233"/>
                      <a:pt x="69" y="233"/>
                      <a:pt x="69" y="233"/>
                    </a:cubicBezTo>
                    <a:cubicBezTo>
                      <a:pt x="43" y="201"/>
                      <a:pt x="24" y="163"/>
                      <a:pt x="13" y="123"/>
                    </a:cubicBezTo>
                    <a:cubicBezTo>
                      <a:pt x="3" y="83"/>
                      <a:pt x="0" y="41"/>
                      <a:pt x="6" y="0"/>
                    </a:cubicBezTo>
                    <a:lnTo>
                      <a:pt x="60" y="7"/>
                    </a:ln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Freeform: Shape 66">
                <a:extLst>
                  <a:ext uri="{FF2B5EF4-FFF2-40B4-BE49-F238E27FC236}">
                    <a16:creationId xmlns:a16="http://schemas.microsoft.com/office/drawing/2014/main" id="{1D22335F-9BAC-4504-B1E9-CB4E2A2F709C}"/>
                  </a:ext>
                </a:extLst>
              </p:cNvPr>
              <p:cNvSpPr/>
              <p:nvPr/>
            </p:nvSpPr>
            <p:spPr bwMode="auto">
              <a:xfrm>
                <a:off x="3543723" y="3226097"/>
                <a:ext cx="191130" cy="114678"/>
              </a:xfrm>
              <a:custGeom>
                <a:avLst/>
                <a:gdLst/>
                <a:ahLst/>
                <a:cxnLst>
                  <a:cxn ang="0">
                    <a:pos x="59" y="10"/>
                  </a:cxn>
                  <a:cxn ang="0">
                    <a:pos x="35" y="35"/>
                  </a:cxn>
                  <a:cxn ang="0">
                    <a:pos x="0" y="26"/>
                  </a:cxn>
                  <a:cxn ang="0">
                    <a:pos x="25" y="0"/>
                  </a:cxn>
                  <a:cxn ang="0">
                    <a:pos x="59" y="10"/>
                  </a:cxn>
                </a:cxnLst>
                <a:rect l="0" t="0" r="r" b="b"/>
                <a:pathLst>
                  <a:path w="59" h="35">
                    <a:moveTo>
                      <a:pt x="59" y="10"/>
                    </a:moveTo>
                    <a:cubicBezTo>
                      <a:pt x="50" y="18"/>
                      <a:pt x="42" y="26"/>
                      <a:pt x="35" y="35"/>
                    </a:cubicBezTo>
                    <a:cubicBezTo>
                      <a:pt x="23" y="33"/>
                      <a:pt x="11" y="30"/>
                      <a:pt x="0" y="26"/>
                    </a:cubicBezTo>
                    <a:cubicBezTo>
                      <a:pt x="8" y="17"/>
                      <a:pt x="16" y="8"/>
                      <a:pt x="25" y="0"/>
                    </a:cubicBezTo>
                    <a:cubicBezTo>
                      <a:pt x="36" y="4"/>
                      <a:pt x="48" y="7"/>
                      <a:pt x="59" y="10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F18FD0A-E2CD-4647-A289-27C96CDBB3AB}"/>
              </a:ext>
            </a:extLst>
          </p:cNvPr>
          <p:cNvGrpSpPr/>
          <p:nvPr/>
        </p:nvGrpSpPr>
        <p:grpSpPr>
          <a:xfrm rot="5736442">
            <a:off x="4887332" y="1528409"/>
            <a:ext cx="747973" cy="919081"/>
            <a:chOff x="3344930" y="1776961"/>
            <a:chExt cx="747973" cy="919081"/>
          </a:xfrm>
        </p:grpSpPr>
        <p:sp>
          <p:nvSpPr>
            <p:cNvPr id="67" name="Freeform: Shape 68">
              <a:extLst>
                <a:ext uri="{FF2B5EF4-FFF2-40B4-BE49-F238E27FC236}">
                  <a16:creationId xmlns:a16="http://schemas.microsoft.com/office/drawing/2014/main" id="{57E110B9-686F-454D-8593-D43F1CD386D7}"/>
                </a:ext>
              </a:extLst>
            </p:cNvPr>
            <p:cNvSpPr/>
            <p:nvPr/>
          </p:nvSpPr>
          <p:spPr bwMode="auto">
            <a:xfrm>
              <a:off x="3574697" y="1957842"/>
              <a:ext cx="518206" cy="738200"/>
            </a:xfrm>
            <a:custGeom>
              <a:avLst/>
              <a:gdLst/>
              <a:ahLst/>
              <a:cxnLst>
                <a:cxn ang="0">
                  <a:pos x="124" y="29"/>
                </a:cxn>
                <a:cxn ang="0">
                  <a:pos x="65" y="93"/>
                </a:cxn>
                <a:cxn ang="0">
                  <a:pos x="35" y="175"/>
                </a:cxn>
                <a:cxn ang="0">
                  <a:pos x="0" y="170"/>
                </a:cxn>
                <a:cxn ang="0">
                  <a:pos x="35" y="75"/>
                </a:cxn>
                <a:cxn ang="0">
                  <a:pos x="104" y="0"/>
                </a:cxn>
                <a:cxn ang="0">
                  <a:pos x="124" y="29"/>
                </a:cxn>
              </a:cxnLst>
              <a:rect l="0" t="0" r="r" b="b"/>
              <a:pathLst>
                <a:path w="124" h="175">
                  <a:moveTo>
                    <a:pt x="124" y="29"/>
                  </a:moveTo>
                  <a:cubicBezTo>
                    <a:pt x="101" y="46"/>
                    <a:pt x="80" y="68"/>
                    <a:pt x="65" y="93"/>
                  </a:cubicBezTo>
                  <a:cubicBezTo>
                    <a:pt x="50" y="118"/>
                    <a:pt x="39" y="146"/>
                    <a:pt x="35" y="175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5" y="137"/>
                    <a:pt x="17" y="104"/>
                    <a:pt x="35" y="75"/>
                  </a:cubicBezTo>
                  <a:cubicBezTo>
                    <a:pt x="52" y="46"/>
                    <a:pt x="76" y="20"/>
                    <a:pt x="104" y="0"/>
                  </a:cubicBezTo>
                  <a:lnTo>
                    <a:pt x="124" y="2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68" name="Group 69">
              <a:extLst>
                <a:ext uri="{FF2B5EF4-FFF2-40B4-BE49-F238E27FC236}">
                  <a16:creationId xmlns:a16="http://schemas.microsoft.com/office/drawing/2014/main" id="{AC42D6E5-08F9-49CF-AA50-9FB2694D407E}"/>
                </a:ext>
              </a:extLst>
            </p:cNvPr>
            <p:cNvGrpSpPr/>
            <p:nvPr/>
          </p:nvGrpSpPr>
          <p:grpSpPr>
            <a:xfrm>
              <a:off x="3344930" y="1776961"/>
              <a:ext cx="664867" cy="894640"/>
              <a:chOff x="3612530" y="2205466"/>
              <a:chExt cx="519872" cy="699536"/>
            </a:xfrm>
            <a:solidFill>
              <a:schemeClr val="accent6"/>
            </a:solidFill>
          </p:grpSpPr>
          <p:sp>
            <p:nvSpPr>
              <p:cNvPr id="69" name="Freeform: Shape 70">
                <a:extLst>
                  <a:ext uri="{FF2B5EF4-FFF2-40B4-BE49-F238E27FC236}">
                    <a16:creationId xmlns:a16="http://schemas.microsoft.com/office/drawing/2014/main" id="{2CF44955-1954-4E63-B726-3FC9EE9A017D}"/>
                  </a:ext>
                </a:extLst>
              </p:cNvPr>
              <p:cNvSpPr/>
              <p:nvPr/>
            </p:nvSpPr>
            <p:spPr bwMode="auto">
              <a:xfrm>
                <a:off x="3612530" y="2205466"/>
                <a:ext cx="519872" cy="699536"/>
              </a:xfrm>
              <a:custGeom>
                <a:avLst/>
                <a:gdLst/>
                <a:ahLst/>
                <a:cxnLst>
                  <a:cxn ang="0">
                    <a:pos x="158" y="44"/>
                  </a:cxn>
                  <a:cxn ang="0">
                    <a:pos x="89" y="119"/>
                  </a:cxn>
                  <a:cxn ang="0">
                    <a:pos x="54" y="214"/>
                  </a:cxn>
                  <a:cxn ang="0">
                    <a:pos x="0" y="207"/>
                  </a:cxn>
                  <a:cxn ang="0">
                    <a:pos x="42" y="90"/>
                  </a:cxn>
                  <a:cxn ang="0">
                    <a:pos x="126" y="0"/>
                  </a:cxn>
                  <a:cxn ang="0">
                    <a:pos x="158" y="44"/>
                  </a:cxn>
                </a:cxnLst>
                <a:rect l="0" t="0" r="r" b="b"/>
                <a:pathLst>
                  <a:path w="158" h="214">
                    <a:moveTo>
                      <a:pt x="158" y="44"/>
                    </a:moveTo>
                    <a:cubicBezTo>
                      <a:pt x="130" y="64"/>
                      <a:pt x="106" y="90"/>
                      <a:pt x="89" y="119"/>
                    </a:cubicBezTo>
                    <a:cubicBezTo>
                      <a:pt x="71" y="148"/>
                      <a:pt x="59" y="181"/>
                      <a:pt x="54" y="214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" y="165"/>
                      <a:pt x="20" y="126"/>
                      <a:pt x="42" y="90"/>
                    </a:cubicBezTo>
                    <a:cubicBezTo>
                      <a:pt x="63" y="55"/>
                      <a:pt x="92" y="24"/>
                      <a:pt x="126" y="0"/>
                    </a:cubicBezTo>
                    <a:lnTo>
                      <a:pt x="158" y="44"/>
                    </a:ln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Freeform: Shape 71">
                <a:extLst>
                  <a:ext uri="{FF2B5EF4-FFF2-40B4-BE49-F238E27FC236}">
                    <a16:creationId xmlns:a16="http://schemas.microsoft.com/office/drawing/2014/main" id="{78B3DD96-596C-40B5-B922-B9DCCB71B7E7}"/>
                  </a:ext>
                </a:extLst>
              </p:cNvPr>
              <p:cNvSpPr/>
              <p:nvPr/>
            </p:nvSpPr>
            <p:spPr bwMode="auto">
              <a:xfrm>
                <a:off x="3666046" y="2446288"/>
                <a:ext cx="172018" cy="107033"/>
              </a:xfrm>
              <a:custGeom>
                <a:avLst/>
                <a:gdLst/>
                <a:ahLst/>
                <a:cxnLst>
                  <a:cxn ang="0">
                    <a:pos x="52" y="32"/>
                  </a:cxn>
                  <a:cxn ang="0">
                    <a:pos x="17" y="32"/>
                  </a:cxn>
                  <a:cxn ang="0">
                    <a:pos x="0" y="0"/>
                  </a:cxn>
                  <a:cxn ang="0">
                    <a:pos x="36" y="1"/>
                  </a:cxn>
                  <a:cxn ang="0">
                    <a:pos x="52" y="32"/>
                  </a:cxn>
                </a:cxnLst>
                <a:rect l="0" t="0" r="r" b="b"/>
                <a:pathLst>
                  <a:path w="52" h="32">
                    <a:moveTo>
                      <a:pt x="52" y="32"/>
                    </a:moveTo>
                    <a:cubicBezTo>
                      <a:pt x="40" y="31"/>
                      <a:pt x="29" y="31"/>
                      <a:pt x="17" y="32"/>
                    </a:cubicBezTo>
                    <a:cubicBezTo>
                      <a:pt x="11" y="22"/>
                      <a:pt x="5" y="11"/>
                      <a:pt x="0" y="0"/>
                    </a:cubicBezTo>
                    <a:cubicBezTo>
                      <a:pt x="12" y="0"/>
                      <a:pt x="24" y="0"/>
                      <a:pt x="36" y="1"/>
                    </a:cubicBezTo>
                    <a:cubicBezTo>
                      <a:pt x="41" y="12"/>
                      <a:pt x="46" y="22"/>
                      <a:pt x="52" y="32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DFDBAC7-DDE6-4562-A6CA-92CD48C7CA02}"/>
              </a:ext>
            </a:extLst>
          </p:cNvPr>
          <p:cNvGrpSpPr/>
          <p:nvPr/>
        </p:nvGrpSpPr>
        <p:grpSpPr>
          <a:xfrm rot="16707684">
            <a:off x="4901108" y="3095806"/>
            <a:ext cx="967524" cy="747996"/>
            <a:chOff x="4982645" y="3463573"/>
            <a:chExt cx="928859" cy="718641"/>
          </a:xfrm>
        </p:grpSpPr>
        <p:sp>
          <p:nvSpPr>
            <p:cNvPr id="79" name="Freeform: Shape 58">
              <a:extLst>
                <a:ext uri="{FF2B5EF4-FFF2-40B4-BE49-F238E27FC236}">
                  <a16:creationId xmlns:a16="http://schemas.microsoft.com/office/drawing/2014/main" id="{9A37D4F6-6E2D-491A-B754-12977E1CD185}"/>
                </a:ext>
              </a:extLst>
            </p:cNvPr>
            <p:cNvSpPr/>
            <p:nvPr/>
          </p:nvSpPr>
          <p:spPr bwMode="auto">
            <a:xfrm>
              <a:off x="5163527" y="3463573"/>
              <a:ext cx="747977" cy="48887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94" y="56"/>
                </a:cxn>
                <a:cxn ang="0">
                  <a:pos x="178" y="82"/>
                </a:cxn>
                <a:cxn ang="0">
                  <a:pos x="175" y="117"/>
                </a:cxn>
                <a:cxn ang="0">
                  <a:pos x="77" y="87"/>
                </a:cxn>
                <a:cxn ang="0">
                  <a:pos x="0" y="22"/>
                </a:cxn>
                <a:cxn ang="0">
                  <a:pos x="27" y="0"/>
                </a:cxn>
              </a:cxnLst>
              <a:rect l="0" t="0" r="r" b="b"/>
              <a:pathLst>
                <a:path w="178" h="117">
                  <a:moveTo>
                    <a:pt x="27" y="0"/>
                  </a:moveTo>
                  <a:cubicBezTo>
                    <a:pt x="45" y="23"/>
                    <a:pt x="68" y="42"/>
                    <a:pt x="94" y="56"/>
                  </a:cubicBezTo>
                  <a:cubicBezTo>
                    <a:pt x="120" y="70"/>
                    <a:pt x="148" y="79"/>
                    <a:pt x="178" y="82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41" y="114"/>
                    <a:pt x="107" y="104"/>
                    <a:pt x="77" y="87"/>
                  </a:cubicBezTo>
                  <a:cubicBezTo>
                    <a:pt x="47" y="71"/>
                    <a:pt x="21" y="49"/>
                    <a:pt x="0" y="22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80" name="Group 59">
              <a:extLst>
                <a:ext uri="{FF2B5EF4-FFF2-40B4-BE49-F238E27FC236}">
                  <a16:creationId xmlns:a16="http://schemas.microsoft.com/office/drawing/2014/main" id="{E253B3BE-8410-4F02-8995-7DF147C967AC}"/>
                </a:ext>
              </a:extLst>
            </p:cNvPr>
            <p:cNvGrpSpPr/>
            <p:nvPr/>
          </p:nvGrpSpPr>
          <p:grpSpPr>
            <a:xfrm>
              <a:off x="4982645" y="3556457"/>
              <a:ext cx="914194" cy="625757"/>
              <a:chOff x="3822773" y="3539548"/>
              <a:chExt cx="714826" cy="489292"/>
            </a:xfrm>
            <a:solidFill>
              <a:schemeClr val="accent4"/>
            </a:solidFill>
          </p:grpSpPr>
          <p:sp>
            <p:nvSpPr>
              <p:cNvPr id="81" name="Freeform: Shape 60">
                <a:extLst>
                  <a:ext uri="{FF2B5EF4-FFF2-40B4-BE49-F238E27FC236}">
                    <a16:creationId xmlns:a16="http://schemas.microsoft.com/office/drawing/2014/main" id="{F4D68DAD-4110-4795-A042-B2EA0D0CFB8D}"/>
                  </a:ext>
                </a:extLst>
              </p:cNvPr>
              <p:cNvSpPr/>
              <p:nvPr/>
            </p:nvSpPr>
            <p:spPr bwMode="auto">
              <a:xfrm>
                <a:off x="3822773" y="3539548"/>
                <a:ext cx="714826" cy="489292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120" y="65"/>
                  </a:cxn>
                  <a:cxn ang="0">
                    <a:pos x="218" y="95"/>
                  </a:cxn>
                  <a:cxn ang="0">
                    <a:pos x="213" y="149"/>
                  </a:cxn>
                  <a:cxn ang="0">
                    <a:pos x="94" y="114"/>
                  </a:cxn>
                  <a:cxn ang="0">
                    <a:pos x="0" y="34"/>
                  </a:cxn>
                  <a:cxn ang="0">
                    <a:pos x="43" y="0"/>
                  </a:cxn>
                </a:cxnLst>
                <a:rect l="0" t="0" r="r" b="b"/>
                <a:pathLst>
                  <a:path w="218" h="149">
                    <a:moveTo>
                      <a:pt x="43" y="0"/>
                    </a:moveTo>
                    <a:cubicBezTo>
                      <a:pt x="64" y="27"/>
                      <a:pt x="90" y="49"/>
                      <a:pt x="120" y="65"/>
                    </a:cubicBezTo>
                    <a:cubicBezTo>
                      <a:pt x="150" y="82"/>
                      <a:pt x="184" y="92"/>
                      <a:pt x="218" y="95"/>
                    </a:cubicBezTo>
                    <a:cubicBezTo>
                      <a:pt x="213" y="149"/>
                      <a:pt x="213" y="149"/>
                      <a:pt x="213" y="149"/>
                    </a:cubicBezTo>
                    <a:cubicBezTo>
                      <a:pt x="171" y="146"/>
                      <a:pt x="131" y="133"/>
                      <a:pt x="94" y="114"/>
                    </a:cubicBezTo>
                    <a:cubicBezTo>
                      <a:pt x="58" y="94"/>
                      <a:pt x="25" y="67"/>
                      <a:pt x="0" y="34"/>
                    </a:cubicBezTo>
                    <a:lnTo>
                      <a:pt x="43" y="0"/>
                    </a:ln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82" name="Freeform: Shape 61">
                <a:extLst>
                  <a:ext uri="{FF2B5EF4-FFF2-40B4-BE49-F238E27FC236}">
                    <a16:creationId xmlns:a16="http://schemas.microsoft.com/office/drawing/2014/main" id="{2CC65B55-3806-4C32-B14C-DB73BB4B7119}"/>
                  </a:ext>
                </a:extLst>
              </p:cNvPr>
              <p:cNvSpPr/>
              <p:nvPr/>
            </p:nvSpPr>
            <p:spPr bwMode="auto">
              <a:xfrm>
                <a:off x="4078886" y="3826245"/>
                <a:ext cx="107033" cy="175839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2" y="35"/>
                  </a:cxn>
                  <a:cxn ang="0">
                    <a:pos x="2" y="54"/>
                  </a:cxn>
                  <a:cxn ang="0">
                    <a:pos x="1" y="18"/>
                  </a:cxn>
                  <a:cxn ang="0">
                    <a:pos x="31" y="0"/>
                  </a:cxn>
                </a:cxnLst>
                <a:rect l="0" t="0" r="r" b="b"/>
                <a:pathLst>
                  <a:path w="32" h="54">
                    <a:moveTo>
                      <a:pt x="31" y="0"/>
                    </a:moveTo>
                    <a:cubicBezTo>
                      <a:pt x="31" y="11"/>
                      <a:pt x="31" y="23"/>
                      <a:pt x="32" y="35"/>
                    </a:cubicBezTo>
                    <a:cubicBezTo>
                      <a:pt x="23" y="41"/>
                      <a:pt x="12" y="48"/>
                      <a:pt x="2" y="54"/>
                    </a:cubicBezTo>
                    <a:cubicBezTo>
                      <a:pt x="1" y="41"/>
                      <a:pt x="0" y="29"/>
                      <a:pt x="1" y="18"/>
                    </a:cubicBezTo>
                    <a:cubicBezTo>
                      <a:pt x="11" y="12"/>
                      <a:pt x="21" y="6"/>
                      <a:pt x="31" y="0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23CF47BF-9DB0-4910-9D59-4BBF3BDEE40B}"/>
              </a:ext>
            </a:extLst>
          </p:cNvPr>
          <p:cNvGrpSpPr/>
          <p:nvPr/>
        </p:nvGrpSpPr>
        <p:grpSpPr>
          <a:xfrm rot="16200000">
            <a:off x="4496705" y="3368243"/>
            <a:ext cx="650205" cy="977745"/>
            <a:chOff x="3256927" y="2642265"/>
            <a:chExt cx="650205" cy="977745"/>
          </a:xfrm>
        </p:grpSpPr>
        <p:sp>
          <p:nvSpPr>
            <p:cNvPr id="90" name="Freeform: Shape 63">
              <a:extLst>
                <a:ext uri="{FF2B5EF4-FFF2-40B4-BE49-F238E27FC236}">
                  <a16:creationId xmlns:a16="http://schemas.microsoft.com/office/drawing/2014/main" id="{5544C2A5-5A62-4036-9C6C-162C61A05729}"/>
                </a:ext>
              </a:extLst>
            </p:cNvPr>
            <p:cNvSpPr/>
            <p:nvPr/>
          </p:nvSpPr>
          <p:spPr bwMode="auto">
            <a:xfrm>
              <a:off x="3555143" y="2671598"/>
              <a:ext cx="351989" cy="80664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8" y="49"/>
                </a:cxn>
                <a:cxn ang="0">
                  <a:pos x="45" y="93"/>
                </a:cxn>
                <a:cxn ang="0">
                  <a:pos x="84" y="171"/>
                </a:cxn>
                <a:cxn ang="0">
                  <a:pos x="56" y="192"/>
                </a:cxn>
                <a:cxn ang="0">
                  <a:pos x="11" y="102"/>
                </a:cxn>
                <a:cxn ang="0">
                  <a:pos x="4" y="0"/>
                </a:cxn>
                <a:cxn ang="0">
                  <a:pos x="39" y="5"/>
                </a:cxn>
              </a:cxnLst>
              <a:rect l="0" t="0" r="r" b="b"/>
              <a:pathLst>
                <a:path w="84" h="192">
                  <a:moveTo>
                    <a:pt x="39" y="5"/>
                  </a:moveTo>
                  <a:cubicBezTo>
                    <a:pt x="37" y="20"/>
                    <a:pt x="37" y="35"/>
                    <a:pt x="38" y="49"/>
                  </a:cubicBezTo>
                  <a:cubicBezTo>
                    <a:pt x="38" y="64"/>
                    <a:pt x="41" y="78"/>
                    <a:pt x="45" y="93"/>
                  </a:cubicBezTo>
                  <a:cubicBezTo>
                    <a:pt x="52" y="121"/>
                    <a:pt x="66" y="148"/>
                    <a:pt x="84" y="171"/>
                  </a:cubicBezTo>
                  <a:cubicBezTo>
                    <a:pt x="56" y="192"/>
                    <a:pt x="56" y="192"/>
                    <a:pt x="56" y="192"/>
                  </a:cubicBezTo>
                  <a:cubicBezTo>
                    <a:pt x="35" y="166"/>
                    <a:pt x="19" y="135"/>
                    <a:pt x="11" y="102"/>
                  </a:cubicBezTo>
                  <a:cubicBezTo>
                    <a:pt x="2" y="69"/>
                    <a:pt x="0" y="34"/>
                    <a:pt x="4" y="0"/>
                  </a:cubicBezTo>
                  <a:lnTo>
                    <a:pt x="39" y="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91" name="Group 64">
              <a:extLst>
                <a:ext uri="{FF2B5EF4-FFF2-40B4-BE49-F238E27FC236}">
                  <a16:creationId xmlns:a16="http://schemas.microsoft.com/office/drawing/2014/main" id="{46E5576C-C580-433A-9670-BD5226F2F4E5}"/>
                </a:ext>
              </a:extLst>
            </p:cNvPr>
            <p:cNvGrpSpPr/>
            <p:nvPr/>
          </p:nvGrpSpPr>
          <p:grpSpPr>
            <a:xfrm>
              <a:off x="3256927" y="2642265"/>
              <a:ext cx="532871" cy="977745"/>
              <a:chOff x="3543723" y="2882063"/>
              <a:chExt cx="416663" cy="764518"/>
            </a:xfrm>
            <a:solidFill>
              <a:schemeClr val="accent5"/>
            </a:solidFill>
          </p:grpSpPr>
          <p:sp>
            <p:nvSpPr>
              <p:cNvPr id="92" name="Freeform: Shape 65">
                <a:extLst>
                  <a:ext uri="{FF2B5EF4-FFF2-40B4-BE49-F238E27FC236}">
                    <a16:creationId xmlns:a16="http://schemas.microsoft.com/office/drawing/2014/main" id="{15610901-91D4-4843-8580-B40B91D51EDC}"/>
                  </a:ext>
                </a:extLst>
              </p:cNvPr>
              <p:cNvSpPr/>
              <p:nvPr/>
            </p:nvSpPr>
            <p:spPr bwMode="auto">
              <a:xfrm>
                <a:off x="3593417" y="2882063"/>
                <a:ext cx="366969" cy="764518"/>
              </a:xfrm>
              <a:custGeom>
                <a:avLst/>
                <a:gdLst/>
                <a:ahLst/>
                <a:cxnLst>
                  <a:cxn ang="0">
                    <a:pos x="60" y="7"/>
                  </a:cxn>
                  <a:cxn ang="0">
                    <a:pos x="67" y="109"/>
                  </a:cxn>
                  <a:cxn ang="0">
                    <a:pos x="112" y="199"/>
                  </a:cxn>
                  <a:cxn ang="0">
                    <a:pos x="69" y="233"/>
                  </a:cxn>
                  <a:cxn ang="0">
                    <a:pos x="13" y="123"/>
                  </a:cxn>
                  <a:cxn ang="0">
                    <a:pos x="6" y="0"/>
                  </a:cxn>
                  <a:cxn ang="0">
                    <a:pos x="60" y="7"/>
                  </a:cxn>
                </a:cxnLst>
                <a:rect l="0" t="0" r="r" b="b"/>
                <a:pathLst>
                  <a:path w="112" h="233">
                    <a:moveTo>
                      <a:pt x="60" y="7"/>
                    </a:moveTo>
                    <a:cubicBezTo>
                      <a:pt x="56" y="41"/>
                      <a:pt x="58" y="76"/>
                      <a:pt x="67" y="109"/>
                    </a:cubicBezTo>
                    <a:cubicBezTo>
                      <a:pt x="75" y="142"/>
                      <a:pt x="91" y="173"/>
                      <a:pt x="112" y="199"/>
                    </a:cubicBezTo>
                    <a:cubicBezTo>
                      <a:pt x="69" y="233"/>
                      <a:pt x="69" y="233"/>
                      <a:pt x="69" y="233"/>
                    </a:cubicBezTo>
                    <a:cubicBezTo>
                      <a:pt x="43" y="201"/>
                      <a:pt x="24" y="163"/>
                      <a:pt x="13" y="123"/>
                    </a:cubicBezTo>
                    <a:cubicBezTo>
                      <a:pt x="3" y="83"/>
                      <a:pt x="0" y="41"/>
                      <a:pt x="6" y="0"/>
                    </a:cubicBezTo>
                    <a:lnTo>
                      <a:pt x="60" y="7"/>
                    </a:ln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Freeform: Shape 66">
                <a:extLst>
                  <a:ext uri="{FF2B5EF4-FFF2-40B4-BE49-F238E27FC236}">
                    <a16:creationId xmlns:a16="http://schemas.microsoft.com/office/drawing/2014/main" id="{BCD5CB55-6218-4682-B751-0C41676D6FC1}"/>
                  </a:ext>
                </a:extLst>
              </p:cNvPr>
              <p:cNvSpPr/>
              <p:nvPr/>
            </p:nvSpPr>
            <p:spPr bwMode="auto">
              <a:xfrm>
                <a:off x="3543723" y="3226097"/>
                <a:ext cx="191130" cy="114678"/>
              </a:xfrm>
              <a:custGeom>
                <a:avLst/>
                <a:gdLst/>
                <a:ahLst/>
                <a:cxnLst>
                  <a:cxn ang="0">
                    <a:pos x="59" y="10"/>
                  </a:cxn>
                  <a:cxn ang="0">
                    <a:pos x="35" y="35"/>
                  </a:cxn>
                  <a:cxn ang="0">
                    <a:pos x="0" y="26"/>
                  </a:cxn>
                  <a:cxn ang="0">
                    <a:pos x="25" y="0"/>
                  </a:cxn>
                  <a:cxn ang="0">
                    <a:pos x="59" y="10"/>
                  </a:cxn>
                </a:cxnLst>
                <a:rect l="0" t="0" r="r" b="b"/>
                <a:pathLst>
                  <a:path w="59" h="35">
                    <a:moveTo>
                      <a:pt x="59" y="10"/>
                    </a:moveTo>
                    <a:cubicBezTo>
                      <a:pt x="50" y="18"/>
                      <a:pt x="42" y="26"/>
                      <a:pt x="35" y="35"/>
                    </a:cubicBezTo>
                    <a:cubicBezTo>
                      <a:pt x="23" y="33"/>
                      <a:pt x="11" y="30"/>
                      <a:pt x="0" y="26"/>
                    </a:cubicBezTo>
                    <a:cubicBezTo>
                      <a:pt x="8" y="17"/>
                      <a:pt x="16" y="8"/>
                      <a:pt x="25" y="0"/>
                    </a:cubicBezTo>
                    <a:cubicBezTo>
                      <a:pt x="36" y="4"/>
                      <a:pt x="48" y="7"/>
                      <a:pt x="59" y="10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2C394C"/>
      </a:accent1>
      <a:accent2>
        <a:srgbClr val="0083B4"/>
      </a:accent2>
      <a:accent3>
        <a:srgbClr val="2C394C"/>
      </a:accent3>
      <a:accent4>
        <a:srgbClr val="0083B4"/>
      </a:accent4>
      <a:accent5>
        <a:srgbClr val="2C394C"/>
      </a:accent5>
      <a:accent6>
        <a:srgbClr val="0083B4"/>
      </a:accent6>
      <a:hlink>
        <a:srgbClr val="2C394C"/>
      </a:hlink>
      <a:folHlink>
        <a:srgbClr val="0083B4"/>
      </a:folHlink>
    </a:clrScheme>
    <a:fontScheme name="3neoysxa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1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1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440</Words>
  <Application>Microsoft Office PowerPoint</Application>
  <PresentationFormat>全屏显示(16:9)</PresentationFormat>
  <Paragraphs>142</Paragraphs>
  <Slides>21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华文楷体</vt:lpstr>
      <vt:lpstr>楷体</vt:lpstr>
      <vt:lpstr>微软雅黑</vt:lpstr>
      <vt:lpstr>Agency FB</vt:lpstr>
      <vt:lpstr>Arial</vt:lpstr>
      <vt:lpstr>Calibri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</dc:creator>
  <cp:keywords>第一PPT模板网-WWW.1PPT.COM</cp:keywords>
  <cp:lastModifiedBy>若愚 陈</cp:lastModifiedBy>
  <cp:revision>239</cp:revision>
  <dcterms:created xsi:type="dcterms:W3CDTF">2015-12-11T17:46:00Z</dcterms:created>
  <dcterms:modified xsi:type="dcterms:W3CDTF">2020-01-10T01:13:25Z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