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3"/>
  </p:notesMasterIdLst>
  <p:sldIdLst>
    <p:sldId id="456" r:id="rId2"/>
    <p:sldId id="256" r:id="rId3"/>
    <p:sldId id="258" r:id="rId4"/>
    <p:sldId id="438" r:id="rId5"/>
    <p:sldId id="279" r:id="rId6"/>
    <p:sldId id="264" r:id="rId7"/>
    <p:sldId id="442" r:id="rId8"/>
    <p:sldId id="443" r:id="rId9"/>
    <p:sldId id="444" r:id="rId10"/>
    <p:sldId id="445" r:id="rId11"/>
    <p:sldId id="446" r:id="rId12"/>
    <p:sldId id="447" r:id="rId13"/>
    <p:sldId id="263" r:id="rId14"/>
    <p:sldId id="450" r:id="rId15"/>
    <p:sldId id="337" r:id="rId16"/>
    <p:sldId id="338" r:id="rId17"/>
    <p:sldId id="339" r:id="rId18"/>
    <p:sldId id="455" r:id="rId19"/>
    <p:sldId id="451" r:id="rId20"/>
    <p:sldId id="452" r:id="rId21"/>
    <p:sldId id="454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CCCC00"/>
    <a:srgbClr val="99CCFF"/>
    <a:srgbClr val="FF0000"/>
    <a:srgbClr val="FFFF00"/>
    <a:srgbClr val="00FF00"/>
    <a:srgbClr val="66FFCC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93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55A267CA-2154-42BD-85A2-44546DE7D06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549275"/>
            <a:ext cx="2063750" cy="5656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27038" y="549275"/>
            <a:ext cx="6043612" cy="56562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27038" y="2028825"/>
            <a:ext cx="3992562" cy="4176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2028825"/>
            <a:ext cx="3992563" cy="4176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、文本和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27038" y="2028825"/>
            <a:ext cx="3992562" cy="4176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2028825"/>
            <a:ext cx="3992563" cy="2011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4192588"/>
            <a:ext cx="3992563" cy="2012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27038" y="549275"/>
            <a:ext cx="8259762" cy="5656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7038" y="2028825"/>
            <a:ext cx="8137525" cy="417671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7038" y="2028825"/>
            <a:ext cx="3992562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2028825"/>
            <a:ext cx="3992563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99CC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75" y="111125"/>
            <a:ext cx="9128125" cy="346075"/>
            <a:chOff x="0" y="0"/>
            <a:chExt cx="5760" cy="344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b="0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53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4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55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56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57" name="Rectangle 8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58" name="Rectangle 9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9" name="Rectangle 10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60" name="Rectangle 11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grpSp>
        <p:nvGrpSpPr>
          <p:cNvPr id="1027" name="Group 12"/>
          <p:cNvGrpSpPr>
            <a:grpSpLocks/>
          </p:cNvGrpSpPr>
          <p:nvPr/>
        </p:nvGrpSpPr>
        <p:grpSpPr bwMode="auto">
          <a:xfrm rot="-5400000">
            <a:off x="5972175" y="4062413"/>
            <a:ext cx="5399087" cy="71438"/>
            <a:chOff x="0" y="0"/>
            <a:chExt cx="5760" cy="344"/>
          </a:xfrm>
        </p:grpSpPr>
        <p:sp>
          <p:nvSpPr>
            <p:cNvPr id="6157" name="Rectangle 13"/>
            <p:cNvSpPr>
              <a:spLocks noChangeArrowheads="1"/>
            </p:cNvSpPr>
            <p:nvPr userDrawn="1"/>
          </p:nvSpPr>
          <p:spPr bwMode="auto">
            <a:xfrm>
              <a:off x="-3" y="-23"/>
              <a:ext cx="181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en-US" sz="2400" b="0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44" name="Rectangle 14"/>
            <p:cNvSpPr>
              <a:spLocks noChangeArrowheads="1"/>
            </p:cNvSpPr>
            <p:nvPr userDrawn="1"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5" name="Rectangle 15"/>
            <p:cNvSpPr>
              <a:spLocks noChangeArrowheads="1"/>
            </p:cNvSpPr>
            <p:nvPr userDrawn="1"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 sz="1800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46" name="Rectangle 16"/>
            <p:cNvSpPr>
              <a:spLocks noChangeArrowheads="1"/>
            </p:cNvSpPr>
            <p:nvPr userDrawn="1"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 sz="1800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47" name="Rectangle 17"/>
            <p:cNvSpPr>
              <a:spLocks noChangeArrowheads="1"/>
            </p:cNvSpPr>
            <p:nvPr userDrawn="1"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 sz="18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48" name="Rectangle 18"/>
            <p:cNvSpPr>
              <a:spLocks noChangeArrowheads="1"/>
            </p:cNvSpPr>
            <p:nvPr userDrawn="1"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 sz="1800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49" name="Rectangle 19"/>
            <p:cNvSpPr>
              <a:spLocks noChangeArrowheads="1"/>
            </p:cNvSpPr>
            <p:nvPr userDrawn="1"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0" name="Rectangle 20"/>
            <p:cNvSpPr>
              <a:spLocks noChangeArrowheads="1"/>
            </p:cNvSpPr>
            <p:nvPr userDrawn="1"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 sz="18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51" name="Rectangle 21"/>
            <p:cNvSpPr>
              <a:spLocks noChangeArrowheads="1"/>
            </p:cNvSpPr>
            <p:nvPr userDrawn="1"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 sz="18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pic>
        <p:nvPicPr>
          <p:cNvPr id="1028" name="Picture 2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269163" y="6362700"/>
            <a:ext cx="1266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2296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1484313"/>
            <a:ext cx="8137525" cy="472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31" name="Group 25"/>
          <p:cNvGrpSpPr>
            <a:grpSpLocks/>
          </p:cNvGrpSpPr>
          <p:nvPr/>
        </p:nvGrpSpPr>
        <p:grpSpPr bwMode="auto">
          <a:xfrm rot="10800000">
            <a:off x="3781425" y="6324600"/>
            <a:ext cx="5399088" cy="71438"/>
            <a:chOff x="0" y="0"/>
            <a:chExt cx="5760" cy="344"/>
          </a:xfrm>
        </p:grpSpPr>
        <p:sp>
          <p:nvSpPr>
            <p:cNvPr id="6170" name="Rectangle 26"/>
            <p:cNvSpPr>
              <a:spLocks noChangeArrowheads="1"/>
            </p:cNvSpPr>
            <p:nvPr userDrawn="1"/>
          </p:nvSpPr>
          <p:spPr bwMode="auto">
            <a:xfrm>
              <a:off x="0" y="-8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>
                <a:defRPr/>
              </a:pPr>
              <a:endParaRPr lang="zh-CN" altLang="en-US" sz="2400" b="0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35" name="Rectangle 27"/>
            <p:cNvSpPr>
              <a:spLocks noChangeArrowheads="1"/>
            </p:cNvSpPr>
            <p:nvPr userDrawn="1"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6" name="Rectangle 28"/>
            <p:cNvSpPr>
              <a:spLocks noChangeArrowheads="1"/>
            </p:cNvSpPr>
            <p:nvPr userDrawn="1"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 sz="1800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7" name="Rectangle 29"/>
            <p:cNvSpPr>
              <a:spLocks noChangeArrowheads="1"/>
            </p:cNvSpPr>
            <p:nvPr userDrawn="1"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 sz="1800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8" name="Rectangle 30"/>
            <p:cNvSpPr>
              <a:spLocks noChangeArrowheads="1"/>
            </p:cNvSpPr>
            <p:nvPr userDrawn="1"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 sz="18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39" name="Rectangle 31"/>
            <p:cNvSpPr>
              <a:spLocks noChangeArrowheads="1"/>
            </p:cNvSpPr>
            <p:nvPr userDrawn="1"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 sz="1800" b="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40" name="Rectangle 32"/>
            <p:cNvSpPr>
              <a:spLocks noChangeArrowheads="1"/>
            </p:cNvSpPr>
            <p:nvPr userDrawn="1"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1" name="Rectangle 33"/>
            <p:cNvSpPr>
              <a:spLocks noChangeArrowheads="1"/>
            </p:cNvSpPr>
            <p:nvPr userDrawn="1"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 sz="18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42" name="Rectangle 34"/>
            <p:cNvSpPr>
              <a:spLocks noChangeArrowheads="1"/>
            </p:cNvSpPr>
            <p:nvPr userDrawn="1"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 sz="18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692275" y="6375400"/>
            <a:ext cx="5256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 sz="1800" b="0">
              <a:latin typeface="Arial" charset="0"/>
              <a:ea typeface="楷体_GB2312" charset="0"/>
            </a:endParaRPr>
          </a:p>
        </p:txBody>
      </p:sp>
      <p:sp>
        <p:nvSpPr>
          <p:cNvPr id="6181" name="Text Box 37"/>
          <p:cNvSpPr txBox="1">
            <a:spLocks noChangeArrowheads="1"/>
          </p:cNvSpPr>
          <p:nvPr userDrawn="1"/>
        </p:nvSpPr>
        <p:spPr bwMode="auto">
          <a:xfrm>
            <a:off x="5724525" y="66675"/>
            <a:ext cx="370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E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《</a:t>
            </a:r>
            <a:r>
              <a:rPr lang="zh-CN" altLang="en-US" sz="2000">
                <a:solidFill>
                  <a:srgbClr val="0000E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数字电子技术基础</a:t>
            </a:r>
            <a:r>
              <a:rPr lang="en-US" altLang="zh-CN" sz="2000">
                <a:solidFill>
                  <a:srgbClr val="0000E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》</a:t>
            </a:r>
            <a:r>
              <a:rPr lang="zh-CN" altLang="en-US" sz="2000">
                <a:solidFill>
                  <a:srgbClr val="0000E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第六版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908050"/>
            <a:ext cx="8675688" cy="2376488"/>
          </a:xfrm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《</a:t>
            </a: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数字电子技术基础</a:t>
            </a: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》</a:t>
            </a:r>
            <a:r>
              <a:rPr kumimoji="0" lang="zh-CN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（第六版）</a:t>
            </a: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教学课件</a:t>
            </a: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kumimoji="0" lang="zh-CN" altLang="en-US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清华大学</a:t>
            </a:r>
            <a:r>
              <a:rPr kumimoji="0" lang="en-US" altLang="zh-CN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</a:t>
            </a:r>
            <a:r>
              <a:rPr kumimoji="0" lang="zh-CN" altLang="en-US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电子学教学组</a:t>
            </a:r>
            <a:r>
              <a:rPr kumimoji="0" lang="en-US" altLang="zh-CN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kumimoji="0" lang="en-US" altLang="zh-CN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kumimoji="0" lang="zh-CN" altLang="en-US" sz="280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3716338"/>
            <a:ext cx="5976937" cy="2016125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0" lang="zh-CN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联系地址：清华大学</a:t>
            </a:r>
            <a:r>
              <a:rPr kumimoji="0" lang="en-US" altLang="zh-CN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</a:t>
            </a:r>
            <a:r>
              <a:rPr kumimoji="0" lang="zh-CN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自动化系</a:t>
            </a:r>
            <a:endParaRPr kumimoji="0" lang="en-US" altLang="zh-CN" sz="240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0" lang="zh-CN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邮政编码：</a:t>
            </a:r>
            <a:r>
              <a:rPr kumimoji="0" lang="en-US" altLang="zh-CN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100084</a:t>
            </a:r>
            <a:endParaRPr kumimoji="0" lang="en-US" altLang="zh-CN" sz="240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kumimoji="0" lang="en-US" altLang="zh-CN" sz="240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0" lang="zh-CN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电子信箱：</a:t>
            </a:r>
            <a:r>
              <a:rPr kumimoji="0" lang="en-US" altLang="zh-CN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wang_hong@tsinghua.edu.cn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三、二</a:t>
            </a:r>
            <a:r>
              <a:rPr kumimoji="0"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十六转换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7632700" cy="4176712"/>
          </a:xfrm>
        </p:spPr>
        <p:txBody>
          <a:bodyPr/>
          <a:lstStyle/>
          <a:p>
            <a:pPr>
              <a:buFontTx/>
              <a:buNone/>
            </a:pP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例：将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(01011110.10110010)</a:t>
            </a:r>
            <a:r>
              <a:rPr kumimoji="0" lang="en-US" altLang="zh-CN" sz="1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化为十六进制</a:t>
            </a:r>
            <a:endParaRPr kumimoji="0" lang="en-US" altLang="zh-CN" sz="16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02116" name="Group 36"/>
          <p:cNvGrpSpPr>
            <a:grpSpLocks/>
          </p:cNvGrpSpPr>
          <p:nvPr/>
        </p:nvGrpSpPr>
        <p:grpSpPr bwMode="auto">
          <a:xfrm>
            <a:off x="1547813" y="1773238"/>
            <a:ext cx="4897437" cy="1368425"/>
            <a:chOff x="748" y="935"/>
            <a:chExt cx="3085" cy="862"/>
          </a:xfrm>
        </p:grpSpPr>
        <p:graphicFrame>
          <p:nvGraphicFramePr>
            <p:cNvPr id="14351" name="Object 17"/>
            <p:cNvGraphicFramePr>
              <a:graphicFrameLocks noChangeAspect="1"/>
            </p:cNvGraphicFramePr>
            <p:nvPr/>
          </p:nvGraphicFramePr>
          <p:xfrm>
            <a:off x="1091" y="935"/>
            <a:ext cx="2666" cy="297"/>
          </p:xfrm>
          <a:graphic>
            <a:graphicData uri="http://schemas.openxmlformats.org/presentationml/2006/ole">
              <p:oleObj spid="_x0000_s14351" name="公式" r:id="rId3" imgW="1497950" imgH="215806" progId="Equation.3">
                <p:embed/>
              </p:oleObj>
            </a:graphicData>
          </a:graphic>
        </p:graphicFrame>
        <p:graphicFrame>
          <p:nvGraphicFramePr>
            <p:cNvPr id="14352" name="Object 19"/>
            <p:cNvGraphicFramePr>
              <a:graphicFrameLocks noChangeAspect="1"/>
            </p:cNvGraphicFramePr>
            <p:nvPr/>
          </p:nvGraphicFramePr>
          <p:xfrm>
            <a:off x="748" y="1495"/>
            <a:ext cx="3085" cy="302"/>
          </p:xfrm>
          <a:graphic>
            <a:graphicData uri="http://schemas.openxmlformats.org/presentationml/2006/ole">
              <p:oleObj spid="_x0000_s14352" name="公式" r:id="rId4" imgW="1803400" imgH="228600" progId="Equation.3">
                <p:embed/>
              </p:oleObj>
            </a:graphicData>
          </a:graphic>
        </p:graphicFrame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>
              <a:off x="1358" y="120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2103" name="Line 23"/>
            <p:cNvSpPr>
              <a:spLocks noChangeShapeType="1"/>
            </p:cNvSpPr>
            <p:nvPr/>
          </p:nvSpPr>
          <p:spPr bwMode="auto">
            <a:xfrm>
              <a:off x="2044" y="120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2104" name="Line 24"/>
            <p:cNvSpPr>
              <a:spLocks noChangeShapeType="1"/>
            </p:cNvSpPr>
            <p:nvPr/>
          </p:nvSpPr>
          <p:spPr bwMode="auto">
            <a:xfrm>
              <a:off x="2767" y="120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2105" name="Line 25"/>
            <p:cNvSpPr>
              <a:spLocks noChangeShapeType="1"/>
            </p:cNvSpPr>
            <p:nvPr/>
          </p:nvSpPr>
          <p:spPr bwMode="auto">
            <a:xfrm>
              <a:off x="3376" y="120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</p:grpSp>
      <p:sp>
        <p:nvSpPr>
          <p:cNvPr id="302107" name="Rectangle 27"/>
          <p:cNvSpPr>
            <a:spLocks noChangeArrowheads="1"/>
          </p:cNvSpPr>
          <p:nvPr/>
        </p:nvSpPr>
        <p:spPr bwMode="auto">
          <a:xfrm>
            <a:off x="468313" y="2924175"/>
            <a:ext cx="8229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四、十六</a:t>
            </a:r>
            <a:r>
              <a:rPr lang="en-US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zh-CN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二转换</a:t>
            </a:r>
          </a:p>
        </p:txBody>
      </p:sp>
      <p:grpSp>
        <p:nvGrpSpPr>
          <p:cNvPr id="302118" name="Group 38"/>
          <p:cNvGrpSpPr>
            <a:grpSpLocks/>
          </p:cNvGrpSpPr>
          <p:nvPr/>
        </p:nvGrpSpPr>
        <p:grpSpPr bwMode="auto">
          <a:xfrm>
            <a:off x="994606" y="4365625"/>
            <a:ext cx="7175787" cy="1689100"/>
            <a:chOff x="330" y="2341"/>
            <a:chExt cx="4059" cy="1064"/>
          </a:xfrm>
        </p:grpSpPr>
        <p:graphicFrame>
          <p:nvGraphicFramePr>
            <p:cNvPr id="14343" name="Object 29"/>
            <p:cNvGraphicFramePr>
              <a:graphicFrameLocks noChangeAspect="1"/>
            </p:cNvGraphicFramePr>
            <p:nvPr/>
          </p:nvGraphicFramePr>
          <p:xfrm>
            <a:off x="532" y="2341"/>
            <a:ext cx="3411" cy="302"/>
          </p:xfrm>
          <a:graphic>
            <a:graphicData uri="http://schemas.openxmlformats.org/presentationml/2006/ole">
              <p:oleObj spid="_x0000_s14343" name="公式" r:id="rId5" imgW="1993680" imgH="228600" progId="Equation.3">
                <p:embed/>
              </p:oleObj>
            </a:graphicData>
          </a:graphic>
        </p:graphicFrame>
        <p:grpSp>
          <p:nvGrpSpPr>
            <p:cNvPr id="14344" name="Group 35"/>
            <p:cNvGrpSpPr>
              <a:grpSpLocks/>
            </p:cNvGrpSpPr>
            <p:nvPr/>
          </p:nvGrpSpPr>
          <p:grpSpPr bwMode="auto">
            <a:xfrm>
              <a:off x="330" y="2704"/>
              <a:ext cx="4059" cy="701"/>
              <a:chOff x="330" y="2704"/>
              <a:chExt cx="4059" cy="701"/>
            </a:xfrm>
          </p:grpSpPr>
          <p:graphicFrame>
            <p:nvGraphicFramePr>
              <p:cNvPr id="14345" name="Object 28"/>
              <p:cNvGraphicFramePr>
                <a:graphicFrameLocks noChangeAspect="1"/>
              </p:cNvGraphicFramePr>
              <p:nvPr/>
            </p:nvGraphicFramePr>
            <p:xfrm>
              <a:off x="330" y="3067"/>
              <a:ext cx="4059" cy="338"/>
            </p:xfrm>
            <a:graphic>
              <a:graphicData uri="http://schemas.openxmlformats.org/presentationml/2006/ole">
                <p:oleObj spid="_x0000_s14345" name="公式" r:id="rId6" imgW="2108160" imgH="215640" progId="Equation.3">
                  <p:embed/>
                </p:oleObj>
              </a:graphicData>
            </a:graphic>
          </p:graphicFrame>
          <p:sp>
            <p:nvSpPr>
              <p:cNvPr id="302110" name="Line 30"/>
              <p:cNvSpPr>
                <a:spLocks noChangeShapeType="1"/>
              </p:cNvSpPr>
              <p:nvPr/>
            </p:nvSpPr>
            <p:spPr bwMode="auto">
              <a:xfrm>
                <a:off x="1338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楷体_GB2312" charset="0"/>
                </a:endParaRPr>
              </a:p>
            </p:txBody>
          </p:sp>
          <p:sp>
            <p:nvSpPr>
              <p:cNvPr id="302111" name="Line 31"/>
              <p:cNvSpPr>
                <a:spLocks noChangeShapeType="1"/>
              </p:cNvSpPr>
              <p:nvPr/>
            </p:nvSpPr>
            <p:spPr bwMode="auto">
              <a:xfrm>
                <a:off x="2154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楷体_GB2312" charset="0"/>
                </a:endParaRPr>
              </a:p>
            </p:txBody>
          </p:sp>
          <p:sp>
            <p:nvSpPr>
              <p:cNvPr id="302112" name="Line 32"/>
              <p:cNvSpPr>
                <a:spLocks noChangeShapeType="1"/>
              </p:cNvSpPr>
              <p:nvPr/>
            </p:nvSpPr>
            <p:spPr bwMode="auto">
              <a:xfrm>
                <a:off x="2880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楷体_GB2312" charset="0"/>
                </a:endParaRPr>
              </a:p>
            </p:txBody>
          </p:sp>
          <p:sp>
            <p:nvSpPr>
              <p:cNvPr id="302113" name="Line 33"/>
              <p:cNvSpPr>
                <a:spLocks noChangeShapeType="1"/>
              </p:cNvSpPr>
              <p:nvPr/>
            </p:nvSpPr>
            <p:spPr bwMode="auto">
              <a:xfrm>
                <a:off x="703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楷体_GB2312" charset="0"/>
                </a:endParaRPr>
              </a:p>
            </p:txBody>
          </p:sp>
          <p:sp>
            <p:nvSpPr>
              <p:cNvPr id="302114" name="Line 34"/>
              <p:cNvSpPr>
                <a:spLocks noChangeShapeType="1"/>
              </p:cNvSpPr>
              <p:nvPr/>
            </p:nvSpPr>
            <p:spPr bwMode="auto">
              <a:xfrm>
                <a:off x="3606" y="2704"/>
                <a:ext cx="0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楷体_GB2312" charset="0"/>
                </a:endParaRPr>
              </a:p>
            </p:txBody>
          </p:sp>
        </p:grpSp>
      </p:grpSp>
      <p:sp>
        <p:nvSpPr>
          <p:cNvPr id="302117" name="Rectangle 37"/>
          <p:cNvSpPr>
            <a:spLocks noChangeArrowheads="1"/>
          </p:cNvSpPr>
          <p:nvPr/>
        </p:nvSpPr>
        <p:spPr bwMode="auto">
          <a:xfrm>
            <a:off x="468313" y="3881438"/>
            <a:ext cx="46660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例：将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8FA.C6)</a:t>
            </a:r>
            <a:r>
              <a:rPr lang="en-US" altLang="zh-CN" sz="12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化为二进制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07" grpId="0"/>
      <p:bldP spid="3021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五、八进制数与二进制数的转换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7632700" cy="4176712"/>
          </a:xfrm>
        </p:spPr>
        <p:txBody>
          <a:bodyPr/>
          <a:lstStyle/>
          <a:p>
            <a:pPr>
              <a:buFontTx/>
              <a:buNone/>
            </a:pP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例：将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(011110.010111)</a:t>
            </a:r>
            <a:r>
              <a:rPr kumimoji="0" lang="en-US" altLang="zh-CN" sz="1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化为八进制</a:t>
            </a:r>
            <a:endParaRPr kumimoji="0" lang="en-US" altLang="zh-CN" sz="16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05174" name="Group 22"/>
          <p:cNvGrpSpPr>
            <a:grpSpLocks/>
          </p:cNvGrpSpPr>
          <p:nvPr/>
        </p:nvGrpSpPr>
        <p:grpSpPr bwMode="auto">
          <a:xfrm>
            <a:off x="1331913" y="1700213"/>
            <a:ext cx="4535487" cy="1554162"/>
            <a:chOff x="839" y="1071"/>
            <a:chExt cx="2857" cy="979"/>
          </a:xfrm>
        </p:grpSpPr>
        <p:graphicFrame>
          <p:nvGraphicFramePr>
            <p:cNvPr id="15372" name="Object 5"/>
            <p:cNvGraphicFramePr>
              <a:graphicFrameLocks noChangeAspect="1"/>
            </p:cNvGraphicFramePr>
            <p:nvPr/>
          </p:nvGraphicFramePr>
          <p:xfrm>
            <a:off x="1202" y="1071"/>
            <a:ext cx="2494" cy="375"/>
          </p:xfrm>
          <a:graphic>
            <a:graphicData uri="http://schemas.openxmlformats.org/presentationml/2006/ole">
              <p:oleObj spid="_x0000_s15372" name="公式" r:id="rId3" imgW="1409088" imgH="215806" progId="Equation.3">
                <p:embed/>
              </p:oleObj>
            </a:graphicData>
          </a:graphic>
        </p:graphicFrame>
        <p:graphicFrame>
          <p:nvGraphicFramePr>
            <p:cNvPr id="15373" name="Object 6"/>
            <p:cNvGraphicFramePr>
              <a:graphicFrameLocks noChangeAspect="1"/>
            </p:cNvGraphicFramePr>
            <p:nvPr/>
          </p:nvGraphicFramePr>
          <p:xfrm>
            <a:off x="839" y="1661"/>
            <a:ext cx="2857" cy="389"/>
          </p:xfrm>
          <a:graphic>
            <a:graphicData uri="http://schemas.openxmlformats.org/presentationml/2006/ole">
              <p:oleObj spid="_x0000_s15373" name="公式" r:id="rId4" imgW="1600200" imgH="228600" progId="Equation.3">
                <p:embed/>
              </p:oleObj>
            </a:graphicData>
          </a:graphic>
        </p:graphicFrame>
        <p:sp>
          <p:nvSpPr>
            <p:cNvPr id="305159" name="Line 7"/>
            <p:cNvSpPr>
              <a:spLocks noChangeShapeType="1"/>
            </p:cNvSpPr>
            <p:nvPr/>
          </p:nvSpPr>
          <p:spPr bwMode="auto">
            <a:xfrm>
              <a:off x="1519" y="1389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5160" name="Line 8"/>
            <p:cNvSpPr>
              <a:spLocks noChangeShapeType="1"/>
            </p:cNvSpPr>
            <p:nvPr/>
          </p:nvSpPr>
          <p:spPr bwMode="auto">
            <a:xfrm>
              <a:off x="2109" y="1389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5161" name="Line 9"/>
            <p:cNvSpPr>
              <a:spLocks noChangeShapeType="1"/>
            </p:cNvSpPr>
            <p:nvPr/>
          </p:nvSpPr>
          <p:spPr bwMode="auto">
            <a:xfrm>
              <a:off x="2744" y="1389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5162" name="Line 10"/>
            <p:cNvSpPr>
              <a:spLocks noChangeShapeType="1"/>
            </p:cNvSpPr>
            <p:nvPr/>
          </p:nvSpPr>
          <p:spPr bwMode="auto">
            <a:xfrm>
              <a:off x="3379" y="1389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</p:grpSp>
      <p:grpSp>
        <p:nvGrpSpPr>
          <p:cNvPr id="305175" name="Group 23"/>
          <p:cNvGrpSpPr>
            <a:grpSpLocks/>
          </p:cNvGrpSpPr>
          <p:nvPr/>
        </p:nvGrpSpPr>
        <p:grpSpPr bwMode="auto">
          <a:xfrm>
            <a:off x="1619250" y="3860800"/>
            <a:ext cx="5545138" cy="1738313"/>
            <a:chOff x="1020" y="2432"/>
            <a:chExt cx="3493" cy="1095"/>
          </a:xfrm>
        </p:grpSpPr>
        <p:graphicFrame>
          <p:nvGraphicFramePr>
            <p:cNvPr id="15366" name="Object 13"/>
            <p:cNvGraphicFramePr>
              <a:graphicFrameLocks noChangeAspect="1"/>
            </p:cNvGraphicFramePr>
            <p:nvPr/>
          </p:nvGraphicFramePr>
          <p:xfrm>
            <a:off x="1111" y="2432"/>
            <a:ext cx="3085" cy="397"/>
          </p:xfrm>
          <a:graphic>
            <a:graphicData uri="http://schemas.openxmlformats.org/presentationml/2006/ole">
              <p:oleObj spid="_x0000_s15366" name="公式" r:id="rId5" imgW="1371600" imgH="228600" progId="Equation.3">
                <p:embed/>
              </p:oleObj>
            </a:graphicData>
          </a:graphic>
        </p:graphicFrame>
        <p:graphicFrame>
          <p:nvGraphicFramePr>
            <p:cNvPr id="15367" name="Object 15"/>
            <p:cNvGraphicFramePr>
              <a:graphicFrameLocks noChangeAspect="1"/>
            </p:cNvGraphicFramePr>
            <p:nvPr/>
          </p:nvGraphicFramePr>
          <p:xfrm>
            <a:off x="1020" y="3113"/>
            <a:ext cx="3493" cy="414"/>
          </p:xfrm>
          <a:graphic>
            <a:graphicData uri="http://schemas.openxmlformats.org/presentationml/2006/ole">
              <p:oleObj spid="_x0000_s15367" name="公式" r:id="rId6" imgW="1409088" imgH="215806" progId="Equation.3">
                <p:embed/>
              </p:oleObj>
            </a:graphicData>
          </a:graphic>
        </p:graphicFrame>
        <p:sp>
          <p:nvSpPr>
            <p:cNvPr id="305168" name="Line 16"/>
            <p:cNvSpPr>
              <a:spLocks noChangeShapeType="1"/>
            </p:cNvSpPr>
            <p:nvPr/>
          </p:nvSpPr>
          <p:spPr bwMode="auto">
            <a:xfrm>
              <a:off x="2200" y="2795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5169" name="Line 17"/>
            <p:cNvSpPr>
              <a:spLocks noChangeShapeType="1"/>
            </p:cNvSpPr>
            <p:nvPr/>
          </p:nvSpPr>
          <p:spPr bwMode="auto">
            <a:xfrm>
              <a:off x="2925" y="2795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5170" name="Line 18"/>
            <p:cNvSpPr>
              <a:spLocks noChangeShapeType="1"/>
            </p:cNvSpPr>
            <p:nvPr/>
          </p:nvSpPr>
          <p:spPr bwMode="auto">
            <a:xfrm>
              <a:off x="3787" y="2795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  <p:sp>
          <p:nvSpPr>
            <p:cNvPr id="305171" name="Line 19"/>
            <p:cNvSpPr>
              <a:spLocks noChangeShapeType="1"/>
            </p:cNvSpPr>
            <p:nvPr/>
          </p:nvSpPr>
          <p:spPr bwMode="auto">
            <a:xfrm>
              <a:off x="1338" y="2795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</a:endParaRPr>
            </a:p>
          </p:txBody>
        </p:sp>
      </p:grpSp>
      <p:sp>
        <p:nvSpPr>
          <p:cNvPr id="305173" name="Rectangle 21"/>
          <p:cNvSpPr>
            <a:spLocks noChangeArrowheads="1"/>
          </p:cNvSpPr>
          <p:nvPr/>
        </p:nvSpPr>
        <p:spPr bwMode="auto">
          <a:xfrm>
            <a:off x="395288" y="3284538"/>
            <a:ext cx="4243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例：将</a:t>
            </a: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(52.43)</a:t>
            </a:r>
            <a:r>
              <a:rPr lang="en-US" altLang="zh-CN" sz="1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化为二进制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六、十六进制数与十进制数的转换</a:t>
            </a:r>
          </a:p>
        </p:txBody>
      </p:sp>
      <p:graphicFrame>
        <p:nvGraphicFramePr>
          <p:cNvPr id="16386" name="Object 20"/>
          <p:cNvGraphicFramePr>
            <a:graphicFrameLocks noChangeAspect="1"/>
          </p:cNvGraphicFramePr>
          <p:nvPr>
            <p:ph sz="quarter" idx="3"/>
          </p:nvPr>
        </p:nvGraphicFramePr>
        <p:xfrm>
          <a:off x="1403350" y="2205038"/>
          <a:ext cx="4465638" cy="528637"/>
        </p:xfrm>
        <a:graphic>
          <a:graphicData uri="http://schemas.openxmlformats.org/presentationml/2006/ole">
            <p:oleObj spid="_x0000_s16386" name="公式" r:id="rId3" imgW="2145369" imgH="253890" progId="Equation.3">
              <p:embed/>
            </p:oleObj>
          </a:graphicData>
        </a:graphic>
      </p:graphicFrame>
      <p:sp>
        <p:nvSpPr>
          <p:cNvPr id="306197" name="Text Box 21"/>
          <p:cNvSpPr txBox="1">
            <a:spLocks noChangeArrowheads="1"/>
          </p:cNvSpPr>
          <p:nvPr/>
        </p:nvSpPr>
        <p:spPr bwMode="auto">
          <a:xfrm>
            <a:off x="395288" y="1484313"/>
            <a:ext cx="597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   </a:t>
            </a:r>
            <a:r>
              <a:rPr lang="zh-CN" altLang="en-US" sz="2400"/>
              <a:t>十六进制转换为十进制</a:t>
            </a:r>
          </a:p>
        </p:txBody>
      </p:sp>
      <p:sp>
        <p:nvSpPr>
          <p:cNvPr id="306198" name="Text Box 22"/>
          <p:cNvSpPr txBox="1">
            <a:spLocks noChangeArrowheads="1"/>
          </p:cNvSpPr>
          <p:nvPr/>
        </p:nvSpPr>
        <p:spPr bwMode="auto">
          <a:xfrm>
            <a:off x="395288" y="2924175"/>
            <a:ext cx="7200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   </a:t>
            </a:r>
            <a:r>
              <a:rPr lang="zh-CN" altLang="en-US" sz="2400"/>
              <a:t>十进制转换为十六进制：通过二进制转化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en-US" altLang="zh-CN" sz="2400"/>
              <a:t>            </a:t>
            </a:r>
          </a:p>
          <a:p>
            <a:pPr>
              <a:spcBef>
                <a:spcPct val="50000"/>
              </a:spcBef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1.4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二进制运算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7525" cy="3095625"/>
          </a:xfrm>
        </p:spPr>
        <p:txBody>
          <a:bodyPr/>
          <a:lstStyle/>
          <a:p>
            <a:pPr>
              <a:buFontTx/>
              <a:buNone/>
            </a:pP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1.4.1 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二进制算术运算的特点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算术运算：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：和十进制算数运算的规则相同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2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：逢二进一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buFontTx/>
              <a:buNone/>
            </a:pP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  <a:p>
            <a:pPr algn="r">
              <a:buFontTx/>
              <a:buNone/>
            </a:pP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特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点：加、减、乘、除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全部可以用移位和相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加这两种操作实现。简化了电路结构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9750" y="4724400"/>
            <a:ext cx="7777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  </a:t>
            </a:r>
            <a:r>
              <a:rPr lang="zh-CN" altLang="en-US" b="0"/>
              <a:t>所以数字电路中普遍采用二进制算数运算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1.4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二进制数运算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7525" cy="30956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1.4.2 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反码、补码和补码运算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二进制数的正、负号也是用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0/1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表示的。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在定点运算中，最高位为符号位（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为正，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为负）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如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+89 = 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0"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1011001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    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Dotum" pitchFamily="34" charset="-127"/>
                <a:ea typeface="Dotum" pitchFamily="34" charset="-127"/>
              </a:rPr>
              <a:t>-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89 = 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0"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1011001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二进制数的补码：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395288" y="1844675"/>
            <a:ext cx="8569325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最高位为符号位（</a:t>
            </a: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为正，</a:t>
            </a: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为负）</a:t>
            </a:r>
            <a:endParaRPr lang="en-US" altLang="zh-CN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正数的补码和它的原码相同</a:t>
            </a:r>
            <a:endParaRPr lang="en-US" altLang="zh-CN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负数的补码</a:t>
            </a: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数值位逐位求反</a:t>
            </a: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反码</a:t>
            </a: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+ </a:t>
            </a: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lang="zh-CN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</a:t>
            </a:r>
            <a:r>
              <a:rPr lang="en-US" altLang="zh-CN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+5 = </a:t>
            </a:r>
            <a:r>
              <a:rPr lang="zh-CN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0  0101</a:t>
            </a:r>
            <a:r>
              <a:rPr lang="zh-CN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endParaRPr lang="en-US" altLang="zh-CN" sz="32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   </a:t>
            </a:r>
            <a:r>
              <a:rPr lang="en-US" altLang="zh-CN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tum" pitchFamily="34" charset="-127"/>
                <a:ea typeface="Dotum" pitchFamily="34" charset="-127"/>
              </a:rPr>
              <a:t>-</a:t>
            </a:r>
            <a:r>
              <a:rPr lang="en-US" altLang="zh-CN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 = </a:t>
            </a:r>
            <a:r>
              <a:rPr lang="zh-CN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1  1011</a:t>
            </a:r>
            <a:r>
              <a:rPr lang="zh-CN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endParaRPr lang="en-US" altLang="zh-CN" sz="32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32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通过补码，将减一个数用加上该数的补码来实现</a:t>
            </a:r>
            <a:endParaRPr lang="en-US" altLang="zh-CN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zh-CN" altLang="en-US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2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2484438" y="476250"/>
            <a:ext cx="6048375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10 – 5 = 5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10 + 7 </a:t>
            </a: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12= 5 </a:t>
            </a: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（舍弃进位）</a:t>
            </a:r>
            <a:endParaRPr lang="en-US" altLang="zh-CN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7+5=12     </a:t>
            </a: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产生进位的模</a:t>
            </a:r>
            <a:endParaRPr lang="en-US" altLang="zh-CN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7</a:t>
            </a: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</a:t>
            </a: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-5</a:t>
            </a: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对模数</a:t>
            </a: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的补码</a:t>
            </a: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</a:p>
        </p:txBody>
      </p:sp>
      <p:pic>
        <p:nvPicPr>
          <p:cNvPr id="154633" name="Picture 9" descr="1-4-1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250825" y="1844675"/>
            <a:ext cx="3756025" cy="2895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549275"/>
            <a:ext cx="6119813" cy="4968875"/>
          </a:xfrm>
        </p:spPr>
        <p:txBody>
          <a:bodyPr/>
          <a:lstStyle/>
          <a:p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1011 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–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0111 = 0100</a:t>
            </a:r>
          </a:p>
          <a:p>
            <a:pPr>
              <a:buFontTx/>
              <a:buNone/>
            </a:pP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11 - 7 = 4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1011 + 1001 = </a:t>
            </a:r>
            <a:r>
              <a:rPr kumimoji="0"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0100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buFontTx/>
              <a:buNone/>
            </a:pP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=0100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（舍弃进位）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11 + 9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16 = 4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0111 + 1001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=2</a:t>
            </a:r>
            <a:r>
              <a:rPr kumimoji="0" lang="en-US" altLang="zh-CN" baseline="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  <a:p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0111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1001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对</a:t>
            </a:r>
            <a:r>
              <a:rPr kumimoji="0"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en-US" altLang="zh-CN" baseline="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kumimoji="0" lang="en-US" altLang="zh-CN" baseline="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的补码</a:t>
            </a:r>
          </a:p>
        </p:txBody>
      </p:sp>
      <p:pic>
        <p:nvPicPr>
          <p:cNvPr id="156716" name="Picture 44" descr="1-4-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211638" y="981075"/>
            <a:ext cx="4932362" cy="31003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kumimoji="0"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两个补码表示的二进制数相加时的符号位讨论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76327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latin typeface="楷体_GB2312" pitchFamily="49" charset="-122"/>
              </a:rPr>
              <a:t>例：用二进制补码运算求出</a:t>
            </a:r>
            <a:endParaRPr lang="en-US" altLang="zh-CN" sz="2400" b="0">
              <a:latin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0">
                <a:latin typeface="楷体_GB2312" pitchFamily="49" charset="-122"/>
              </a:rPr>
              <a:t>13</a:t>
            </a:r>
            <a:r>
              <a:rPr lang="zh-CN" altLang="en-US" sz="2400" b="0">
                <a:latin typeface="楷体_GB2312" pitchFamily="49" charset="-122"/>
              </a:rPr>
              <a:t>＋</a:t>
            </a:r>
            <a:r>
              <a:rPr lang="en-US" altLang="zh-CN" sz="2400" b="0">
                <a:latin typeface="楷体_GB2312" pitchFamily="49" charset="-122"/>
              </a:rPr>
              <a:t>10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、</a:t>
            </a:r>
            <a:r>
              <a:rPr lang="en-US" altLang="zh-CN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13</a:t>
            </a:r>
            <a:r>
              <a:rPr lang="zh-CN" altLang="en-US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－</a:t>
            </a:r>
            <a:r>
              <a:rPr lang="en-US" altLang="zh-CN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10 </a:t>
            </a:r>
            <a:r>
              <a:rPr lang="zh-CN" altLang="en-US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、－</a:t>
            </a:r>
            <a:r>
              <a:rPr lang="en-US" altLang="zh-CN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13</a:t>
            </a:r>
            <a:r>
              <a:rPr lang="zh-CN" altLang="en-US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＋</a:t>
            </a:r>
            <a:r>
              <a:rPr lang="en-US" altLang="zh-CN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10 </a:t>
            </a:r>
            <a:r>
              <a:rPr lang="zh-CN" altLang="en-US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、－</a:t>
            </a:r>
            <a:r>
              <a:rPr lang="en-US" altLang="zh-CN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13</a:t>
            </a:r>
            <a:r>
              <a:rPr lang="zh-CN" altLang="en-US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－</a:t>
            </a:r>
            <a:r>
              <a:rPr lang="en-US" altLang="zh-CN" sz="24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10</a:t>
            </a:r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>
            <p:ph idx="1"/>
          </p:nvPr>
        </p:nvGraphicFramePr>
        <p:xfrm>
          <a:off x="1835150" y="2276475"/>
          <a:ext cx="4535488" cy="3222625"/>
        </p:xfrm>
        <a:graphic>
          <a:graphicData uri="http://schemas.openxmlformats.org/presentationml/2006/ole">
            <p:oleObj spid="_x0000_s22531" name="公式" r:id="rId3" imgW="2501900" imgH="1778000" progId="Equation.3">
              <p:embed/>
            </p:oleObj>
          </a:graphicData>
        </a:graphic>
      </p:graphicFrame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539750" y="5661025"/>
            <a:ext cx="70564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0"/>
              <a:t>结论：将两个加数的符号位和来自最高位数字位的进位相加，结果就是和的符号</a:t>
            </a:r>
            <a:r>
              <a:rPr lang="en-US" altLang="zh-CN" b="0"/>
              <a:t>      </a:t>
            </a:r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323850" y="2492375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0">
                <a:latin typeface="Arial" charset="0"/>
                <a:ea typeface="楷体_GB2312" charset="0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/>
      <p:bldP spid="319494" grpId="0"/>
      <p:bldP spid="3194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1.5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几种常用的编码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135937" cy="4176712"/>
          </a:xfrm>
        </p:spPr>
        <p:txBody>
          <a:bodyPr/>
          <a:lstStyle/>
          <a:p>
            <a:pPr>
              <a:buFontTx/>
              <a:buNone/>
            </a:pPr>
            <a:r>
              <a:rPr kumimoji="0"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一、十进制代码</a:t>
            </a:r>
            <a:endParaRPr kumimoji="0"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kumimoji="0"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</a:t>
            </a:r>
            <a:r>
              <a:rPr kumimoji="0"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几种常用的十进制代码</a:t>
            </a:r>
          </a:p>
        </p:txBody>
      </p:sp>
      <p:graphicFrame>
        <p:nvGraphicFramePr>
          <p:cNvPr id="311418" name="Group 122"/>
          <p:cNvGraphicFramePr>
            <a:graphicFrameLocks noGrp="1"/>
          </p:cNvGraphicFramePr>
          <p:nvPr>
            <p:ph sz="half" idx="2"/>
          </p:nvPr>
        </p:nvGraphicFramePr>
        <p:xfrm>
          <a:off x="827088" y="2133600"/>
          <a:ext cx="6985000" cy="4437376"/>
        </p:xfrm>
        <a:graphic>
          <a:graphicData uri="http://schemas.openxmlformats.org/drawingml/2006/table">
            <a:tbl>
              <a:tblPr/>
              <a:tblGrid>
                <a:gridCol w="919162"/>
                <a:gridCol w="1057275"/>
                <a:gridCol w="1289050"/>
                <a:gridCol w="1239838"/>
                <a:gridCol w="1239837"/>
                <a:gridCol w="1239838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十进制数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8421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码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码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2421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码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5211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码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循环码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060575"/>
            <a:ext cx="6842125" cy="1470025"/>
          </a:xfrm>
        </p:spPr>
        <p:txBody>
          <a:bodyPr/>
          <a:lstStyle/>
          <a:p>
            <a:r>
              <a:rPr kumimoji="0" lang="zh-CN" altLang="en-US" sz="4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第一章</a:t>
            </a:r>
            <a:r>
              <a:rPr kumimoji="0" lang="en-US" altLang="zh-CN" sz="4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kumimoji="0" lang="zh-CN" altLang="en-US" sz="4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数制和码制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884238"/>
          </a:xfrm>
        </p:spPr>
        <p:txBody>
          <a:bodyPr/>
          <a:lstStyle/>
          <a:p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二、格雷码</a:t>
            </a:r>
          </a:p>
        </p:txBody>
      </p:sp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539750" y="620713"/>
            <a:ext cx="8280400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/>
              <a:t>特点：</a:t>
            </a:r>
            <a:r>
              <a:rPr lang="en-US" altLang="zh-CN" sz="2400" b="0"/>
              <a:t>1.</a:t>
            </a:r>
            <a:r>
              <a:rPr lang="zh-CN" altLang="en-US" sz="2400" b="0"/>
              <a:t>每一位的状态变化都按一定的顺序循环。</a:t>
            </a:r>
            <a:endParaRPr lang="en-US" altLang="zh-CN" sz="2400" b="0"/>
          </a:p>
          <a:p>
            <a:pPr>
              <a:spcBef>
                <a:spcPct val="50000"/>
              </a:spcBef>
            </a:pPr>
            <a:r>
              <a:rPr lang="en-US" altLang="zh-CN" sz="2400" b="0"/>
              <a:t>            2.</a:t>
            </a:r>
            <a:r>
              <a:rPr lang="zh-CN" altLang="en-US" sz="2400" b="0"/>
              <a:t>编码顺序依次变化，按表中顺序变化时，相邻代码只有一位改变状态。</a:t>
            </a:r>
            <a:endParaRPr lang="en-US" altLang="zh-CN" sz="2400" b="0"/>
          </a:p>
          <a:p>
            <a:pPr>
              <a:spcBef>
                <a:spcPct val="50000"/>
              </a:spcBef>
            </a:pPr>
            <a:r>
              <a:rPr lang="zh-CN" altLang="en-US" sz="2400" b="0"/>
              <a:t>应用：减少过渡噪声</a:t>
            </a:r>
            <a:endParaRPr lang="en-US" altLang="zh-CN" sz="2400" b="0"/>
          </a:p>
          <a:p>
            <a:pPr>
              <a:spcBef>
                <a:spcPct val="50000"/>
              </a:spcBef>
            </a:pPr>
            <a:r>
              <a:rPr lang="en-US" altLang="zh-CN" sz="2400" b="0"/>
              <a:t>        </a:t>
            </a:r>
          </a:p>
        </p:txBody>
      </p:sp>
      <p:graphicFrame>
        <p:nvGraphicFramePr>
          <p:cNvPr id="313593" name="Group 249"/>
          <p:cNvGraphicFramePr>
            <a:graphicFrameLocks noGrp="1"/>
          </p:cNvGraphicFramePr>
          <p:nvPr>
            <p:ph idx="1"/>
          </p:nvPr>
        </p:nvGraphicFramePr>
        <p:xfrm>
          <a:off x="611188" y="2565400"/>
          <a:ext cx="6985000" cy="4140510"/>
        </p:xfrm>
        <a:graphic>
          <a:graphicData uri="http://schemas.openxmlformats.org/drawingml/2006/table">
            <a:tbl>
              <a:tblPr/>
              <a:tblGrid>
                <a:gridCol w="919162"/>
                <a:gridCol w="1057275"/>
                <a:gridCol w="1289050"/>
                <a:gridCol w="1239838"/>
                <a:gridCol w="1239837"/>
                <a:gridCol w="1239838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编码顺序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二进制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格雷码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编码顺序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二进制码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格雷码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3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3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3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3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884238"/>
          </a:xfrm>
        </p:spPr>
        <p:txBody>
          <a:bodyPr/>
          <a:lstStyle/>
          <a:p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三、美国信息交换标准代码（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ASCⅡ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539750" y="981075"/>
            <a:ext cx="7777163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400" b="0"/>
          </a:p>
          <a:p>
            <a:pPr>
              <a:spcBef>
                <a:spcPct val="50000"/>
              </a:spcBef>
            </a:pPr>
            <a:endParaRPr lang="en-US" altLang="zh-CN" sz="2400" b="0"/>
          </a:p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ASCⅡ</a:t>
            </a: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是一组七位二进制代码，共</a:t>
            </a: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128</a:t>
            </a:r>
            <a:r>
              <a:rPr lang="zh-CN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</a:t>
            </a:r>
            <a:endParaRPr lang="en-US" altLang="zh-CN" sz="2400" b="0"/>
          </a:p>
          <a:p>
            <a:pPr>
              <a:spcBef>
                <a:spcPct val="50000"/>
              </a:spcBef>
            </a:pPr>
            <a:endParaRPr lang="en-US" altLang="zh-CN" sz="2400" b="0"/>
          </a:p>
          <a:p>
            <a:pPr>
              <a:spcBef>
                <a:spcPct val="50000"/>
              </a:spcBef>
            </a:pPr>
            <a:endParaRPr lang="en-US" altLang="zh-CN" sz="2400" b="0"/>
          </a:p>
          <a:p>
            <a:pPr>
              <a:spcBef>
                <a:spcPct val="50000"/>
              </a:spcBef>
            </a:pPr>
            <a:r>
              <a:rPr lang="zh-CN" altLang="en-US" sz="2400" b="0"/>
              <a:t>应用：计算机和通讯领域</a:t>
            </a:r>
            <a:endParaRPr lang="en-US" altLang="zh-CN" sz="2400" b="0"/>
          </a:p>
          <a:p>
            <a:pPr>
              <a:spcBef>
                <a:spcPct val="50000"/>
              </a:spcBef>
            </a:pPr>
            <a:endParaRPr lang="en-US" altLang="zh-CN" sz="2400" b="0"/>
          </a:p>
          <a:p>
            <a:pPr>
              <a:spcBef>
                <a:spcPct val="50000"/>
              </a:spcBef>
            </a:pPr>
            <a:endParaRPr lang="en-US" altLang="zh-CN" sz="2400" b="0"/>
          </a:p>
          <a:p>
            <a:pPr>
              <a:spcBef>
                <a:spcPct val="50000"/>
              </a:spcBef>
            </a:pPr>
            <a:r>
              <a:rPr lang="en-US" altLang="zh-CN" sz="2400" b="0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84238"/>
          </a:xfrm>
        </p:spPr>
        <p:txBody>
          <a:bodyPr/>
          <a:lstStyle/>
          <a:p>
            <a:pPr>
              <a:defRPr/>
            </a:pPr>
            <a:r>
              <a:rPr kumimoji="0" lang="en-US" altLang="zh-CN" dirty="0" smtClean="0"/>
              <a:t>1.1 </a:t>
            </a:r>
            <a:r>
              <a:rPr kumimoji="0" lang="zh-CN" altLang="en-US" dirty="0" smtClean="0"/>
              <a:t>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052736"/>
            <a:ext cx="8177212" cy="5184553"/>
          </a:xfrm>
        </p:spPr>
        <p:txBody>
          <a:bodyPr/>
          <a:lstStyle/>
          <a:p>
            <a:pPr>
              <a:buFontTx/>
              <a:buNone/>
            </a:pPr>
            <a:r>
              <a:rPr kumimoji="0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数字电路所处理的各种数字信号是以数码形式给出</a:t>
            </a:r>
            <a:endParaRPr kumimoji="0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kumimoji="0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表示数量的大小：</a:t>
            </a:r>
            <a:endParaRPr kumimoji="0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None/>
            </a:pPr>
            <a:r>
              <a:rPr kumimoji="0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采用进位计数制构成多位数码</a:t>
            </a:r>
            <a:endParaRPr kumimoji="0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None/>
            </a:pPr>
            <a:r>
              <a:rPr kumimoji="0"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0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多位数码中每一位的构成方法和从低位到高位的进位规则称为</a:t>
            </a:r>
            <a:r>
              <a:rPr kumimoji="0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数制</a:t>
            </a:r>
            <a:endParaRPr kumimoji="0"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None/>
            </a:pPr>
            <a:endParaRPr kumimoji="0"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kumimoji="0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表示不同事物或事物的不同状态：</a:t>
            </a:r>
            <a:endParaRPr kumimoji="0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None/>
            </a:pPr>
            <a:r>
              <a:rPr kumimoji="0"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0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不同事物的代号为代码</a:t>
            </a:r>
            <a:endParaRPr kumimoji="0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None/>
            </a:pPr>
            <a:r>
              <a:rPr kumimoji="0"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0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编制代码的规则称为</a:t>
            </a:r>
            <a:r>
              <a:rPr kumimoji="0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码制</a:t>
            </a:r>
            <a:endParaRPr kumimoji="0"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1. 2  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几种常用的数制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700213"/>
            <a:ext cx="8137525" cy="4105275"/>
          </a:xfrm>
        </p:spPr>
        <p:txBody>
          <a:bodyPr/>
          <a:lstStyle/>
          <a:p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数制：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①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每一位的构成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②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从低位向高位的进位规则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常用到的：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十进制，二进制，八进制，十六进制</a:t>
            </a:r>
            <a:endParaRPr kumimoji="0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十进制，二进制，八进制，十六进制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ph idx="1"/>
          </p:nvPr>
        </p:nvGraphicFramePr>
        <p:xfrm>
          <a:off x="468313" y="1773238"/>
          <a:ext cx="8281987" cy="4110037"/>
        </p:xfrm>
        <a:graphic>
          <a:graphicData uri="http://schemas.openxmlformats.org/presentationml/2006/ole">
            <p:oleObj spid="_x0000_s9218" name="Photo Editor Photo" r:id="rId3" imgW="4780952" imgH="2161905" progId="">
              <p:embed/>
            </p:oleObj>
          </a:graphicData>
        </a:graphic>
      </p:graphicFrame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6156325" y="1484313"/>
            <a:ext cx="2016125" cy="504825"/>
          </a:xfrm>
          <a:prstGeom prst="wedgeEllipseCallout">
            <a:avLst>
              <a:gd name="adj1" fmla="val -76065"/>
              <a:gd name="adj2" fmla="val 77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/>
              <a:t>逢二进一</a:t>
            </a:r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5651500" y="2419350"/>
            <a:ext cx="2016125" cy="504825"/>
          </a:xfrm>
          <a:prstGeom prst="wedgeEllipseCallout">
            <a:avLst>
              <a:gd name="adj1" fmla="val -76065"/>
              <a:gd name="adj2" fmla="val 77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/>
              <a:t>逢八进一</a:t>
            </a:r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6084888" y="3787775"/>
            <a:ext cx="2016125" cy="504825"/>
          </a:xfrm>
          <a:prstGeom prst="wedgeEllipseCallout">
            <a:avLst>
              <a:gd name="adj1" fmla="val -76065"/>
              <a:gd name="adj2" fmla="val 77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/>
              <a:t>逢十进一</a:t>
            </a:r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5580063" y="5876925"/>
            <a:ext cx="2447925" cy="504825"/>
          </a:xfrm>
          <a:prstGeom prst="wedgeEllipseCallout">
            <a:avLst>
              <a:gd name="adj1" fmla="val -92931"/>
              <a:gd name="adj2" fmla="val -65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/>
              <a:t>逢十六进一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27" name="Group 267"/>
          <p:cNvGraphicFramePr>
            <a:graphicFrameLocks noGrp="1"/>
          </p:cNvGraphicFramePr>
          <p:nvPr/>
        </p:nvGraphicFramePr>
        <p:xfrm>
          <a:off x="1042988" y="1125538"/>
          <a:ext cx="6840537" cy="4668846"/>
        </p:xfrm>
        <a:graphic>
          <a:graphicData uri="http://schemas.openxmlformats.org/drawingml/2006/table">
            <a:tbl>
              <a:tblPr/>
              <a:tblGrid>
                <a:gridCol w="1397000"/>
                <a:gridCol w="1603375"/>
                <a:gridCol w="1957387"/>
                <a:gridCol w="188277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十进制数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二进制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八进制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十六进制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0001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0011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1001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1101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17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626" name="Text Box 266"/>
          <p:cNvSpPr txBox="1">
            <a:spLocks noChangeArrowheads="1"/>
          </p:cNvSpPr>
          <p:nvPr/>
        </p:nvSpPr>
        <p:spPr bwMode="auto">
          <a:xfrm>
            <a:off x="1042988" y="549275"/>
            <a:ext cx="640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不同进制数的对照表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1.3</a:t>
            </a:r>
            <a:r>
              <a:rPr kumimoji="0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不同数制间的转换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248650" cy="4176712"/>
          </a:xfrm>
        </p:spPr>
        <p:txBody>
          <a:bodyPr/>
          <a:lstStyle/>
          <a:p>
            <a:pPr>
              <a:buFontTx/>
              <a:buNone/>
            </a:pPr>
            <a:r>
              <a:rPr kumimoji="0"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一、二</a:t>
            </a:r>
            <a:r>
              <a:rPr kumimoji="0" lang="en-US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kumimoji="0"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十转换</a:t>
            </a:r>
            <a:endParaRPr kumimoji="0"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en-US" altLang="zh-CN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kumimoji="0"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11188" y="3357563"/>
          <a:ext cx="7848600" cy="1174750"/>
        </p:xfrm>
        <a:graphic>
          <a:graphicData uri="http://schemas.openxmlformats.org/presentationml/2006/ole">
            <p:oleObj spid="_x0000_s11267" name="公式" r:id="rId3" imgW="3225800" imgH="482600" progId="Equation.3">
              <p:embed/>
            </p:oleObj>
          </a:graphicData>
        </a:graphic>
      </p:graphicFrame>
      <p:graphicFrame>
        <p:nvGraphicFramePr>
          <p:cNvPr id="294918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835150" y="2133600"/>
          <a:ext cx="4465638" cy="633413"/>
        </p:xfrm>
        <a:graphic>
          <a:graphicData uri="http://schemas.openxmlformats.org/presentationml/2006/ole">
            <p:oleObj spid="_x0000_s11268" name="公式" r:id="rId4" imgW="1790700" imgH="254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二、十</a:t>
            </a:r>
            <a:r>
              <a:rPr kumimoji="0" lang="en-US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kumimoji="0"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二转换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3992563" cy="4176713"/>
          </a:xfrm>
        </p:spPr>
        <p:txBody>
          <a:bodyPr/>
          <a:lstStyle/>
          <a:p>
            <a:pPr>
              <a:buFontTx/>
              <a:buNone/>
            </a:pPr>
            <a:r>
              <a:rPr kumimoji="0"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整数部分</a:t>
            </a:r>
            <a:r>
              <a:rPr kumimoji="0"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FontTx/>
              <a:buNone/>
            </a:pPr>
            <a:endParaRPr kumimoji="0" lang="en-US" altLang="zh-CN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en-US" altLang="zh-CN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en-US" altLang="zh-CN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en-US" altLang="zh-CN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kumimoji="0"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endParaRPr kumimoji="0" lang="en-US" altLang="zh-CN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08175" y="1268413"/>
          <a:ext cx="6624638" cy="1711325"/>
        </p:xfrm>
        <a:graphic>
          <a:graphicData uri="http://schemas.openxmlformats.org/presentationml/2006/ole">
            <p:oleObj spid="_x0000_s12291" name="公式" r:id="rId3" imgW="3733800" imgH="965200" progId="Equation.3">
              <p:embed/>
            </p:oleObj>
          </a:graphicData>
        </a:graphic>
      </p:graphicFrame>
      <p:grpSp>
        <p:nvGrpSpPr>
          <p:cNvPr id="298002" name="Group 18"/>
          <p:cNvGrpSpPr>
            <a:grpSpLocks/>
          </p:cNvGrpSpPr>
          <p:nvPr/>
        </p:nvGrpSpPr>
        <p:grpSpPr bwMode="auto">
          <a:xfrm>
            <a:off x="-19050" y="2852738"/>
            <a:ext cx="3927476" cy="3554412"/>
            <a:chOff x="691" y="1797"/>
            <a:chExt cx="2474" cy="2239"/>
          </a:xfrm>
        </p:grpSpPr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691" y="1924"/>
            <a:ext cx="2474" cy="2112"/>
          </p:xfrm>
          <a:graphic>
            <a:graphicData uri="http://schemas.openxmlformats.org/presentationml/2006/ole">
              <p:oleObj spid="_x0000_s12294" name="公式" r:id="rId4" imgW="2514600" imgH="2145960" progId="Equation.3">
                <p:embed/>
              </p:oleObj>
            </a:graphicData>
          </a:graphic>
        </p:graphicFrame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1610" y="1797"/>
              <a:ext cx="45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/>
                <a:t>∟</a:t>
              </a: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655" y="2251"/>
              <a:ext cx="45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/>
                <a:t>∟</a:t>
              </a: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1655" y="2024"/>
              <a:ext cx="45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/>
                <a:t>∟</a:t>
              </a: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1655" y="2478"/>
              <a:ext cx="45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/>
                <a:t>∟</a:t>
              </a: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1655" y="2704"/>
              <a:ext cx="45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/>
                <a:t>∟</a:t>
              </a: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655" y="2931"/>
              <a:ext cx="45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/>
                <a:t>∟</a:t>
              </a:r>
            </a:p>
          </p:txBody>
        </p:sp>
        <p:sp>
          <p:nvSpPr>
            <p:cNvPr id="297998" name="Rectangle 14"/>
            <p:cNvSpPr>
              <a:spLocks noChangeArrowheads="1"/>
            </p:cNvSpPr>
            <p:nvPr/>
          </p:nvSpPr>
          <p:spPr bwMode="auto">
            <a:xfrm>
              <a:off x="1655" y="3158"/>
              <a:ext cx="45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/>
                <a:t>∟</a:t>
              </a:r>
            </a:p>
          </p:txBody>
        </p:sp>
        <p:sp>
          <p:nvSpPr>
            <p:cNvPr id="297999" name="Rectangle 15"/>
            <p:cNvSpPr>
              <a:spLocks noChangeArrowheads="1"/>
            </p:cNvSpPr>
            <p:nvPr/>
          </p:nvSpPr>
          <p:spPr bwMode="auto">
            <a:xfrm rot="10800000" flipV="1">
              <a:off x="1655" y="3430"/>
              <a:ext cx="45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/>
                <a:t>∟</a:t>
              </a:r>
            </a:p>
          </p:txBody>
        </p:sp>
      </p:grpSp>
      <p:graphicFrame>
        <p:nvGraphicFramePr>
          <p:cNvPr id="298003" name="Object 19"/>
          <p:cNvGraphicFramePr>
            <a:graphicFrameLocks noChangeAspect="1"/>
          </p:cNvGraphicFramePr>
          <p:nvPr/>
        </p:nvGraphicFramePr>
        <p:xfrm>
          <a:off x="4067175" y="3789363"/>
          <a:ext cx="3621088" cy="512762"/>
        </p:xfrm>
        <a:graphic>
          <a:graphicData uri="http://schemas.openxmlformats.org/presentationml/2006/ole">
            <p:oleObj spid="_x0000_s12293" name="公式" r:id="rId5" imgW="16129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884237"/>
          </a:xfrm>
        </p:spPr>
        <p:txBody>
          <a:bodyPr/>
          <a:lstStyle/>
          <a:p>
            <a:r>
              <a:rPr kumimoji="0"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二、十</a:t>
            </a:r>
            <a:r>
              <a:rPr kumimoji="0" lang="en-US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kumimoji="0"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二转换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908050"/>
            <a:ext cx="3992562" cy="4176713"/>
          </a:xfrm>
        </p:spPr>
        <p:txBody>
          <a:bodyPr/>
          <a:lstStyle/>
          <a:p>
            <a:pPr>
              <a:buFontTx/>
              <a:buNone/>
            </a:pPr>
            <a:r>
              <a:rPr kumimoji="0"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小数部分</a:t>
            </a:r>
            <a:r>
              <a:rPr kumimoji="0"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FontTx/>
              <a:buNone/>
            </a:pPr>
            <a:endParaRPr kumimoji="0" lang="en-US" altLang="zh-CN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en-US" altLang="zh-CN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en-US" altLang="zh-CN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en-US" altLang="zh-CN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kumimoji="0" lang="zh-CN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endParaRPr kumimoji="0" lang="en-US" altLang="zh-CN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kumimoji="0"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08175" y="836613"/>
          <a:ext cx="6624638" cy="2051050"/>
        </p:xfrm>
        <a:graphic>
          <a:graphicData uri="http://schemas.openxmlformats.org/presentationml/2006/ole">
            <p:oleObj spid="_x0000_s13315" name="公式" r:id="rId3" imgW="3937000" imgH="1219200" progId="Equation.3">
              <p:embed/>
            </p:oleObj>
          </a:graphicData>
        </a:graphic>
      </p:graphicFrame>
      <p:graphicFrame>
        <p:nvGraphicFramePr>
          <p:cNvPr id="301071" name="Object 15"/>
          <p:cNvGraphicFramePr>
            <a:graphicFrameLocks noChangeAspect="1"/>
          </p:cNvGraphicFramePr>
          <p:nvPr/>
        </p:nvGraphicFramePr>
        <p:xfrm>
          <a:off x="5076825" y="4076700"/>
          <a:ext cx="3678238" cy="512763"/>
        </p:xfrm>
        <a:graphic>
          <a:graphicData uri="http://schemas.openxmlformats.org/presentationml/2006/ole">
            <p:oleObj spid="_x0000_s13316" name="公式" r:id="rId4" imgW="1638300" imgH="228600" progId="Equation.3">
              <p:embed/>
            </p:oleObj>
          </a:graphicData>
        </a:graphic>
      </p:graphicFrame>
      <p:graphicFrame>
        <p:nvGraphicFramePr>
          <p:cNvPr id="301072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1258888" y="2997200"/>
          <a:ext cx="3744912" cy="3670300"/>
        </p:xfrm>
        <a:graphic>
          <a:graphicData uri="http://schemas.openxmlformats.org/presentationml/2006/ole">
            <p:oleObj spid="_x0000_s13317" name="公式" r:id="rId5" imgW="2590800" imgH="2540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汇报">
  <a:themeElements>
    <a:clrScheme name="1_汇报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000000"/>
      </a:hlink>
      <a:folHlink>
        <a:srgbClr val="AF67FF"/>
      </a:folHlink>
    </a:clrScheme>
    <a:fontScheme name="1_汇报">
      <a:majorFont>
        <a:latin typeface="Times New Roman"/>
        <a:ea typeface="楷体_GB2312"/>
        <a:cs typeface="楷体_GB2312"/>
      </a:majorFont>
      <a:minorFont>
        <a:latin typeface="Times New Roman"/>
        <a:ea typeface="楷体_GB2312"/>
        <a:cs typeface="楷体_GB2312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charset="0"/>
            <a:cs typeface="楷体_GB23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charset="0"/>
            <a:cs typeface="楷体_GB2312" charset="0"/>
          </a:defRPr>
        </a:defPPr>
      </a:lstStyle>
    </a:lnDef>
  </a:objectDefaults>
  <a:extraClrSchemeLst>
    <a:extraClrScheme>
      <a:clrScheme name="1_汇报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000000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3636</TotalTime>
  <Words>714</Words>
  <Application>Microsoft Office PowerPoint</Application>
  <PresentationFormat>全屏显示(4:3)</PresentationFormat>
  <Paragraphs>317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1_汇报</vt:lpstr>
      <vt:lpstr>Photo Editor Photo</vt:lpstr>
      <vt:lpstr>公式</vt:lpstr>
      <vt:lpstr>Microsoft 公式 3.0</vt:lpstr>
      <vt:lpstr>《数字电子技术基础》（第六版）教学课件  清华大学  电子学教学组 </vt:lpstr>
      <vt:lpstr>第一章     数制和码制</vt:lpstr>
      <vt:lpstr>1.1 概述</vt:lpstr>
      <vt:lpstr>1. 2  几种常用的数制</vt:lpstr>
      <vt:lpstr>十进制，二进制，八进制，十六进制</vt:lpstr>
      <vt:lpstr>幻灯片 6</vt:lpstr>
      <vt:lpstr>1.3不同数制间的转换</vt:lpstr>
      <vt:lpstr>二、十－二转换</vt:lpstr>
      <vt:lpstr>二、十－二转换</vt:lpstr>
      <vt:lpstr>三、二－十六转换</vt:lpstr>
      <vt:lpstr>五、八进制数与二进制数的转换</vt:lpstr>
      <vt:lpstr>六、十六进制数与十进制数的转换</vt:lpstr>
      <vt:lpstr>1.4二进制运算</vt:lpstr>
      <vt:lpstr>1.4二进制数运算</vt:lpstr>
      <vt:lpstr>二进制数的补码：</vt:lpstr>
      <vt:lpstr>幻灯片 16</vt:lpstr>
      <vt:lpstr>幻灯片 17</vt:lpstr>
      <vt:lpstr>          两个补码表示的二进制数相加时的符号位讨论</vt:lpstr>
      <vt:lpstr>1.5几种常用的编码</vt:lpstr>
      <vt:lpstr>二、格雷码</vt:lpstr>
      <vt:lpstr>三、美国信息交换标准代码（ASCⅡ）</vt:lpstr>
    </vt:vector>
  </TitlesOfParts>
  <Company>tsinghua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subject>数字电子技术基础</dc:subject>
  <dc:creator>清华大学 王红</dc:creator>
  <cp:lastModifiedBy>chen</cp:lastModifiedBy>
  <cp:revision>371</cp:revision>
  <dcterms:created xsi:type="dcterms:W3CDTF">2003-05-08T03:41:49Z</dcterms:created>
  <dcterms:modified xsi:type="dcterms:W3CDTF">2016-05-16T07:47:47Z</dcterms:modified>
</cp:coreProperties>
</file>