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46"/>
  </p:notesMasterIdLst>
  <p:handoutMasterIdLst>
    <p:handoutMasterId r:id="rId47"/>
  </p:handoutMasterIdLst>
  <p:sldIdLst>
    <p:sldId id="648" r:id="rId2"/>
    <p:sldId id="548" r:id="rId3"/>
    <p:sldId id="549" r:id="rId4"/>
    <p:sldId id="649" r:id="rId5"/>
    <p:sldId id="650" r:id="rId6"/>
    <p:sldId id="651" r:id="rId7"/>
    <p:sldId id="652" r:id="rId8"/>
    <p:sldId id="631" r:id="rId9"/>
    <p:sldId id="585" r:id="rId10"/>
    <p:sldId id="586" r:id="rId11"/>
    <p:sldId id="633" r:id="rId12"/>
    <p:sldId id="634" r:id="rId13"/>
    <p:sldId id="594" r:id="rId14"/>
    <p:sldId id="595" r:id="rId15"/>
    <p:sldId id="596" r:id="rId16"/>
    <p:sldId id="597" r:id="rId17"/>
    <p:sldId id="599" r:id="rId18"/>
    <p:sldId id="635" r:id="rId19"/>
    <p:sldId id="600" r:id="rId20"/>
    <p:sldId id="601" r:id="rId21"/>
    <p:sldId id="602" r:id="rId22"/>
    <p:sldId id="603" r:id="rId23"/>
    <p:sldId id="604" r:id="rId24"/>
    <p:sldId id="605" r:id="rId25"/>
    <p:sldId id="636" r:id="rId26"/>
    <p:sldId id="606" r:id="rId27"/>
    <p:sldId id="607" r:id="rId28"/>
    <p:sldId id="608" r:id="rId29"/>
    <p:sldId id="609" r:id="rId30"/>
    <p:sldId id="610" r:id="rId31"/>
    <p:sldId id="611" r:id="rId32"/>
    <p:sldId id="612" r:id="rId33"/>
    <p:sldId id="613" r:id="rId34"/>
    <p:sldId id="637" r:id="rId35"/>
    <p:sldId id="614" r:id="rId36"/>
    <p:sldId id="615" r:id="rId37"/>
    <p:sldId id="639" r:id="rId38"/>
    <p:sldId id="640" r:id="rId39"/>
    <p:sldId id="641" r:id="rId40"/>
    <p:sldId id="642" r:id="rId41"/>
    <p:sldId id="643" r:id="rId42"/>
    <p:sldId id="616" r:id="rId43"/>
    <p:sldId id="644" r:id="rId44"/>
    <p:sldId id="618" r:id="rId4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方正舒体" pitchFamily="2" charset="-122"/>
        <a:cs typeface="+mn-cs"/>
      </a:defRPr>
    </a:lvl1pPr>
    <a:lvl2pPr marL="457200" algn="l" rtl="0" fontAlgn="base">
      <a:spcBef>
        <a:spcPct val="0"/>
      </a:spcBef>
      <a:spcAft>
        <a:spcPct val="0"/>
      </a:spcAft>
      <a:defRPr kern="1200">
        <a:solidFill>
          <a:schemeClr val="tx1"/>
        </a:solidFill>
        <a:latin typeface="Arial" pitchFamily="34" charset="0"/>
        <a:ea typeface="方正舒体" pitchFamily="2" charset="-122"/>
        <a:cs typeface="+mn-cs"/>
      </a:defRPr>
    </a:lvl2pPr>
    <a:lvl3pPr marL="914400" algn="l" rtl="0" fontAlgn="base">
      <a:spcBef>
        <a:spcPct val="0"/>
      </a:spcBef>
      <a:spcAft>
        <a:spcPct val="0"/>
      </a:spcAft>
      <a:defRPr kern="1200">
        <a:solidFill>
          <a:schemeClr val="tx1"/>
        </a:solidFill>
        <a:latin typeface="Arial" pitchFamily="34" charset="0"/>
        <a:ea typeface="方正舒体" pitchFamily="2" charset="-122"/>
        <a:cs typeface="+mn-cs"/>
      </a:defRPr>
    </a:lvl3pPr>
    <a:lvl4pPr marL="1371600" algn="l" rtl="0" fontAlgn="base">
      <a:spcBef>
        <a:spcPct val="0"/>
      </a:spcBef>
      <a:spcAft>
        <a:spcPct val="0"/>
      </a:spcAft>
      <a:defRPr kern="1200">
        <a:solidFill>
          <a:schemeClr val="tx1"/>
        </a:solidFill>
        <a:latin typeface="Arial" pitchFamily="34" charset="0"/>
        <a:ea typeface="方正舒体" pitchFamily="2" charset="-122"/>
        <a:cs typeface="+mn-cs"/>
      </a:defRPr>
    </a:lvl4pPr>
    <a:lvl5pPr marL="1828800" algn="l" rtl="0" fontAlgn="base">
      <a:spcBef>
        <a:spcPct val="0"/>
      </a:spcBef>
      <a:spcAft>
        <a:spcPct val="0"/>
      </a:spcAft>
      <a:defRPr kern="1200">
        <a:solidFill>
          <a:schemeClr val="tx1"/>
        </a:solidFill>
        <a:latin typeface="Arial" pitchFamily="34" charset="0"/>
        <a:ea typeface="方正舒体" pitchFamily="2" charset="-122"/>
        <a:cs typeface="+mn-cs"/>
      </a:defRPr>
    </a:lvl5pPr>
    <a:lvl6pPr marL="2286000" algn="l" defTabSz="914400" rtl="0" eaLnBrk="1" latinLnBrk="0" hangingPunct="1">
      <a:defRPr kern="1200">
        <a:solidFill>
          <a:schemeClr val="tx1"/>
        </a:solidFill>
        <a:latin typeface="Arial" pitchFamily="34" charset="0"/>
        <a:ea typeface="方正舒体" pitchFamily="2" charset="-122"/>
        <a:cs typeface="+mn-cs"/>
      </a:defRPr>
    </a:lvl6pPr>
    <a:lvl7pPr marL="2743200" algn="l" defTabSz="914400" rtl="0" eaLnBrk="1" latinLnBrk="0" hangingPunct="1">
      <a:defRPr kern="1200">
        <a:solidFill>
          <a:schemeClr val="tx1"/>
        </a:solidFill>
        <a:latin typeface="Arial" pitchFamily="34" charset="0"/>
        <a:ea typeface="方正舒体" pitchFamily="2" charset="-122"/>
        <a:cs typeface="+mn-cs"/>
      </a:defRPr>
    </a:lvl7pPr>
    <a:lvl8pPr marL="3200400" algn="l" defTabSz="914400" rtl="0" eaLnBrk="1" latinLnBrk="0" hangingPunct="1">
      <a:defRPr kern="1200">
        <a:solidFill>
          <a:schemeClr val="tx1"/>
        </a:solidFill>
        <a:latin typeface="Arial" pitchFamily="34" charset="0"/>
        <a:ea typeface="方正舒体" pitchFamily="2" charset="-122"/>
        <a:cs typeface="+mn-cs"/>
      </a:defRPr>
    </a:lvl8pPr>
    <a:lvl9pPr marL="3657600" algn="l" defTabSz="914400" rtl="0" eaLnBrk="1" latinLnBrk="0" hangingPunct="1">
      <a:defRPr kern="1200">
        <a:solidFill>
          <a:schemeClr val="tx1"/>
        </a:solidFill>
        <a:latin typeface="Arial" pitchFamily="34" charset="0"/>
        <a:ea typeface="方正舒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CC00"/>
    <a:srgbClr val="B2B2B2"/>
    <a:srgbClr val="0066FF"/>
    <a:srgbClr val="FF99CC"/>
    <a:srgbClr val="99CCFF"/>
    <a:srgbClr val="00FF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08" y="-1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png"/><Relationship Id="rId4"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6.wmf"/><Relationship Id="rId3" Type="http://schemas.openxmlformats.org/officeDocument/2006/relationships/image" Target="../media/image106.wmf"/><Relationship Id="rId7" Type="http://schemas.openxmlformats.org/officeDocument/2006/relationships/image" Target="../media/image110.wmf"/><Relationship Id="rId12" Type="http://schemas.openxmlformats.org/officeDocument/2006/relationships/image" Target="../media/image115.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11" Type="http://schemas.openxmlformats.org/officeDocument/2006/relationships/image" Target="../media/image114.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 Id="rId14" Type="http://schemas.openxmlformats.org/officeDocument/2006/relationships/image" Target="../media/image117.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 Id="rId14" Type="http://schemas.openxmlformats.org/officeDocument/2006/relationships/image" Target="../media/image1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image" Target="../media/image147.wmf"/><Relationship Id="rId3" Type="http://schemas.openxmlformats.org/officeDocument/2006/relationships/image" Target="../media/image137.wmf"/><Relationship Id="rId7" Type="http://schemas.openxmlformats.org/officeDocument/2006/relationships/image" Target="../media/image141.wmf"/><Relationship Id="rId12" Type="http://schemas.openxmlformats.org/officeDocument/2006/relationships/image" Target="../media/image146.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11" Type="http://schemas.openxmlformats.org/officeDocument/2006/relationships/image" Target="../media/image145.wmf"/><Relationship Id="rId5" Type="http://schemas.openxmlformats.org/officeDocument/2006/relationships/image" Target="../media/image139.wmf"/><Relationship Id="rId10" Type="http://schemas.openxmlformats.org/officeDocument/2006/relationships/image" Target="../media/image144.wmf"/><Relationship Id="rId4" Type="http://schemas.openxmlformats.org/officeDocument/2006/relationships/image" Target="../media/image138.wmf"/><Relationship Id="rId9"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3.png"/><Relationship Id="rId7" Type="http://schemas.openxmlformats.org/officeDocument/2006/relationships/image" Target="../media/image16.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3.wmf"/><Relationship Id="rId3" Type="http://schemas.openxmlformats.org/officeDocument/2006/relationships/image" Target="../media/image163.wmf"/><Relationship Id="rId7" Type="http://schemas.openxmlformats.org/officeDocument/2006/relationships/image" Target="../media/image167.wmf"/><Relationship Id="rId12" Type="http://schemas.openxmlformats.org/officeDocument/2006/relationships/image" Target="../media/image172.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11" Type="http://schemas.openxmlformats.org/officeDocument/2006/relationships/image" Target="../media/image171.wmf"/><Relationship Id="rId5" Type="http://schemas.openxmlformats.org/officeDocument/2006/relationships/image" Target="../media/image165.wmf"/><Relationship Id="rId10" Type="http://schemas.openxmlformats.org/officeDocument/2006/relationships/image" Target="../media/image170.wmf"/><Relationship Id="rId4" Type="http://schemas.openxmlformats.org/officeDocument/2006/relationships/image" Target="../media/image164.wmf"/><Relationship Id="rId9" Type="http://schemas.openxmlformats.org/officeDocument/2006/relationships/image" Target="../media/image16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png"/><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宋体" charset="0"/>
                <a:cs typeface="宋体" charset="0"/>
              </a:defRPr>
            </a:lvl1pPr>
          </a:lstStyle>
          <a:p>
            <a:pPr>
              <a:defRPr/>
            </a:pPr>
            <a:endParaRPr lang="en-US" altLang="zh-CN"/>
          </a:p>
        </p:txBody>
      </p:sp>
      <p:sp>
        <p:nvSpPr>
          <p:cNvPr id="22528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宋体" charset="0"/>
                <a:cs typeface="宋体" charset="0"/>
              </a:defRPr>
            </a:lvl1pPr>
          </a:lstStyle>
          <a:p>
            <a:pPr>
              <a:defRPr/>
            </a:pPr>
            <a:endParaRPr lang="en-US" altLang="zh-CN"/>
          </a:p>
        </p:txBody>
      </p:sp>
      <p:sp>
        <p:nvSpPr>
          <p:cNvPr id="22528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宋体" charset="0"/>
                <a:cs typeface="宋体" charset="0"/>
              </a:defRPr>
            </a:lvl1pPr>
          </a:lstStyle>
          <a:p>
            <a:pPr>
              <a:defRPr/>
            </a:pPr>
            <a:endParaRPr lang="en-US" altLang="zh-CN"/>
          </a:p>
        </p:txBody>
      </p:sp>
      <p:sp>
        <p:nvSpPr>
          <p:cNvPr id="22528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3E330BBD-AAC5-4D14-B5A1-34A5E20949F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宋体" charset="0"/>
                <a:cs typeface="宋体" charset="0"/>
              </a:defRPr>
            </a:lvl1pPr>
          </a:lstStyle>
          <a:p>
            <a:pPr>
              <a:defRPr/>
            </a:pPr>
            <a:endParaRPr lang="en-US" altLang="zh-CN"/>
          </a:p>
        </p:txBody>
      </p:sp>
      <p:sp>
        <p:nvSpPr>
          <p:cNvPr id="1576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宋体" charset="0"/>
                <a:cs typeface="宋体" charset="0"/>
              </a:defRPr>
            </a:lvl1pPr>
          </a:lstStyle>
          <a:p>
            <a:pPr>
              <a:defRPr/>
            </a:pPr>
            <a:endParaRPr lang="en-US" altLang="zh-CN"/>
          </a:p>
        </p:txBody>
      </p:sp>
      <p:sp>
        <p:nvSpPr>
          <p:cNvPr id="1577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577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sp>
        <p:nvSpPr>
          <p:cNvPr id="1577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宋体" charset="0"/>
                <a:cs typeface="宋体" charset="0"/>
              </a:defRPr>
            </a:lvl1pPr>
          </a:lstStyle>
          <a:p>
            <a:pPr>
              <a:defRPr/>
            </a:pPr>
            <a:endParaRPr lang="en-US" altLang="zh-CN"/>
          </a:p>
        </p:txBody>
      </p:sp>
      <p:sp>
        <p:nvSpPr>
          <p:cNvPr id="1577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algn="r" defTabSz="990600">
              <a:defRPr sz="1300">
                <a:ea typeface="宋体" pitchFamily="2" charset="-122"/>
              </a:defRPr>
            </a:lvl1pPr>
          </a:lstStyle>
          <a:p>
            <a:fld id="{30FC8BA5-0C76-428D-98CD-2531741A5C4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宋体" charset="0"/>
        <a:cs typeface="宋体" charset="0"/>
      </a:defRPr>
    </a:lvl1pPr>
    <a:lvl2pPr marL="457200" algn="l" rtl="0" fontAlgn="base">
      <a:spcBef>
        <a:spcPct val="30000"/>
      </a:spcBef>
      <a:spcAft>
        <a:spcPct val="0"/>
      </a:spcAft>
      <a:defRPr kumimoji="1" sz="1200" kern="1200">
        <a:solidFill>
          <a:schemeClr val="tx1"/>
        </a:solidFill>
        <a:latin typeface="Arial" charset="0"/>
        <a:ea typeface="宋体" charset="0"/>
        <a:cs typeface="+mn-cs"/>
      </a:defRPr>
    </a:lvl2pPr>
    <a:lvl3pPr marL="914400" algn="l" rtl="0" fontAlgn="base">
      <a:spcBef>
        <a:spcPct val="30000"/>
      </a:spcBef>
      <a:spcAft>
        <a:spcPct val="0"/>
      </a:spcAft>
      <a:defRPr kumimoji="1" sz="1200" kern="1200">
        <a:solidFill>
          <a:schemeClr val="tx1"/>
        </a:solidFill>
        <a:latin typeface="Arial" charset="0"/>
        <a:ea typeface="宋体" charset="0"/>
        <a:cs typeface="+mn-cs"/>
      </a:defRPr>
    </a:lvl3pPr>
    <a:lvl4pPr marL="1371600" algn="l" rtl="0" fontAlgn="base">
      <a:spcBef>
        <a:spcPct val="30000"/>
      </a:spcBef>
      <a:spcAft>
        <a:spcPct val="0"/>
      </a:spcAft>
      <a:defRPr kumimoji="1" sz="1200" kern="1200">
        <a:solidFill>
          <a:schemeClr val="tx1"/>
        </a:solidFill>
        <a:latin typeface="Arial" charset="0"/>
        <a:ea typeface="宋体" charset="0"/>
        <a:cs typeface="+mn-cs"/>
      </a:defRPr>
    </a:lvl4pPr>
    <a:lvl5pPr marL="1828800" algn="l" rtl="0" fontAlgn="base">
      <a:spcBef>
        <a:spcPct val="30000"/>
      </a:spcBef>
      <a:spcAft>
        <a:spcPct val="0"/>
      </a:spcAft>
      <a:defRPr kumimoji="1"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sz="2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7038" y="2028825"/>
            <a:ext cx="3992562" cy="417671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572000" y="4192588"/>
            <a:ext cx="3992563" cy="2012950"/>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549275"/>
            <a:ext cx="8229600" cy="884238"/>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27038" y="2028825"/>
            <a:ext cx="3992562" cy="20113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27038" y="4192588"/>
            <a:ext cx="3992562" cy="2012950"/>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572000" y="4192588"/>
            <a:ext cx="3992563" cy="2012950"/>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27038" y="549275"/>
            <a:ext cx="8259762" cy="56562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27038" y="2028825"/>
            <a:ext cx="3992562"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572000" y="2028825"/>
            <a:ext cx="3992563"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050" y="549275"/>
            <a:ext cx="2063750" cy="565626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27038" y="549275"/>
            <a:ext cx="6043612" cy="565626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572000" y="2028825"/>
            <a:ext cx="3992563"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27038" y="2028825"/>
            <a:ext cx="3992562" cy="417671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572000" y="2028825"/>
            <a:ext cx="3992563" cy="20113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572000" y="4192588"/>
            <a:ext cx="3992563" cy="20129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49275"/>
            <a:ext cx="8229600" cy="8842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27038" y="2028825"/>
            <a:ext cx="8137525" cy="4176713"/>
          </a:xfrm>
        </p:spPr>
        <p:txBody>
          <a:bodyPr/>
          <a:lstStyle/>
          <a:p>
            <a:pPr lvl="0"/>
            <a:endParaRPr lang="zh-CN" altLang="en-US" noProof="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99CCFF"/>
          </a:fgClr>
          <a:bgClr>
            <a:schemeClr val="bg1"/>
          </a:bgClr>
        </a:patt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15875" y="111125"/>
            <a:ext cx="9128125" cy="346075"/>
            <a:chOff x="0" y="0"/>
            <a:chExt cx="5760" cy="344"/>
          </a:xfrm>
        </p:grpSpPr>
        <p:sp>
          <p:nvSpPr>
            <p:cNvPr id="6147" name="Rectangle 3"/>
            <p:cNvSpPr>
              <a:spLocks noChangeArrowheads="1"/>
            </p:cNvSpPr>
            <p:nvPr/>
          </p:nvSpPr>
          <p:spPr bwMode="auto">
            <a:xfrm>
              <a:off x="0" y="0"/>
              <a:ext cx="180"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sz="2400" b="1">
                <a:solidFill>
                  <a:srgbClr val="000000"/>
                </a:solidFill>
                <a:latin typeface="Times New Roman" charset="0"/>
                <a:ea typeface="宋体" charset="0"/>
                <a:cs typeface="宋体" charset="0"/>
              </a:endParaRPr>
            </a:p>
          </p:txBody>
        </p:sp>
        <p:sp>
          <p:nvSpPr>
            <p:cNvPr id="1053" name="Rectangle 4"/>
            <p:cNvSpPr>
              <a:spLocks noChangeArrowheads="1"/>
            </p:cNvSpPr>
            <p:nvPr/>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sz="2400" b="1">
                <a:solidFill>
                  <a:srgbClr val="000000"/>
                </a:solidFill>
                <a:latin typeface="Times New Roman" pitchFamily="18" charset="0"/>
                <a:ea typeface="宋体" pitchFamily="2" charset="-122"/>
              </a:endParaRPr>
            </a:p>
          </p:txBody>
        </p:sp>
        <p:sp>
          <p:nvSpPr>
            <p:cNvPr id="1054" name="Rectangle 5"/>
            <p:cNvSpPr>
              <a:spLocks noChangeArrowheads="1"/>
            </p:cNvSpPr>
            <p:nvPr/>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000000"/>
                </a:solidFill>
                <a:ea typeface="宋体" pitchFamily="2" charset="-122"/>
              </a:endParaRPr>
            </a:p>
          </p:txBody>
        </p:sp>
        <p:sp>
          <p:nvSpPr>
            <p:cNvPr id="1055" name="Rectangle 6"/>
            <p:cNvSpPr>
              <a:spLocks noChangeArrowheads="1"/>
            </p:cNvSpPr>
            <p:nvPr/>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000000"/>
                </a:solidFill>
                <a:ea typeface="宋体" pitchFamily="2" charset="-122"/>
              </a:endParaRPr>
            </a:p>
          </p:txBody>
        </p:sp>
        <p:sp>
          <p:nvSpPr>
            <p:cNvPr id="1056" name="Rectangle 7"/>
            <p:cNvSpPr>
              <a:spLocks noChangeArrowheads="1"/>
            </p:cNvSpPr>
            <p:nvPr/>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CCCCFF"/>
                </a:solidFill>
                <a:ea typeface="宋体" pitchFamily="2" charset="-122"/>
              </a:endParaRPr>
            </a:p>
          </p:txBody>
        </p:sp>
        <p:sp>
          <p:nvSpPr>
            <p:cNvPr id="1057" name="Rectangle 8"/>
            <p:cNvSpPr>
              <a:spLocks noChangeArrowheads="1"/>
            </p:cNvSpPr>
            <p:nvPr/>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000000"/>
                </a:solidFill>
                <a:ea typeface="宋体" pitchFamily="2" charset="-122"/>
              </a:endParaRPr>
            </a:p>
          </p:txBody>
        </p:sp>
        <p:sp>
          <p:nvSpPr>
            <p:cNvPr id="1058" name="Rectangle 9"/>
            <p:cNvSpPr>
              <a:spLocks noChangeArrowheads="1"/>
            </p:cNvSpPr>
            <p:nvPr/>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sz="2400" b="1">
                <a:solidFill>
                  <a:srgbClr val="000000"/>
                </a:solidFill>
                <a:latin typeface="Times New Roman" pitchFamily="18" charset="0"/>
                <a:ea typeface="宋体" pitchFamily="2" charset="-122"/>
              </a:endParaRPr>
            </a:p>
          </p:txBody>
        </p:sp>
        <p:sp>
          <p:nvSpPr>
            <p:cNvPr id="1059" name="Rectangle 10"/>
            <p:cNvSpPr>
              <a:spLocks noChangeArrowheads="1"/>
            </p:cNvSpPr>
            <p:nvPr/>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CCCCFF"/>
                </a:solidFill>
                <a:ea typeface="宋体" pitchFamily="2" charset="-122"/>
              </a:endParaRPr>
            </a:p>
          </p:txBody>
        </p:sp>
        <p:sp>
          <p:nvSpPr>
            <p:cNvPr id="1060" name="Rectangle 11"/>
            <p:cNvSpPr>
              <a:spLocks noChangeArrowheads="1"/>
            </p:cNvSpPr>
            <p:nvPr/>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a:lstStyle/>
            <a:p>
              <a:endParaRPr lang="zh-CN" altLang="en-US" b="1">
                <a:solidFill>
                  <a:srgbClr val="CCCCFF"/>
                </a:solidFill>
                <a:ea typeface="宋体" pitchFamily="2" charset="-122"/>
              </a:endParaRPr>
            </a:p>
          </p:txBody>
        </p:sp>
      </p:grpSp>
      <p:grpSp>
        <p:nvGrpSpPr>
          <p:cNvPr id="1027" name="Group 12"/>
          <p:cNvGrpSpPr>
            <a:grpSpLocks/>
          </p:cNvGrpSpPr>
          <p:nvPr/>
        </p:nvGrpSpPr>
        <p:grpSpPr bwMode="auto">
          <a:xfrm rot="-5400000">
            <a:off x="5972175" y="4062413"/>
            <a:ext cx="5399087" cy="71438"/>
            <a:chOff x="0" y="0"/>
            <a:chExt cx="5760" cy="344"/>
          </a:xfrm>
        </p:grpSpPr>
        <p:sp>
          <p:nvSpPr>
            <p:cNvPr id="6157" name="Rectangle 13"/>
            <p:cNvSpPr>
              <a:spLocks noChangeArrowheads="1"/>
            </p:cNvSpPr>
            <p:nvPr userDrawn="1"/>
          </p:nvSpPr>
          <p:spPr bwMode="auto">
            <a:xfrm>
              <a:off x="-3" y="-69"/>
              <a:ext cx="181"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a:defRPr/>
              </a:pPr>
              <a:endParaRPr lang="zh-CN" altLang="en-US" sz="2400">
                <a:solidFill>
                  <a:srgbClr val="000000"/>
                </a:solidFill>
                <a:latin typeface="Times New Roman" charset="0"/>
                <a:ea typeface="宋体" charset="0"/>
                <a:cs typeface="宋体" charset="0"/>
              </a:endParaRPr>
            </a:p>
          </p:txBody>
        </p:sp>
        <p:sp>
          <p:nvSpPr>
            <p:cNvPr id="1044" name="Rectangle 14"/>
            <p:cNvSpPr>
              <a:spLocks noChangeArrowheads="1"/>
            </p:cNvSpPr>
            <p:nvPr userDrawn="1"/>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sz="2400">
                <a:solidFill>
                  <a:srgbClr val="000000"/>
                </a:solidFill>
                <a:latin typeface="Times New Roman" pitchFamily="18" charset="0"/>
                <a:ea typeface="宋体" pitchFamily="2" charset="-122"/>
              </a:endParaRPr>
            </a:p>
          </p:txBody>
        </p:sp>
        <p:sp>
          <p:nvSpPr>
            <p:cNvPr id="1045" name="Rectangle 15"/>
            <p:cNvSpPr>
              <a:spLocks noChangeArrowheads="1"/>
            </p:cNvSpPr>
            <p:nvPr userDrawn="1"/>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000000"/>
                </a:solidFill>
                <a:ea typeface="宋体" pitchFamily="2" charset="-122"/>
              </a:endParaRPr>
            </a:p>
          </p:txBody>
        </p:sp>
        <p:sp>
          <p:nvSpPr>
            <p:cNvPr id="1046" name="Rectangle 16"/>
            <p:cNvSpPr>
              <a:spLocks noChangeArrowheads="1"/>
            </p:cNvSpPr>
            <p:nvPr userDrawn="1"/>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000000"/>
                </a:solidFill>
                <a:ea typeface="宋体" pitchFamily="2" charset="-122"/>
              </a:endParaRPr>
            </a:p>
          </p:txBody>
        </p:sp>
        <p:sp>
          <p:nvSpPr>
            <p:cNvPr id="1047" name="Rectangle 17"/>
            <p:cNvSpPr>
              <a:spLocks noChangeArrowheads="1"/>
            </p:cNvSpPr>
            <p:nvPr userDrawn="1"/>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CCCCFF"/>
                </a:solidFill>
                <a:ea typeface="宋体" pitchFamily="2" charset="-122"/>
              </a:endParaRPr>
            </a:p>
          </p:txBody>
        </p:sp>
        <p:sp>
          <p:nvSpPr>
            <p:cNvPr id="1048" name="Rectangle 18"/>
            <p:cNvSpPr>
              <a:spLocks noChangeArrowheads="1"/>
            </p:cNvSpPr>
            <p:nvPr userDrawn="1"/>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000000"/>
                </a:solidFill>
                <a:ea typeface="宋体" pitchFamily="2" charset="-122"/>
              </a:endParaRPr>
            </a:p>
          </p:txBody>
        </p:sp>
        <p:sp>
          <p:nvSpPr>
            <p:cNvPr id="1049" name="Rectangle 19"/>
            <p:cNvSpPr>
              <a:spLocks noChangeArrowheads="1"/>
            </p:cNvSpPr>
            <p:nvPr userDrawn="1"/>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sz="2400">
                <a:solidFill>
                  <a:srgbClr val="000000"/>
                </a:solidFill>
                <a:latin typeface="Times New Roman" pitchFamily="18" charset="0"/>
                <a:ea typeface="宋体" pitchFamily="2" charset="-122"/>
              </a:endParaRPr>
            </a:p>
          </p:txBody>
        </p:sp>
        <p:sp>
          <p:nvSpPr>
            <p:cNvPr id="1050" name="Rectangle 20"/>
            <p:cNvSpPr>
              <a:spLocks noChangeArrowheads="1"/>
            </p:cNvSpPr>
            <p:nvPr userDrawn="1"/>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CCCCFF"/>
                </a:solidFill>
                <a:ea typeface="宋体" pitchFamily="2" charset="-122"/>
              </a:endParaRPr>
            </a:p>
          </p:txBody>
        </p:sp>
        <p:sp>
          <p:nvSpPr>
            <p:cNvPr id="1051" name="Rectangle 21"/>
            <p:cNvSpPr>
              <a:spLocks noChangeArrowheads="1"/>
            </p:cNvSpPr>
            <p:nvPr userDrawn="1"/>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vert="eaVert"/>
            <a:lstStyle/>
            <a:p>
              <a:endParaRPr lang="zh-CN" altLang="en-US">
                <a:solidFill>
                  <a:srgbClr val="CCCCFF"/>
                </a:solidFill>
                <a:ea typeface="宋体" pitchFamily="2" charset="-122"/>
              </a:endParaRPr>
            </a:p>
          </p:txBody>
        </p:sp>
      </p:grpSp>
      <p:pic>
        <p:nvPicPr>
          <p:cNvPr id="1028" name="Picture 22"/>
          <p:cNvPicPr>
            <a:picLocks noChangeAspect="1" noChangeArrowheads="1"/>
          </p:cNvPicPr>
          <p:nvPr/>
        </p:nvPicPr>
        <p:blipFill>
          <a:blip r:embed="rId15"/>
          <a:srcRect/>
          <a:stretch>
            <a:fillRect/>
          </a:stretch>
        </p:blipFill>
        <p:spPr bwMode="auto">
          <a:xfrm>
            <a:off x="7269163" y="6362700"/>
            <a:ext cx="1266825" cy="466725"/>
          </a:xfrm>
          <a:prstGeom prst="rect">
            <a:avLst/>
          </a:prstGeom>
          <a:noFill/>
          <a:ln w="9525">
            <a:noFill/>
            <a:miter lim="800000"/>
            <a:headEnd/>
            <a:tailEnd/>
          </a:ln>
        </p:spPr>
      </p:pic>
      <p:sp>
        <p:nvSpPr>
          <p:cNvPr id="6167" name="Rectangle 23"/>
          <p:cNvSpPr>
            <a:spLocks noGrp="1" noChangeArrowheads="1"/>
          </p:cNvSpPr>
          <p:nvPr>
            <p:ph type="title"/>
          </p:nvPr>
        </p:nvSpPr>
        <p:spPr bwMode="auto">
          <a:xfrm>
            <a:off x="468313" y="260350"/>
            <a:ext cx="8229600" cy="884238"/>
          </a:xfrm>
          <a:prstGeom prst="rect">
            <a:avLst/>
          </a:prstGeom>
          <a:noFill/>
          <a:ln>
            <a:noFill/>
          </a:ln>
          <a:effectLst/>
          <a:extLst>
            <a:ext uri="{909E8E84-426E-40dd-AFC4-6F175D3DCCD1}">
              <a14:hiddenFill xmlns:a14="http://schemas.microsoft.com/office/drawing/2010/main" xmlns="">
                <a:solidFill>
                  <a:srgbClr val="0066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68" name="Rectangle 24"/>
          <p:cNvSpPr>
            <a:spLocks noGrp="1" noChangeArrowheads="1"/>
          </p:cNvSpPr>
          <p:nvPr>
            <p:ph type="body" idx="1"/>
          </p:nvPr>
        </p:nvSpPr>
        <p:spPr bwMode="auto">
          <a:xfrm>
            <a:off x="427038" y="1268413"/>
            <a:ext cx="8137525" cy="493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p>
        </p:txBody>
      </p:sp>
      <p:grpSp>
        <p:nvGrpSpPr>
          <p:cNvPr id="1031" name="Group 25"/>
          <p:cNvGrpSpPr>
            <a:grpSpLocks/>
          </p:cNvGrpSpPr>
          <p:nvPr/>
        </p:nvGrpSpPr>
        <p:grpSpPr bwMode="auto">
          <a:xfrm rot="10800000">
            <a:off x="3781425" y="6324600"/>
            <a:ext cx="5399088" cy="71438"/>
            <a:chOff x="0" y="0"/>
            <a:chExt cx="5760" cy="344"/>
          </a:xfrm>
        </p:grpSpPr>
        <p:sp>
          <p:nvSpPr>
            <p:cNvPr id="6170" name="Rectangle 26"/>
            <p:cNvSpPr>
              <a:spLocks noChangeArrowheads="1"/>
            </p:cNvSpPr>
            <p:nvPr userDrawn="1"/>
          </p:nvSpPr>
          <p:spPr bwMode="auto">
            <a:xfrm>
              <a:off x="0" y="-8"/>
              <a:ext cx="180" cy="336"/>
            </a:xfrm>
            <a:prstGeom prst="rect">
              <a:avLst/>
            </a:prstGeom>
            <a:gradFill rotWithShape="1">
              <a:gsLst>
                <a:gs pos="0">
                  <a:srgbClr val="0000FF"/>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a:defRPr/>
              </a:pPr>
              <a:endParaRPr lang="zh-CN" altLang="en-US" sz="2400">
                <a:solidFill>
                  <a:srgbClr val="000000"/>
                </a:solidFill>
                <a:latin typeface="Times New Roman" charset="0"/>
                <a:ea typeface="宋体" charset="0"/>
                <a:cs typeface="宋体" charset="0"/>
              </a:endParaRPr>
            </a:p>
          </p:txBody>
        </p:sp>
        <p:sp>
          <p:nvSpPr>
            <p:cNvPr id="1035" name="Rectangle 27"/>
            <p:cNvSpPr>
              <a:spLocks noChangeArrowheads="1"/>
            </p:cNvSpPr>
            <p:nvPr userDrawn="1"/>
          </p:nvSpPr>
          <p:spPr bwMode="auto">
            <a:xfrm>
              <a:off x="260" y="85"/>
              <a:ext cx="5500" cy="173"/>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sz="2400">
                <a:solidFill>
                  <a:srgbClr val="000000"/>
                </a:solidFill>
                <a:latin typeface="Times New Roman" pitchFamily="18" charset="0"/>
                <a:ea typeface="宋体" pitchFamily="2" charset="-122"/>
              </a:endParaRPr>
            </a:p>
          </p:txBody>
        </p:sp>
        <p:sp>
          <p:nvSpPr>
            <p:cNvPr id="1036" name="Rectangle 28"/>
            <p:cNvSpPr>
              <a:spLocks noChangeArrowheads="1"/>
            </p:cNvSpPr>
            <p:nvPr userDrawn="1"/>
          </p:nvSpPr>
          <p:spPr bwMode="auto">
            <a:xfrm>
              <a:off x="258" y="85"/>
              <a:ext cx="87" cy="89"/>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000000"/>
                </a:solidFill>
                <a:ea typeface="宋体" pitchFamily="2" charset="-122"/>
              </a:endParaRPr>
            </a:p>
          </p:txBody>
        </p:sp>
        <p:sp>
          <p:nvSpPr>
            <p:cNvPr id="1037" name="Rectangle 29"/>
            <p:cNvSpPr>
              <a:spLocks noChangeArrowheads="1"/>
            </p:cNvSpPr>
            <p:nvPr userDrawn="1"/>
          </p:nvSpPr>
          <p:spPr bwMode="auto">
            <a:xfrm>
              <a:off x="345" y="0"/>
              <a:ext cx="88"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000000"/>
                </a:solidFill>
                <a:ea typeface="宋体" pitchFamily="2" charset="-122"/>
              </a:endParaRPr>
            </a:p>
          </p:txBody>
        </p:sp>
        <p:sp>
          <p:nvSpPr>
            <p:cNvPr id="1038" name="Rectangle 30"/>
            <p:cNvSpPr>
              <a:spLocks noChangeArrowheads="1"/>
            </p:cNvSpPr>
            <p:nvPr userDrawn="1"/>
          </p:nvSpPr>
          <p:spPr bwMode="auto">
            <a:xfrm>
              <a:off x="345" y="85"/>
              <a:ext cx="88" cy="89"/>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CCCCFF"/>
                </a:solidFill>
                <a:ea typeface="宋体" pitchFamily="2" charset="-122"/>
              </a:endParaRPr>
            </a:p>
          </p:txBody>
        </p:sp>
        <p:sp>
          <p:nvSpPr>
            <p:cNvPr id="1039" name="Rectangle 31"/>
            <p:cNvSpPr>
              <a:spLocks noChangeArrowheads="1"/>
            </p:cNvSpPr>
            <p:nvPr userDrawn="1"/>
          </p:nvSpPr>
          <p:spPr bwMode="auto">
            <a:xfrm>
              <a:off x="173" y="173"/>
              <a:ext cx="86"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000000"/>
                </a:solidFill>
                <a:ea typeface="宋体" pitchFamily="2" charset="-122"/>
              </a:endParaRPr>
            </a:p>
          </p:txBody>
        </p:sp>
        <p:sp>
          <p:nvSpPr>
            <p:cNvPr id="1040" name="Rectangle 32"/>
            <p:cNvSpPr>
              <a:spLocks noChangeArrowheads="1"/>
            </p:cNvSpPr>
            <p:nvPr userDrawn="1"/>
          </p:nvSpPr>
          <p:spPr bwMode="auto">
            <a:xfrm>
              <a:off x="83" y="86"/>
              <a:ext cx="89"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sz="2400">
                <a:solidFill>
                  <a:srgbClr val="000000"/>
                </a:solidFill>
                <a:latin typeface="Times New Roman" pitchFamily="18" charset="0"/>
                <a:ea typeface="宋体" pitchFamily="2" charset="-122"/>
              </a:endParaRPr>
            </a:p>
          </p:txBody>
        </p:sp>
        <p:sp>
          <p:nvSpPr>
            <p:cNvPr id="1041" name="Rectangle 33"/>
            <p:cNvSpPr>
              <a:spLocks noChangeArrowheads="1"/>
            </p:cNvSpPr>
            <p:nvPr userDrawn="1"/>
          </p:nvSpPr>
          <p:spPr bwMode="auto">
            <a:xfrm>
              <a:off x="258" y="171"/>
              <a:ext cx="87" cy="87"/>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CCCCFF"/>
                </a:solidFill>
                <a:ea typeface="宋体" pitchFamily="2" charset="-122"/>
              </a:endParaRPr>
            </a:p>
          </p:txBody>
        </p:sp>
        <p:sp>
          <p:nvSpPr>
            <p:cNvPr id="1042" name="Rectangle 34"/>
            <p:cNvSpPr>
              <a:spLocks noChangeArrowheads="1"/>
            </p:cNvSpPr>
            <p:nvPr userDrawn="1"/>
          </p:nvSpPr>
          <p:spPr bwMode="auto">
            <a:xfrm>
              <a:off x="173" y="258"/>
              <a:ext cx="86" cy="86"/>
            </a:xfrm>
            <a:prstGeom prst="rect">
              <a:avLst/>
            </a:prstGeom>
            <a:gradFill rotWithShape="1">
              <a:gsLst>
                <a:gs pos="0">
                  <a:srgbClr val="0000FF"/>
                </a:gs>
                <a:gs pos="100000">
                  <a:srgbClr val="FFFFFF"/>
                </a:gs>
              </a:gsLst>
              <a:lin ang="0" scaled="1"/>
            </a:gradFill>
            <a:ln w="9525">
              <a:noFill/>
              <a:miter lim="800000"/>
              <a:headEnd/>
              <a:tailEnd/>
            </a:ln>
          </p:spPr>
          <p:txBody>
            <a:bodyPr rot="10800000"/>
            <a:lstStyle/>
            <a:p>
              <a:endParaRPr lang="zh-CN" altLang="en-US">
                <a:solidFill>
                  <a:srgbClr val="CCCCFF"/>
                </a:solidFill>
                <a:ea typeface="宋体" pitchFamily="2" charset="-122"/>
              </a:endParaRPr>
            </a:p>
          </p:txBody>
        </p:sp>
      </p:grpSp>
      <p:sp>
        <p:nvSpPr>
          <p:cNvPr id="6179" name="Text Box 35"/>
          <p:cNvSpPr txBox="1">
            <a:spLocks noChangeArrowheads="1"/>
          </p:cNvSpPr>
          <p:nvPr/>
        </p:nvSpPr>
        <p:spPr bwMode="auto">
          <a:xfrm>
            <a:off x="1692275" y="6375400"/>
            <a:ext cx="52562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endParaRPr lang="zh-CN" altLang="en-US">
              <a:solidFill>
                <a:srgbClr val="000000"/>
              </a:solidFill>
              <a:latin typeface="Arial" charset="0"/>
              <a:ea typeface="楷体_GB2312" charset="0"/>
            </a:endParaRPr>
          </a:p>
        </p:txBody>
      </p:sp>
      <p:sp>
        <p:nvSpPr>
          <p:cNvPr id="6181" name="Text Box 37"/>
          <p:cNvSpPr txBox="1">
            <a:spLocks noChangeArrowheads="1"/>
          </p:cNvSpPr>
          <p:nvPr userDrawn="1"/>
        </p:nvSpPr>
        <p:spPr bwMode="auto">
          <a:xfrm>
            <a:off x="5724525" y="66675"/>
            <a:ext cx="370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2000" b="1">
                <a:solidFill>
                  <a:srgbClr val="0000E5"/>
                </a:solidFill>
                <a:effectLst>
                  <a:outerShdw blurRad="38100" dist="38100" dir="2700000" algn="tl">
                    <a:srgbClr val="C0C0C0"/>
                  </a:outerShdw>
                </a:effectLst>
                <a:ea typeface="楷体_GB2312" pitchFamily="49" charset="-122"/>
              </a:rPr>
              <a:t>《</a:t>
            </a:r>
            <a:r>
              <a:rPr lang="zh-CN" altLang="en-US" sz="2000" b="1">
                <a:solidFill>
                  <a:srgbClr val="0000E5"/>
                </a:solidFill>
                <a:effectLst>
                  <a:outerShdw blurRad="38100" dist="38100" dir="2700000" algn="tl">
                    <a:srgbClr val="C0C0C0"/>
                  </a:outerShdw>
                </a:effectLst>
                <a:ea typeface="楷体_GB2312" pitchFamily="49" charset="-122"/>
              </a:rPr>
              <a:t>数字电子技术基础</a:t>
            </a:r>
            <a:r>
              <a:rPr lang="en-US" altLang="zh-CN" sz="2000" b="1">
                <a:solidFill>
                  <a:srgbClr val="0000E5"/>
                </a:solidFill>
                <a:effectLst>
                  <a:outerShdw blurRad="38100" dist="38100" dir="2700000" algn="tl">
                    <a:srgbClr val="C0C0C0"/>
                  </a:outerShdw>
                </a:effectLst>
                <a:ea typeface="楷体_GB2312" pitchFamily="49" charset="-122"/>
              </a:rPr>
              <a:t>》</a:t>
            </a:r>
            <a:r>
              <a:rPr lang="zh-CN" altLang="en-US" sz="2000" b="1">
                <a:solidFill>
                  <a:srgbClr val="0000E5"/>
                </a:solidFill>
                <a:effectLst>
                  <a:outerShdw blurRad="38100" dist="38100" dir="2700000" algn="tl">
                    <a:srgbClr val="C0C0C0"/>
                  </a:outerShdw>
                </a:effectLst>
                <a:ea typeface="楷体_GB2312" pitchFamily="49" charset="-122"/>
              </a:rPr>
              <a:t>第六版</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rtl="0" fontAlgn="base">
        <a:spcBef>
          <a:spcPct val="0"/>
        </a:spcBef>
        <a:spcAft>
          <a:spcPct val="0"/>
        </a:spcAft>
        <a:defRPr kumimoji="1" sz="2800" b="1">
          <a:solidFill>
            <a:srgbClr val="000000"/>
          </a:solidFill>
          <a:effectLst>
            <a:outerShdw blurRad="38100" dist="38100" dir="2700000" algn="tl">
              <a:srgbClr val="DDDDDD"/>
            </a:outerShdw>
          </a:effectLst>
          <a:latin typeface="+mj-lt"/>
          <a:ea typeface="+mj-ea"/>
          <a:cs typeface="+mj-cs"/>
        </a:defRPr>
      </a:lvl1pPr>
      <a:lvl2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2pPr>
      <a:lvl3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3pPr>
      <a:lvl4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4pPr>
      <a:lvl5pPr algn="l" rtl="0" fontAlgn="base">
        <a:spcBef>
          <a:spcPct val="0"/>
        </a:spcBef>
        <a:spcAft>
          <a:spcPct val="0"/>
        </a:spcAft>
        <a:defRPr kumimoji="1" sz="2800" b="1">
          <a:solidFill>
            <a:srgbClr val="000000"/>
          </a:solidFill>
          <a:effectLst>
            <a:outerShdw blurRad="38100" dist="38100" dir="2700000" algn="tl">
              <a:srgbClr val="DDDDDD"/>
            </a:outerShdw>
          </a:effectLst>
          <a:latin typeface="Times New Roman" charset="0"/>
          <a:ea typeface="楷体_GB2312" charset="0"/>
          <a:cs typeface="楷体_GB2312" charset="0"/>
        </a:defRPr>
      </a:lvl5pPr>
      <a:lvl6pPr marL="4572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6pPr>
      <a:lvl7pPr marL="9144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7pPr>
      <a:lvl8pPr marL="13716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8pPr>
      <a:lvl9pPr marL="1828800" algn="l" rtl="0" fontAlgn="base">
        <a:spcBef>
          <a:spcPct val="0"/>
        </a:spcBef>
        <a:spcAft>
          <a:spcPct val="0"/>
        </a:spcAft>
        <a:defRPr sz="3600">
          <a:solidFill>
            <a:srgbClr val="000000"/>
          </a:solidFill>
          <a:effectLst>
            <a:outerShdw blurRad="38100" dist="38100" dir="2700000" algn="tl">
              <a:srgbClr val="DDDDDD"/>
            </a:outerShdw>
          </a:effectLst>
          <a:latin typeface="Times New Roman" charset="0"/>
          <a:ea typeface="楷体_GB2312" charset="0"/>
          <a:cs typeface="楷体_GB2312" charset="0"/>
        </a:defRPr>
      </a:lvl9pPr>
    </p:titleStyle>
    <p:bodyStyle>
      <a:lvl1pPr marL="342900" indent="-342900" algn="l" rtl="0" fontAlgn="base">
        <a:spcBef>
          <a:spcPct val="20000"/>
        </a:spcBef>
        <a:spcAft>
          <a:spcPct val="0"/>
        </a:spcAft>
        <a:buChar char="•"/>
        <a:defRPr kumimoji="1" sz="2400" b="1">
          <a:solidFill>
            <a:srgbClr val="000000"/>
          </a:solidFill>
          <a:effectLst>
            <a:outerShdw blurRad="38100" dist="38100" dir="2700000" algn="tl">
              <a:srgbClr val="DDDDDD"/>
            </a:outerShdw>
          </a:effectLst>
          <a:latin typeface="+mn-lt"/>
          <a:ea typeface="+mn-ea"/>
          <a:cs typeface="+mn-cs"/>
        </a:defRPr>
      </a:lvl1pPr>
      <a:lvl2pPr marL="742950" indent="-285750" algn="l" rtl="0" fontAlgn="base">
        <a:spcBef>
          <a:spcPct val="20000"/>
        </a:spcBef>
        <a:spcAft>
          <a:spcPct val="0"/>
        </a:spcAft>
        <a:buChar char="–"/>
        <a:defRPr kumimoji="1" sz="2000" b="1">
          <a:solidFill>
            <a:srgbClr val="000000"/>
          </a:solidFill>
          <a:effectLst>
            <a:outerShdw blurRad="38100" dist="38100" dir="2700000" algn="tl">
              <a:srgbClr val="DDDDDD"/>
            </a:outerShdw>
          </a:effectLst>
          <a:latin typeface="+mn-lt"/>
          <a:ea typeface="+mn-ea"/>
          <a:cs typeface="+mn-cs"/>
        </a:defRPr>
      </a:lvl2pPr>
      <a:lvl3pPr marL="1143000" indent="-228600" algn="l" rtl="0" fontAlgn="base">
        <a:spcBef>
          <a:spcPct val="20000"/>
        </a:spcBef>
        <a:spcAft>
          <a:spcPct val="0"/>
        </a:spcAft>
        <a:buChar char="•"/>
        <a:defRPr kumimoji="1" b="1">
          <a:solidFill>
            <a:srgbClr val="000000"/>
          </a:solidFill>
          <a:effectLst>
            <a:outerShdw blurRad="38100" dist="38100" dir="2700000" algn="tl">
              <a:srgbClr val="DDDDDD"/>
            </a:outerShdw>
          </a:effectLst>
          <a:latin typeface="+mn-lt"/>
          <a:ea typeface="+mn-ea"/>
          <a:cs typeface="+mn-cs"/>
        </a:defRPr>
      </a:lvl3pPr>
      <a:lvl4pPr marL="1600200" indent="-228600" algn="l" rtl="0" fontAlgn="base">
        <a:spcBef>
          <a:spcPct val="20000"/>
        </a:spcBef>
        <a:spcAft>
          <a:spcPct val="0"/>
        </a:spcAft>
        <a:buChar char="–"/>
        <a:defRPr kumimoji="1" sz="1600" b="1">
          <a:solidFill>
            <a:srgbClr val="000000"/>
          </a:solidFill>
          <a:effectLst>
            <a:outerShdw blurRad="38100" dist="38100" dir="2700000" algn="tl">
              <a:srgbClr val="DDDDDD"/>
            </a:outerShdw>
          </a:effectLst>
          <a:latin typeface="+mn-lt"/>
          <a:ea typeface="+mn-ea"/>
          <a:cs typeface="+mn-cs"/>
        </a:defRPr>
      </a:lvl4pPr>
      <a:lvl5pPr marL="2057400" indent="-228600" algn="l" rtl="0" fontAlgn="base">
        <a:spcBef>
          <a:spcPct val="20000"/>
        </a:spcBef>
        <a:spcAft>
          <a:spcPct val="0"/>
        </a:spcAft>
        <a:buChar char="»"/>
        <a:defRPr kumimoji="1" sz="1600" b="1">
          <a:solidFill>
            <a:srgbClr val="000000"/>
          </a:solidFill>
          <a:effectLst>
            <a:outerShdw blurRad="38100" dist="38100" dir="2700000" algn="tl">
              <a:srgbClr val="DDDDDD"/>
            </a:outerShdw>
          </a:effectLst>
          <a:latin typeface="+mn-lt"/>
          <a:ea typeface="+mn-ea"/>
          <a:cs typeface="+mn-cs"/>
        </a:defRPr>
      </a:lvl5pPr>
      <a:lvl6pPr marL="25146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6pPr>
      <a:lvl7pPr marL="29718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7pPr>
      <a:lvl8pPr marL="34290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8pPr>
      <a:lvl9pPr marL="3886200" indent="-228600" algn="l" rtl="0" fontAlgn="base">
        <a:spcBef>
          <a:spcPct val="20000"/>
        </a:spcBef>
        <a:spcAft>
          <a:spcPct val="0"/>
        </a:spcAft>
        <a:buChar char="»"/>
        <a:defRPr sz="2000">
          <a:solidFill>
            <a:srgbClr val="000000"/>
          </a:solidFill>
          <a:effectLst>
            <a:outerShdw blurRad="38100" dist="38100" dir="2700000" algn="tl">
              <a:srgbClr val="DDDDDD"/>
            </a:outerShdw>
          </a:effectLst>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3.png"/><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28.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oleObject" Target="../embeddings/oleObject32.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2.png"/><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6.png"/><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4.png"/><Relationship Id="rId5" Type="http://schemas.openxmlformats.org/officeDocument/2006/relationships/image" Target="../media/image63.wmf"/><Relationship Id="rId4" Type="http://schemas.openxmlformats.org/officeDocument/2006/relationships/oleObject" Target="../embeddings/oleObject43.bin"/></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9.png"/><Relationship Id="rId5" Type="http://schemas.openxmlformats.org/officeDocument/2006/relationships/oleObject" Target="../embeddings/oleObject44.bin"/><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1.png"/><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9.bin"/><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png"/><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7.png"/><Relationship Id="rId4" Type="http://schemas.openxmlformats.org/officeDocument/2006/relationships/image" Target="../media/image86.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9.bin"/><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99.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8.png"/><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3" Type="http://schemas.openxmlformats.org/officeDocument/2006/relationships/hyperlink" Target="http://www.zqc-crystal.com/1004.files/image004.jpg" TargetMode="External"/><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jpeg"/></Relationships>
</file>

<file path=ppt/slides/_rels/slide3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71.bin"/><Relationship Id="rId3" Type="http://schemas.openxmlformats.org/officeDocument/2006/relationships/image" Target="../media/image103.png"/><Relationship Id="rId7" Type="http://schemas.openxmlformats.org/officeDocument/2006/relationships/oleObject" Target="../embeddings/oleObject65.bin"/><Relationship Id="rId12" Type="http://schemas.openxmlformats.org/officeDocument/2006/relationships/oleObject" Target="../embeddings/oleObject70.bin"/><Relationship Id="rId1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oleObject" Target="../embeddings/oleObject74.bin"/><Relationship Id="rId1" Type="http://schemas.openxmlformats.org/officeDocument/2006/relationships/vmlDrawing" Target="../drawings/vmlDrawing24.vml"/><Relationship Id="rId6" Type="http://schemas.openxmlformats.org/officeDocument/2006/relationships/oleObject" Target="../embeddings/oleObject64.bin"/><Relationship Id="rId11" Type="http://schemas.openxmlformats.org/officeDocument/2006/relationships/oleObject" Target="../embeddings/oleObject69.bin"/><Relationship Id="rId5" Type="http://schemas.openxmlformats.org/officeDocument/2006/relationships/oleObject" Target="../embeddings/oleObject63.bin"/><Relationship Id="rId15" Type="http://schemas.openxmlformats.org/officeDocument/2006/relationships/oleObject" Target="../embeddings/oleObject73.bin"/><Relationship Id="rId10" Type="http://schemas.openxmlformats.org/officeDocument/2006/relationships/oleObject" Target="../embeddings/oleObject68.bin"/><Relationship Id="rId4" Type="http://schemas.openxmlformats.org/officeDocument/2006/relationships/oleObject" Target="../embeddings/oleObject62.bin"/><Relationship Id="rId9" Type="http://schemas.openxmlformats.org/officeDocument/2006/relationships/oleObject" Target="../embeddings/oleObject67.bin"/><Relationship Id="rId14" Type="http://schemas.openxmlformats.org/officeDocument/2006/relationships/oleObject" Target="../embeddings/oleObject7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oleObject" Target="../embeddings/oleObject85.bin"/><Relationship Id="rId18" Type="http://schemas.openxmlformats.org/officeDocument/2006/relationships/image" Target="../media/image133.png"/><Relationship Id="rId3" Type="http://schemas.openxmlformats.org/officeDocument/2006/relationships/image" Target="../media/image132.png"/><Relationship Id="rId7" Type="http://schemas.openxmlformats.org/officeDocument/2006/relationships/oleObject" Target="../embeddings/oleObject79.bin"/><Relationship Id="rId12" Type="http://schemas.openxmlformats.org/officeDocument/2006/relationships/oleObject" Target="../embeddings/oleObject84.bin"/><Relationship Id="rId17" Type="http://schemas.openxmlformats.org/officeDocument/2006/relationships/oleObject" Target="../embeddings/oleObject89.bin"/><Relationship Id="rId2" Type="http://schemas.openxmlformats.org/officeDocument/2006/relationships/slideLayout" Target="../slideLayouts/slideLayout2.xml"/><Relationship Id="rId16" Type="http://schemas.openxmlformats.org/officeDocument/2006/relationships/oleObject" Target="../embeddings/oleObject88.bin"/><Relationship Id="rId1" Type="http://schemas.openxmlformats.org/officeDocument/2006/relationships/vmlDrawing" Target="../drawings/vmlDrawing25.vml"/><Relationship Id="rId6" Type="http://schemas.openxmlformats.org/officeDocument/2006/relationships/oleObject" Target="../embeddings/oleObject78.bin"/><Relationship Id="rId11" Type="http://schemas.openxmlformats.org/officeDocument/2006/relationships/oleObject" Target="../embeddings/oleObject83.bin"/><Relationship Id="rId5" Type="http://schemas.openxmlformats.org/officeDocument/2006/relationships/oleObject" Target="../embeddings/oleObject77.bin"/><Relationship Id="rId15" Type="http://schemas.openxmlformats.org/officeDocument/2006/relationships/oleObject" Target="../embeddings/oleObject87.bin"/><Relationship Id="rId10" Type="http://schemas.openxmlformats.org/officeDocument/2006/relationships/oleObject" Target="../embeddings/oleObject82.bin"/><Relationship Id="rId4" Type="http://schemas.openxmlformats.org/officeDocument/2006/relationships/oleObject" Target="../embeddings/oleObject76.bin"/><Relationship Id="rId9" Type="http://schemas.openxmlformats.org/officeDocument/2006/relationships/oleObject" Target="../embeddings/oleObject81.bin"/><Relationship Id="rId14" Type="http://schemas.openxmlformats.org/officeDocument/2006/relationships/oleObject" Target="../embeddings/oleObject8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33.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101.bin"/><Relationship Id="rId3" Type="http://schemas.openxmlformats.org/officeDocument/2006/relationships/oleObject" Target="../embeddings/oleObject91.bin"/><Relationship Id="rId7" Type="http://schemas.openxmlformats.org/officeDocument/2006/relationships/oleObject" Target="../embeddings/oleObject95.bin"/><Relationship Id="rId12" Type="http://schemas.openxmlformats.org/officeDocument/2006/relationships/oleObject" Target="../embeddings/oleObject100.bin"/><Relationship Id="rId2" Type="http://schemas.openxmlformats.org/officeDocument/2006/relationships/slideLayout" Target="../slideLayouts/slideLayout2.xml"/><Relationship Id="rId16" Type="http://schemas.openxmlformats.org/officeDocument/2006/relationships/image" Target="../media/image148.png"/><Relationship Id="rId1" Type="http://schemas.openxmlformats.org/officeDocument/2006/relationships/vmlDrawing" Target="../drawings/vmlDrawing27.vml"/><Relationship Id="rId6" Type="http://schemas.openxmlformats.org/officeDocument/2006/relationships/oleObject" Target="../embeddings/oleObject94.bin"/><Relationship Id="rId11" Type="http://schemas.openxmlformats.org/officeDocument/2006/relationships/oleObject" Target="../embeddings/oleObject99.bin"/><Relationship Id="rId5" Type="http://schemas.openxmlformats.org/officeDocument/2006/relationships/oleObject" Target="../embeddings/oleObject93.bin"/><Relationship Id="rId15" Type="http://schemas.openxmlformats.org/officeDocument/2006/relationships/oleObject" Target="../embeddings/oleObject103.bin"/><Relationship Id="rId10" Type="http://schemas.openxmlformats.org/officeDocument/2006/relationships/oleObject" Target="../embeddings/oleObject98.bin"/><Relationship Id="rId4" Type="http://schemas.openxmlformats.org/officeDocument/2006/relationships/oleObject" Target="../embeddings/oleObject92.bin"/><Relationship Id="rId9" Type="http://schemas.openxmlformats.org/officeDocument/2006/relationships/oleObject" Target="../embeddings/oleObject97.bin"/><Relationship Id="rId14" Type="http://schemas.openxmlformats.org/officeDocument/2006/relationships/oleObject" Target="../embeddings/oleObject102.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48.png"/><Relationship Id="rId4" Type="http://schemas.openxmlformats.org/officeDocument/2006/relationships/oleObject" Target="../embeddings/oleObject105.bin"/></Relationships>
</file>

<file path=ppt/slides/_rels/slide39.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48.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48.png"/><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oleObject" Target="../embeddings/oleObject123.bin"/><Relationship Id="rId3" Type="http://schemas.openxmlformats.org/officeDocument/2006/relationships/image" Target="../media/image174.png"/><Relationship Id="rId7" Type="http://schemas.openxmlformats.org/officeDocument/2006/relationships/oleObject" Target="../embeddings/oleObject117.bin"/><Relationship Id="rId12" Type="http://schemas.openxmlformats.org/officeDocument/2006/relationships/oleObject" Target="../embeddings/oleObject122.bin"/><Relationship Id="rId17" Type="http://schemas.openxmlformats.org/officeDocument/2006/relationships/oleObject" Target="../embeddings/oleObject127.bin"/><Relationship Id="rId2" Type="http://schemas.openxmlformats.org/officeDocument/2006/relationships/slideLayout" Target="../slideLayouts/slideLayout2.xml"/><Relationship Id="rId16" Type="http://schemas.openxmlformats.org/officeDocument/2006/relationships/oleObject" Target="../embeddings/oleObject126.bin"/><Relationship Id="rId1" Type="http://schemas.openxmlformats.org/officeDocument/2006/relationships/vmlDrawing" Target="../drawings/vmlDrawing3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5" Type="http://schemas.openxmlformats.org/officeDocument/2006/relationships/oleObject" Target="../embeddings/oleObject125.bin"/><Relationship Id="rId10" Type="http://schemas.openxmlformats.org/officeDocument/2006/relationships/oleObject" Target="../embeddings/oleObject120.bin"/><Relationship Id="rId4" Type="http://schemas.openxmlformats.org/officeDocument/2006/relationships/image" Target="../media/image98.png"/><Relationship Id="rId9" Type="http://schemas.openxmlformats.org/officeDocument/2006/relationships/oleObject" Target="../embeddings/oleObject119.bin"/><Relationship Id="rId14" Type="http://schemas.openxmlformats.org/officeDocument/2006/relationships/oleObject" Target="../embeddings/oleObject124.bin"/></Relationships>
</file>

<file path=ppt/slides/_rels/slide43.xml.rels><?xml version="1.0" encoding="UTF-8" standalone="yes"?>
<Relationships xmlns="http://schemas.openxmlformats.org/package/2006/relationships"><Relationship Id="rId3" Type="http://schemas.openxmlformats.org/officeDocument/2006/relationships/image" Target="../media/image174.png"/><Relationship Id="rId7" Type="http://schemas.openxmlformats.org/officeDocument/2006/relationships/image" Target="../media/image177.png"/><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oleObject" Target="../embeddings/oleObject129.bin"/><Relationship Id="rId5" Type="http://schemas.openxmlformats.org/officeDocument/2006/relationships/oleObject" Target="../embeddings/oleObject128.bin"/><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79.png"/><Relationship Id="rId5" Type="http://schemas.openxmlformats.org/officeDocument/2006/relationships/image" Target="../media/image99.png"/><Relationship Id="rId4" Type="http://schemas.openxmlformats.org/officeDocument/2006/relationships/oleObject" Target="../embeddings/oleObject130.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0.png"/><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0.png"/><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ChangeArrowheads="1"/>
          </p:cNvSpPr>
          <p:nvPr>
            <p:ph type="ctrTitle"/>
          </p:nvPr>
        </p:nvSpPr>
        <p:spPr>
          <a:xfrm>
            <a:off x="0" y="908050"/>
            <a:ext cx="8675688" cy="2376488"/>
          </a:xfrm>
        </p:spPr>
        <p:txBody>
          <a:bodyPr/>
          <a:lstStyle/>
          <a:p>
            <a:pPr algn="ctr">
              <a:lnSpc>
                <a:spcPct val="85000"/>
              </a:lnSpc>
            </a:pPr>
            <a:r>
              <a:rPr kumimoji="0" lang="en-US" altLang="zh-CN" smtClean="0">
                <a:solidFill>
                  <a:schemeClr val="tx1"/>
                </a:solidFill>
                <a:effectLst>
                  <a:outerShdw blurRad="38100" dist="38100" dir="2700000" algn="tl">
                    <a:srgbClr val="C0C0C0"/>
                  </a:outerShdw>
                </a:effectLst>
                <a:latin typeface="Comic Sans MS" pitchFamily="66" charset="0"/>
              </a:rPr>
              <a:t>《</a:t>
            </a:r>
            <a:r>
              <a:rPr kumimoji="0" lang="zh-CN" altLang="en-US" smtClean="0">
                <a:solidFill>
                  <a:schemeClr val="tx1"/>
                </a:solidFill>
                <a:effectLst>
                  <a:outerShdw blurRad="38100" dist="38100" dir="2700000" algn="tl">
                    <a:srgbClr val="C0C0C0"/>
                  </a:outerShdw>
                </a:effectLst>
                <a:latin typeface="Comic Sans MS" pitchFamily="66" charset="0"/>
              </a:rPr>
              <a:t>数字电子技术基础</a:t>
            </a:r>
            <a:r>
              <a:rPr kumimoji="0" lang="en-US" altLang="zh-CN" smtClean="0">
                <a:solidFill>
                  <a:schemeClr val="tx1"/>
                </a:solidFill>
                <a:effectLst>
                  <a:outerShdw blurRad="38100" dist="38100" dir="2700000" algn="tl">
                    <a:srgbClr val="C0C0C0"/>
                  </a:outerShdw>
                </a:effectLst>
                <a:latin typeface="Comic Sans MS" pitchFamily="66" charset="0"/>
              </a:rPr>
              <a:t>》</a:t>
            </a:r>
            <a:r>
              <a:rPr kumimoji="0" lang="zh-CN" altLang="en-US" smtClean="0">
                <a:solidFill>
                  <a:schemeClr val="tx1"/>
                </a:solidFill>
                <a:effectLst>
                  <a:outerShdw blurRad="38100" dist="38100" dir="2700000" algn="tl">
                    <a:srgbClr val="C0C0C0"/>
                  </a:outerShdw>
                </a:effectLst>
                <a:latin typeface="Comic Sans MS" pitchFamily="66" charset="0"/>
              </a:rPr>
              <a:t>（第六版）教学课件</a:t>
            </a:r>
            <a:r>
              <a:rPr kumimoji="0" lang="en-US" altLang="zh-CN" smtClean="0">
                <a:solidFill>
                  <a:schemeClr val="tx1"/>
                </a:solidFill>
                <a:effectLst>
                  <a:outerShdw blurRad="38100" dist="38100" dir="2700000" algn="tl">
                    <a:srgbClr val="C0C0C0"/>
                  </a:outerShdw>
                </a:effectLst>
                <a:latin typeface="Comic Sans MS" pitchFamily="66" charset="0"/>
              </a:rPr>
              <a:t/>
            </a:r>
            <a:br>
              <a:rPr kumimoji="0" lang="en-US" altLang="zh-CN" smtClean="0">
                <a:solidFill>
                  <a:schemeClr val="tx1"/>
                </a:solidFill>
                <a:effectLst>
                  <a:outerShdw blurRad="38100" dist="38100" dir="2700000" algn="tl">
                    <a:srgbClr val="C0C0C0"/>
                  </a:outerShdw>
                </a:effectLst>
                <a:latin typeface="Comic Sans MS" pitchFamily="66" charset="0"/>
              </a:rPr>
            </a:br>
            <a:r>
              <a:rPr kumimoji="0" lang="en-US" altLang="zh-CN" smtClean="0">
                <a:solidFill>
                  <a:schemeClr val="tx1"/>
                </a:solidFill>
                <a:effectLst>
                  <a:outerShdw blurRad="38100" dist="38100" dir="2700000" algn="tl">
                    <a:srgbClr val="C0C0C0"/>
                  </a:outerShdw>
                </a:effectLst>
                <a:latin typeface="Comic Sans MS" pitchFamily="66" charset="0"/>
              </a:rPr>
              <a:t/>
            </a:r>
            <a:br>
              <a:rPr kumimoji="0" lang="en-US" altLang="zh-CN" smtClean="0">
                <a:solidFill>
                  <a:schemeClr val="tx1"/>
                </a:solidFill>
                <a:effectLst>
                  <a:outerShdw blurRad="38100" dist="38100" dir="2700000" algn="tl">
                    <a:srgbClr val="C0C0C0"/>
                  </a:outerShdw>
                </a:effectLst>
                <a:latin typeface="Comic Sans MS" pitchFamily="66" charset="0"/>
              </a:rPr>
            </a:br>
            <a:r>
              <a:rPr kumimoji="0" lang="zh-CN" altLang="en-US" sz="2800" smtClean="0">
                <a:solidFill>
                  <a:schemeClr val="tx1"/>
                </a:solidFill>
                <a:effectLst>
                  <a:outerShdw blurRad="38100" dist="38100" dir="2700000" algn="tl">
                    <a:srgbClr val="C0C0C0"/>
                  </a:outerShdw>
                </a:effectLst>
                <a:latin typeface="Comic Sans MS" pitchFamily="66" charset="0"/>
              </a:rPr>
              <a:t>清华大学</a:t>
            </a:r>
            <a:r>
              <a:rPr kumimoji="0" lang="en-US" altLang="zh-CN" sz="2800" smtClean="0">
                <a:solidFill>
                  <a:schemeClr val="tx1"/>
                </a:solidFill>
                <a:effectLst>
                  <a:outerShdw blurRad="38100" dist="38100" dir="2700000" algn="tl">
                    <a:srgbClr val="C0C0C0"/>
                  </a:outerShdw>
                </a:effectLst>
                <a:latin typeface="Comic Sans MS" pitchFamily="66" charset="0"/>
              </a:rPr>
              <a:t>  </a:t>
            </a:r>
            <a:r>
              <a:rPr kumimoji="0" lang="zh-CN" altLang="en-US" sz="2800" smtClean="0">
                <a:solidFill>
                  <a:schemeClr val="tx1"/>
                </a:solidFill>
                <a:effectLst>
                  <a:outerShdw blurRad="38100" dist="38100" dir="2700000" algn="tl">
                    <a:srgbClr val="C0C0C0"/>
                  </a:outerShdw>
                </a:effectLst>
                <a:latin typeface="Comic Sans MS" pitchFamily="66" charset="0"/>
              </a:rPr>
              <a:t>电子学教学组</a:t>
            </a:r>
            <a:r>
              <a:rPr kumimoji="0" lang="en-US" altLang="zh-CN" sz="2800" smtClean="0">
                <a:solidFill>
                  <a:schemeClr val="tx1"/>
                </a:solidFill>
                <a:effectLst>
                  <a:outerShdw blurRad="38100" dist="38100" dir="2700000" algn="tl">
                    <a:srgbClr val="C0C0C0"/>
                  </a:outerShdw>
                </a:effectLst>
                <a:latin typeface="Comic Sans MS" pitchFamily="66" charset="0"/>
              </a:rPr>
              <a:t/>
            </a:r>
            <a:br>
              <a:rPr kumimoji="0" lang="en-US" altLang="zh-CN" sz="2800" smtClean="0">
                <a:solidFill>
                  <a:schemeClr val="tx1"/>
                </a:solidFill>
                <a:effectLst>
                  <a:outerShdw blurRad="38100" dist="38100" dir="2700000" algn="tl">
                    <a:srgbClr val="C0C0C0"/>
                  </a:outerShdw>
                </a:effectLst>
                <a:latin typeface="Comic Sans MS" pitchFamily="66" charset="0"/>
              </a:rPr>
            </a:br>
            <a:endParaRPr kumimoji="0" lang="zh-CN" altLang="en-US" sz="2800" smtClean="0">
              <a:solidFill>
                <a:schemeClr val="tx1"/>
              </a:solidFill>
              <a:effectLst>
                <a:outerShdw blurRad="38100" dist="38100" dir="2700000" algn="tl">
                  <a:srgbClr val="C0C0C0"/>
                </a:outerShdw>
              </a:effectLst>
              <a:latin typeface="Comic Sans MS" pitchFamily="66" charset="0"/>
            </a:endParaRPr>
          </a:p>
        </p:txBody>
      </p:sp>
      <p:sp>
        <p:nvSpPr>
          <p:cNvPr id="287748" name="Rectangle 4"/>
          <p:cNvSpPr>
            <a:spLocks noGrp="1" noChangeArrowheads="1"/>
          </p:cNvSpPr>
          <p:nvPr>
            <p:ph type="subTitle" idx="1"/>
          </p:nvPr>
        </p:nvSpPr>
        <p:spPr>
          <a:xfrm>
            <a:off x="1763713" y="3716338"/>
            <a:ext cx="5976937" cy="2016125"/>
          </a:xfrm>
        </p:spPr>
        <p:txBody>
          <a:bodyPr/>
          <a:lstStyle/>
          <a:p>
            <a:pPr algn="l">
              <a:lnSpc>
                <a:spcPct val="80000"/>
              </a:lnSpc>
              <a:spcBef>
                <a:spcPct val="0"/>
              </a:spcBef>
            </a:pPr>
            <a:r>
              <a:rPr kumimoji="0" lang="zh-CN" altLang="en-US" smtClean="0">
                <a:solidFill>
                  <a:schemeClr val="tx1"/>
                </a:solidFill>
                <a:effectLst>
                  <a:outerShdw blurRad="38100" dist="38100" dir="2700000" algn="tl">
                    <a:srgbClr val="C0C0C0"/>
                  </a:outerShdw>
                </a:effectLst>
                <a:latin typeface="Comic Sans MS" pitchFamily="66" charset="0"/>
              </a:rPr>
              <a:t>联系地址：清华大学</a:t>
            </a:r>
            <a:r>
              <a:rPr kumimoji="0" lang="en-US" altLang="zh-CN" smtClean="0">
                <a:solidFill>
                  <a:schemeClr val="tx1"/>
                </a:solidFill>
                <a:effectLst>
                  <a:outerShdw blurRad="38100" dist="38100" dir="2700000" algn="tl">
                    <a:srgbClr val="C0C0C0"/>
                  </a:outerShdw>
                </a:effectLst>
                <a:latin typeface="Comic Sans MS" pitchFamily="66" charset="0"/>
              </a:rPr>
              <a:t>  </a:t>
            </a:r>
            <a:r>
              <a:rPr kumimoji="0" lang="zh-CN" altLang="en-US" smtClean="0">
                <a:solidFill>
                  <a:schemeClr val="tx1"/>
                </a:solidFill>
                <a:effectLst>
                  <a:outerShdw blurRad="38100" dist="38100" dir="2700000" algn="tl">
                    <a:srgbClr val="C0C0C0"/>
                  </a:outerShdw>
                </a:effectLst>
                <a:latin typeface="Comic Sans MS" pitchFamily="66" charset="0"/>
              </a:rPr>
              <a:t>自动化系</a:t>
            </a:r>
            <a:endParaRPr kumimoji="0" lang="en-US" altLang="zh-CN"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r>
              <a:rPr kumimoji="0" lang="zh-CN" altLang="en-US" smtClean="0">
                <a:solidFill>
                  <a:schemeClr val="tx1"/>
                </a:solidFill>
                <a:effectLst>
                  <a:outerShdw blurRad="38100" dist="38100" dir="2700000" algn="tl">
                    <a:srgbClr val="C0C0C0"/>
                  </a:outerShdw>
                </a:effectLst>
                <a:latin typeface="Comic Sans MS" pitchFamily="66" charset="0"/>
              </a:rPr>
              <a:t>邮政编码：</a:t>
            </a:r>
            <a:r>
              <a:rPr kumimoji="0" lang="en-US" altLang="zh-CN" sz="2000" smtClean="0">
                <a:solidFill>
                  <a:schemeClr val="tx1"/>
                </a:solidFill>
                <a:effectLst>
                  <a:outerShdw blurRad="38100" dist="38100" dir="2700000" algn="tl">
                    <a:srgbClr val="C0C0C0"/>
                  </a:outerShdw>
                </a:effectLst>
                <a:latin typeface="Comic Sans MS" pitchFamily="66" charset="0"/>
              </a:rPr>
              <a:t>100084</a:t>
            </a:r>
            <a:endParaRPr kumimoji="0" lang="en-US" altLang="zh-CN"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endParaRPr kumimoji="0" lang="en-US" altLang="zh-CN" smtClean="0">
              <a:solidFill>
                <a:schemeClr val="tx1"/>
              </a:solidFill>
              <a:effectLst>
                <a:outerShdw blurRad="38100" dist="38100" dir="2700000" algn="tl">
                  <a:srgbClr val="C0C0C0"/>
                </a:outerShdw>
              </a:effectLst>
              <a:latin typeface="Comic Sans MS" pitchFamily="66" charset="0"/>
            </a:endParaRPr>
          </a:p>
          <a:p>
            <a:pPr algn="l">
              <a:lnSpc>
                <a:spcPct val="80000"/>
              </a:lnSpc>
              <a:spcBef>
                <a:spcPct val="0"/>
              </a:spcBef>
            </a:pPr>
            <a:r>
              <a:rPr kumimoji="0" lang="zh-CN" altLang="en-US" smtClean="0">
                <a:solidFill>
                  <a:schemeClr val="tx1"/>
                </a:solidFill>
                <a:effectLst>
                  <a:outerShdw blurRad="38100" dist="38100" dir="2700000" algn="tl">
                    <a:srgbClr val="C0C0C0"/>
                  </a:outerShdw>
                </a:effectLst>
                <a:latin typeface="Comic Sans MS" pitchFamily="66" charset="0"/>
              </a:rPr>
              <a:t>电子信箱：</a:t>
            </a:r>
            <a:r>
              <a:rPr kumimoji="0" lang="en-US" altLang="zh-CN" sz="2000" smtClean="0">
                <a:solidFill>
                  <a:schemeClr val="tx1"/>
                </a:solidFill>
                <a:effectLst>
                  <a:outerShdw blurRad="38100" dist="38100" dir="2700000" algn="tl">
                    <a:srgbClr val="C0C0C0"/>
                  </a:outerShdw>
                </a:effectLst>
                <a:latin typeface="Comic Sans MS" pitchFamily="66" charset="0"/>
              </a:rPr>
              <a:t>wang_hong@tsinghua.edu.cn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7" name="Object 6"/>
          <p:cNvGraphicFramePr>
            <a:graphicFrameLocks noChangeAspect="1"/>
          </p:cNvGraphicFramePr>
          <p:nvPr/>
        </p:nvGraphicFramePr>
        <p:xfrm>
          <a:off x="395288" y="549275"/>
          <a:ext cx="8035925" cy="1682750"/>
        </p:xfrm>
        <a:graphic>
          <a:graphicData uri="http://schemas.openxmlformats.org/presentationml/2006/ole">
            <p:oleObj spid="_x0000_s9217" name="公式" r:id="rId3" imgW="3416300" imgH="723900" progId="Equation.3">
              <p:embed/>
            </p:oleObj>
          </a:graphicData>
        </a:graphic>
      </p:graphicFrame>
      <p:grpSp>
        <p:nvGrpSpPr>
          <p:cNvPr id="9218" name="Group 18"/>
          <p:cNvGrpSpPr>
            <a:grpSpLocks/>
          </p:cNvGrpSpPr>
          <p:nvPr/>
        </p:nvGrpSpPr>
        <p:grpSpPr bwMode="auto">
          <a:xfrm>
            <a:off x="900113" y="2205038"/>
            <a:ext cx="1801812" cy="360362"/>
            <a:chOff x="339" y="2477"/>
            <a:chExt cx="1135" cy="227"/>
          </a:xfrm>
        </p:grpSpPr>
        <p:sp>
          <p:nvSpPr>
            <p:cNvPr id="447495" name="Line 7"/>
            <p:cNvSpPr>
              <a:spLocks noChangeShapeType="1"/>
            </p:cNvSpPr>
            <p:nvPr/>
          </p:nvSpPr>
          <p:spPr bwMode="auto">
            <a:xfrm flipH="1">
              <a:off x="340" y="2704"/>
              <a:ext cx="113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447496" name="Line 8"/>
            <p:cNvSpPr>
              <a:spLocks noChangeShapeType="1"/>
            </p:cNvSpPr>
            <p:nvPr/>
          </p:nvSpPr>
          <p:spPr bwMode="auto">
            <a:xfrm>
              <a:off x="1473" y="2477"/>
              <a:ext cx="0"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447497" name="Line 9"/>
            <p:cNvSpPr>
              <a:spLocks noChangeShapeType="1"/>
            </p:cNvSpPr>
            <p:nvPr/>
          </p:nvSpPr>
          <p:spPr bwMode="auto">
            <a:xfrm flipV="1">
              <a:off x="339" y="2477"/>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sp>
        <p:nvSpPr>
          <p:cNvPr id="447498" name="AutoShape 10"/>
          <p:cNvSpPr>
            <a:spLocks noChangeArrowheads="1"/>
          </p:cNvSpPr>
          <p:nvPr/>
        </p:nvSpPr>
        <p:spPr bwMode="auto">
          <a:xfrm>
            <a:off x="3203575" y="2276475"/>
            <a:ext cx="1079500" cy="142875"/>
          </a:xfrm>
          <a:prstGeom prst="rightArrow">
            <a:avLst>
              <a:gd name="adj1" fmla="val 50000"/>
              <a:gd name="adj2" fmla="val 18888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aphicFrame>
        <p:nvGraphicFramePr>
          <p:cNvPr id="9220" name="Object 11"/>
          <p:cNvGraphicFramePr>
            <a:graphicFrameLocks noChangeAspect="1"/>
          </p:cNvGraphicFramePr>
          <p:nvPr/>
        </p:nvGraphicFramePr>
        <p:xfrm>
          <a:off x="4356100" y="2060575"/>
          <a:ext cx="4248150" cy="536575"/>
        </p:xfrm>
        <a:graphic>
          <a:graphicData uri="http://schemas.openxmlformats.org/presentationml/2006/ole">
            <p:oleObj spid="_x0000_s9220" name="公式" r:id="rId4" imgW="1803400" imgH="228600" progId="Equation.3">
              <p:embed/>
            </p:oleObj>
          </a:graphicData>
        </a:graphic>
      </p:graphicFrame>
      <p:graphicFrame>
        <p:nvGraphicFramePr>
          <p:cNvPr id="447500" name="Object 12"/>
          <p:cNvGraphicFramePr>
            <a:graphicFrameLocks noChangeAspect="1"/>
          </p:cNvGraphicFramePr>
          <p:nvPr/>
        </p:nvGraphicFramePr>
        <p:xfrm>
          <a:off x="1458913" y="3279775"/>
          <a:ext cx="4643437" cy="2441575"/>
        </p:xfrm>
        <a:graphic>
          <a:graphicData uri="http://schemas.openxmlformats.org/presentationml/2006/ole">
            <p:oleObj spid="_x0000_s9221" name="公式" r:id="rId5" imgW="2120900" imgH="1117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7500"/>
                                        </p:tgtEl>
                                        <p:attrNameLst>
                                          <p:attrName>style.visibility</p:attrName>
                                        </p:attrNameLst>
                                      </p:cBhvr>
                                      <p:to>
                                        <p:strVal val="visible"/>
                                      </p:to>
                                    </p:set>
                                    <p:animEffect transition="in" filter="dissolve">
                                      <p:cBhvr>
                                        <p:cTn id="7" dur="500"/>
                                        <p:tgtEl>
                                          <p:spTgt spid="447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7842" name="Object 2"/>
          <p:cNvGraphicFramePr>
            <a:graphicFrameLocks noChangeAspect="1"/>
          </p:cNvGraphicFramePr>
          <p:nvPr/>
        </p:nvGraphicFramePr>
        <p:xfrm>
          <a:off x="4284663" y="765175"/>
          <a:ext cx="3279775" cy="3311525"/>
        </p:xfrm>
        <a:graphic>
          <a:graphicData uri="http://schemas.openxmlformats.org/presentationml/2006/ole">
            <p:oleObj spid="_x0000_s10241" name="Photo Editor 照片" r:id="rId3" imgW="11552381" imgH="11666667" progId="">
              <p:embed/>
            </p:oleObj>
          </a:graphicData>
        </a:graphic>
      </p:graphicFrame>
      <p:grpSp>
        <p:nvGrpSpPr>
          <p:cNvPr id="547851" name="Group 11"/>
          <p:cNvGrpSpPr>
            <a:grpSpLocks/>
          </p:cNvGrpSpPr>
          <p:nvPr/>
        </p:nvGrpSpPr>
        <p:grpSpPr bwMode="auto">
          <a:xfrm>
            <a:off x="320675" y="1130300"/>
            <a:ext cx="3533775" cy="2436813"/>
            <a:chOff x="555" y="3066"/>
            <a:chExt cx="1384" cy="920"/>
          </a:xfrm>
        </p:grpSpPr>
        <p:graphicFrame>
          <p:nvGraphicFramePr>
            <p:cNvPr id="10244" name="Object 12"/>
            <p:cNvGraphicFramePr>
              <a:graphicFrameLocks noChangeAspect="1"/>
            </p:cNvGraphicFramePr>
            <p:nvPr/>
          </p:nvGraphicFramePr>
          <p:xfrm>
            <a:off x="555" y="3066"/>
            <a:ext cx="1384" cy="421"/>
          </p:xfrm>
          <a:graphic>
            <a:graphicData uri="http://schemas.openxmlformats.org/presentationml/2006/ole">
              <p:oleObj spid="_x0000_s10244" name="公式" r:id="rId4" imgW="1422400" imgH="431800" progId="Equation.3">
                <p:embed/>
              </p:oleObj>
            </a:graphicData>
          </a:graphic>
        </p:graphicFrame>
        <p:graphicFrame>
          <p:nvGraphicFramePr>
            <p:cNvPr id="10245" name="Object 13"/>
            <p:cNvGraphicFramePr>
              <a:graphicFrameLocks noChangeAspect="1"/>
            </p:cNvGraphicFramePr>
            <p:nvPr/>
          </p:nvGraphicFramePr>
          <p:xfrm>
            <a:off x="561" y="3565"/>
            <a:ext cx="1373" cy="421"/>
          </p:xfrm>
          <a:graphic>
            <a:graphicData uri="http://schemas.openxmlformats.org/presentationml/2006/ole">
              <p:oleObj spid="_x0000_s10245" name="公式" r:id="rId5" imgW="1409088" imgH="431613" progId="Equation.3">
                <p:embed/>
              </p:oleObj>
            </a:graphicData>
          </a:graphic>
        </p:graphicFrame>
      </p:grpSp>
      <p:pic>
        <p:nvPicPr>
          <p:cNvPr id="547855" name="Picture 15" descr="10-2-1b"/>
          <p:cNvPicPr>
            <a:picLocks noChangeAspect="1" noChangeArrowheads="1"/>
          </p:cNvPicPr>
          <p:nvPr/>
        </p:nvPicPr>
        <p:blipFill>
          <a:blip r:embed="rId6"/>
          <a:srcRect/>
          <a:stretch>
            <a:fillRect/>
          </a:stretch>
        </p:blipFill>
        <p:spPr bwMode="auto">
          <a:xfrm>
            <a:off x="2555875" y="4508500"/>
            <a:ext cx="3024188" cy="11985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7851"/>
                                        </p:tgtEl>
                                        <p:attrNameLst>
                                          <p:attrName>style.visibility</p:attrName>
                                        </p:attrNameLst>
                                      </p:cBhvr>
                                      <p:to>
                                        <p:strVal val="visible"/>
                                      </p:to>
                                    </p:set>
                                    <p:animEffect transition="in" filter="dissolve">
                                      <p:cBhvr>
                                        <p:cTn id="7" dur="500"/>
                                        <p:tgtEl>
                                          <p:spTgt spid="547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7842"/>
                                        </p:tgtEl>
                                        <p:attrNameLst>
                                          <p:attrName>style.visibility</p:attrName>
                                        </p:attrNameLst>
                                      </p:cBhvr>
                                      <p:to>
                                        <p:strVal val="visible"/>
                                      </p:to>
                                    </p:set>
                                    <p:animEffect transition="in" filter="dissolve">
                                      <p:cBhvr>
                                        <p:cTn id="12" dur="500"/>
                                        <p:tgtEl>
                                          <p:spTgt spid="547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47855"/>
                                        </p:tgtEl>
                                        <p:attrNameLst>
                                          <p:attrName>style.visibility</p:attrName>
                                        </p:attrNameLst>
                                      </p:cBhvr>
                                      <p:to>
                                        <p:strVal val="visible"/>
                                      </p:to>
                                    </p:set>
                                    <p:animEffect transition="in" filter="dissolve">
                                      <p:cBhvr>
                                        <p:cTn id="17" dur="500"/>
                                        <p:tgtEl>
                                          <p:spTgt spid="547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idx="1"/>
          </p:nvPr>
        </p:nvSpPr>
        <p:spPr>
          <a:xfrm>
            <a:off x="395288" y="652463"/>
            <a:ext cx="8137525" cy="5584825"/>
          </a:xfrm>
        </p:spPr>
        <p:txBody>
          <a:bodyPr/>
          <a:lstStyle/>
          <a:p>
            <a:pPr>
              <a:buFontTx/>
              <a:buNone/>
            </a:pPr>
            <a:r>
              <a:rPr lang="en-US" altLang="zh-CN" dirty="0" smtClean="0">
                <a:effectLst>
                  <a:outerShdw blurRad="38100" dist="38100" dir="2700000" algn="tl">
                    <a:srgbClr val="C0C0C0"/>
                  </a:outerShdw>
                </a:effectLst>
              </a:rPr>
              <a:t>7.2.3 </a:t>
            </a:r>
            <a:r>
              <a:rPr lang="zh-CN" altLang="en-US" dirty="0" smtClean="0">
                <a:effectLst>
                  <a:outerShdw blurRad="38100" dist="38100" dir="2700000" algn="tl">
                    <a:srgbClr val="C0C0C0"/>
                  </a:outerShdw>
                </a:effectLst>
              </a:rPr>
              <a:t>施密特触发电路的应用</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一、用于波形变换</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二、用于鉴幅</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pic>
        <p:nvPicPr>
          <p:cNvPr id="16386" name="Picture 6" descr="10-2-7"/>
          <p:cNvPicPr>
            <a:picLocks noChangeAspect="1" noChangeArrowheads="1"/>
          </p:cNvPicPr>
          <p:nvPr/>
        </p:nvPicPr>
        <p:blipFill>
          <a:blip r:embed="rId2"/>
          <a:srcRect/>
          <a:stretch>
            <a:fillRect/>
          </a:stretch>
        </p:blipFill>
        <p:spPr bwMode="auto">
          <a:xfrm>
            <a:off x="755650" y="1700213"/>
            <a:ext cx="3521075" cy="3494087"/>
          </a:xfrm>
          <a:prstGeom prst="rect">
            <a:avLst/>
          </a:prstGeom>
          <a:noFill/>
          <a:ln w="9525">
            <a:noFill/>
            <a:miter lim="800000"/>
            <a:headEnd/>
            <a:tailEnd/>
          </a:ln>
        </p:spPr>
      </p:pic>
      <p:pic>
        <p:nvPicPr>
          <p:cNvPr id="16387" name="Picture 7" descr="10-2-9"/>
          <p:cNvPicPr>
            <a:picLocks noChangeAspect="1" noChangeArrowheads="1"/>
          </p:cNvPicPr>
          <p:nvPr/>
        </p:nvPicPr>
        <p:blipFill>
          <a:blip r:embed="rId3"/>
          <a:srcRect/>
          <a:stretch>
            <a:fillRect/>
          </a:stretch>
        </p:blipFill>
        <p:spPr bwMode="auto">
          <a:xfrm>
            <a:off x="4787900" y="1628775"/>
            <a:ext cx="3455988" cy="344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7910" name="Picture 6" descr="10-2-8"/>
          <p:cNvPicPr>
            <a:picLocks noChangeAspect="1" noChangeArrowheads="1"/>
          </p:cNvPicPr>
          <p:nvPr/>
        </p:nvPicPr>
        <p:blipFill>
          <a:blip r:embed="rId2"/>
          <a:srcRect/>
          <a:stretch>
            <a:fillRect/>
          </a:stretch>
        </p:blipFill>
        <p:spPr bwMode="auto">
          <a:xfrm>
            <a:off x="2771775" y="836613"/>
            <a:ext cx="5584825" cy="5418137"/>
          </a:xfrm>
          <a:prstGeom prst="rect">
            <a:avLst/>
          </a:prstGeom>
          <a:noFill/>
          <a:ln w="9525">
            <a:noFill/>
            <a:miter lim="800000"/>
            <a:headEnd/>
            <a:tailEnd/>
          </a:ln>
        </p:spPr>
      </p:pic>
      <p:sp>
        <p:nvSpPr>
          <p:cNvPr id="507906" name="Rectangle 2"/>
          <p:cNvSpPr>
            <a:spLocks noGrp="1" noChangeArrowheads="1"/>
          </p:cNvSpPr>
          <p:nvPr>
            <p:ph idx="1"/>
          </p:nvPr>
        </p:nvSpPr>
        <p:spPr>
          <a:xfrm>
            <a:off x="179388" y="333375"/>
            <a:ext cx="8137525" cy="5584825"/>
          </a:xfrm>
        </p:spPr>
        <p:txBody>
          <a:bodyPr/>
          <a:lstStyle/>
          <a:p>
            <a:pPr>
              <a:buFontTx/>
              <a:buNone/>
            </a:pPr>
            <a:r>
              <a:rPr lang="en-US" altLang="zh-CN" dirty="0" smtClean="0">
                <a:effectLst>
                  <a:outerShdw blurRad="38100" dist="38100" dir="2700000" algn="tl">
                    <a:srgbClr val="C0C0C0"/>
                  </a:outerShdw>
                </a:effectLst>
              </a:rPr>
              <a:t>7.2.3 </a:t>
            </a:r>
            <a:r>
              <a:rPr lang="zh-CN" altLang="en-US" dirty="0" smtClean="0">
                <a:effectLst>
                  <a:outerShdw blurRad="38100" dist="38100" dir="2700000" algn="tl">
                    <a:srgbClr val="C0C0C0"/>
                  </a:outerShdw>
                </a:effectLst>
              </a:rPr>
              <a:t>施密特触发电路的应用</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三、用于脉冲整形</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7910"/>
                                        </p:tgtEl>
                                        <p:attrNameLst>
                                          <p:attrName>style.visibility</p:attrName>
                                        </p:attrNameLst>
                                      </p:cBhvr>
                                      <p:to>
                                        <p:strVal val="visible"/>
                                      </p:to>
                                    </p:set>
                                    <p:animEffect transition="in" filter="dissolve">
                                      <p:cBhvr>
                                        <p:cTn id="7" dur="500"/>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2" name="Picture 4" descr="10-3-5"/>
          <p:cNvPicPr>
            <a:picLocks noChangeAspect="1" noChangeArrowheads="1"/>
          </p:cNvPicPr>
          <p:nvPr/>
        </p:nvPicPr>
        <p:blipFill>
          <a:blip r:embed="rId2"/>
          <a:srcRect/>
          <a:stretch>
            <a:fillRect/>
          </a:stretch>
        </p:blipFill>
        <p:spPr bwMode="auto">
          <a:xfrm>
            <a:off x="3635375" y="4221163"/>
            <a:ext cx="4578350" cy="2014537"/>
          </a:xfrm>
          <a:prstGeom prst="rect">
            <a:avLst/>
          </a:prstGeom>
          <a:noFill/>
          <a:ln w="9525">
            <a:noFill/>
            <a:miter lim="800000"/>
            <a:headEnd/>
            <a:tailEnd/>
          </a:ln>
        </p:spPr>
      </p:pic>
      <p:sp>
        <p:nvSpPr>
          <p:cNvPr id="508930" name="Rectangle 2"/>
          <p:cNvSpPr>
            <a:spLocks noGrp="1" noChangeArrowheads="1"/>
          </p:cNvSpPr>
          <p:nvPr>
            <p:ph idx="1"/>
          </p:nvPr>
        </p:nvSpPr>
        <p:spPr>
          <a:xfrm>
            <a:off x="427038" y="549275"/>
            <a:ext cx="8137525" cy="5656263"/>
          </a:xfrm>
        </p:spPr>
        <p:txBody>
          <a:bodyPr/>
          <a:lstStyle/>
          <a:p>
            <a:pPr>
              <a:buFontTx/>
              <a:buNone/>
            </a:pPr>
            <a:r>
              <a:rPr lang="en-US" altLang="zh-CN" dirty="0" smtClean="0">
                <a:effectLst>
                  <a:outerShdw blurRad="38100" dist="38100" dir="2700000" algn="tl">
                    <a:srgbClr val="C0C0C0"/>
                  </a:outerShdw>
                </a:effectLst>
              </a:rPr>
              <a:t>7.3 </a:t>
            </a:r>
            <a:r>
              <a:rPr lang="zh-CN" altLang="en-US" dirty="0" smtClean="0">
                <a:effectLst>
                  <a:outerShdw blurRad="38100" dist="38100" dir="2700000" algn="tl">
                    <a:srgbClr val="C0C0C0"/>
                  </a:outerShdw>
                </a:effectLst>
              </a:rPr>
              <a:t>单稳态触发电路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特点：</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latin typeface="楷体_GB2312" pitchFamily="49" charset="-122"/>
              </a:rPr>
              <a:t>①</a:t>
            </a:r>
            <a:r>
              <a:rPr lang="zh-CN" altLang="en-US" dirty="0" smtClean="0">
                <a:effectLst>
                  <a:outerShdw blurRad="38100" dist="38100" dir="2700000" algn="tl">
                    <a:srgbClr val="C0C0C0"/>
                  </a:outerShdw>
                </a:effectLst>
              </a:rPr>
              <a:t>有一个</a:t>
            </a:r>
            <a:r>
              <a:rPr lang="zh-CN" altLang="en-US" dirty="0" smtClean="0">
                <a:solidFill>
                  <a:srgbClr val="CC0000"/>
                </a:solidFill>
                <a:effectLst>
                  <a:outerShdw blurRad="38100" dist="38100" dir="2700000" algn="tl">
                    <a:srgbClr val="C0C0C0"/>
                  </a:outerShdw>
                </a:effectLst>
              </a:rPr>
              <a:t>稳态</a:t>
            </a:r>
            <a:r>
              <a:rPr lang="zh-CN" altLang="en-US" dirty="0" smtClean="0">
                <a:effectLst>
                  <a:outerShdw blurRad="38100" dist="38100" dir="2700000" algn="tl">
                    <a:srgbClr val="C0C0C0"/>
                  </a:outerShdw>
                </a:effectLst>
              </a:rPr>
              <a:t>和一个</a:t>
            </a:r>
            <a:r>
              <a:rPr lang="zh-CN" altLang="en-US" dirty="0" smtClean="0">
                <a:solidFill>
                  <a:srgbClr val="CC0000"/>
                </a:solidFill>
                <a:effectLst>
                  <a:outerShdw blurRad="38100" dist="38100" dir="2700000" algn="tl">
                    <a:srgbClr val="C0C0C0"/>
                  </a:outerShdw>
                </a:effectLst>
              </a:rPr>
              <a:t>暂稳态</a:t>
            </a:r>
            <a:r>
              <a:rPr lang="zh-CN" altLang="en-US" dirty="0" smtClean="0">
                <a:solidFill>
                  <a:schemeClr val="tx1"/>
                </a:solidFill>
                <a:effectLst>
                  <a:outerShdw blurRad="38100" dist="38100" dir="2700000" algn="tl">
                    <a:srgbClr val="C0C0C0"/>
                  </a:outerShdw>
                </a:effectLst>
              </a:rPr>
              <a:t>。</a:t>
            </a:r>
            <a:endParaRPr lang="en-US" altLang="zh-CN" dirty="0" smtClean="0">
              <a:solidFill>
                <a:schemeClr val="tx1"/>
              </a:solidFill>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latin typeface="楷体_GB2312" pitchFamily="49" charset="-122"/>
              </a:rPr>
              <a:t>②</a:t>
            </a:r>
            <a:r>
              <a:rPr lang="zh-CN" altLang="en-US" dirty="0" smtClean="0">
                <a:effectLst>
                  <a:outerShdw blurRad="38100" dist="38100" dir="2700000" algn="tl">
                    <a:srgbClr val="C0C0C0"/>
                  </a:outerShdw>
                </a:effectLst>
                <a:latin typeface="楷体_GB2312" pitchFamily="49" charset="-122"/>
              </a:rPr>
              <a:t>在外界触发信号作用下，能从</a:t>
            </a:r>
            <a:r>
              <a:rPr lang="zh-CN" altLang="en-US" dirty="0" smtClean="0">
                <a:solidFill>
                  <a:srgbClr val="CC0000"/>
                </a:solidFill>
                <a:effectLst>
                  <a:outerShdw blurRad="38100" dist="38100" dir="2700000" algn="tl">
                    <a:srgbClr val="C0C0C0"/>
                  </a:outerShdw>
                </a:effectLst>
                <a:latin typeface="楷体_GB2312" pitchFamily="49" charset="-122"/>
              </a:rPr>
              <a:t>稳态</a:t>
            </a:r>
            <a:r>
              <a:rPr lang="en-US" altLang="zh-CN" dirty="0" smtClean="0">
                <a:solidFill>
                  <a:srgbClr val="CC0000"/>
                </a:solidFill>
                <a:effectLst>
                  <a:outerShdw blurRad="38100" dist="38100" dir="2700000" algn="tl">
                    <a:srgbClr val="C0C0C0"/>
                  </a:outerShdw>
                </a:effectLst>
                <a:latin typeface="楷体_GB2312" pitchFamily="49" charset="-122"/>
              </a:rPr>
              <a:t>→</a:t>
            </a:r>
            <a:r>
              <a:rPr lang="zh-CN" altLang="en-US" dirty="0" smtClean="0">
                <a:solidFill>
                  <a:srgbClr val="CC0000"/>
                </a:solidFill>
                <a:effectLst>
                  <a:outerShdw blurRad="38100" dist="38100" dir="2700000" algn="tl">
                    <a:srgbClr val="C0C0C0"/>
                  </a:outerShdw>
                </a:effectLst>
                <a:latin typeface="楷体_GB2312" pitchFamily="49" charset="-122"/>
              </a:rPr>
              <a:t>暂稳态</a:t>
            </a:r>
            <a:r>
              <a:rPr lang="zh-CN" altLang="en-US" dirty="0" smtClean="0">
                <a:effectLst>
                  <a:outerShdw blurRad="38100" dist="38100" dir="2700000" algn="tl">
                    <a:srgbClr val="C0C0C0"/>
                  </a:outerShdw>
                </a:effectLst>
                <a:latin typeface="楷体_GB2312" pitchFamily="49" charset="-122"/>
              </a:rPr>
              <a:t>，维持一段时间后</a:t>
            </a:r>
            <a:r>
              <a:rPr lang="zh-CN" altLang="en-US" dirty="0" smtClean="0">
                <a:solidFill>
                  <a:srgbClr val="CC0000"/>
                </a:solidFill>
                <a:effectLst>
                  <a:outerShdw blurRad="38100" dist="38100" dir="2700000" algn="tl">
                    <a:srgbClr val="C0C0C0"/>
                  </a:outerShdw>
                </a:effectLst>
                <a:latin typeface="楷体_GB2312" pitchFamily="49" charset="-122"/>
              </a:rPr>
              <a:t>自动</a:t>
            </a:r>
            <a:r>
              <a:rPr lang="zh-CN" altLang="en-US" dirty="0" smtClean="0">
                <a:effectLst>
                  <a:outerShdw blurRad="38100" dist="38100" dir="2700000" algn="tl">
                    <a:srgbClr val="C0C0C0"/>
                  </a:outerShdw>
                </a:effectLst>
                <a:latin typeface="楷体_GB2312" pitchFamily="49" charset="-122"/>
              </a:rPr>
              <a:t>返回稳态。</a:t>
            </a:r>
            <a:endParaRPr lang="en-US" altLang="zh-CN" dirty="0" smtClean="0">
              <a:effectLst>
                <a:outerShdw blurRad="38100" dist="38100" dir="2700000" algn="tl">
                  <a:srgbClr val="C0C0C0"/>
                </a:outerShdw>
              </a:effectLst>
              <a:latin typeface="楷体_GB2312" pitchFamily="49" charset="-122"/>
            </a:endParaRPr>
          </a:p>
          <a:p>
            <a:pPr>
              <a:buFontTx/>
              <a:buNone/>
            </a:pPr>
            <a:r>
              <a:rPr lang="en-US" altLang="zh-CN" dirty="0" smtClean="0">
                <a:effectLst>
                  <a:outerShdw blurRad="38100" dist="38100" dir="2700000" algn="tl">
                    <a:srgbClr val="C0C0C0"/>
                  </a:outerShdw>
                </a:effectLst>
                <a:latin typeface="楷体_GB2312" pitchFamily="49" charset="-122"/>
              </a:rPr>
              <a:t>③</a:t>
            </a:r>
            <a:r>
              <a:rPr lang="zh-CN" altLang="en-US" dirty="0" smtClean="0">
                <a:effectLst>
                  <a:outerShdw blurRad="38100" dist="38100" dir="2700000" algn="tl">
                    <a:srgbClr val="C0C0C0"/>
                  </a:outerShdw>
                </a:effectLst>
                <a:latin typeface="楷体_GB2312" pitchFamily="49" charset="-122"/>
              </a:rPr>
              <a:t>暂稳态维持的时间长短取决于电路内部参数。</a:t>
            </a:r>
            <a:endParaRPr lang="en-US" altLang="zh-CN" dirty="0" smtClean="0">
              <a:effectLst>
                <a:outerShdw blurRad="38100" dist="38100" dir="2700000" algn="tl">
                  <a:srgbClr val="C0C0C0"/>
                </a:outerShdw>
              </a:effectLst>
              <a:latin typeface="楷体_GB2312" pitchFamily="49" charset="-122"/>
            </a:endParaRPr>
          </a:p>
          <a:p>
            <a:pPr>
              <a:buFontTx/>
              <a:buNone/>
            </a:pPr>
            <a:endParaRPr lang="en-US" altLang="zh-CN" dirty="0" smtClean="0">
              <a:effectLst>
                <a:outerShdw blurRad="38100" dist="38100" dir="2700000" algn="tl">
                  <a:srgbClr val="C0C0C0"/>
                </a:outerShdw>
              </a:effectLst>
              <a:latin typeface="楷体_GB2312" pitchFamily="49" charset="-122"/>
            </a:endParaRPr>
          </a:p>
          <a:p>
            <a:pPr>
              <a:buFontTx/>
              <a:buNone/>
            </a:pPr>
            <a:endParaRPr lang="en-US" altLang="zh-CN" dirty="0" smtClean="0">
              <a:effectLst>
                <a:outerShdw blurRad="38100" dist="38100" dir="2700000" algn="tl">
                  <a:srgbClr val="C0C0C0"/>
                </a:outerShdw>
              </a:effectLst>
              <a:latin typeface="楷体_GB2312" pitchFamily="49" charset="-122"/>
            </a:endParaRPr>
          </a:p>
          <a:p>
            <a:pPr>
              <a:buFontTx/>
              <a:buNone/>
            </a:pPr>
            <a:r>
              <a:rPr lang="en-US" altLang="zh-CN" dirty="0" smtClean="0">
                <a:effectLst>
                  <a:outerShdw blurRad="38100" dist="38100" dir="2700000" algn="tl">
                    <a:srgbClr val="C0C0C0"/>
                  </a:outerShdw>
                </a:effectLst>
              </a:rPr>
              <a:t>7.3.1  </a:t>
            </a:r>
            <a:r>
              <a:rPr lang="zh-CN" altLang="en-US" dirty="0" smtClean="0">
                <a:effectLst>
                  <a:outerShdw blurRad="38100" dist="38100" dir="2700000" algn="tl">
                    <a:srgbClr val="C0C0C0"/>
                  </a:outerShdw>
                </a:effectLst>
              </a:rPr>
              <a:t>用门电路组成的单稳态触发电路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一、积分型</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G1</a:t>
            </a:r>
            <a:r>
              <a:rPr lang="zh-CN" altLang="en-US" dirty="0" smtClean="0">
                <a:effectLst>
                  <a:outerShdw blurRad="38100" dist="38100" dir="2700000" algn="tl">
                    <a:srgbClr val="C0C0C0"/>
                  </a:outerShdw>
                </a:effectLst>
              </a:rPr>
              <a:t>和</a:t>
            </a:r>
            <a:r>
              <a:rPr lang="en-US" altLang="zh-CN" dirty="0" smtClean="0">
                <a:effectLst>
                  <a:outerShdw blurRad="38100" dist="38100" dir="2700000" algn="tl">
                    <a:srgbClr val="C0C0C0"/>
                  </a:outerShdw>
                </a:effectLst>
              </a:rPr>
              <a:t>G2</a:t>
            </a:r>
            <a:r>
              <a:rPr lang="zh-CN" altLang="en-US" dirty="0" smtClean="0">
                <a:effectLst>
                  <a:outerShdw blurRad="38100" dist="38100" dir="2700000" algn="tl">
                    <a:srgbClr val="C0C0C0"/>
                  </a:outerShdw>
                </a:effectLst>
              </a:rPr>
              <a:t>为</a:t>
            </a:r>
            <a:r>
              <a:rPr lang="en-US" altLang="zh-CN" dirty="0" smtClean="0">
                <a:effectLst>
                  <a:outerShdw blurRad="38100" dist="38100" dir="2700000" algn="tl">
                    <a:srgbClr val="C0C0C0"/>
                  </a:outerShdw>
                </a:effectLst>
              </a:rPr>
              <a:t>TTL</a:t>
            </a:r>
            <a:r>
              <a:rPr lang="zh-CN" altLang="en-US" dirty="0" smtClean="0">
                <a:effectLst>
                  <a:outerShdw blurRad="38100" dist="38100" dir="2700000" algn="tl">
                    <a:srgbClr val="C0C0C0"/>
                  </a:outerShdw>
                </a:effectLst>
              </a:rPr>
              <a:t>门</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1</a:t>
            </a:r>
            <a:r>
              <a:rPr lang="zh-CN" altLang="en-US" dirty="0" smtClean="0">
                <a:effectLst>
                  <a:outerShdw blurRad="38100" dist="38100" dir="2700000" algn="tl">
                    <a:srgbClr val="C0C0C0"/>
                  </a:outerShdw>
                </a:effectLst>
              </a:rPr>
              <a:t>、原理分析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08930">
                                            <p:txEl>
                                              <p:pRg st="2" end="2"/>
                                            </p:txEl>
                                          </p:spTgt>
                                        </p:tgtEl>
                                        <p:attrNameLst>
                                          <p:attrName>style.visibility</p:attrName>
                                        </p:attrNameLst>
                                      </p:cBhvr>
                                      <p:to>
                                        <p:strVal val="visible"/>
                                      </p:to>
                                    </p:set>
                                    <p:anim calcmode="lin" valueType="num">
                                      <p:cBhvr>
                                        <p:cTn id="7" dur="1000" fill="hold"/>
                                        <p:tgtEl>
                                          <p:spTgt spid="508930">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508930">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08930">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08930">
                                            <p:txEl>
                                              <p:pRg st="3" end="3"/>
                                            </p:txEl>
                                          </p:spTgt>
                                        </p:tgtEl>
                                        <p:attrNameLst>
                                          <p:attrName>style.visibility</p:attrName>
                                        </p:attrNameLst>
                                      </p:cBhvr>
                                      <p:to>
                                        <p:strVal val="visible"/>
                                      </p:to>
                                    </p:set>
                                    <p:anim calcmode="lin" valueType="num">
                                      <p:cBhvr>
                                        <p:cTn id="14" dur="1000" fill="hold"/>
                                        <p:tgtEl>
                                          <p:spTgt spid="508930">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508930">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0893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08930">
                                            <p:txEl>
                                              <p:pRg st="4" end="4"/>
                                            </p:txEl>
                                          </p:spTgt>
                                        </p:tgtEl>
                                        <p:attrNameLst>
                                          <p:attrName>style.visibility</p:attrName>
                                        </p:attrNameLst>
                                      </p:cBhvr>
                                      <p:to>
                                        <p:strVal val="visible"/>
                                      </p:to>
                                    </p:set>
                                    <p:anim calcmode="lin" valueType="num">
                                      <p:cBhvr>
                                        <p:cTn id="21" dur="1000" fill="hold"/>
                                        <p:tgtEl>
                                          <p:spTgt spid="508930">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508930">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0893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508930">
                                            <p:txEl>
                                              <p:pRg st="7" end="7"/>
                                            </p:txEl>
                                          </p:spTgt>
                                        </p:tgtEl>
                                        <p:attrNameLst>
                                          <p:attrName>style.visibility</p:attrName>
                                        </p:attrNameLst>
                                      </p:cBhvr>
                                      <p:to>
                                        <p:strVal val="visible"/>
                                      </p:to>
                                    </p:set>
                                    <p:anim calcmode="lin" valueType="num">
                                      <p:cBhvr>
                                        <p:cTn id="28" dur="1000" fill="hold"/>
                                        <p:tgtEl>
                                          <p:spTgt spid="508930">
                                            <p:txEl>
                                              <p:pRg st="7" end="7"/>
                                            </p:txEl>
                                          </p:spTgt>
                                        </p:tgtEl>
                                        <p:attrNameLst>
                                          <p:attrName>ppt_x</p:attrName>
                                        </p:attrNameLst>
                                      </p:cBhvr>
                                      <p:tavLst>
                                        <p:tav tm="0">
                                          <p:val>
                                            <p:strVal val="#ppt_x-.2"/>
                                          </p:val>
                                        </p:tav>
                                        <p:tav tm="100000">
                                          <p:val>
                                            <p:strVal val="#ppt_x"/>
                                          </p:val>
                                        </p:tav>
                                      </p:tavLst>
                                    </p:anim>
                                    <p:anim calcmode="lin" valueType="num">
                                      <p:cBhvr>
                                        <p:cTn id="29" dur="1000" fill="hold"/>
                                        <p:tgtEl>
                                          <p:spTgt spid="508930">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08930">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508930">
                                            <p:txEl>
                                              <p:pRg st="8" end="8"/>
                                            </p:txEl>
                                          </p:spTgt>
                                        </p:tgtEl>
                                        <p:attrNameLst>
                                          <p:attrName>style.visibility</p:attrName>
                                        </p:attrNameLst>
                                      </p:cBhvr>
                                      <p:to>
                                        <p:strVal val="visible"/>
                                      </p:to>
                                    </p:set>
                                    <p:anim calcmode="lin" valueType="num">
                                      <p:cBhvr>
                                        <p:cTn id="35" dur="1000" fill="hold"/>
                                        <p:tgtEl>
                                          <p:spTgt spid="508930">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508930">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08930">
                                            <p:txEl>
                                              <p:pRg st="8" end="8"/>
                                            </p:txEl>
                                          </p:spTgt>
                                        </p:tgtEl>
                                      </p:cBhvr>
                                    </p:animEffect>
                                  </p:childTnLst>
                                </p:cTn>
                              </p:par>
                              <p:par>
                                <p:cTn id="38" presetID="29" presetClass="entr" presetSubtype="0" fill="hold" nodeType="withEffect">
                                  <p:stCondLst>
                                    <p:cond delay="0"/>
                                  </p:stCondLst>
                                  <p:childTnLst>
                                    <p:set>
                                      <p:cBhvr>
                                        <p:cTn id="39" dur="1" fill="hold">
                                          <p:stCondLst>
                                            <p:cond delay="0"/>
                                          </p:stCondLst>
                                        </p:cTn>
                                        <p:tgtEl>
                                          <p:spTgt spid="508930">
                                            <p:txEl>
                                              <p:pRg st="9" end="9"/>
                                            </p:txEl>
                                          </p:spTgt>
                                        </p:tgtEl>
                                        <p:attrNameLst>
                                          <p:attrName>style.visibility</p:attrName>
                                        </p:attrNameLst>
                                      </p:cBhvr>
                                      <p:to>
                                        <p:strVal val="visible"/>
                                      </p:to>
                                    </p:set>
                                    <p:anim calcmode="lin" valueType="num">
                                      <p:cBhvr>
                                        <p:cTn id="40" dur="1000" fill="hold"/>
                                        <p:tgtEl>
                                          <p:spTgt spid="508930">
                                            <p:txEl>
                                              <p:pRg st="9" end="9"/>
                                            </p:txEl>
                                          </p:spTgt>
                                        </p:tgtEl>
                                        <p:attrNameLst>
                                          <p:attrName>ppt_x</p:attrName>
                                        </p:attrNameLst>
                                      </p:cBhvr>
                                      <p:tavLst>
                                        <p:tav tm="0">
                                          <p:val>
                                            <p:strVal val="#ppt_x-.2"/>
                                          </p:val>
                                        </p:tav>
                                        <p:tav tm="100000">
                                          <p:val>
                                            <p:strVal val="#ppt_x"/>
                                          </p:val>
                                        </p:tav>
                                      </p:tavLst>
                                    </p:anim>
                                    <p:anim calcmode="lin" valueType="num">
                                      <p:cBhvr>
                                        <p:cTn id="41" dur="1000" fill="hold"/>
                                        <p:tgtEl>
                                          <p:spTgt spid="508930">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08930">
                                            <p:txEl>
                                              <p:pRg st="9" end="9"/>
                                            </p:txEl>
                                          </p:spTgt>
                                        </p:tgtEl>
                                      </p:cBhvr>
                                    </p:animEffect>
                                  </p:childTnLst>
                                </p:cTn>
                              </p:par>
                              <p:par>
                                <p:cTn id="43" presetID="29" presetClass="entr" presetSubtype="0" fill="hold" nodeType="withEffect">
                                  <p:stCondLst>
                                    <p:cond delay="0"/>
                                  </p:stCondLst>
                                  <p:childTnLst>
                                    <p:set>
                                      <p:cBhvr>
                                        <p:cTn id="44" dur="1" fill="hold">
                                          <p:stCondLst>
                                            <p:cond delay="0"/>
                                          </p:stCondLst>
                                        </p:cTn>
                                        <p:tgtEl>
                                          <p:spTgt spid="508932"/>
                                        </p:tgtEl>
                                        <p:attrNameLst>
                                          <p:attrName>style.visibility</p:attrName>
                                        </p:attrNameLst>
                                      </p:cBhvr>
                                      <p:to>
                                        <p:strVal val="visible"/>
                                      </p:to>
                                    </p:set>
                                    <p:anim calcmode="lin" valueType="num">
                                      <p:cBhvr>
                                        <p:cTn id="45" dur="1000" fill="hold"/>
                                        <p:tgtEl>
                                          <p:spTgt spid="508932"/>
                                        </p:tgtEl>
                                        <p:attrNameLst>
                                          <p:attrName>ppt_x</p:attrName>
                                        </p:attrNameLst>
                                      </p:cBhvr>
                                      <p:tavLst>
                                        <p:tav tm="0">
                                          <p:val>
                                            <p:strVal val="#ppt_x-.2"/>
                                          </p:val>
                                        </p:tav>
                                        <p:tav tm="100000">
                                          <p:val>
                                            <p:strVal val="#ppt_x"/>
                                          </p:val>
                                        </p:tav>
                                      </p:tavLst>
                                    </p:anim>
                                    <p:anim calcmode="lin" valueType="num">
                                      <p:cBhvr>
                                        <p:cTn id="46" dur="1000" fill="hold"/>
                                        <p:tgtEl>
                                          <p:spTgt spid="508932"/>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089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nodeType="clickEffect">
                                  <p:stCondLst>
                                    <p:cond delay="0"/>
                                  </p:stCondLst>
                                  <p:childTnLst>
                                    <p:set>
                                      <p:cBhvr>
                                        <p:cTn id="51" dur="1" fill="hold">
                                          <p:stCondLst>
                                            <p:cond delay="0"/>
                                          </p:stCondLst>
                                        </p:cTn>
                                        <p:tgtEl>
                                          <p:spTgt spid="508930">
                                            <p:txEl>
                                              <p:pRg st="10" end="10"/>
                                            </p:txEl>
                                          </p:spTgt>
                                        </p:tgtEl>
                                        <p:attrNameLst>
                                          <p:attrName>style.visibility</p:attrName>
                                        </p:attrNameLst>
                                      </p:cBhvr>
                                      <p:to>
                                        <p:strVal val="visible"/>
                                      </p:to>
                                    </p:set>
                                    <p:anim calcmode="lin" valueType="num">
                                      <p:cBhvr>
                                        <p:cTn id="52" dur="1000" fill="hold"/>
                                        <p:tgtEl>
                                          <p:spTgt spid="508930">
                                            <p:txEl>
                                              <p:pRg st="10" end="10"/>
                                            </p:txEl>
                                          </p:spTgt>
                                        </p:tgtEl>
                                        <p:attrNameLst>
                                          <p:attrName>ppt_x</p:attrName>
                                        </p:attrNameLst>
                                      </p:cBhvr>
                                      <p:tavLst>
                                        <p:tav tm="0">
                                          <p:val>
                                            <p:strVal val="#ppt_x-.2"/>
                                          </p:val>
                                        </p:tav>
                                        <p:tav tm="100000">
                                          <p:val>
                                            <p:strVal val="#ppt_x"/>
                                          </p:val>
                                        </p:tav>
                                      </p:tavLst>
                                    </p:anim>
                                    <p:anim calcmode="lin" valueType="num">
                                      <p:cBhvr>
                                        <p:cTn id="53" dur="1000" fill="hold"/>
                                        <p:tgtEl>
                                          <p:spTgt spid="508930">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089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6" name="Object 4"/>
          <p:cNvGraphicFramePr>
            <a:graphicFrameLocks noChangeAspect="1"/>
          </p:cNvGraphicFramePr>
          <p:nvPr/>
        </p:nvGraphicFramePr>
        <p:xfrm>
          <a:off x="115888" y="2133600"/>
          <a:ext cx="5965825" cy="458788"/>
        </p:xfrm>
        <a:graphic>
          <a:graphicData uri="http://schemas.openxmlformats.org/presentationml/2006/ole">
            <p:oleObj spid="_x0000_s19457" name="公式" r:id="rId3" imgW="2959100" imgH="228600" progId="Equation.3">
              <p:embed/>
            </p:oleObj>
          </a:graphicData>
        </a:graphic>
      </p:graphicFrame>
      <p:graphicFrame>
        <p:nvGraphicFramePr>
          <p:cNvPr id="509957" name="Object 5"/>
          <p:cNvGraphicFramePr>
            <a:graphicFrameLocks noChangeAspect="1"/>
          </p:cNvGraphicFramePr>
          <p:nvPr/>
        </p:nvGraphicFramePr>
        <p:xfrm>
          <a:off x="114300" y="2708275"/>
          <a:ext cx="6827838" cy="487363"/>
        </p:xfrm>
        <a:graphic>
          <a:graphicData uri="http://schemas.openxmlformats.org/presentationml/2006/ole">
            <p:oleObj spid="_x0000_s19458" name="公式" r:id="rId4" imgW="3378200" imgH="241300" progId="Equation.3">
              <p:embed/>
            </p:oleObj>
          </a:graphicData>
        </a:graphic>
      </p:graphicFrame>
      <p:graphicFrame>
        <p:nvGraphicFramePr>
          <p:cNvPr id="509958" name="Object 6"/>
          <p:cNvGraphicFramePr>
            <a:graphicFrameLocks noChangeAspect="1"/>
          </p:cNvGraphicFramePr>
          <p:nvPr/>
        </p:nvGraphicFramePr>
        <p:xfrm>
          <a:off x="142875" y="3259138"/>
          <a:ext cx="5106988" cy="461962"/>
        </p:xfrm>
        <a:graphic>
          <a:graphicData uri="http://schemas.openxmlformats.org/presentationml/2006/ole">
            <p:oleObj spid="_x0000_s19459" name="公式" r:id="rId5" imgW="2527300" imgH="228600" progId="Equation.3">
              <p:embed/>
            </p:oleObj>
          </a:graphicData>
        </a:graphic>
      </p:graphicFrame>
      <p:graphicFrame>
        <p:nvGraphicFramePr>
          <p:cNvPr id="509959" name="Object 7"/>
          <p:cNvGraphicFramePr>
            <a:graphicFrameLocks noChangeAspect="1"/>
          </p:cNvGraphicFramePr>
          <p:nvPr/>
        </p:nvGraphicFramePr>
        <p:xfrm>
          <a:off x="139700" y="3817938"/>
          <a:ext cx="5518150" cy="487362"/>
        </p:xfrm>
        <a:graphic>
          <a:graphicData uri="http://schemas.openxmlformats.org/presentationml/2006/ole">
            <p:oleObj spid="_x0000_s19460" name="公式" r:id="rId6" imgW="2730500" imgH="241300" progId="Equation.3">
              <p:embed/>
            </p:oleObj>
          </a:graphicData>
        </a:graphic>
      </p:graphicFrame>
      <p:pic>
        <p:nvPicPr>
          <p:cNvPr id="19461" name="Picture 8" descr="10-3-5"/>
          <p:cNvPicPr>
            <a:picLocks noChangeAspect="1" noChangeArrowheads="1"/>
          </p:cNvPicPr>
          <p:nvPr/>
        </p:nvPicPr>
        <p:blipFill>
          <a:blip r:embed="rId7"/>
          <a:srcRect/>
          <a:stretch>
            <a:fillRect/>
          </a:stretch>
        </p:blipFill>
        <p:spPr bwMode="auto">
          <a:xfrm>
            <a:off x="468313" y="404813"/>
            <a:ext cx="3930650" cy="1728787"/>
          </a:xfrm>
          <a:prstGeom prst="rect">
            <a:avLst/>
          </a:prstGeom>
          <a:noFill/>
          <a:ln w="9525">
            <a:noFill/>
            <a:miter lim="800000"/>
            <a:headEnd/>
            <a:tailEnd/>
          </a:ln>
        </p:spPr>
      </p:pic>
      <p:pic>
        <p:nvPicPr>
          <p:cNvPr id="509961" name="Picture 9" descr="10-3-6"/>
          <p:cNvPicPr>
            <a:picLocks noChangeAspect="1" noChangeArrowheads="1"/>
          </p:cNvPicPr>
          <p:nvPr/>
        </p:nvPicPr>
        <p:blipFill>
          <a:blip r:embed="rId8"/>
          <a:srcRect/>
          <a:stretch>
            <a:fillRect/>
          </a:stretch>
        </p:blipFill>
        <p:spPr bwMode="auto">
          <a:xfrm>
            <a:off x="5651500" y="3213100"/>
            <a:ext cx="2751138" cy="3095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additive="base">
                                        <p:cTn id="7" dur="500" fill="hold"/>
                                        <p:tgtEl>
                                          <p:spTgt spid="509956"/>
                                        </p:tgtEl>
                                        <p:attrNameLst>
                                          <p:attrName>ppt_x</p:attrName>
                                        </p:attrNameLst>
                                      </p:cBhvr>
                                      <p:tavLst>
                                        <p:tav tm="0">
                                          <p:val>
                                            <p:strVal val="#ppt_x"/>
                                          </p:val>
                                        </p:tav>
                                        <p:tav tm="100000">
                                          <p:val>
                                            <p:strVal val="#ppt_x"/>
                                          </p:val>
                                        </p:tav>
                                      </p:tavLst>
                                    </p:anim>
                                    <p:anim calcmode="lin" valueType="num">
                                      <p:cBhvr additive="base">
                                        <p:cTn id="8" dur="500" fill="hold"/>
                                        <p:tgtEl>
                                          <p:spTgt spid="5099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9957"/>
                                        </p:tgtEl>
                                        <p:attrNameLst>
                                          <p:attrName>style.visibility</p:attrName>
                                        </p:attrNameLst>
                                      </p:cBhvr>
                                      <p:to>
                                        <p:strVal val="visible"/>
                                      </p:to>
                                    </p:set>
                                    <p:anim calcmode="lin" valueType="num">
                                      <p:cBhvr additive="base">
                                        <p:cTn id="13" dur="500" fill="hold"/>
                                        <p:tgtEl>
                                          <p:spTgt spid="509957"/>
                                        </p:tgtEl>
                                        <p:attrNameLst>
                                          <p:attrName>ppt_x</p:attrName>
                                        </p:attrNameLst>
                                      </p:cBhvr>
                                      <p:tavLst>
                                        <p:tav tm="0">
                                          <p:val>
                                            <p:strVal val="#ppt_x"/>
                                          </p:val>
                                        </p:tav>
                                        <p:tav tm="100000">
                                          <p:val>
                                            <p:strVal val="#ppt_x"/>
                                          </p:val>
                                        </p:tav>
                                      </p:tavLst>
                                    </p:anim>
                                    <p:anim calcmode="lin" valueType="num">
                                      <p:cBhvr additive="base">
                                        <p:cTn id="14"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09958"/>
                                        </p:tgtEl>
                                        <p:attrNameLst>
                                          <p:attrName>style.visibility</p:attrName>
                                        </p:attrNameLst>
                                      </p:cBhvr>
                                      <p:to>
                                        <p:strVal val="visible"/>
                                      </p:to>
                                    </p:set>
                                    <p:anim calcmode="lin" valueType="num">
                                      <p:cBhvr additive="base">
                                        <p:cTn id="19" dur="500" fill="hold"/>
                                        <p:tgtEl>
                                          <p:spTgt spid="509958"/>
                                        </p:tgtEl>
                                        <p:attrNameLst>
                                          <p:attrName>ppt_x</p:attrName>
                                        </p:attrNameLst>
                                      </p:cBhvr>
                                      <p:tavLst>
                                        <p:tav tm="0">
                                          <p:val>
                                            <p:strVal val="#ppt_x"/>
                                          </p:val>
                                        </p:tav>
                                        <p:tav tm="100000">
                                          <p:val>
                                            <p:strVal val="#ppt_x"/>
                                          </p:val>
                                        </p:tav>
                                      </p:tavLst>
                                    </p:anim>
                                    <p:anim calcmode="lin" valueType="num">
                                      <p:cBhvr additive="base">
                                        <p:cTn id="20"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09959"/>
                                        </p:tgtEl>
                                        <p:attrNameLst>
                                          <p:attrName>style.visibility</p:attrName>
                                        </p:attrNameLst>
                                      </p:cBhvr>
                                      <p:to>
                                        <p:strVal val="visible"/>
                                      </p:to>
                                    </p:set>
                                    <p:anim calcmode="lin" valueType="num">
                                      <p:cBhvr additive="base">
                                        <p:cTn id="25" dur="500" fill="hold"/>
                                        <p:tgtEl>
                                          <p:spTgt spid="509959"/>
                                        </p:tgtEl>
                                        <p:attrNameLst>
                                          <p:attrName>ppt_x</p:attrName>
                                        </p:attrNameLst>
                                      </p:cBhvr>
                                      <p:tavLst>
                                        <p:tav tm="0">
                                          <p:val>
                                            <p:strVal val="#ppt_x"/>
                                          </p:val>
                                        </p:tav>
                                        <p:tav tm="100000">
                                          <p:val>
                                            <p:strVal val="#ppt_x"/>
                                          </p:val>
                                        </p:tav>
                                      </p:tavLst>
                                    </p:anim>
                                    <p:anim calcmode="lin" valueType="num">
                                      <p:cBhvr additive="base">
                                        <p:cTn id="26" dur="500" fill="hold"/>
                                        <p:tgtEl>
                                          <p:spTgt spid="50995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509961"/>
                                        </p:tgtEl>
                                        <p:attrNameLst>
                                          <p:attrName>style.visibility</p:attrName>
                                        </p:attrNameLst>
                                      </p:cBhvr>
                                      <p:to>
                                        <p:strVal val="visible"/>
                                      </p:to>
                                    </p:set>
                                    <p:animEffect transition="in" filter="dissolve">
                                      <p:cBhvr>
                                        <p:cTn id="31" dur="500"/>
                                        <p:tgtEl>
                                          <p:spTgt spid="509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idx="1"/>
          </p:nvPr>
        </p:nvSpPr>
        <p:spPr>
          <a:xfrm>
            <a:off x="323850" y="365125"/>
            <a:ext cx="8137525" cy="5656263"/>
          </a:xfrm>
        </p:spPr>
        <p:txBody>
          <a:bodyPr/>
          <a:lstStyle/>
          <a:p>
            <a:pPr>
              <a:buFontTx/>
              <a:buNone/>
            </a:pPr>
            <a:r>
              <a:rPr lang="en-US" altLang="zh-CN" smtClean="0">
                <a:effectLst>
                  <a:outerShdw blurRad="38100" dist="38100" dir="2700000" algn="tl">
                    <a:srgbClr val="C0C0C0"/>
                  </a:outerShdw>
                </a:effectLst>
              </a:rPr>
              <a:t>2. </a:t>
            </a:r>
            <a:r>
              <a:rPr lang="zh-CN" altLang="en-US" smtClean="0">
                <a:effectLst>
                  <a:outerShdw blurRad="38100" dist="38100" dir="2700000" algn="tl">
                    <a:srgbClr val="C0C0C0"/>
                  </a:outerShdw>
                </a:effectLst>
              </a:rPr>
              <a:t>性能参数计算</a:t>
            </a:r>
            <a:endParaRPr lang="en-US" altLang="zh-CN" smtClean="0">
              <a:effectLst>
                <a:outerShdw blurRad="38100" dist="38100" dir="2700000" algn="tl">
                  <a:srgbClr val="C0C0C0"/>
                </a:outerShdw>
              </a:effectLst>
            </a:endParaRPr>
          </a:p>
          <a:p>
            <a:pPr>
              <a:buFontTx/>
              <a:buNone/>
            </a:pPr>
            <a:r>
              <a:rPr lang="zh-CN" altLang="en-US" smtClean="0">
                <a:effectLst>
                  <a:outerShdw blurRad="38100" dist="38100" dir="2700000" algn="tl">
                    <a:srgbClr val="C0C0C0"/>
                  </a:outerShdw>
                </a:effectLst>
              </a:rPr>
              <a:t>输出脉宽：</a:t>
            </a:r>
          </a:p>
        </p:txBody>
      </p:sp>
      <p:graphicFrame>
        <p:nvGraphicFramePr>
          <p:cNvPr id="510982" name="Object 6"/>
          <p:cNvGraphicFramePr>
            <a:graphicFrameLocks noChangeAspect="1"/>
          </p:cNvGraphicFramePr>
          <p:nvPr/>
        </p:nvGraphicFramePr>
        <p:xfrm>
          <a:off x="60325" y="4365625"/>
          <a:ext cx="4295775" cy="919163"/>
        </p:xfrm>
        <a:graphic>
          <a:graphicData uri="http://schemas.openxmlformats.org/presentationml/2006/ole">
            <p:oleObj spid="_x0000_s20482" name="公式" r:id="rId3" imgW="2197100" imgH="469900" progId="Equation.3">
              <p:embed/>
            </p:oleObj>
          </a:graphicData>
        </a:graphic>
      </p:graphicFrame>
      <p:graphicFrame>
        <p:nvGraphicFramePr>
          <p:cNvPr id="510983" name="Object 7"/>
          <p:cNvGraphicFramePr>
            <a:graphicFrameLocks noChangeAspect="1"/>
          </p:cNvGraphicFramePr>
          <p:nvPr/>
        </p:nvGraphicFramePr>
        <p:xfrm>
          <a:off x="38100" y="5319713"/>
          <a:ext cx="3309938" cy="1062037"/>
        </p:xfrm>
        <a:graphic>
          <a:graphicData uri="http://schemas.openxmlformats.org/presentationml/2006/ole">
            <p:oleObj spid="_x0000_s20483" name="公式" r:id="rId4" imgW="1422400" imgH="457200" progId="Equation.3">
              <p:embed/>
            </p:oleObj>
          </a:graphicData>
        </a:graphic>
      </p:graphicFrame>
      <p:graphicFrame>
        <p:nvGraphicFramePr>
          <p:cNvPr id="510985" name="Object 9"/>
          <p:cNvGraphicFramePr>
            <a:graphicFrameLocks noChangeAspect="1"/>
          </p:cNvGraphicFramePr>
          <p:nvPr/>
        </p:nvGraphicFramePr>
        <p:xfrm>
          <a:off x="2230438" y="5876925"/>
          <a:ext cx="6913562" cy="412750"/>
        </p:xfrm>
        <a:graphic>
          <a:graphicData uri="http://schemas.openxmlformats.org/presentationml/2006/ole">
            <p:oleObj spid="_x0000_s20484" name="公式" r:id="rId5" imgW="4064000" imgH="241300" progId="Equation.3">
              <p:embed/>
            </p:oleObj>
          </a:graphicData>
        </a:graphic>
      </p:graphicFrame>
      <p:pic>
        <p:nvPicPr>
          <p:cNvPr id="510986" name="Picture 10" descr="10-3-6"/>
          <p:cNvPicPr>
            <a:picLocks noChangeAspect="1" noChangeArrowheads="1"/>
          </p:cNvPicPr>
          <p:nvPr/>
        </p:nvPicPr>
        <p:blipFill>
          <a:blip r:embed="rId6"/>
          <a:srcRect/>
          <a:stretch>
            <a:fillRect/>
          </a:stretch>
        </p:blipFill>
        <p:spPr bwMode="auto">
          <a:xfrm>
            <a:off x="539750" y="1268413"/>
            <a:ext cx="2751138" cy="3095625"/>
          </a:xfrm>
          <a:prstGeom prst="rect">
            <a:avLst/>
          </a:prstGeom>
          <a:noFill/>
          <a:ln w="9525">
            <a:noFill/>
            <a:miter lim="800000"/>
            <a:headEnd/>
            <a:tailEnd/>
          </a:ln>
        </p:spPr>
      </p:pic>
      <p:pic>
        <p:nvPicPr>
          <p:cNvPr id="510987" name="Picture 11" descr="10-3-5"/>
          <p:cNvPicPr>
            <a:picLocks noChangeAspect="1" noChangeArrowheads="1"/>
          </p:cNvPicPr>
          <p:nvPr/>
        </p:nvPicPr>
        <p:blipFill>
          <a:blip r:embed="rId7"/>
          <a:srcRect/>
          <a:stretch>
            <a:fillRect/>
          </a:stretch>
        </p:blipFill>
        <p:spPr bwMode="auto">
          <a:xfrm>
            <a:off x="3995738" y="460375"/>
            <a:ext cx="3643312" cy="1601788"/>
          </a:xfrm>
          <a:prstGeom prst="rect">
            <a:avLst/>
          </a:prstGeom>
          <a:noFill/>
          <a:ln w="9525">
            <a:noFill/>
            <a:miter lim="800000"/>
            <a:headEnd/>
            <a:tailEnd/>
          </a:ln>
        </p:spPr>
      </p:pic>
      <p:pic>
        <p:nvPicPr>
          <p:cNvPr id="510988" name="Picture 12" descr="10-3-7"/>
          <p:cNvPicPr>
            <a:picLocks noChangeAspect="1" noChangeArrowheads="1"/>
          </p:cNvPicPr>
          <p:nvPr/>
        </p:nvPicPr>
        <p:blipFill>
          <a:blip r:embed="rId8"/>
          <a:srcRect/>
          <a:stretch>
            <a:fillRect/>
          </a:stretch>
        </p:blipFill>
        <p:spPr bwMode="auto">
          <a:xfrm>
            <a:off x="4427538" y="2060575"/>
            <a:ext cx="3816350" cy="3740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10978">
                                            <p:txEl>
                                              <p:pRg st="0" end="0"/>
                                            </p:txEl>
                                          </p:spTgt>
                                        </p:tgtEl>
                                        <p:attrNameLst>
                                          <p:attrName>style.visibility</p:attrName>
                                        </p:attrNameLst>
                                      </p:cBhvr>
                                      <p:to>
                                        <p:strVal val="visible"/>
                                      </p:to>
                                    </p:set>
                                    <p:anim calcmode="lin" valueType="num">
                                      <p:cBhvr>
                                        <p:cTn id="7" dur="1000" fill="hold"/>
                                        <p:tgtEl>
                                          <p:spTgt spid="51097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1097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0978">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10978">
                                            <p:txEl>
                                              <p:pRg st="1" end="1"/>
                                            </p:txEl>
                                          </p:spTgt>
                                        </p:tgtEl>
                                        <p:attrNameLst>
                                          <p:attrName>style.visibility</p:attrName>
                                        </p:attrNameLst>
                                      </p:cBhvr>
                                      <p:to>
                                        <p:strVal val="visible"/>
                                      </p:to>
                                    </p:set>
                                    <p:anim calcmode="lin" valueType="num">
                                      <p:cBhvr>
                                        <p:cTn id="12" dur="1000" fill="hold"/>
                                        <p:tgtEl>
                                          <p:spTgt spid="510978">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51097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10978">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510987"/>
                                        </p:tgtEl>
                                        <p:attrNameLst>
                                          <p:attrName>style.visibility</p:attrName>
                                        </p:attrNameLst>
                                      </p:cBhvr>
                                      <p:to>
                                        <p:strVal val="visible"/>
                                      </p:to>
                                    </p:set>
                                    <p:anim calcmode="lin" valueType="num">
                                      <p:cBhvr>
                                        <p:cTn id="19" dur="1000" fill="hold"/>
                                        <p:tgtEl>
                                          <p:spTgt spid="510987"/>
                                        </p:tgtEl>
                                        <p:attrNameLst>
                                          <p:attrName>ppt_x</p:attrName>
                                        </p:attrNameLst>
                                      </p:cBhvr>
                                      <p:tavLst>
                                        <p:tav tm="0">
                                          <p:val>
                                            <p:strVal val="#ppt_x-.2"/>
                                          </p:val>
                                        </p:tav>
                                        <p:tav tm="100000">
                                          <p:val>
                                            <p:strVal val="#ppt_x"/>
                                          </p:val>
                                        </p:tav>
                                      </p:tavLst>
                                    </p:anim>
                                    <p:anim calcmode="lin" valueType="num">
                                      <p:cBhvr>
                                        <p:cTn id="20" dur="1000" fill="hold"/>
                                        <p:tgtEl>
                                          <p:spTgt spid="510987"/>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1098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510986"/>
                                        </p:tgtEl>
                                        <p:attrNameLst>
                                          <p:attrName>style.visibility</p:attrName>
                                        </p:attrNameLst>
                                      </p:cBhvr>
                                      <p:to>
                                        <p:strVal val="visible"/>
                                      </p:to>
                                    </p:set>
                                    <p:anim calcmode="lin" valueType="num">
                                      <p:cBhvr>
                                        <p:cTn id="26" dur="1000" fill="hold"/>
                                        <p:tgtEl>
                                          <p:spTgt spid="510986"/>
                                        </p:tgtEl>
                                        <p:attrNameLst>
                                          <p:attrName>ppt_x</p:attrName>
                                        </p:attrNameLst>
                                      </p:cBhvr>
                                      <p:tavLst>
                                        <p:tav tm="0">
                                          <p:val>
                                            <p:strVal val="#ppt_x-.2"/>
                                          </p:val>
                                        </p:tav>
                                        <p:tav tm="100000">
                                          <p:val>
                                            <p:strVal val="#ppt_x"/>
                                          </p:val>
                                        </p:tav>
                                      </p:tavLst>
                                    </p:anim>
                                    <p:anim calcmode="lin" valueType="num">
                                      <p:cBhvr>
                                        <p:cTn id="27" dur="1000" fill="hold"/>
                                        <p:tgtEl>
                                          <p:spTgt spid="510986"/>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1098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510988"/>
                                        </p:tgtEl>
                                        <p:attrNameLst>
                                          <p:attrName>style.visibility</p:attrName>
                                        </p:attrNameLst>
                                      </p:cBhvr>
                                      <p:to>
                                        <p:strVal val="visible"/>
                                      </p:to>
                                    </p:set>
                                    <p:anim calcmode="lin" valueType="num">
                                      <p:cBhvr>
                                        <p:cTn id="33" dur="1000" fill="hold"/>
                                        <p:tgtEl>
                                          <p:spTgt spid="510988"/>
                                        </p:tgtEl>
                                        <p:attrNameLst>
                                          <p:attrName>ppt_x</p:attrName>
                                        </p:attrNameLst>
                                      </p:cBhvr>
                                      <p:tavLst>
                                        <p:tav tm="0">
                                          <p:val>
                                            <p:strVal val="#ppt_x-.2"/>
                                          </p:val>
                                        </p:tav>
                                        <p:tav tm="100000">
                                          <p:val>
                                            <p:strVal val="#ppt_x"/>
                                          </p:val>
                                        </p:tav>
                                      </p:tavLst>
                                    </p:anim>
                                    <p:anim calcmode="lin" valueType="num">
                                      <p:cBhvr>
                                        <p:cTn id="34" dur="1000" fill="hold"/>
                                        <p:tgtEl>
                                          <p:spTgt spid="510988"/>
                                        </p:tgtEl>
                                        <p:attrNameLst>
                                          <p:attrName>ppt_y</p:attrName>
                                        </p:attrNameLst>
                                      </p:cBhvr>
                                      <p:tavLst>
                                        <p:tav tm="0">
                                          <p:val>
                                            <p:strVal val="#ppt_y"/>
                                          </p:val>
                                        </p:tav>
                                        <p:tav tm="100000">
                                          <p:val>
                                            <p:strVal val="#ppt_y"/>
                                          </p:val>
                                        </p:tav>
                                      </p:tavLst>
                                    </p:anim>
                                    <p:animEffect transition="in" filter="wipe(right)" prLst="gradientSize: 0.1">
                                      <p:cBhvr>
                                        <p:cTn id="35" dur="1000"/>
                                        <p:tgtEl>
                                          <p:spTgt spid="5109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510982"/>
                                        </p:tgtEl>
                                        <p:attrNameLst>
                                          <p:attrName>style.visibility</p:attrName>
                                        </p:attrNameLst>
                                      </p:cBhvr>
                                      <p:to>
                                        <p:strVal val="visible"/>
                                      </p:to>
                                    </p:set>
                                    <p:anim calcmode="lin" valueType="num">
                                      <p:cBhvr>
                                        <p:cTn id="40" dur="1000" fill="hold"/>
                                        <p:tgtEl>
                                          <p:spTgt spid="510982"/>
                                        </p:tgtEl>
                                        <p:attrNameLst>
                                          <p:attrName>ppt_x</p:attrName>
                                        </p:attrNameLst>
                                      </p:cBhvr>
                                      <p:tavLst>
                                        <p:tav tm="0">
                                          <p:val>
                                            <p:strVal val="#ppt_x-.2"/>
                                          </p:val>
                                        </p:tav>
                                        <p:tav tm="100000">
                                          <p:val>
                                            <p:strVal val="#ppt_x"/>
                                          </p:val>
                                        </p:tav>
                                      </p:tavLst>
                                    </p:anim>
                                    <p:anim calcmode="lin" valueType="num">
                                      <p:cBhvr>
                                        <p:cTn id="41" dur="1000" fill="hold"/>
                                        <p:tgtEl>
                                          <p:spTgt spid="510982"/>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109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510983"/>
                                        </p:tgtEl>
                                        <p:attrNameLst>
                                          <p:attrName>style.visibility</p:attrName>
                                        </p:attrNameLst>
                                      </p:cBhvr>
                                      <p:to>
                                        <p:strVal val="visible"/>
                                      </p:to>
                                    </p:set>
                                    <p:anim calcmode="lin" valueType="num">
                                      <p:cBhvr>
                                        <p:cTn id="47" dur="1000" fill="hold"/>
                                        <p:tgtEl>
                                          <p:spTgt spid="510983"/>
                                        </p:tgtEl>
                                        <p:attrNameLst>
                                          <p:attrName>ppt_x</p:attrName>
                                        </p:attrNameLst>
                                      </p:cBhvr>
                                      <p:tavLst>
                                        <p:tav tm="0">
                                          <p:val>
                                            <p:strVal val="#ppt_x-.2"/>
                                          </p:val>
                                        </p:tav>
                                        <p:tav tm="100000">
                                          <p:val>
                                            <p:strVal val="#ppt_x"/>
                                          </p:val>
                                        </p:tav>
                                      </p:tavLst>
                                    </p:anim>
                                    <p:anim calcmode="lin" valueType="num">
                                      <p:cBhvr>
                                        <p:cTn id="48" dur="1000" fill="hold"/>
                                        <p:tgtEl>
                                          <p:spTgt spid="51098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1098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9" presetClass="entr" presetSubtype="0" fill="hold" nodeType="clickEffect">
                                  <p:stCondLst>
                                    <p:cond delay="0"/>
                                  </p:stCondLst>
                                  <p:childTnLst>
                                    <p:set>
                                      <p:cBhvr>
                                        <p:cTn id="53" dur="1" fill="hold">
                                          <p:stCondLst>
                                            <p:cond delay="0"/>
                                          </p:stCondLst>
                                        </p:cTn>
                                        <p:tgtEl>
                                          <p:spTgt spid="510985"/>
                                        </p:tgtEl>
                                        <p:attrNameLst>
                                          <p:attrName>style.visibility</p:attrName>
                                        </p:attrNameLst>
                                      </p:cBhvr>
                                      <p:to>
                                        <p:strVal val="visible"/>
                                      </p:to>
                                    </p:set>
                                    <p:anim calcmode="lin" valueType="num">
                                      <p:cBhvr>
                                        <p:cTn id="54" dur="1000" fill="hold"/>
                                        <p:tgtEl>
                                          <p:spTgt spid="510985"/>
                                        </p:tgtEl>
                                        <p:attrNameLst>
                                          <p:attrName>ppt_x</p:attrName>
                                        </p:attrNameLst>
                                      </p:cBhvr>
                                      <p:tavLst>
                                        <p:tav tm="0">
                                          <p:val>
                                            <p:strVal val="#ppt_x-.2"/>
                                          </p:val>
                                        </p:tav>
                                        <p:tav tm="100000">
                                          <p:val>
                                            <p:strVal val="#ppt_x"/>
                                          </p:val>
                                        </p:tav>
                                      </p:tavLst>
                                    </p:anim>
                                    <p:anim calcmode="lin" valueType="num">
                                      <p:cBhvr>
                                        <p:cTn id="55" dur="1000" fill="hold"/>
                                        <p:tgtEl>
                                          <p:spTgt spid="510985"/>
                                        </p:tgtEl>
                                        <p:attrNameLst>
                                          <p:attrName>ppt_y</p:attrName>
                                        </p:attrNameLst>
                                      </p:cBhvr>
                                      <p:tavLst>
                                        <p:tav tm="0">
                                          <p:val>
                                            <p:strVal val="#ppt_y"/>
                                          </p:val>
                                        </p:tav>
                                        <p:tav tm="100000">
                                          <p:val>
                                            <p:strVal val="#ppt_y"/>
                                          </p:val>
                                        </p:tav>
                                      </p:tavLst>
                                    </p:anim>
                                    <p:animEffect transition="in" filter="wipe(right)" prLst="gradientSize: 0.1">
                                      <p:cBhvr>
                                        <p:cTn id="56" dur="1000"/>
                                        <p:tgtEl>
                                          <p:spTgt spid="51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43" name="Picture 19" descr="10-3-1"/>
          <p:cNvPicPr>
            <a:picLocks noChangeAspect="1" noChangeArrowheads="1"/>
          </p:cNvPicPr>
          <p:nvPr/>
        </p:nvPicPr>
        <p:blipFill>
          <a:blip r:embed="rId3"/>
          <a:srcRect/>
          <a:stretch>
            <a:fillRect/>
          </a:stretch>
        </p:blipFill>
        <p:spPr bwMode="auto">
          <a:xfrm>
            <a:off x="1331913" y="692150"/>
            <a:ext cx="5327650" cy="2735263"/>
          </a:xfrm>
          <a:prstGeom prst="rect">
            <a:avLst/>
          </a:prstGeom>
          <a:noFill/>
          <a:ln w="9525">
            <a:noFill/>
            <a:miter lim="800000"/>
            <a:headEnd/>
            <a:tailEnd/>
          </a:ln>
        </p:spPr>
      </p:pic>
      <p:sp>
        <p:nvSpPr>
          <p:cNvPr id="513026" name="Rectangle 2"/>
          <p:cNvSpPr>
            <a:spLocks noGrp="1" noChangeArrowheads="1"/>
          </p:cNvSpPr>
          <p:nvPr>
            <p:ph idx="1"/>
          </p:nvPr>
        </p:nvSpPr>
        <p:spPr>
          <a:xfrm>
            <a:off x="323850" y="333375"/>
            <a:ext cx="8137525" cy="5800725"/>
          </a:xfrm>
        </p:spPr>
        <p:txBody>
          <a:bodyPr/>
          <a:lstStyle/>
          <a:p>
            <a:pPr>
              <a:buFontTx/>
              <a:buNone/>
              <a:defRPr/>
            </a:pPr>
            <a:r>
              <a:rPr lang="zh-CN" altLang="en-US"/>
              <a:t>二、微分型</a:t>
            </a:r>
            <a:endParaRPr lang="en-US" altLang="zh-CN"/>
          </a:p>
          <a:p>
            <a:pPr>
              <a:buFontTx/>
              <a:buNone/>
              <a:defRPr/>
            </a:pPr>
            <a:r>
              <a:rPr lang="en-US" altLang="zh-CN"/>
              <a:t>G1</a:t>
            </a:r>
            <a:r>
              <a:rPr lang="zh-CN" altLang="en-US"/>
              <a:t>和</a:t>
            </a:r>
            <a:r>
              <a:rPr lang="en-US" altLang="zh-CN"/>
              <a:t>G2</a:t>
            </a:r>
            <a:r>
              <a:rPr lang="zh-CN" altLang="en-US"/>
              <a:t>为</a:t>
            </a:r>
            <a:r>
              <a:rPr lang="en-US" altLang="zh-CN"/>
              <a:t>CMOS</a:t>
            </a:r>
            <a:r>
              <a:rPr lang="zh-CN" altLang="en-US"/>
              <a:t>门</a:t>
            </a:r>
            <a:endParaRPr lang="en-US" altLang="zh-CN"/>
          </a:p>
          <a:p>
            <a:pPr>
              <a:buFontTx/>
              <a:buNone/>
              <a:defRPr/>
            </a:pPr>
            <a:endParaRPr lang="en-US" altLang="zh-CN"/>
          </a:p>
          <a:p>
            <a:pPr>
              <a:buFontTx/>
              <a:buNone/>
              <a:defRPr/>
            </a:pPr>
            <a:endParaRPr lang="en-US" altLang="zh-CN"/>
          </a:p>
          <a:p>
            <a:pPr>
              <a:buFontTx/>
              <a:buNone/>
              <a:defRPr/>
            </a:pPr>
            <a:endParaRPr lang="en-US" altLang="zh-CN"/>
          </a:p>
          <a:p>
            <a:pPr>
              <a:buFontTx/>
              <a:buNone/>
              <a:defRPr/>
            </a:pPr>
            <a:endParaRPr lang="en-US" altLang="zh-CN"/>
          </a:p>
          <a:p>
            <a:pPr>
              <a:buFontTx/>
              <a:buNone/>
              <a:defRPr/>
            </a:pPr>
            <a:endParaRPr lang="en-US" altLang="zh-CN"/>
          </a:p>
          <a:p>
            <a:pPr>
              <a:buFontTx/>
              <a:buNone/>
              <a:defRPr/>
            </a:pPr>
            <a:r>
              <a:rPr lang="en-US" altLang="zh-CN"/>
              <a:t>1. </a:t>
            </a:r>
            <a:r>
              <a:rPr lang="zh-CN" altLang="en-US"/>
              <a:t>原理分析</a:t>
            </a:r>
            <a:endParaRPr lang="en-US" altLang="zh-CN"/>
          </a:p>
          <a:p>
            <a:pPr>
              <a:buFontTx/>
              <a:buNone/>
              <a:defRPr/>
            </a:pPr>
            <a:endParaRPr lang="zh-CN" altLang="en-US"/>
          </a:p>
        </p:txBody>
      </p:sp>
      <p:graphicFrame>
        <p:nvGraphicFramePr>
          <p:cNvPr id="513028" name="Object 4"/>
          <p:cNvGraphicFramePr>
            <a:graphicFrameLocks noChangeAspect="1"/>
          </p:cNvGraphicFramePr>
          <p:nvPr/>
        </p:nvGraphicFramePr>
        <p:xfrm>
          <a:off x="290513" y="1119188"/>
          <a:ext cx="3921125" cy="733425"/>
        </p:xfrm>
        <a:graphic>
          <a:graphicData uri="http://schemas.openxmlformats.org/presentationml/2006/ole">
            <p:oleObj spid="_x0000_s21507" name="公式" r:id="rId4" imgW="1968500" imgH="393700" progId="Equation.3">
              <p:embed/>
            </p:oleObj>
          </a:graphicData>
        </a:graphic>
      </p:graphicFrame>
      <p:graphicFrame>
        <p:nvGraphicFramePr>
          <p:cNvPr id="513029" name="Object 5"/>
          <p:cNvGraphicFramePr>
            <a:graphicFrameLocks noChangeAspect="1"/>
          </p:cNvGraphicFramePr>
          <p:nvPr/>
        </p:nvGraphicFramePr>
        <p:xfrm>
          <a:off x="179388" y="4005263"/>
          <a:ext cx="8475662" cy="455612"/>
        </p:xfrm>
        <a:graphic>
          <a:graphicData uri="http://schemas.openxmlformats.org/presentationml/2006/ole">
            <p:oleObj spid="_x0000_s21508" name="公式" r:id="rId5" imgW="4229100" imgH="228600" progId="Equation.3">
              <p:embed/>
            </p:oleObj>
          </a:graphicData>
        </a:graphic>
      </p:graphicFrame>
      <p:graphicFrame>
        <p:nvGraphicFramePr>
          <p:cNvPr id="513031" name="Object 7"/>
          <p:cNvGraphicFramePr>
            <a:graphicFrameLocks noChangeAspect="1"/>
          </p:cNvGraphicFramePr>
          <p:nvPr/>
        </p:nvGraphicFramePr>
        <p:xfrm>
          <a:off x="179388" y="4467225"/>
          <a:ext cx="7134225" cy="1770063"/>
        </p:xfrm>
        <a:graphic>
          <a:graphicData uri="http://schemas.openxmlformats.org/presentationml/2006/ole">
            <p:oleObj spid="_x0000_s21509" name="公式" r:id="rId6" imgW="3048000" imgH="965200" progId="Equation.3">
              <p:embed/>
            </p:oleObj>
          </a:graphicData>
        </a:graphic>
      </p:graphicFrame>
      <p:grpSp>
        <p:nvGrpSpPr>
          <p:cNvPr id="513032" name="Group 8"/>
          <p:cNvGrpSpPr>
            <a:grpSpLocks/>
          </p:cNvGrpSpPr>
          <p:nvPr/>
        </p:nvGrpSpPr>
        <p:grpSpPr bwMode="auto">
          <a:xfrm>
            <a:off x="682625" y="5373688"/>
            <a:ext cx="2952750" cy="287337"/>
            <a:chOff x="1586" y="2199"/>
            <a:chExt cx="1416" cy="248"/>
          </a:xfrm>
        </p:grpSpPr>
        <p:sp>
          <p:nvSpPr>
            <p:cNvPr id="513033" name="Line 9"/>
            <p:cNvSpPr>
              <a:spLocks noChangeShapeType="1"/>
            </p:cNvSpPr>
            <p:nvPr/>
          </p:nvSpPr>
          <p:spPr bwMode="auto">
            <a:xfrm flipH="1">
              <a:off x="2792" y="2199"/>
              <a:ext cx="210" cy="2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3034" name="Line 10"/>
            <p:cNvSpPr>
              <a:spLocks noChangeShapeType="1"/>
            </p:cNvSpPr>
            <p:nvPr/>
          </p:nvSpPr>
          <p:spPr bwMode="auto">
            <a:xfrm flipH="1">
              <a:off x="1691" y="2447"/>
              <a:ext cx="110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3035" name="Line 11"/>
            <p:cNvSpPr>
              <a:spLocks noChangeShapeType="1"/>
            </p:cNvSpPr>
            <p:nvPr/>
          </p:nvSpPr>
          <p:spPr bwMode="auto">
            <a:xfrm flipH="1" flipV="1">
              <a:off x="1586" y="2199"/>
              <a:ext cx="105" cy="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13026">
                                            <p:txEl>
                                              <p:pRg st="0" end="0"/>
                                            </p:txEl>
                                          </p:spTgt>
                                        </p:tgtEl>
                                        <p:attrNameLst>
                                          <p:attrName>style.visibility</p:attrName>
                                        </p:attrNameLst>
                                      </p:cBhvr>
                                      <p:to>
                                        <p:strVal val="visible"/>
                                      </p:to>
                                    </p:set>
                                    <p:anim calcmode="lin" valueType="num">
                                      <p:cBhvr>
                                        <p:cTn id="7" dur="1000" fill="hold"/>
                                        <p:tgtEl>
                                          <p:spTgt spid="51302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1302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302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13043"/>
                                        </p:tgtEl>
                                        <p:attrNameLst>
                                          <p:attrName>style.visibility</p:attrName>
                                        </p:attrNameLst>
                                      </p:cBhvr>
                                      <p:to>
                                        <p:strVal val="visible"/>
                                      </p:to>
                                    </p:set>
                                    <p:anim calcmode="lin" valueType="num">
                                      <p:cBhvr>
                                        <p:cTn id="14" dur="1000" fill="hold"/>
                                        <p:tgtEl>
                                          <p:spTgt spid="513043"/>
                                        </p:tgtEl>
                                        <p:attrNameLst>
                                          <p:attrName>ppt_x</p:attrName>
                                        </p:attrNameLst>
                                      </p:cBhvr>
                                      <p:tavLst>
                                        <p:tav tm="0">
                                          <p:val>
                                            <p:strVal val="#ppt_x-.2"/>
                                          </p:val>
                                        </p:tav>
                                        <p:tav tm="100000">
                                          <p:val>
                                            <p:strVal val="#ppt_x"/>
                                          </p:val>
                                        </p:tav>
                                      </p:tavLst>
                                    </p:anim>
                                    <p:anim calcmode="lin" valueType="num">
                                      <p:cBhvr>
                                        <p:cTn id="15" dur="1000" fill="hold"/>
                                        <p:tgtEl>
                                          <p:spTgt spid="51304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13043"/>
                                        </p:tgtEl>
                                      </p:cBhvr>
                                    </p:animEffect>
                                  </p:childTnLst>
                                </p:cTn>
                              </p:par>
                              <p:par>
                                <p:cTn id="17" presetID="29" presetClass="entr" presetSubtype="0" fill="hold" nodeType="withEffect">
                                  <p:stCondLst>
                                    <p:cond delay="0"/>
                                  </p:stCondLst>
                                  <p:childTnLst>
                                    <p:set>
                                      <p:cBhvr>
                                        <p:cTn id="18" dur="1" fill="hold">
                                          <p:stCondLst>
                                            <p:cond delay="0"/>
                                          </p:stCondLst>
                                        </p:cTn>
                                        <p:tgtEl>
                                          <p:spTgt spid="513028"/>
                                        </p:tgtEl>
                                        <p:attrNameLst>
                                          <p:attrName>style.visibility</p:attrName>
                                        </p:attrNameLst>
                                      </p:cBhvr>
                                      <p:to>
                                        <p:strVal val="visible"/>
                                      </p:to>
                                    </p:set>
                                    <p:anim calcmode="lin" valueType="num">
                                      <p:cBhvr>
                                        <p:cTn id="19" dur="1000" fill="hold"/>
                                        <p:tgtEl>
                                          <p:spTgt spid="513028"/>
                                        </p:tgtEl>
                                        <p:attrNameLst>
                                          <p:attrName>ppt_x</p:attrName>
                                        </p:attrNameLst>
                                      </p:cBhvr>
                                      <p:tavLst>
                                        <p:tav tm="0">
                                          <p:val>
                                            <p:strVal val="#ppt_x-.2"/>
                                          </p:val>
                                        </p:tav>
                                        <p:tav tm="100000">
                                          <p:val>
                                            <p:strVal val="#ppt_x"/>
                                          </p:val>
                                        </p:tav>
                                      </p:tavLst>
                                    </p:anim>
                                    <p:anim calcmode="lin" valueType="num">
                                      <p:cBhvr>
                                        <p:cTn id="20" dur="1000" fill="hold"/>
                                        <p:tgtEl>
                                          <p:spTgt spid="513028"/>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13028"/>
                                        </p:tgtEl>
                                      </p:cBhvr>
                                    </p:animEffect>
                                  </p:childTnLst>
                                </p:cTn>
                              </p:par>
                              <p:par>
                                <p:cTn id="22" presetID="29" presetClass="entr" presetSubtype="0" fill="hold" nodeType="withEffect">
                                  <p:stCondLst>
                                    <p:cond delay="0"/>
                                  </p:stCondLst>
                                  <p:childTnLst>
                                    <p:set>
                                      <p:cBhvr>
                                        <p:cTn id="23" dur="1" fill="hold">
                                          <p:stCondLst>
                                            <p:cond delay="0"/>
                                          </p:stCondLst>
                                        </p:cTn>
                                        <p:tgtEl>
                                          <p:spTgt spid="513026">
                                            <p:txEl>
                                              <p:pRg st="1" end="1"/>
                                            </p:txEl>
                                          </p:spTgt>
                                        </p:tgtEl>
                                        <p:attrNameLst>
                                          <p:attrName>style.visibility</p:attrName>
                                        </p:attrNameLst>
                                      </p:cBhvr>
                                      <p:to>
                                        <p:strVal val="visible"/>
                                      </p:to>
                                    </p:set>
                                    <p:anim calcmode="lin" valueType="num">
                                      <p:cBhvr>
                                        <p:cTn id="24" dur="1000" fill="hold"/>
                                        <p:tgtEl>
                                          <p:spTgt spid="513026">
                                            <p:txEl>
                                              <p:pRg st="1" end="1"/>
                                            </p:txEl>
                                          </p:spTgt>
                                        </p:tgtEl>
                                        <p:attrNameLst>
                                          <p:attrName>ppt_x</p:attrName>
                                        </p:attrNameLst>
                                      </p:cBhvr>
                                      <p:tavLst>
                                        <p:tav tm="0">
                                          <p:val>
                                            <p:strVal val="#ppt_x-.2"/>
                                          </p:val>
                                        </p:tav>
                                        <p:tav tm="100000">
                                          <p:val>
                                            <p:strVal val="#ppt_x"/>
                                          </p:val>
                                        </p:tav>
                                      </p:tavLst>
                                    </p:anim>
                                    <p:anim calcmode="lin" valueType="num">
                                      <p:cBhvr>
                                        <p:cTn id="25" dur="1000" fill="hold"/>
                                        <p:tgtEl>
                                          <p:spTgt spid="51302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51302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513026">
                                            <p:txEl>
                                              <p:pRg st="7" end="7"/>
                                            </p:txEl>
                                          </p:spTgt>
                                        </p:tgtEl>
                                        <p:attrNameLst>
                                          <p:attrName>style.visibility</p:attrName>
                                        </p:attrNameLst>
                                      </p:cBhvr>
                                      <p:to>
                                        <p:strVal val="visible"/>
                                      </p:to>
                                    </p:set>
                                    <p:anim calcmode="lin" valueType="num">
                                      <p:cBhvr>
                                        <p:cTn id="31" dur="1000" fill="hold"/>
                                        <p:tgtEl>
                                          <p:spTgt spid="513026">
                                            <p:txEl>
                                              <p:pRg st="7" end="7"/>
                                            </p:txEl>
                                          </p:spTgt>
                                        </p:tgtEl>
                                        <p:attrNameLst>
                                          <p:attrName>ppt_x</p:attrName>
                                        </p:attrNameLst>
                                      </p:cBhvr>
                                      <p:tavLst>
                                        <p:tav tm="0">
                                          <p:val>
                                            <p:strVal val="#ppt_x-.2"/>
                                          </p:val>
                                        </p:tav>
                                        <p:tav tm="100000">
                                          <p:val>
                                            <p:strVal val="#ppt_x"/>
                                          </p:val>
                                        </p:tav>
                                      </p:tavLst>
                                    </p:anim>
                                    <p:anim calcmode="lin" valueType="num">
                                      <p:cBhvr>
                                        <p:cTn id="32" dur="1000" fill="hold"/>
                                        <p:tgtEl>
                                          <p:spTgt spid="513026">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13026">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513029"/>
                                        </p:tgtEl>
                                        <p:attrNameLst>
                                          <p:attrName>style.visibility</p:attrName>
                                        </p:attrNameLst>
                                      </p:cBhvr>
                                      <p:to>
                                        <p:strVal val="visible"/>
                                      </p:to>
                                    </p:set>
                                    <p:anim calcmode="lin" valueType="num">
                                      <p:cBhvr>
                                        <p:cTn id="38" dur="1000" fill="hold"/>
                                        <p:tgtEl>
                                          <p:spTgt spid="513029"/>
                                        </p:tgtEl>
                                        <p:attrNameLst>
                                          <p:attrName>ppt_x</p:attrName>
                                        </p:attrNameLst>
                                      </p:cBhvr>
                                      <p:tavLst>
                                        <p:tav tm="0">
                                          <p:val>
                                            <p:strVal val="#ppt_x-.2"/>
                                          </p:val>
                                        </p:tav>
                                        <p:tav tm="100000">
                                          <p:val>
                                            <p:strVal val="#ppt_x"/>
                                          </p:val>
                                        </p:tav>
                                      </p:tavLst>
                                    </p:anim>
                                    <p:anim calcmode="lin" valueType="num">
                                      <p:cBhvr>
                                        <p:cTn id="39" dur="1000" fill="hold"/>
                                        <p:tgtEl>
                                          <p:spTgt spid="51302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5130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513031"/>
                                        </p:tgtEl>
                                        <p:attrNameLst>
                                          <p:attrName>style.visibility</p:attrName>
                                        </p:attrNameLst>
                                      </p:cBhvr>
                                      <p:to>
                                        <p:strVal val="visible"/>
                                      </p:to>
                                    </p:set>
                                    <p:anim calcmode="lin" valueType="num">
                                      <p:cBhvr>
                                        <p:cTn id="45" dur="1000" fill="hold"/>
                                        <p:tgtEl>
                                          <p:spTgt spid="513031"/>
                                        </p:tgtEl>
                                        <p:attrNameLst>
                                          <p:attrName>ppt_x</p:attrName>
                                        </p:attrNameLst>
                                      </p:cBhvr>
                                      <p:tavLst>
                                        <p:tav tm="0">
                                          <p:val>
                                            <p:strVal val="#ppt_x-.2"/>
                                          </p:val>
                                        </p:tav>
                                        <p:tav tm="100000">
                                          <p:val>
                                            <p:strVal val="#ppt_x"/>
                                          </p:val>
                                        </p:tav>
                                      </p:tavLst>
                                    </p:anim>
                                    <p:anim calcmode="lin" valueType="num">
                                      <p:cBhvr>
                                        <p:cTn id="46" dur="1000" fill="hold"/>
                                        <p:tgtEl>
                                          <p:spTgt spid="513031"/>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13031"/>
                                        </p:tgtEl>
                                      </p:cBhvr>
                                    </p:animEffect>
                                  </p:childTnLst>
                                </p:cTn>
                              </p:par>
                              <p:par>
                                <p:cTn id="48" presetID="29" presetClass="entr" presetSubtype="0" fill="hold" nodeType="withEffect">
                                  <p:stCondLst>
                                    <p:cond delay="0"/>
                                  </p:stCondLst>
                                  <p:childTnLst>
                                    <p:set>
                                      <p:cBhvr>
                                        <p:cTn id="49" dur="1" fill="hold">
                                          <p:stCondLst>
                                            <p:cond delay="0"/>
                                          </p:stCondLst>
                                        </p:cTn>
                                        <p:tgtEl>
                                          <p:spTgt spid="513032"/>
                                        </p:tgtEl>
                                        <p:attrNameLst>
                                          <p:attrName>style.visibility</p:attrName>
                                        </p:attrNameLst>
                                      </p:cBhvr>
                                      <p:to>
                                        <p:strVal val="visible"/>
                                      </p:to>
                                    </p:set>
                                    <p:anim calcmode="lin" valueType="num">
                                      <p:cBhvr>
                                        <p:cTn id="50" dur="1000" fill="hold"/>
                                        <p:tgtEl>
                                          <p:spTgt spid="513032"/>
                                        </p:tgtEl>
                                        <p:attrNameLst>
                                          <p:attrName>ppt_x</p:attrName>
                                        </p:attrNameLst>
                                      </p:cBhvr>
                                      <p:tavLst>
                                        <p:tav tm="0">
                                          <p:val>
                                            <p:strVal val="#ppt_x-.2"/>
                                          </p:val>
                                        </p:tav>
                                        <p:tav tm="100000">
                                          <p:val>
                                            <p:strVal val="#ppt_x"/>
                                          </p:val>
                                        </p:tav>
                                      </p:tavLst>
                                    </p:anim>
                                    <p:anim calcmode="lin" valueType="num">
                                      <p:cBhvr>
                                        <p:cTn id="51" dur="1000" fill="hold"/>
                                        <p:tgtEl>
                                          <p:spTgt spid="513032"/>
                                        </p:tgtEl>
                                        <p:attrNameLst>
                                          <p:attrName>ppt_y</p:attrName>
                                        </p:attrNameLst>
                                      </p:cBhvr>
                                      <p:tavLst>
                                        <p:tav tm="0">
                                          <p:val>
                                            <p:strVal val="#ppt_y"/>
                                          </p:val>
                                        </p:tav>
                                        <p:tav tm="100000">
                                          <p:val>
                                            <p:strVal val="#ppt_y"/>
                                          </p:val>
                                        </p:tav>
                                      </p:tavLst>
                                    </p:anim>
                                    <p:animEffect transition="in" filter="wipe(right)" prLst="gradientSize: 0.1">
                                      <p:cBhvr>
                                        <p:cTn id="52" dur="1000"/>
                                        <p:tgtEl>
                                          <p:spTgt spid="51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906" name="Picture 18" descr="10-3-1"/>
          <p:cNvPicPr>
            <a:picLocks noChangeAspect="1" noChangeArrowheads="1"/>
          </p:cNvPicPr>
          <p:nvPr/>
        </p:nvPicPr>
        <p:blipFill>
          <a:blip r:embed="rId3"/>
          <a:srcRect/>
          <a:stretch>
            <a:fillRect/>
          </a:stretch>
        </p:blipFill>
        <p:spPr bwMode="auto">
          <a:xfrm>
            <a:off x="1258888" y="1412875"/>
            <a:ext cx="5327650" cy="2735263"/>
          </a:xfrm>
          <a:prstGeom prst="rect">
            <a:avLst/>
          </a:prstGeom>
          <a:noFill/>
          <a:ln w="9525">
            <a:noFill/>
            <a:miter lim="800000"/>
            <a:headEnd/>
            <a:tailEnd/>
          </a:ln>
        </p:spPr>
      </p:pic>
      <p:sp>
        <p:nvSpPr>
          <p:cNvPr id="549890" name="Rectangle 2"/>
          <p:cNvSpPr>
            <a:spLocks noGrp="1" noChangeArrowheads="1"/>
          </p:cNvSpPr>
          <p:nvPr>
            <p:ph idx="1"/>
          </p:nvPr>
        </p:nvSpPr>
        <p:spPr>
          <a:xfrm>
            <a:off x="395288" y="333375"/>
            <a:ext cx="8137525" cy="5800725"/>
          </a:xfrm>
        </p:spPr>
        <p:txBody>
          <a:bodyPr/>
          <a:lstStyle/>
          <a:p>
            <a:pPr>
              <a:buFontTx/>
              <a:buNone/>
              <a:defRPr/>
            </a:pPr>
            <a:r>
              <a:rPr lang="zh-CN" altLang="en-US"/>
              <a:t>二、微分型</a:t>
            </a:r>
            <a:endParaRPr lang="en-US" altLang="zh-CN"/>
          </a:p>
          <a:p>
            <a:pPr>
              <a:buFontTx/>
              <a:buNone/>
              <a:defRPr/>
            </a:pPr>
            <a:r>
              <a:rPr lang="en-US" altLang="zh-CN"/>
              <a:t>G1</a:t>
            </a:r>
            <a:r>
              <a:rPr lang="zh-CN" altLang="en-US"/>
              <a:t>和</a:t>
            </a:r>
            <a:r>
              <a:rPr lang="en-US" altLang="zh-CN"/>
              <a:t>G2</a:t>
            </a:r>
            <a:r>
              <a:rPr lang="zh-CN" altLang="en-US"/>
              <a:t>为</a:t>
            </a:r>
            <a:r>
              <a:rPr lang="en-US" altLang="zh-CN"/>
              <a:t>CMOS</a:t>
            </a:r>
            <a:r>
              <a:rPr lang="zh-CN" altLang="en-US"/>
              <a:t>门</a:t>
            </a:r>
            <a:endParaRPr lang="en-US" altLang="zh-CN"/>
          </a:p>
          <a:p>
            <a:pPr>
              <a:buFontTx/>
              <a:buNone/>
              <a:defRPr/>
            </a:pPr>
            <a:endParaRPr lang="zh-CN" altLang="en-US"/>
          </a:p>
        </p:txBody>
      </p:sp>
      <p:graphicFrame>
        <p:nvGraphicFramePr>
          <p:cNvPr id="549892" name="Object 4"/>
          <p:cNvGraphicFramePr>
            <a:graphicFrameLocks noChangeAspect="1"/>
          </p:cNvGraphicFramePr>
          <p:nvPr/>
        </p:nvGraphicFramePr>
        <p:xfrm>
          <a:off x="468313" y="1173163"/>
          <a:ext cx="3424237" cy="722312"/>
        </p:xfrm>
        <a:graphic>
          <a:graphicData uri="http://schemas.openxmlformats.org/presentationml/2006/ole">
            <p:oleObj spid="_x0000_s22531" name="公式" r:id="rId4" imgW="1625600" imgH="342900" progId="Equation.3">
              <p:embed/>
            </p:oleObj>
          </a:graphicData>
        </a:graphic>
      </p:graphicFrame>
      <p:graphicFrame>
        <p:nvGraphicFramePr>
          <p:cNvPr id="549901" name="Object 13"/>
          <p:cNvGraphicFramePr>
            <a:graphicFrameLocks noChangeAspect="1"/>
          </p:cNvGraphicFramePr>
          <p:nvPr/>
        </p:nvGraphicFramePr>
        <p:xfrm>
          <a:off x="573088" y="4359275"/>
          <a:ext cx="7780337" cy="1733550"/>
        </p:xfrm>
        <a:graphic>
          <a:graphicData uri="http://schemas.openxmlformats.org/presentationml/2006/ole">
            <p:oleObj spid="_x0000_s22532" name="公式" r:id="rId5" imgW="4368800" imgH="965200" progId="Equation.3">
              <p:embed/>
            </p:oleObj>
          </a:graphicData>
        </a:graphic>
      </p:graphicFrame>
      <p:grpSp>
        <p:nvGrpSpPr>
          <p:cNvPr id="549902" name="Group 14"/>
          <p:cNvGrpSpPr>
            <a:grpSpLocks/>
          </p:cNvGrpSpPr>
          <p:nvPr/>
        </p:nvGrpSpPr>
        <p:grpSpPr bwMode="auto">
          <a:xfrm>
            <a:off x="684213" y="5300663"/>
            <a:ext cx="2079625" cy="379412"/>
            <a:chOff x="1778" y="3401"/>
            <a:chExt cx="1451" cy="258"/>
          </a:xfrm>
        </p:grpSpPr>
        <p:sp>
          <p:nvSpPr>
            <p:cNvPr id="549903" name="Line 15"/>
            <p:cNvSpPr>
              <a:spLocks noChangeShapeType="1"/>
            </p:cNvSpPr>
            <p:nvPr/>
          </p:nvSpPr>
          <p:spPr bwMode="auto">
            <a:xfrm flipH="1">
              <a:off x="3015" y="3401"/>
              <a:ext cx="214" cy="25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49904" name="Line 16"/>
            <p:cNvSpPr>
              <a:spLocks noChangeShapeType="1"/>
            </p:cNvSpPr>
            <p:nvPr/>
          </p:nvSpPr>
          <p:spPr bwMode="auto">
            <a:xfrm flipH="1">
              <a:off x="1887" y="3659"/>
              <a:ext cx="113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49905" name="Line 17"/>
            <p:cNvSpPr>
              <a:spLocks noChangeShapeType="1"/>
            </p:cNvSpPr>
            <p:nvPr/>
          </p:nvSpPr>
          <p:spPr bwMode="auto">
            <a:xfrm flipH="1" flipV="1">
              <a:off x="1778" y="3401"/>
              <a:ext cx="109" cy="2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49890">
                                            <p:txEl>
                                              <p:pRg st="0" end="0"/>
                                            </p:txEl>
                                          </p:spTgt>
                                        </p:tgtEl>
                                        <p:attrNameLst>
                                          <p:attrName>style.visibility</p:attrName>
                                        </p:attrNameLst>
                                      </p:cBhvr>
                                      <p:to>
                                        <p:strVal val="visible"/>
                                      </p:to>
                                    </p:set>
                                    <p:anim calcmode="lin" valueType="num">
                                      <p:cBhvr>
                                        <p:cTn id="7" dur="1000" fill="hold"/>
                                        <p:tgtEl>
                                          <p:spTgt spid="54989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4989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9890">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549890">
                                            <p:txEl>
                                              <p:pRg st="1" end="1"/>
                                            </p:txEl>
                                          </p:spTgt>
                                        </p:tgtEl>
                                        <p:attrNameLst>
                                          <p:attrName>style.visibility</p:attrName>
                                        </p:attrNameLst>
                                      </p:cBhvr>
                                      <p:to>
                                        <p:strVal val="visible"/>
                                      </p:to>
                                    </p:set>
                                    <p:anim calcmode="lin" valueType="num">
                                      <p:cBhvr>
                                        <p:cTn id="12" dur="1000" fill="hold"/>
                                        <p:tgtEl>
                                          <p:spTgt spid="549890">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54989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49890">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549892"/>
                                        </p:tgtEl>
                                        <p:attrNameLst>
                                          <p:attrName>style.visibility</p:attrName>
                                        </p:attrNameLst>
                                      </p:cBhvr>
                                      <p:to>
                                        <p:strVal val="visible"/>
                                      </p:to>
                                    </p:set>
                                    <p:anim calcmode="lin" valueType="num">
                                      <p:cBhvr>
                                        <p:cTn id="17" dur="1000" fill="hold"/>
                                        <p:tgtEl>
                                          <p:spTgt spid="549892"/>
                                        </p:tgtEl>
                                        <p:attrNameLst>
                                          <p:attrName>ppt_x</p:attrName>
                                        </p:attrNameLst>
                                      </p:cBhvr>
                                      <p:tavLst>
                                        <p:tav tm="0">
                                          <p:val>
                                            <p:strVal val="#ppt_x-.2"/>
                                          </p:val>
                                        </p:tav>
                                        <p:tav tm="100000">
                                          <p:val>
                                            <p:strVal val="#ppt_x"/>
                                          </p:val>
                                        </p:tav>
                                      </p:tavLst>
                                    </p:anim>
                                    <p:anim calcmode="lin" valueType="num">
                                      <p:cBhvr>
                                        <p:cTn id="18" dur="1000" fill="hold"/>
                                        <p:tgtEl>
                                          <p:spTgt spid="54989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49892"/>
                                        </p:tgtEl>
                                      </p:cBhvr>
                                    </p:animEffect>
                                  </p:childTnLst>
                                </p:cTn>
                              </p:par>
                              <p:par>
                                <p:cTn id="20" presetID="29" presetClass="entr" presetSubtype="0" fill="hold" nodeType="withEffect">
                                  <p:stCondLst>
                                    <p:cond delay="0"/>
                                  </p:stCondLst>
                                  <p:childTnLst>
                                    <p:set>
                                      <p:cBhvr>
                                        <p:cTn id="21" dur="1" fill="hold">
                                          <p:stCondLst>
                                            <p:cond delay="0"/>
                                          </p:stCondLst>
                                        </p:cTn>
                                        <p:tgtEl>
                                          <p:spTgt spid="549906"/>
                                        </p:tgtEl>
                                        <p:attrNameLst>
                                          <p:attrName>style.visibility</p:attrName>
                                        </p:attrNameLst>
                                      </p:cBhvr>
                                      <p:to>
                                        <p:strVal val="visible"/>
                                      </p:to>
                                    </p:set>
                                    <p:anim calcmode="lin" valueType="num">
                                      <p:cBhvr>
                                        <p:cTn id="22" dur="1000" fill="hold"/>
                                        <p:tgtEl>
                                          <p:spTgt spid="549906"/>
                                        </p:tgtEl>
                                        <p:attrNameLst>
                                          <p:attrName>ppt_x</p:attrName>
                                        </p:attrNameLst>
                                      </p:cBhvr>
                                      <p:tavLst>
                                        <p:tav tm="0">
                                          <p:val>
                                            <p:strVal val="#ppt_x-.2"/>
                                          </p:val>
                                        </p:tav>
                                        <p:tav tm="100000">
                                          <p:val>
                                            <p:strVal val="#ppt_x"/>
                                          </p:val>
                                        </p:tav>
                                      </p:tavLst>
                                    </p:anim>
                                    <p:anim calcmode="lin" valueType="num">
                                      <p:cBhvr>
                                        <p:cTn id="23" dur="1000" fill="hold"/>
                                        <p:tgtEl>
                                          <p:spTgt spid="549906"/>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4990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549901"/>
                                        </p:tgtEl>
                                        <p:attrNameLst>
                                          <p:attrName>style.visibility</p:attrName>
                                        </p:attrNameLst>
                                      </p:cBhvr>
                                      <p:to>
                                        <p:strVal val="visible"/>
                                      </p:to>
                                    </p:set>
                                    <p:anim calcmode="lin" valueType="num">
                                      <p:cBhvr>
                                        <p:cTn id="29" dur="1000" fill="hold"/>
                                        <p:tgtEl>
                                          <p:spTgt spid="549901"/>
                                        </p:tgtEl>
                                        <p:attrNameLst>
                                          <p:attrName>ppt_x</p:attrName>
                                        </p:attrNameLst>
                                      </p:cBhvr>
                                      <p:tavLst>
                                        <p:tav tm="0">
                                          <p:val>
                                            <p:strVal val="#ppt_x-.2"/>
                                          </p:val>
                                        </p:tav>
                                        <p:tav tm="100000">
                                          <p:val>
                                            <p:strVal val="#ppt_x"/>
                                          </p:val>
                                        </p:tav>
                                      </p:tavLst>
                                    </p:anim>
                                    <p:anim calcmode="lin" valueType="num">
                                      <p:cBhvr>
                                        <p:cTn id="30" dur="1000" fill="hold"/>
                                        <p:tgtEl>
                                          <p:spTgt spid="54990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549901"/>
                                        </p:tgtEl>
                                      </p:cBhvr>
                                    </p:animEffect>
                                  </p:childTnLst>
                                </p:cTn>
                              </p:par>
                              <p:par>
                                <p:cTn id="32" presetID="29" presetClass="entr" presetSubtype="0" fill="hold" nodeType="withEffect">
                                  <p:stCondLst>
                                    <p:cond delay="0"/>
                                  </p:stCondLst>
                                  <p:childTnLst>
                                    <p:set>
                                      <p:cBhvr>
                                        <p:cTn id="33" dur="1" fill="hold">
                                          <p:stCondLst>
                                            <p:cond delay="0"/>
                                          </p:stCondLst>
                                        </p:cTn>
                                        <p:tgtEl>
                                          <p:spTgt spid="549902"/>
                                        </p:tgtEl>
                                        <p:attrNameLst>
                                          <p:attrName>style.visibility</p:attrName>
                                        </p:attrNameLst>
                                      </p:cBhvr>
                                      <p:to>
                                        <p:strVal val="visible"/>
                                      </p:to>
                                    </p:set>
                                    <p:anim calcmode="lin" valueType="num">
                                      <p:cBhvr>
                                        <p:cTn id="34" dur="1000" fill="hold"/>
                                        <p:tgtEl>
                                          <p:spTgt spid="549902"/>
                                        </p:tgtEl>
                                        <p:attrNameLst>
                                          <p:attrName>ppt_x</p:attrName>
                                        </p:attrNameLst>
                                      </p:cBhvr>
                                      <p:tavLst>
                                        <p:tav tm="0">
                                          <p:val>
                                            <p:strVal val="#ppt_x-.2"/>
                                          </p:val>
                                        </p:tav>
                                        <p:tav tm="100000">
                                          <p:val>
                                            <p:strVal val="#ppt_x"/>
                                          </p:val>
                                        </p:tav>
                                      </p:tavLst>
                                    </p:anim>
                                    <p:anim calcmode="lin" valueType="num">
                                      <p:cBhvr>
                                        <p:cTn id="35" dur="1000" fill="hold"/>
                                        <p:tgtEl>
                                          <p:spTgt spid="54990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549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4050" name="Group 2"/>
          <p:cNvGrpSpPr>
            <a:grpSpLocks/>
          </p:cNvGrpSpPr>
          <p:nvPr/>
        </p:nvGrpSpPr>
        <p:grpSpPr bwMode="auto">
          <a:xfrm>
            <a:off x="250825" y="981075"/>
            <a:ext cx="3168650" cy="4279900"/>
            <a:chOff x="158" y="754"/>
            <a:chExt cx="1917" cy="2560"/>
          </a:xfrm>
        </p:grpSpPr>
        <p:pic>
          <p:nvPicPr>
            <p:cNvPr id="23560" name="Picture 3"/>
            <p:cNvPicPr>
              <a:picLocks noChangeAspect="1" noChangeArrowheads="1"/>
            </p:cNvPicPr>
            <p:nvPr/>
          </p:nvPicPr>
          <p:blipFill>
            <a:blip r:embed="rId3"/>
            <a:srcRect/>
            <a:stretch>
              <a:fillRect/>
            </a:stretch>
          </p:blipFill>
          <p:spPr bwMode="auto">
            <a:xfrm>
              <a:off x="158" y="754"/>
              <a:ext cx="1917" cy="2560"/>
            </a:xfrm>
            <a:prstGeom prst="rect">
              <a:avLst/>
            </a:prstGeom>
            <a:noFill/>
            <a:ln w="9525">
              <a:noFill/>
              <a:miter lim="800000"/>
              <a:headEnd/>
              <a:tailEnd/>
            </a:ln>
          </p:spPr>
        </p:pic>
        <p:sp>
          <p:nvSpPr>
            <p:cNvPr id="514052" name="Rectangle 4"/>
            <p:cNvSpPr>
              <a:spLocks noChangeArrowheads="1"/>
            </p:cNvSpPr>
            <p:nvPr/>
          </p:nvSpPr>
          <p:spPr bwMode="auto">
            <a:xfrm>
              <a:off x="648" y="2931"/>
              <a:ext cx="182" cy="227"/>
            </a:xfrm>
            <a:prstGeom prst="rect">
              <a:avLst/>
            </a:prstGeom>
            <a:solidFill>
              <a:srgbClr val="99CCFF">
                <a:alpha val="27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pSp>
      <p:sp>
        <p:nvSpPr>
          <p:cNvPr id="514054" name="Rectangle 6"/>
          <p:cNvSpPr>
            <a:spLocks noGrp="1" noChangeArrowheads="1"/>
          </p:cNvSpPr>
          <p:nvPr>
            <p:ph idx="1"/>
          </p:nvPr>
        </p:nvSpPr>
        <p:spPr>
          <a:xfrm>
            <a:off x="395288" y="333375"/>
            <a:ext cx="8137525" cy="5656263"/>
          </a:xfrm>
        </p:spPr>
        <p:txBody>
          <a:bodyPr/>
          <a:lstStyle/>
          <a:p>
            <a:pPr>
              <a:buFontTx/>
              <a:buNone/>
            </a:pPr>
            <a:r>
              <a:rPr lang="en-US" altLang="zh-CN" smtClean="0">
                <a:effectLst>
                  <a:outerShdw blurRad="38100" dist="38100" dir="2700000" algn="tl">
                    <a:srgbClr val="C0C0C0"/>
                  </a:outerShdw>
                </a:effectLst>
              </a:rPr>
              <a:t>2</a:t>
            </a:r>
            <a:r>
              <a:rPr lang="zh-CN" altLang="en-US" smtClean="0">
                <a:effectLst>
                  <a:outerShdw blurRad="38100" dist="38100" dir="2700000" algn="tl">
                    <a:srgbClr val="C0C0C0"/>
                  </a:outerShdw>
                </a:effectLst>
              </a:rPr>
              <a:t>、性能参数计算</a:t>
            </a:r>
            <a:endParaRPr lang="en-US" altLang="zh-CN" smtClean="0">
              <a:effectLst>
                <a:outerShdw blurRad="38100" dist="38100" dir="2700000" algn="tl">
                  <a:srgbClr val="C0C0C0"/>
                </a:outerShdw>
              </a:effectLst>
            </a:endParaRPr>
          </a:p>
          <a:p>
            <a:pPr>
              <a:buFontTx/>
              <a:buNone/>
            </a:pPr>
            <a:r>
              <a:rPr lang="zh-CN" altLang="en-US" smtClean="0">
                <a:effectLst>
                  <a:outerShdw blurRad="38100" dist="38100" dir="2700000" algn="tl">
                    <a:srgbClr val="C0C0C0"/>
                  </a:outerShdw>
                </a:effectLst>
              </a:rPr>
              <a:t>输出脉宽：</a:t>
            </a:r>
          </a:p>
        </p:txBody>
      </p:sp>
      <p:graphicFrame>
        <p:nvGraphicFramePr>
          <p:cNvPr id="514056" name="Object 8"/>
          <p:cNvGraphicFramePr>
            <a:graphicFrameLocks noChangeAspect="1"/>
          </p:cNvGraphicFramePr>
          <p:nvPr/>
        </p:nvGraphicFramePr>
        <p:xfrm>
          <a:off x="3154363" y="2924175"/>
          <a:ext cx="5618162" cy="827088"/>
        </p:xfrm>
        <a:graphic>
          <a:graphicData uri="http://schemas.openxmlformats.org/presentationml/2006/ole">
            <p:oleObj spid="_x0000_s23555" name="公式" r:id="rId4" imgW="3187700" imgH="469900" progId="Equation.3">
              <p:embed/>
            </p:oleObj>
          </a:graphicData>
        </a:graphic>
      </p:graphicFrame>
      <p:graphicFrame>
        <p:nvGraphicFramePr>
          <p:cNvPr id="514057" name="Object 9"/>
          <p:cNvGraphicFramePr>
            <a:graphicFrameLocks noChangeAspect="1"/>
          </p:cNvGraphicFramePr>
          <p:nvPr/>
        </p:nvGraphicFramePr>
        <p:xfrm>
          <a:off x="203200" y="5157788"/>
          <a:ext cx="5326063" cy="887412"/>
        </p:xfrm>
        <a:graphic>
          <a:graphicData uri="http://schemas.openxmlformats.org/presentationml/2006/ole">
            <p:oleObj spid="_x0000_s23556" name="公式" r:id="rId5" imgW="2755900" imgH="457200" progId="Equation.3">
              <p:embed/>
            </p:oleObj>
          </a:graphicData>
        </a:graphic>
      </p:graphicFrame>
      <p:graphicFrame>
        <p:nvGraphicFramePr>
          <p:cNvPr id="23557" name="Object 11"/>
          <p:cNvGraphicFramePr>
            <a:graphicFrameLocks noChangeAspect="1"/>
          </p:cNvGraphicFramePr>
          <p:nvPr/>
        </p:nvGraphicFramePr>
        <p:xfrm>
          <a:off x="250825" y="6021388"/>
          <a:ext cx="7488238" cy="455612"/>
        </p:xfrm>
        <a:graphic>
          <a:graphicData uri="http://schemas.openxmlformats.org/presentationml/2006/ole">
            <p:oleObj spid="_x0000_s23557" name="公式" r:id="rId6" imgW="3873500" imgH="241300" progId="Equation.3">
              <p:embed/>
            </p:oleObj>
          </a:graphicData>
        </a:graphic>
      </p:graphicFrame>
      <p:pic>
        <p:nvPicPr>
          <p:cNvPr id="23558" name="Picture 12" descr="10-3-3"/>
          <p:cNvPicPr>
            <a:picLocks noChangeAspect="1" noChangeArrowheads="1"/>
          </p:cNvPicPr>
          <p:nvPr/>
        </p:nvPicPr>
        <p:blipFill>
          <a:blip r:embed="rId7"/>
          <a:srcRect/>
          <a:stretch>
            <a:fillRect/>
          </a:stretch>
        </p:blipFill>
        <p:spPr bwMode="auto">
          <a:xfrm>
            <a:off x="3563938" y="404813"/>
            <a:ext cx="5032375" cy="2560637"/>
          </a:xfrm>
          <a:prstGeom prst="rect">
            <a:avLst/>
          </a:prstGeom>
          <a:noFill/>
          <a:ln w="9525">
            <a:noFill/>
            <a:miter lim="800000"/>
            <a:headEnd/>
            <a:tailEnd/>
          </a:ln>
        </p:spPr>
      </p:pic>
      <p:pic>
        <p:nvPicPr>
          <p:cNvPr id="514061" name="Picture 13" descr="10-3-4"/>
          <p:cNvPicPr>
            <a:picLocks noChangeAspect="1" noChangeArrowheads="1"/>
          </p:cNvPicPr>
          <p:nvPr/>
        </p:nvPicPr>
        <p:blipFill>
          <a:blip r:embed="rId8"/>
          <a:srcRect/>
          <a:stretch>
            <a:fillRect/>
          </a:stretch>
        </p:blipFill>
        <p:spPr bwMode="auto">
          <a:xfrm>
            <a:off x="5580063" y="3716338"/>
            <a:ext cx="2736850" cy="2284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0"/>
                                        </p:tgtEl>
                                        <p:attrNameLst>
                                          <p:attrName>style.visibility</p:attrName>
                                        </p:attrNameLst>
                                      </p:cBhvr>
                                      <p:to>
                                        <p:strVal val="visible"/>
                                      </p:to>
                                    </p:set>
                                    <p:animEffect transition="in" filter="blinds(horizontal)">
                                      <p:cBhvr>
                                        <p:cTn id="7" dur="500"/>
                                        <p:tgtEl>
                                          <p:spTgt spid="514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6"/>
                                        </p:tgtEl>
                                        <p:attrNameLst>
                                          <p:attrName>style.visibility</p:attrName>
                                        </p:attrNameLst>
                                      </p:cBhvr>
                                      <p:to>
                                        <p:strVal val="visible"/>
                                      </p:to>
                                    </p:set>
                                    <p:animEffect transition="in" filter="dissolve">
                                      <p:cBhvr>
                                        <p:cTn id="12" dur="500"/>
                                        <p:tgtEl>
                                          <p:spTgt spid="514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4061"/>
                                        </p:tgtEl>
                                        <p:attrNameLst>
                                          <p:attrName>style.visibility</p:attrName>
                                        </p:attrNameLst>
                                      </p:cBhvr>
                                      <p:to>
                                        <p:strVal val="visible"/>
                                      </p:to>
                                    </p:set>
                                    <p:animEffect transition="in" filter="dissolve">
                                      <p:cBhvr>
                                        <p:cTn id="17" dur="500"/>
                                        <p:tgtEl>
                                          <p:spTgt spid="514061"/>
                                        </p:tgtEl>
                                      </p:cBhvr>
                                    </p:animEffect>
                                  </p:childTnLst>
                                </p:cTn>
                              </p:par>
                              <p:par>
                                <p:cTn id="18" presetID="9" presetClass="entr" presetSubtype="0" fill="hold" nodeType="withEffect">
                                  <p:stCondLst>
                                    <p:cond delay="0"/>
                                  </p:stCondLst>
                                  <p:childTnLst>
                                    <p:set>
                                      <p:cBhvr>
                                        <p:cTn id="19" dur="1" fill="hold">
                                          <p:stCondLst>
                                            <p:cond delay="0"/>
                                          </p:stCondLst>
                                        </p:cTn>
                                        <p:tgtEl>
                                          <p:spTgt spid="514057"/>
                                        </p:tgtEl>
                                        <p:attrNameLst>
                                          <p:attrName>style.visibility</p:attrName>
                                        </p:attrNameLst>
                                      </p:cBhvr>
                                      <p:to>
                                        <p:strVal val="visible"/>
                                      </p:to>
                                    </p:set>
                                    <p:animEffect transition="in" filter="dissolve">
                                      <p:cBhvr>
                                        <p:cTn id="20" dur="500"/>
                                        <p:tgtEl>
                                          <p:spTgt spid="514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a:xfrm>
            <a:off x="395288" y="2133600"/>
            <a:ext cx="8137525" cy="1871663"/>
          </a:xfrm>
        </p:spPr>
        <p:txBody>
          <a:bodyPr/>
          <a:lstStyle/>
          <a:p>
            <a:pPr algn="ctr">
              <a:buFontTx/>
              <a:buNone/>
            </a:pPr>
            <a:r>
              <a:rPr lang="zh-CN" altLang="en-US" sz="3600" dirty="0" smtClean="0">
                <a:effectLst>
                  <a:outerShdw blurRad="38100" dist="38100" dir="2700000" algn="tl">
                    <a:srgbClr val="C0C0C0"/>
                  </a:outerShdw>
                </a:effectLst>
              </a:rPr>
              <a:t>第七章</a:t>
            </a:r>
            <a:r>
              <a:rPr lang="en-US" altLang="zh-CN" sz="3600" dirty="0" smtClean="0">
                <a:effectLst>
                  <a:outerShdw blurRad="38100" dist="38100" dir="2700000" algn="tl">
                    <a:srgbClr val="C0C0C0"/>
                  </a:outerShdw>
                </a:effectLst>
              </a:rPr>
              <a:t>  </a:t>
            </a:r>
          </a:p>
          <a:p>
            <a:pPr algn="ctr">
              <a:buFontTx/>
              <a:buNone/>
            </a:pPr>
            <a:r>
              <a:rPr lang="zh-CN" altLang="en-US" sz="3600" dirty="0" smtClean="0">
                <a:effectLst>
                  <a:outerShdw blurRad="38100" dist="38100" dir="2700000" algn="tl">
                    <a:srgbClr val="C0C0C0"/>
                  </a:outerShdw>
                </a:effectLst>
              </a:rPr>
              <a:t>脉冲波形的产生和整形电路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8" descr="10-3-9"/>
          <p:cNvPicPr>
            <a:picLocks noChangeAspect="1" noChangeArrowheads="1"/>
          </p:cNvPicPr>
          <p:nvPr/>
        </p:nvPicPr>
        <p:blipFill>
          <a:blip r:embed="rId2"/>
          <a:srcRect/>
          <a:stretch>
            <a:fillRect/>
          </a:stretch>
        </p:blipFill>
        <p:spPr bwMode="auto">
          <a:xfrm>
            <a:off x="468313" y="1196975"/>
            <a:ext cx="7740650" cy="3814763"/>
          </a:xfrm>
          <a:prstGeom prst="rect">
            <a:avLst/>
          </a:prstGeom>
          <a:noFill/>
          <a:ln w="9525">
            <a:noFill/>
            <a:miter lim="800000"/>
            <a:headEnd/>
            <a:tailEnd/>
          </a:ln>
        </p:spPr>
      </p:pic>
      <p:sp>
        <p:nvSpPr>
          <p:cNvPr id="515074" name="Rectangle 2"/>
          <p:cNvSpPr>
            <a:spLocks noGrp="1" noChangeArrowheads="1"/>
          </p:cNvSpPr>
          <p:nvPr>
            <p:ph idx="1"/>
          </p:nvPr>
        </p:nvSpPr>
        <p:spPr>
          <a:xfrm>
            <a:off x="250825" y="333375"/>
            <a:ext cx="8137525" cy="5656263"/>
          </a:xfrm>
        </p:spPr>
        <p:txBody>
          <a:bodyPr/>
          <a:lstStyle/>
          <a:p>
            <a:pPr>
              <a:buFontTx/>
              <a:buNone/>
            </a:pPr>
            <a:r>
              <a:rPr lang="en-US" altLang="zh-CN" dirty="0" smtClean="0">
                <a:effectLst>
                  <a:outerShdw blurRad="38100" dist="38100" dir="2700000" algn="tl">
                    <a:srgbClr val="C0C0C0"/>
                  </a:outerShdw>
                </a:effectLst>
              </a:rPr>
              <a:t>7.3.2 </a:t>
            </a:r>
            <a:r>
              <a:rPr lang="zh-CN" altLang="en-US" dirty="0" smtClean="0">
                <a:effectLst>
                  <a:outerShdw blurRad="38100" dist="38100" dir="2700000" algn="tl">
                    <a:srgbClr val="C0C0C0"/>
                  </a:outerShdw>
                </a:effectLst>
              </a:rPr>
              <a:t>集成单稳态触发电路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电路结构与工作原理</a:t>
            </a:r>
            <a:r>
              <a:rPr lang="en-US" altLang="zh-CN" dirty="0" smtClean="0">
                <a:effectLst>
                  <a:outerShdw blurRad="38100" dist="38100" dir="2700000" algn="tl">
                    <a:srgbClr val="C0C0C0"/>
                  </a:outerShdw>
                </a:effectLst>
              </a:rPr>
              <a:t>     (74 121)</a:t>
            </a:r>
          </a:p>
          <a:p>
            <a:pPr>
              <a:buFontTx/>
              <a:buNone/>
            </a:pPr>
            <a:endParaRPr lang="zh-CN" altLang="en-US" dirty="0" smtClean="0">
              <a:effectLst>
                <a:outerShdw blurRad="38100" dist="38100" dir="2700000" algn="tl">
                  <a:srgbClr val="C0C0C0"/>
                </a:outerShdw>
              </a:effectLst>
            </a:endParaRPr>
          </a:p>
        </p:txBody>
      </p:sp>
      <p:sp>
        <p:nvSpPr>
          <p:cNvPr id="515076" name="AutoShape 4"/>
          <p:cNvSpPr>
            <a:spLocks noChangeArrowheads="1"/>
          </p:cNvSpPr>
          <p:nvPr/>
        </p:nvSpPr>
        <p:spPr bwMode="auto">
          <a:xfrm>
            <a:off x="7056438" y="476250"/>
            <a:ext cx="2087562" cy="504825"/>
          </a:xfrm>
          <a:prstGeom prst="wedgeEllipseCallout">
            <a:avLst>
              <a:gd name="adj1" fmla="val -34412"/>
              <a:gd name="adj2" fmla="val 215093"/>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sz="2000"/>
              <a:t>微分型单稳</a:t>
            </a:r>
          </a:p>
        </p:txBody>
      </p:sp>
      <p:sp>
        <p:nvSpPr>
          <p:cNvPr id="515077" name="AutoShape 5"/>
          <p:cNvSpPr>
            <a:spLocks noChangeArrowheads="1"/>
          </p:cNvSpPr>
          <p:nvPr/>
        </p:nvSpPr>
        <p:spPr bwMode="auto">
          <a:xfrm>
            <a:off x="539750" y="5661025"/>
            <a:ext cx="2592388" cy="504825"/>
          </a:xfrm>
          <a:prstGeom prst="wedgeEllipseCallout">
            <a:avLst>
              <a:gd name="adj1" fmla="val -28199"/>
              <a:gd name="adj2" fmla="val -442769"/>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zh-CN" altLang="en-US" sz="2000"/>
              <a:t>控制附加电路</a:t>
            </a:r>
          </a:p>
        </p:txBody>
      </p:sp>
      <p:pic>
        <p:nvPicPr>
          <p:cNvPr id="24581" name="Picture 9" descr="P10-9"/>
          <p:cNvPicPr>
            <a:picLocks noChangeAspect="1" noChangeArrowheads="1"/>
          </p:cNvPicPr>
          <p:nvPr/>
        </p:nvPicPr>
        <p:blipFill>
          <a:blip r:embed="rId3"/>
          <a:srcRect/>
          <a:stretch>
            <a:fillRect/>
          </a:stretch>
        </p:blipFill>
        <p:spPr bwMode="auto">
          <a:xfrm>
            <a:off x="3203575" y="4797425"/>
            <a:ext cx="2881313" cy="161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3"/>
          <a:srcRect/>
          <a:stretch>
            <a:fillRect/>
          </a:stretch>
        </p:blipFill>
        <p:spPr bwMode="auto">
          <a:xfrm>
            <a:off x="395288" y="404813"/>
            <a:ext cx="3455987" cy="2697162"/>
          </a:xfrm>
          <a:prstGeom prst="rect">
            <a:avLst/>
          </a:prstGeom>
          <a:noFill/>
          <a:ln w="9525">
            <a:noFill/>
            <a:miter lim="800000"/>
            <a:headEnd/>
            <a:tailEnd/>
          </a:ln>
        </p:spPr>
      </p:pic>
      <p:graphicFrame>
        <p:nvGraphicFramePr>
          <p:cNvPr id="25602" name="Object 4"/>
          <p:cNvGraphicFramePr>
            <a:graphicFrameLocks noChangeAspect="1"/>
          </p:cNvGraphicFramePr>
          <p:nvPr/>
        </p:nvGraphicFramePr>
        <p:xfrm>
          <a:off x="220663" y="3051175"/>
          <a:ext cx="6770687" cy="1001713"/>
        </p:xfrm>
        <a:graphic>
          <a:graphicData uri="http://schemas.openxmlformats.org/presentationml/2006/ole">
            <p:oleObj spid="_x0000_s25602" name="公式" r:id="rId4" imgW="3175000" imgH="469900" progId="Equation.3">
              <p:embed/>
            </p:oleObj>
          </a:graphicData>
        </a:graphic>
      </p:graphicFrame>
      <p:grpSp>
        <p:nvGrpSpPr>
          <p:cNvPr id="516102" name="Group 6"/>
          <p:cNvGrpSpPr>
            <a:grpSpLocks/>
          </p:cNvGrpSpPr>
          <p:nvPr/>
        </p:nvGrpSpPr>
        <p:grpSpPr bwMode="auto">
          <a:xfrm>
            <a:off x="5435600" y="4005263"/>
            <a:ext cx="3384550" cy="2111375"/>
            <a:chOff x="3515" y="2387"/>
            <a:chExt cx="2132" cy="1330"/>
          </a:xfrm>
        </p:grpSpPr>
        <p:sp>
          <p:nvSpPr>
            <p:cNvPr id="516103" name="Text Box 7"/>
            <p:cNvSpPr txBox="1">
              <a:spLocks noChangeArrowheads="1"/>
            </p:cNvSpPr>
            <p:nvPr/>
          </p:nvSpPr>
          <p:spPr bwMode="auto">
            <a:xfrm>
              <a:off x="3901" y="2387"/>
              <a:ext cx="1746" cy="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2800"/>
                <a:t>可重复触发？</a:t>
              </a:r>
              <a:endParaRPr lang="en-US" altLang="zh-CN" sz="2800"/>
            </a:p>
            <a:p>
              <a:pPr>
                <a:spcBef>
                  <a:spcPct val="50000"/>
                </a:spcBef>
              </a:pPr>
              <a:r>
                <a:rPr lang="zh-CN" altLang="en-US" sz="2800"/>
                <a:t>不可重复触发？</a:t>
              </a:r>
            </a:p>
          </p:txBody>
        </p:sp>
        <p:pic>
          <p:nvPicPr>
            <p:cNvPr id="25607" name="Picture 8" descr="rojfxfr2[1]"/>
            <p:cNvPicPr>
              <a:picLocks noChangeAspect="1" noChangeArrowheads="1"/>
            </p:cNvPicPr>
            <p:nvPr/>
          </p:nvPicPr>
          <p:blipFill>
            <a:blip r:embed="rId5"/>
            <a:srcRect/>
            <a:stretch>
              <a:fillRect/>
            </a:stretch>
          </p:blipFill>
          <p:spPr bwMode="auto">
            <a:xfrm>
              <a:off x="3515" y="2614"/>
              <a:ext cx="363" cy="1103"/>
            </a:xfrm>
            <a:prstGeom prst="rect">
              <a:avLst/>
            </a:prstGeom>
            <a:noFill/>
            <a:ln w="9525">
              <a:noFill/>
              <a:miter lim="800000"/>
              <a:headEnd/>
              <a:tailEnd/>
            </a:ln>
          </p:spPr>
        </p:pic>
      </p:grpSp>
      <p:pic>
        <p:nvPicPr>
          <p:cNvPr id="25604" name="Picture 9" descr="10-3-9b"/>
          <p:cNvPicPr>
            <a:picLocks noChangeAspect="1" noChangeArrowheads="1"/>
          </p:cNvPicPr>
          <p:nvPr/>
        </p:nvPicPr>
        <p:blipFill>
          <a:blip r:embed="rId6"/>
          <a:srcRect/>
          <a:stretch>
            <a:fillRect/>
          </a:stretch>
        </p:blipFill>
        <p:spPr bwMode="auto">
          <a:xfrm>
            <a:off x="3851275" y="692150"/>
            <a:ext cx="4681538" cy="2043113"/>
          </a:xfrm>
          <a:prstGeom prst="rect">
            <a:avLst/>
          </a:prstGeom>
          <a:noFill/>
          <a:ln w="9525">
            <a:noFill/>
            <a:miter lim="800000"/>
            <a:headEnd/>
            <a:tailEnd/>
          </a:ln>
        </p:spPr>
      </p:pic>
      <p:pic>
        <p:nvPicPr>
          <p:cNvPr id="25605" name="Picture 10" descr="10-3-14"/>
          <p:cNvPicPr>
            <a:picLocks noChangeAspect="1" noChangeArrowheads="1"/>
          </p:cNvPicPr>
          <p:nvPr/>
        </p:nvPicPr>
        <p:blipFill>
          <a:blip r:embed="rId7"/>
          <a:srcRect/>
          <a:stretch>
            <a:fillRect/>
          </a:stretch>
        </p:blipFill>
        <p:spPr bwMode="auto">
          <a:xfrm>
            <a:off x="395288" y="4076700"/>
            <a:ext cx="4429125" cy="2243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6102"/>
                                        </p:tgtEl>
                                        <p:attrNameLst>
                                          <p:attrName>style.visibility</p:attrName>
                                        </p:attrNameLst>
                                      </p:cBhvr>
                                      <p:to>
                                        <p:strVal val="visible"/>
                                      </p:to>
                                    </p:set>
                                    <p:anim calcmode="lin" valueType="num">
                                      <p:cBhvr additive="base">
                                        <p:cTn id="7" dur="500" fill="hold"/>
                                        <p:tgtEl>
                                          <p:spTgt spid="516102"/>
                                        </p:tgtEl>
                                        <p:attrNameLst>
                                          <p:attrName>ppt_x</p:attrName>
                                        </p:attrNameLst>
                                      </p:cBhvr>
                                      <p:tavLst>
                                        <p:tav tm="0">
                                          <p:val>
                                            <p:strVal val="#ppt_x"/>
                                          </p:val>
                                        </p:tav>
                                        <p:tav tm="100000">
                                          <p:val>
                                            <p:strVal val="#ppt_x"/>
                                          </p:val>
                                        </p:tav>
                                      </p:tavLst>
                                    </p:anim>
                                    <p:anim calcmode="lin" valueType="num">
                                      <p:cBhvr additive="base">
                                        <p:cTn id="8" dur="500" fill="hold"/>
                                        <p:tgtEl>
                                          <p:spTgt spid="516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132" name="Picture 12" descr="10-4-1"/>
          <p:cNvPicPr>
            <a:picLocks noChangeAspect="1" noChangeArrowheads="1"/>
          </p:cNvPicPr>
          <p:nvPr/>
        </p:nvPicPr>
        <p:blipFill>
          <a:blip r:embed="rId3"/>
          <a:srcRect/>
          <a:stretch>
            <a:fillRect/>
          </a:stretch>
        </p:blipFill>
        <p:spPr bwMode="auto">
          <a:xfrm>
            <a:off x="3132138" y="1052513"/>
            <a:ext cx="3529012" cy="1981200"/>
          </a:xfrm>
          <a:prstGeom prst="rect">
            <a:avLst/>
          </a:prstGeom>
          <a:noFill/>
          <a:ln w="9525">
            <a:noFill/>
            <a:miter lim="800000"/>
            <a:headEnd/>
            <a:tailEnd/>
          </a:ln>
        </p:spPr>
      </p:pic>
      <p:sp>
        <p:nvSpPr>
          <p:cNvPr id="517123" name="Rectangle 3"/>
          <p:cNvSpPr>
            <a:spLocks noGrp="1" noChangeArrowheads="1"/>
          </p:cNvSpPr>
          <p:nvPr>
            <p:ph idx="1"/>
          </p:nvPr>
        </p:nvSpPr>
        <p:spPr>
          <a:xfrm>
            <a:off x="250825" y="333375"/>
            <a:ext cx="8137525" cy="5656263"/>
          </a:xfrm>
        </p:spPr>
        <p:txBody>
          <a:bodyPr/>
          <a:lstStyle/>
          <a:p>
            <a:pPr>
              <a:buFontTx/>
              <a:buNone/>
            </a:pPr>
            <a:r>
              <a:rPr lang="en-US" altLang="zh-CN" dirty="0" smtClean="0">
                <a:effectLst>
                  <a:outerShdw blurRad="38100" dist="38100" dir="2700000" algn="tl">
                    <a:srgbClr val="C0C0C0"/>
                  </a:outerShdw>
                </a:effectLst>
              </a:rPr>
              <a:t>7.4 </a:t>
            </a:r>
            <a:r>
              <a:rPr lang="zh-CN" altLang="en-US" dirty="0" smtClean="0">
                <a:effectLst>
                  <a:outerShdw blurRad="38100" dist="38100" dir="2700000" algn="tl">
                    <a:srgbClr val="C0C0C0"/>
                  </a:outerShdw>
                </a:effectLst>
              </a:rPr>
              <a:t>多谐振荡电路（自激振荡，不需要外加触发信号）</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7.4.1 </a:t>
            </a:r>
            <a:r>
              <a:rPr lang="zh-CN" altLang="en-US" dirty="0" smtClean="0">
                <a:effectLst>
                  <a:outerShdw blurRad="38100" dist="38100" dir="2700000" algn="tl">
                    <a:srgbClr val="C0C0C0"/>
                  </a:outerShdw>
                </a:effectLst>
              </a:rPr>
              <a:t>对称式多谐振荡电路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一、工作原理（</a:t>
            </a:r>
            <a:r>
              <a:rPr lang="en-US" altLang="zh-CN" dirty="0" smtClean="0">
                <a:effectLst>
                  <a:outerShdw blurRad="38100" dist="38100" dir="2700000" algn="tl">
                    <a:srgbClr val="C0C0C0"/>
                  </a:outerShdw>
                </a:effectLst>
              </a:rPr>
              <a:t>TTL</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(1)</a:t>
            </a:r>
            <a:r>
              <a:rPr lang="zh-CN" altLang="en-US" dirty="0" smtClean="0">
                <a:effectLst>
                  <a:outerShdw blurRad="38100" dist="38100" dir="2700000" algn="tl">
                    <a:srgbClr val="C0C0C0"/>
                  </a:outerShdw>
                </a:effectLst>
              </a:rPr>
              <a:t>静态（未振荡）</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时应是不稳定的</a:t>
            </a:r>
          </a:p>
        </p:txBody>
      </p:sp>
      <p:pic>
        <p:nvPicPr>
          <p:cNvPr id="517124" name="Picture 4"/>
          <p:cNvPicPr>
            <a:picLocks noChangeAspect="1" noChangeArrowheads="1"/>
          </p:cNvPicPr>
          <p:nvPr/>
        </p:nvPicPr>
        <p:blipFill>
          <a:blip r:embed="rId4"/>
          <a:srcRect/>
          <a:stretch>
            <a:fillRect/>
          </a:stretch>
        </p:blipFill>
        <p:spPr bwMode="auto">
          <a:xfrm>
            <a:off x="0" y="3357563"/>
            <a:ext cx="2736850" cy="2727325"/>
          </a:xfrm>
          <a:prstGeom prst="rect">
            <a:avLst/>
          </a:prstGeom>
          <a:noFill/>
          <a:ln w="9525">
            <a:noFill/>
            <a:miter lim="800000"/>
            <a:headEnd/>
            <a:tailEnd/>
          </a:ln>
        </p:spPr>
      </p:pic>
      <p:graphicFrame>
        <p:nvGraphicFramePr>
          <p:cNvPr id="26628" name="Object 7"/>
          <p:cNvGraphicFramePr>
            <a:graphicFrameLocks noChangeAspect="1"/>
          </p:cNvGraphicFramePr>
          <p:nvPr/>
        </p:nvGraphicFramePr>
        <p:xfrm>
          <a:off x="2944813" y="3213100"/>
          <a:ext cx="5141912" cy="3222625"/>
        </p:xfrm>
        <a:graphic>
          <a:graphicData uri="http://schemas.openxmlformats.org/presentationml/2006/ole">
            <p:oleObj spid="_x0000_s26628" name="公式" r:id="rId5" imgW="2552700" imgH="1676400" progId="Equation.3">
              <p:embed/>
            </p:oleObj>
          </a:graphicData>
        </a:graphic>
      </p:graphicFrame>
      <p:grpSp>
        <p:nvGrpSpPr>
          <p:cNvPr id="26629" name="Group 11"/>
          <p:cNvGrpSpPr>
            <a:grpSpLocks/>
          </p:cNvGrpSpPr>
          <p:nvPr/>
        </p:nvGrpSpPr>
        <p:grpSpPr bwMode="auto">
          <a:xfrm>
            <a:off x="3924300" y="4221163"/>
            <a:ext cx="2735263" cy="360362"/>
            <a:chOff x="2374" y="2614"/>
            <a:chExt cx="1970" cy="204"/>
          </a:xfrm>
        </p:grpSpPr>
        <p:sp>
          <p:nvSpPr>
            <p:cNvPr id="517128" name="Line 8"/>
            <p:cNvSpPr>
              <a:spLocks noChangeShapeType="1"/>
            </p:cNvSpPr>
            <p:nvPr/>
          </p:nvSpPr>
          <p:spPr bwMode="auto">
            <a:xfrm flipH="1">
              <a:off x="4210" y="2614"/>
              <a:ext cx="134" cy="20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7129" name="Line 9"/>
            <p:cNvSpPr>
              <a:spLocks noChangeShapeType="1"/>
            </p:cNvSpPr>
            <p:nvPr/>
          </p:nvSpPr>
          <p:spPr bwMode="auto">
            <a:xfrm flipH="1">
              <a:off x="2598" y="2818"/>
              <a:ext cx="161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7130" name="Line 10"/>
            <p:cNvSpPr>
              <a:spLocks noChangeShapeType="1"/>
            </p:cNvSpPr>
            <p:nvPr/>
          </p:nvSpPr>
          <p:spPr bwMode="auto">
            <a:xfrm flipH="1" flipV="1">
              <a:off x="2374" y="2614"/>
              <a:ext cx="224"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pic>
        <p:nvPicPr>
          <p:cNvPr id="517133" name="Picture 13" descr="10-4-3"/>
          <p:cNvPicPr>
            <a:picLocks noChangeAspect="1" noChangeArrowheads="1"/>
          </p:cNvPicPr>
          <p:nvPr/>
        </p:nvPicPr>
        <p:blipFill>
          <a:blip r:embed="rId6"/>
          <a:srcRect/>
          <a:stretch>
            <a:fillRect/>
          </a:stretch>
        </p:blipFill>
        <p:spPr bwMode="auto">
          <a:xfrm>
            <a:off x="6659563" y="981075"/>
            <a:ext cx="2160587" cy="2038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7132"/>
                                        </p:tgtEl>
                                        <p:attrNameLst>
                                          <p:attrName>style.visibility</p:attrName>
                                        </p:attrNameLst>
                                      </p:cBhvr>
                                      <p:to>
                                        <p:strVal val="visible"/>
                                      </p:to>
                                    </p:set>
                                    <p:animEffect transition="in" filter="blinds(horizontal)">
                                      <p:cBhvr>
                                        <p:cTn id="7" dur="500"/>
                                        <p:tgtEl>
                                          <p:spTgt spid="517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7133"/>
                                        </p:tgtEl>
                                        <p:attrNameLst>
                                          <p:attrName>style.visibility</p:attrName>
                                        </p:attrNameLst>
                                      </p:cBhvr>
                                      <p:to>
                                        <p:strVal val="visible"/>
                                      </p:to>
                                    </p:set>
                                    <p:animEffect transition="in" filter="blinds(horizontal)">
                                      <p:cBhvr>
                                        <p:cTn id="12" dur="500"/>
                                        <p:tgtEl>
                                          <p:spTgt spid="517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7124"/>
                                        </p:tgtEl>
                                        <p:attrNameLst>
                                          <p:attrName>style.visibility</p:attrName>
                                        </p:attrNameLst>
                                      </p:cBhvr>
                                      <p:to>
                                        <p:strVal val="visible"/>
                                      </p:to>
                                    </p:set>
                                    <p:animEffect transition="in" filter="blinds(horizontal)">
                                      <p:cBhvr>
                                        <p:cTn id="17" dur="5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3"/>
          <p:cNvGraphicFramePr>
            <a:graphicFrameLocks noChangeAspect="1"/>
          </p:cNvGraphicFramePr>
          <p:nvPr/>
        </p:nvGraphicFramePr>
        <p:xfrm>
          <a:off x="395288" y="3141663"/>
          <a:ext cx="6951662" cy="3463925"/>
        </p:xfrm>
        <a:graphic>
          <a:graphicData uri="http://schemas.openxmlformats.org/presentationml/2006/ole">
            <p:oleObj spid="_x0000_s27649" name="公式" r:id="rId3" imgW="3098800" imgH="1676400" progId="Equation.3">
              <p:embed/>
            </p:oleObj>
          </a:graphicData>
        </a:graphic>
      </p:graphicFrame>
      <p:grpSp>
        <p:nvGrpSpPr>
          <p:cNvPr id="27650" name="Group 8"/>
          <p:cNvGrpSpPr>
            <a:grpSpLocks/>
          </p:cNvGrpSpPr>
          <p:nvPr/>
        </p:nvGrpSpPr>
        <p:grpSpPr bwMode="auto">
          <a:xfrm>
            <a:off x="1331913" y="4221163"/>
            <a:ext cx="3252787" cy="339725"/>
            <a:chOff x="763" y="2181"/>
            <a:chExt cx="2049" cy="214"/>
          </a:xfrm>
        </p:grpSpPr>
        <p:sp>
          <p:nvSpPr>
            <p:cNvPr id="518148" name="Line 4"/>
            <p:cNvSpPr>
              <a:spLocks noChangeShapeType="1"/>
            </p:cNvSpPr>
            <p:nvPr/>
          </p:nvSpPr>
          <p:spPr bwMode="auto">
            <a:xfrm flipH="1">
              <a:off x="2672" y="2181"/>
              <a:ext cx="140" cy="214"/>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8149" name="Line 5"/>
            <p:cNvSpPr>
              <a:spLocks noChangeShapeType="1"/>
            </p:cNvSpPr>
            <p:nvPr/>
          </p:nvSpPr>
          <p:spPr bwMode="auto">
            <a:xfrm flipH="1">
              <a:off x="996" y="2395"/>
              <a:ext cx="1676"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18150" name="Line 6"/>
            <p:cNvSpPr>
              <a:spLocks noChangeShapeType="1"/>
            </p:cNvSpPr>
            <p:nvPr/>
          </p:nvSpPr>
          <p:spPr bwMode="auto">
            <a:xfrm flipH="1" flipV="1">
              <a:off x="763" y="2181"/>
              <a:ext cx="233" cy="214"/>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pic>
        <p:nvPicPr>
          <p:cNvPr id="27651" name="Picture 9" descr="10-4-1"/>
          <p:cNvPicPr>
            <a:picLocks noChangeAspect="1" noChangeArrowheads="1"/>
          </p:cNvPicPr>
          <p:nvPr/>
        </p:nvPicPr>
        <p:blipFill>
          <a:blip r:embed="rId4"/>
          <a:srcRect/>
          <a:stretch>
            <a:fillRect/>
          </a:stretch>
        </p:blipFill>
        <p:spPr bwMode="auto">
          <a:xfrm>
            <a:off x="827088" y="476250"/>
            <a:ext cx="4752975" cy="2668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323850" y="404813"/>
            <a:ext cx="8137525"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400">
                <a:solidFill>
                  <a:srgbClr val="000000"/>
                </a:solidFill>
                <a:effectLst>
                  <a:outerShdw blurRad="38100" dist="38100" dir="2700000" algn="tl">
                    <a:srgbClr val="C0C0C0"/>
                  </a:outerShdw>
                </a:effectLst>
                <a:latin typeface="Comic Sans MS" pitchFamily="66" charset="0"/>
                <a:ea typeface="楷体_GB2312" pitchFamily="49" charset="-122"/>
              </a:rPr>
              <a:t>二、电压波形</a:t>
            </a:r>
          </a:p>
        </p:txBody>
      </p:sp>
      <p:grpSp>
        <p:nvGrpSpPr>
          <p:cNvPr id="28674" name="Group 17"/>
          <p:cNvGrpSpPr>
            <a:grpSpLocks/>
          </p:cNvGrpSpPr>
          <p:nvPr/>
        </p:nvGrpSpPr>
        <p:grpSpPr bwMode="auto">
          <a:xfrm>
            <a:off x="323850" y="836613"/>
            <a:ext cx="3887788" cy="4897437"/>
            <a:chOff x="204" y="527"/>
            <a:chExt cx="1801" cy="1995"/>
          </a:xfrm>
        </p:grpSpPr>
        <p:pic>
          <p:nvPicPr>
            <p:cNvPr id="28677" name="Picture 3"/>
            <p:cNvPicPr>
              <a:picLocks noChangeAspect="1" noChangeArrowheads="1"/>
            </p:cNvPicPr>
            <p:nvPr/>
          </p:nvPicPr>
          <p:blipFill>
            <a:blip r:embed="rId2"/>
            <a:srcRect/>
            <a:stretch>
              <a:fillRect/>
            </a:stretch>
          </p:blipFill>
          <p:spPr bwMode="auto">
            <a:xfrm>
              <a:off x="204" y="527"/>
              <a:ext cx="1801" cy="1995"/>
            </a:xfrm>
            <a:prstGeom prst="rect">
              <a:avLst/>
            </a:prstGeom>
            <a:noFill/>
            <a:ln w="9525">
              <a:noFill/>
              <a:miter lim="800000"/>
              <a:headEnd/>
              <a:tailEnd/>
            </a:ln>
          </p:spPr>
        </p:pic>
        <p:sp>
          <p:nvSpPr>
            <p:cNvPr id="519175" name="Rectangle 7"/>
            <p:cNvSpPr>
              <a:spLocks noChangeArrowheads="1"/>
            </p:cNvSpPr>
            <p:nvPr/>
          </p:nvSpPr>
          <p:spPr bwMode="auto">
            <a:xfrm>
              <a:off x="748" y="1298"/>
              <a:ext cx="227" cy="182"/>
            </a:xfrm>
            <a:prstGeom prst="rect">
              <a:avLst/>
            </a:prstGeom>
            <a:solidFill>
              <a:srgbClr val="99CCFF">
                <a:alpha val="4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19176" name="Rectangle 8"/>
            <p:cNvSpPr>
              <a:spLocks noChangeArrowheads="1"/>
            </p:cNvSpPr>
            <p:nvPr/>
          </p:nvSpPr>
          <p:spPr bwMode="auto">
            <a:xfrm>
              <a:off x="975" y="1298"/>
              <a:ext cx="227" cy="182"/>
            </a:xfrm>
            <a:prstGeom prst="rect">
              <a:avLst/>
            </a:prstGeom>
            <a:solidFill>
              <a:srgbClr val="FFCC00">
                <a:alpha val="47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19177" name="Rectangle 9"/>
            <p:cNvSpPr>
              <a:spLocks noChangeArrowheads="1"/>
            </p:cNvSpPr>
            <p:nvPr/>
          </p:nvSpPr>
          <p:spPr bwMode="auto">
            <a:xfrm>
              <a:off x="966" y="1833"/>
              <a:ext cx="227" cy="182"/>
            </a:xfrm>
            <a:prstGeom prst="rect">
              <a:avLst/>
            </a:prstGeom>
            <a:solidFill>
              <a:srgbClr val="FFCC00">
                <a:alpha val="4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19178" name="Rectangle 10"/>
            <p:cNvSpPr>
              <a:spLocks noChangeArrowheads="1"/>
            </p:cNvSpPr>
            <p:nvPr/>
          </p:nvSpPr>
          <p:spPr bwMode="auto">
            <a:xfrm>
              <a:off x="730" y="890"/>
              <a:ext cx="227" cy="182"/>
            </a:xfrm>
            <a:prstGeom prst="rect">
              <a:avLst/>
            </a:prstGeom>
            <a:solidFill>
              <a:srgbClr val="99CCFF">
                <a:alpha val="4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19179" name="Rectangle 11"/>
            <p:cNvSpPr>
              <a:spLocks noChangeArrowheads="1"/>
            </p:cNvSpPr>
            <p:nvPr/>
          </p:nvSpPr>
          <p:spPr bwMode="auto">
            <a:xfrm>
              <a:off x="739" y="2205"/>
              <a:ext cx="227" cy="182"/>
            </a:xfrm>
            <a:prstGeom prst="rect">
              <a:avLst/>
            </a:prstGeom>
            <a:solidFill>
              <a:srgbClr val="99CCFF">
                <a:alpha val="4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19180" name="Rectangle 12"/>
            <p:cNvSpPr>
              <a:spLocks noChangeArrowheads="1"/>
            </p:cNvSpPr>
            <p:nvPr/>
          </p:nvSpPr>
          <p:spPr bwMode="auto">
            <a:xfrm>
              <a:off x="966" y="2205"/>
              <a:ext cx="227" cy="182"/>
            </a:xfrm>
            <a:prstGeom prst="rect">
              <a:avLst/>
            </a:prstGeom>
            <a:solidFill>
              <a:srgbClr val="FFCC00">
                <a:alpha val="47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pSp>
      <p:pic>
        <p:nvPicPr>
          <p:cNvPr id="28675" name="Picture 18" descr="10-4-1"/>
          <p:cNvPicPr>
            <a:picLocks noChangeAspect="1" noChangeArrowheads="1"/>
          </p:cNvPicPr>
          <p:nvPr/>
        </p:nvPicPr>
        <p:blipFill>
          <a:blip r:embed="rId3"/>
          <a:srcRect/>
          <a:stretch>
            <a:fillRect/>
          </a:stretch>
        </p:blipFill>
        <p:spPr bwMode="auto">
          <a:xfrm>
            <a:off x="4643438" y="476250"/>
            <a:ext cx="3816350" cy="2143125"/>
          </a:xfrm>
          <a:prstGeom prst="rect">
            <a:avLst/>
          </a:prstGeom>
          <a:noFill/>
          <a:ln w="9525">
            <a:noFill/>
            <a:miter lim="800000"/>
            <a:headEnd/>
            <a:tailEnd/>
          </a:ln>
        </p:spPr>
      </p:pic>
      <p:pic>
        <p:nvPicPr>
          <p:cNvPr id="28676" name="Picture 19" descr="10-4-4"/>
          <p:cNvPicPr>
            <a:picLocks noChangeAspect="1" noChangeArrowheads="1"/>
          </p:cNvPicPr>
          <p:nvPr/>
        </p:nvPicPr>
        <p:blipFill>
          <a:blip r:embed="rId4"/>
          <a:srcRect/>
          <a:stretch>
            <a:fillRect/>
          </a:stretch>
        </p:blipFill>
        <p:spPr bwMode="auto">
          <a:xfrm>
            <a:off x="4500563" y="2636838"/>
            <a:ext cx="3438525" cy="3744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6" name="Rectangle 4"/>
          <p:cNvSpPr>
            <a:spLocks noChangeArrowheads="1"/>
          </p:cNvSpPr>
          <p:nvPr/>
        </p:nvSpPr>
        <p:spPr bwMode="auto">
          <a:xfrm>
            <a:off x="250825" y="4437063"/>
            <a:ext cx="8137525" cy="576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2400">
                <a:solidFill>
                  <a:srgbClr val="000000"/>
                </a:solidFill>
                <a:effectLst>
                  <a:outerShdw blurRad="38100" dist="38100" dir="2700000" algn="tl">
                    <a:srgbClr val="C0C0C0"/>
                  </a:outerShdw>
                </a:effectLst>
                <a:latin typeface="Comic Sans MS" pitchFamily="66" charset="0"/>
                <a:ea typeface="楷体_GB2312" pitchFamily="49" charset="-122"/>
              </a:rPr>
              <a:t>三、振荡频率计算</a:t>
            </a:r>
          </a:p>
        </p:txBody>
      </p:sp>
      <p:graphicFrame>
        <p:nvGraphicFramePr>
          <p:cNvPr id="550918" name="Object 6"/>
          <p:cNvGraphicFramePr>
            <a:graphicFrameLocks noChangeAspect="1"/>
          </p:cNvGraphicFramePr>
          <p:nvPr/>
        </p:nvGraphicFramePr>
        <p:xfrm>
          <a:off x="323850" y="5013325"/>
          <a:ext cx="8269288" cy="392113"/>
        </p:xfrm>
        <a:graphic>
          <a:graphicData uri="http://schemas.openxmlformats.org/presentationml/2006/ole">
            <p:oleObj spid="_x0000_s29698" name="公式" r:id="rId3" imgW="4559300" imgH="215900" progId="Equation.3">
              <p:embed/>
            </p:oleObj>
          </a:graphicData>
        </a:graphic>
      </p:graphicFrame>
      <p:graphicFrame>
        <p:nvGraphicFramePr>
          <p:cNvPr id="550925" name="Object 13"/>
          <p:cNvGraphicFramePr>
            <a:graphicFrameLocks noChangeAspect="1"/>
          </p:cNvGraphicFramePr>
          <p:nvPr/>
        </p:nvGraphicFramePr>
        <p:xfrm>
          <a:off x="539750" y="5516563"/>
          <a:ext cx="4135438" cy="1100137"/>
        </p:xfrm>
        <a:graphic>
          <a:graphicData uri="http://schemas.openxmlformats.org/presentationml/2006/ole">
            <p:oleObj spid="_x0000_s29699" name="公式" r:id="rId4" imgW="2489200" imgH="660400" progId="Equation.3">
              <p:embed/>
            </p:oleObj>
          </a:graphicData>
        </a:graphic>
      </p:graphicFrame>
      <p:sp>
        <p:nvSpPr>
          <p:cNvPr id="550926" name="AutoShape 14"/>
          <p:cNvSpPr>
            <a:spLocks noChangeArrowheads="1"/>
          </p:cNvSpPr>
          <p:nvPr/>
        </p:nvSpPr>
        <p:spPr bwMode="auto">
          <a:xfrm>
            <a:off x="5076825" y="5805488"/>
            <a:ext cx="433388" cy="142875"/>
          </a:xfrm>
          <a:prstGeom prst="rightArrow">
            <a:avLst>
              <a:gd name="adj1" fmla="val 50000"/>
              <a:gd name="adj2" fmla="val 7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aphicFrame>
        <p:nvGraphicFramePr>
          <p:cNvPr id="550927" name="Object 15"/>
          <p:cNvGraphicFramePr>
            <a:graphicFrameLocks noChangeAspect="1"/>
          </p:cNvGraphicFramePr>
          <p:nvPr/>
        </p:nvGraphicFramePr>
        <p:xfrm>
          <a:off x="5940425" y="5516563"/>
          <a:ext cx="2513013" cy="771525"/>
        </p:xfrm>
        <a:graphic>
          <a:graphicData uri="http://schemas.openxmlformats.org/presentationml/2006/ole">
            <p:oleObj spid="_x0000_s29701" name="公式" r:id="rId5" imgW="1409088" imgH="431613" progId="Equation.3">
              <p:embed/>
            </p:oleObj>
          </a:graphicData>
        </a:graphic>
      </p:graphicFrame>
      <p:grpSp>
        <p:nvGrpSpPr>
          <p:cNvPr id="29702" name="Group 17"/>
          <p:cNvGrpSpPr>
            <a:grpSpLocks/>
          </p:cNvGrpSpPr>
          <p:nvPr/>
        </p:nvGrpSpPr>
        <p:grpSpPr bwMode="auto">
          <a:xfrm>
            <a:off x="323850" y="549275"/>
            <a:ext cx="4032250" cy="3960813"/>
            <a:chOff x="204" y="527"/>
            <a:chExt cx="1801" cy="1995"/>
          </a:xfrm>
        </p:grpSpPr>
        <p:pic>
          <p:nvPicPr>
            <p:cNvPr id="29704" name="Picture 18"/>
            <p:cNvPicPr>
              <a:picLocks noChangeAspect="1" noChangeArrowheads="1"/>
            </p:cNvPicPr>
            <p:nvPr/>
          </p:nvPicPr>
          <p:blipFill>
            <a:blip r:embed="rId6"/>
            <a:srcRect/>
            <a:stretch>
              <a:fillRect/>
            </a:stretch>
          </p:blipFill>
          <p:spPr bwMode="auto">
            <a:xfrm>
              <a:off x="204" y="527"/>
              <a:ext cx="1801" cy="1995"/>
            </a:xfrm>
            <a:prstGeom prst="rect">
              <a:avLst/>
            </a:prstGeom>
            <a:noFill/>
            <a:ln w="9525">
              <a:noFill/>
              <a:miter lim="800000"/>
              <a:headEnd/>
              <a:tailEnd/>
            </a:ln>
          </p:spPr>
        </p:pic>
        <p:sp>
          <p:nvSpPr>
            <p:cNvPr id="550931" name="Rectangle 19"/>
            <p:cNvSpPr>
              <a:spLocks noChangeArrowheads="1"/>
            </p:cNvSpPr>
            <p:nvPr/>
          </p:nvSpPr>
          <p:spPr bwMode="auto">
            <a:xfrm>
              <a:off x="748" y="1298"/>
              <a:ext cx="227" cy="182"/>
            </a:xfrm>
            <a:prstGeom prst="rect">
              <a:avLst/>
            </a:prstGeom>
            <a:solidFill>
              <a:srgbClr val="99CCFF">
                <a:alpha val="4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0932" name="Rectangle 20"/>
            <p:cNvSpPr>
              <a:spLocks noChangeArrowheads="1"/>
            </p:cNvSpPr>
            <p:nvPr/>
          </p:nvSpPr>
          <p:spPr bwMode="auto">
            <a:xfrm>
              <a:off x="975" y="1298"/>
              <a:ext cx="228" cy="182"/>
            </a:xfrm>
            <a:prstGeom prst="rect">
              <a:avLst/>
            </a:prstGeom>
            <a:solidFill>
              <a:srgbClr val="FFCC00">
                <a:alpha val="47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0933" name="Rectangle 21"/>
            <p:cNvSpPr>
              <a:spLocks noChangeArrowheads="1"/>
            </p:cNvSpPr>
            <p:nvPr/>
          </p:nvSpPr>
          <p:spPr bwMode="auto">
            <a:xfrm>
              <a:off x="966" y="1833"/>
              <a:ext cx="227" cy="182"/>
            </a:xfrm>
            <a:prstGeom prst="rect">
              <a:avLst/>
            </a:prstGeom>
            <a:solidFill>
              <a:srgbClr val="FFCC00">
                <a:alpha val="4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0934" name="Rectangle 22"/>
            <p:cNvSpPr>
              <a:spLocks noChangeArrowheads="1"/>
            </p:cNvSpPr>
            <p:nvPr/>
          </p:nvSpPr>
          <p:spPr bwMode="auto">
            <a:xfrm>
              <a:off x="730" y="890"/>
              <a:ext cx="227" cy="182"/>
            </a:xfrm>
            <a:prstGeom prst="rect">
              <a:avLst/>
            </a:prstGeom>
            <a:solidFill>
              <a:srgbClr val="99CCFF">
                <a:alpha val="4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0935" name="Rectangle 23"/>
            <p:cNvSpPr>
              <a:spLocks noChangeArrowheads="1"/>
            </p:cNvSpPr>
            <p:nvPr/>
          </p:nvSpPr>
          <p:spPr bwMode="auto">
            <a:xfrm>
              <a:off x="739" y="2205"/>
              <a:ext cx="227" cy="182"/>
            </a:xfrm>
            <a:prstGeom prst="rect">
              <a:avLst/>
            </a:prstGeom>
            <a:solidFill>
              <a:srgbClr val="99CCFF">
                <a:alpha val="4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0936" name="Rectangle 24"/>
            <p:cNvSpPr>
              <a:spLocks noChangeArrowheads="1"/>
            </p:cNvSpPr>
            <p:nvPr/>
          </p:nvSpPr>
          <p:spPr bwMode="auto">
            <a:xfrm>
              <a:off x="966" y="2205"/>
              <a:ext cx="227" cy="182"/>
            </a:xfrm>
            <a:prstGeom prst="rect">
              <a:avLst/>
            </a:prstGeom>
            <a:solidFill>
              <a:srgbClr val="FFCC00">
                <a:alpha val="47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pSp>
      <p:pic>
        <p:nvPicPr>
          <p:cNvPr id="29703" name="Picture 25" descr="10-4-4"/>
          <p:cNvPicPr>
            <a:picLocks noChangeAspect="1" noChangeArrowheads="1"/>
          </p:cNvPicPr>
          <p:nvPr/>
        </p:nvPicPr>
        <p:blipFill>
          <a:blip r:embed="rId7"/>
          <a:srcRect/>
          <a:stretch>
            <a:fillRect/>
          </a:stretch>
        </p:blipFill>
        <p:spPr bwMode="auto">
          <a:xfrm>
            <a:off x="4716463" y="476250"/>
            <a:ext cx="3768725" cy="4105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0918"/>
                                        </p:tgtEl>
                                        <p:attrNameLst>
                                          <p:attrName>style.visibility</p:attrName>
                                        </p:attrNameLst>
                                      </p:cBhvr>
                                      <p:to>
                                        <p:strVal val="visible"/>
                                      </p:to>
                                    </p:set>
                                    <p:animEffect transition="in" filter="blinds(horizontal)">
                                      <p:cBhvr>
                                        <p:cTn id="7" dur="500"/>
                                        <p:tgtEl>
                                          <p:spTgt spid="5509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50925"/>
                                        </p:tgtEl>
                                        <p:attrNameLst>
                                          <p:attrName>style.visibility</p:attrName>
                                        </p:attrNameLst>
                                      </p:cBhvr>
                                      <p:to>
                                        <p:strVal val="visible"/>
                                      </p:to>
                                    </p:set>
                                    <p:animEffect transition="in" filter="dissolve">
                                      <p:cBhvr>
                                        <p:cTn id="12" dur="500"/>
                                        <p:tgtEl>
                                          <p:spTgt spid="5509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50926"/>
                                        </p:tgtEl>
                                        <p:attrNameLst>
                                          <p:attrName>style.visibility</p:attrName>
                                        </p:attrNameLst>
                                      </p:cBhvr>
                                      <p:to>
                                        <p:strVal val="visible"/>
                                      </p:to>
                                    </p:set>
                                    <p:animEffect transition="in" filter="dissolve">
                                      <p:cBhvr>
                                        <p:cTn id="15" dur="500"/>
                                        <p:tgtEl>
                                          <p:spTgt spid="550926"/>
                                        </p:tgtEl>
                                      </p:cBhvr>
                                    </p:animEffect>
                                  </p:childTnLst>
                                </p:cTn>
                              </p:par>
                              <p:par>
                                <p:cTn id="16" presetID="9" presetClass="entr" presetSubtype="0" fill="hold" nodeType="withEffect">
                                  <p:stCondLst>
                                    <p:cond delay="0"/>
                                  </p:stCondLst>
                                  <p:childTnLst>
                                    <p:set>
                                      <p:cBhvr>
                                        <p:cTn id="17" dur="1" fill="hold">
                                          <p:stCondLst>
                                            <p:cond delay="0"/>
                                          </p:stCondLst>
                                        </p:cTn>
                                        <p:tgtEl>
                                          <p:spTgt spid="550927"/>
                                        </p:tgtEl>
                                        <p:attrNameLst>
                                          <p:attrName>style.visibility</p:attrName>
                                        </p:attrNameLst>
                                      </p:cBhvr>
                                      <p:to>
                                        <p:strVal val="visible"/>
                                      </p:to>
                                    </p:set>
                                    <p:animEffect transition="in" filter="dissolve">
                                      <p:cBhvr>
                                        <p:cTn id="18" dur="500"/>
                                        <p:tgtEl>
                                          <p:spTgt spid="55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427038" y="620713"/>
            <a:ext cx="8137525" cy="5584825"/>
          </a:xfrm>
        </p:spPr>
        <p:txBody>
          <a:bodyPr/>
          <a:lstStyle/>
          <a:p>
            <a:pPr>
              <a:buFontTx/>
              <a:buNone/>
            </a:pPr>
            <a:r>
              <a:rPr lang="en-US" altLang="zh-CN" dirty="0" smtClean="0">
                <a:effectLst>
                  <a:outerShdw blurRad="38100" dist="38100" dir="2700000" algn="tl">
                    <a:srgbClr val="C0C0C0"/>
                  </a:outerShdw>
                </a:effectLst>
              </a:rPr>
              <a:t>7.4.2 </a:t>
            </a:r>
            <a:r>
              <a:rPr lang="zh-CN" altLang="en-US" dirty="0" smtClean="0">
                <a:effectLst>
                  <a:outerShdw blurRad="38100" dist="38100" dir="2700000" algn="tl">
                    <a:srgbClr val="C0C0C0"/>
                  </a:outerShdw>
                </a:effectLst>
              </a:rPr>
              <a:t>非对称式多谐振荡电路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一、工作原理（</a:t>
            </a:r>
            <a:r>
              <a:rPr lang="en-US" altLang="zh-CN" dirty="0" smtClean="0">
                <a:effectLst>
                  <a:outerShdw blurRad="38100" dist="38100" dir="2700000" algn="tl">
                    <a:srgbClr val="C0C0C0"/>
                  </a:outerShdw>
                </a:effectLst>
              </a:rPr>
              <a:t>CMOS</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graphicFrame>
        <p:nvGraphicFramePr>
          <p:cNvPr id="30722" name="Object 4"/>
          <p:cNvGraphicFramePr>
            <a:graphicFrameLocks noChangeAspect="1"/>
          </p:cNvGraphicFramePr>
          <p:nvPr/>
        </p:nvGraphicFramePr>
        <p:xfrm>
          <a:off x="323850" y="4076700"/>
          <a:ext cx="2592388" cy="2435225"/>
        </p:xfrm>
        <a:graphic>
          <a:graphicData uri="http://schemas.openxmlformats.org/presentationml/2006/ole">
            <p:oleObj spid="_x0000_s30722" name="Photo Editor 照片" r:id="rId3" imgW="13723810" imgH="12898650" progId="">
              <p:embed/>
            </p:oleObj>
          </a:graphicData>
        </a:graphic>
      </p:graphicFrame>
      <p:grpSp>
        <p:nvGrpSpPr>
          <p:cNvPr id="520197" name="Group 5"/>
          <p:cNvGrpSpPr>
            <a:grpSpLocks/>
          </p:cNvGrpSpPr>
          <p:nvPr/>
        </p:nvGrpSpPr>
        <p:grpSpPr bwMode="auto">
          <a:xfrm>
            <a:off x="3687763" y="1052513"/>
            <a:ext cx="5205412" cy="1944687"/>
            <a:chOff x="1820" y="854"/>
            <a:chExt cx="3800" cy="1538"/>
          </a:xfrm>
        </p:grpSpPr>
        <p:graphicFrame>
          <p:nvGraphicFramePr>
            <p:cNvPr id="30731" name="Object 6"/>
            <p:cNvGraphicFramePr>
              <a:graphicFrameLocks noChangeAspect="1"/>
            </p:cNvGraphicFramePr>
            <p:nvPr/>
          </p:nvGraphicFramePr>
          <p:xfrm>
            <a:off x="1820" y="854"/>
            <a:ext cx="3800" cy="1538"/>
          </p:xfrm>
          <a:graphic>
            <a:graphicData uri="http://schemas.openxmlformats.org/presentationml/2006/ole">
              <p:oleObj spid="_x0000_s30731" name="公式" r:id="rId4" imgW="2819400" imgH="1193800" progId="Equation.3">
                <p:embed/>
              </p:oleObj>
            </a:graphicData>
          </a:graphic>
        </p:graphicFrame>
        <p:sp>
          <p:nvSpPr>
            <p:cNvPr id="520199" name="Line 7"/>
            <p:cNvSpPr>
              <a:spLocks noChangeShapeType="1"/>
            </p:cNvSpPr>
            <p:nvPr/>
          </p:nvSpPr>
          <p:spPr bwMode="auto">
            <a:xfrm flipH="1">
              <a:off x="3583" y="1440"/>
              <a:ext cx="138" cy="217"/>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20200" name="Line 8"/>
            <p:cNvSpPr>
              <a:spLocks noChangeShapeType="1"/>
            </p:cNvSpPr>
            <p:nvPr/>
          </p:nvSpPr>
          <p:spPr bwMode="auto">
            <a:xfrm flipH="1" flipV="1">
              <a:off x="2352" y="1444"/>
              <a:ext cx="227" cy="217"/>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20201" name="Line 9"/>
            <p:cNvSpPr>
              <a:spLocks noChangeShapeType="1"/>
            </p:cNvSpPr>
            <p:nvPr/>
          </p:nvSpPr>
          <p:spPr bwMode="auto">
            <a:xfrm>
              <a:off x="2576" y="1659"/>
              <a:ext cx="1016" cy="0"/>
            </a:xfrm>
            <a:prstGeom prst="line">
              <a:avLst/>
            </a:prstGeom>
            <a:no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grpSp>
        <p:nvGrpSpPr>
          <p:cNvPr id="520202" name="Group 10"/>
          <p:cNvGrpSpPr>
            <a:grpSpLocks/>
          </p:cNvGrpSpPr>
          <p:nvPr/>
        </p:nvGrpSpPr>
        <p:grpSpPr bwMode="auto">
          <a:xfrm>
            <a:off x="3779838" y="3068638"/>
            <a:ext cx="5092700" cy="1836737"/>
            <a:chOff x="1864" y="2441"/>
            <a:chExt cx="3800" cy="1538"/>
          </a:xfrm>
        </p:grpSpPr>
        <p:graphicFrame>
          <p:nvGraphicFramePr>
            <p:cNvPr id="30727" name="Object 11"/>
            <p:cNvGraphicFramePr>
              <a:graphicFrameLocks noChangeAspect="1"/>
            </p:cNvGraphicFramePr>
            <p:nvPr/>
          </p:nvGraphicFramePr>
          <p:xfrm>
            <a:off x="1864" y="2441"/>
            <a:ext cx="3800" cy="1538"/>
          </p:xfrm>
          <a:graphic>
            <a:graphicData uri="http://schemas.openxmlformats.org/presentationml/2006/ole">
              <p:oleObj spid="_x0000_s30727" name="公式" r:id="rId5" imgW="2819400" imgH="1193800" progId="Equation.3">
                <p:embed/>
              </p:oleObj>
            </a:graphicData>
          </a:graphic>
        </p:graphicFrame>
        <p:sp>
          <p:nvSpPr>
            <p:cNvPr id="520204" name="Line 12"/>
            <p:cNvSpPr>
              <a:spLocks noChangeShapeType="1"/>
            </p:cNvSpPr>
            <p:nvPr/>
          </p:nvSpPr>
          <p:spPr bwMode="auto">
            <a:xfrm flipH="1">
              <a:off x="3535" y="3014"/>
              <a:ext cx="135" cy="21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20205" name="Line 13"/>
            <p:cNvSpPr>
              <a:spLocks noChangeShapeType="1"/>
            </p:cNvSpPr>
            <p:nvPr/>
          </p:nvSpPr>
          <p:spPr bwMode="auto">
            <a:xfrm flipH="1" flipV="1">
              <a:off x="2306" y="3018"/>
              <a:ext cx="227" cy="2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20206" name="Line 14"/>
            <p:cNvSpPr>
              <a:spLocks noChangeShapeType="1"/>
            </p:cNvSpPr>
            <p:nvPr/>
          </p:nvSpPr>
          <p:spPr bwMode="auto">
            <a:xfrm>
              <a:off x="2530" y="3231"/>
              <a:ext cx="101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graphicFrame>
        <p:nvGraphicFramePr>
          <p:cNvPr id="520207" name="Object 15"/>
          <p:cNvGraphicFramePr>
            <a:graphicFrameLocks noChangeAspect="1"/>
          </p:cNvGraphicFramePr>
          <p:nvPr/>
        </p:nvGraphicFramePr>
        <p:xfrm>
          <a:off x="3851275" y="5157788"/>
          <a:ext cx="2665413" cy="833437"/>
        </p:xfrm>
        <a:graphic>
          <a:graphicData uri="http://schemas.openxmlformats.org/presentationml/2006/ole">
            <p:oleObj spid="_x0000_s30725" name="公式" r:id="rId6" imgW="1460500" imgH="457200" progId="Equation.3">
              <p:embed/>
            </p:oleObj>
          </a:graphicData>
        </a:graphic>
      </p:graphicFrame>
      <p:pic>
        <p:nvPicPr>
          <p:cNvPr id="30726" name="Picture 16" descr="10-4-6"/>
          <p:cNvPicPr>
            <a:picLocks noChangeAspect="1" noChangeArrowheads="1"/>
          </p:cNvPicPr>
          <p:nvPr/>
        </p:nvPicPr>
        <p:blipFill>
          <a:blip r:embed="rId7"/>
          <a:srcRect/>
          <a:stretch>
            <a:fillRect/>
          </a:stretch>
        </p:blipFill>
        <p:spPr bwMode="auto">
          <a:xfrm>
            <a:off x="179388" y="1484313"/>
            <a:ext cx="3529012" cy="1698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0197"/>
                                        </p:tgtEl>
                                        <p:attrNameLst>
                                          <p:attrName>style.visibility</p:attrName>
                                        </p:attrNameLst>
                                      </p:cBhvr>
                                      <p:to>
                                        <p:strVal val="visible"/>
                                      </p:to>
                                    </p:set>
                                    <p:animEffect transition="in" filter="blinds(horizontal)">
                                      <p:cBhvr>
                                        <p:cTn id="7" dur="500"/>
                                        <p:tgtEl>
                                          <p:spTgt spid="520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0202"/>
                                        </p:tgtEl>
                                        <p:attrNameLst>
                                          <p:attrName>style.visibility</p:attrName>
                                        </p:attrNameLst>
                                      </p:cBhvr>
                                      <p:to>
                                        <p:strVal val="visible"/>
                                      </p:to>
                                    </p:set>
                                    <p:animEffect transition="in" filter="blinds(horizontal)">
                                      <p:cBhvr>
                                        <p:cTn id="12" dur="500"/>
                                        <p:tgtEl>
                                          <p:spTgt spid="520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0207"/>
                                        </p:tgtEl>
                                        <p:attrNameLst>
                                          <p:attrName>style.visibility</p:attrName>
                                        </p:attrNameLst>
                                      </p:cBhvr>
                                      <p:to>
                                        <p:strVal val="visible"/>
                                      </p:to>
                                    </p:set>
                                    <p:animEffect transition="in" filter="blinds(horizontal)">
                                      <p:cBhvr>
                                        <p:cTn id="17" dur="500"/>
                                        <p:tgtEl>
                                          <p:spTgt spid="520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5" name="Object 3"/>
          <p:cNvGraphicFramePr>
            <a:graphicFrameLocks noChangeAspect="1"/>
          </p:cNvGraphicFramePr>
          <p:nvPr/>
        </p:nvGraphicFramePr>
        <p:xfrm>
          <a:off x="179388" y="714375"/>
          <a:ext cx="4176712" cy="3579813"/>
        </p:xfrm>
        <a:graphic>
          <a:graphicData uri="http://schemas.openxmlformats.org/presentationml/2006/ole">
            <p:oleObj spid="_x0000_s31745" name="Photo Editor 照片" r:id="rId3" imgW="21000000" imgH="18000000" progId="">
              <p:embed/>
            </p:oleObj>
          </a:graphicData>
        </a:graphic>
      </p:graphicFrame>
      <p:sp>
        <p:nvSpPr>
          <p:cNvPr id="521218" name="Rectangle 2"/>
          <p:cNvSpPr>
            <a:spLocks noChangeArrowheads="1"/>
          </p:cNvSpPr>
          <p:nvPr/>
        </p:nvSpPr>
        <p:spPr bwMode="auto">
          <a:xfrm>
            <a:off x="250825" y="333375"/>
            <a:ext cx="8137525"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sz="2400">
                <a:effectLst>
                  <a:outerShdw blurRad="38100" dist="38100" dir="2700000" algn="tl">
                    <a:srgbClr val="C0C0C0"/>
                  </a:outerShdw>
                </a:effectLst>
                <a:latin typeface="Times New Roman" pitchFamily="18" charset="0"/>
                <a:ea typeface="楷体_GB2312" pitchFamily="49" charset="-122"/>
              </a:rPr>
              <a:t>二、电压波形</a:t>
            </a:r>
            <a:endParaRPr lang="zh-CN" altLang="en-US"/>
          </a:p>
        </p:txBody>
      </p:sp>
      <p:graphicFrame>
        <p:nvGraphicFramePr>
          <p:cNvPr id="31747" name="Object 6"/>
          <p:cNvGraphicFramePr>
            <a:graphicFrameLocks noChangeAspect="1"/>
          </p:cNvGraphicFramePr>
          <p:nvPr/>
        </p:nvGraphicFramePr>
        <p:xfrm>
          <a:off x="323850" y="4289425"/>
          <a:ext cx="3449638" cy="1504950"/>
        </p:xfrm>
        <a:graphic>
          <a:graphicData uri="http://schemas.openxmlformats.org/presentationml/2006/ole">
            <p:oleObj spid="_x0000_s31747" name="公式" r:id="rId4" imgW="1803400" imgH="787400" progId="Equation.3">
              <p:embed/>
            </p:oleObj>
          </a:graphicData>
        </a:graphic>
      </p:graphicFrame>
      <p:sp>
        <p:nvSpPr>
          <p:cNvPr id="521223" name="AutoShape 7"/>
          <p:cNvSpPr>
            <a:spLocks noChangeArrowheads="1"/>
          </p:cNvSpPr>
          <p:nvPr/>
        </p:nvSpPr>
        <p:spPr bwMode="auto">
          <a:xfrm rot="-2837437">
            <a:off x="3585369" y="4560094"/>
            <a:ext cx="1419225" cy="309563"/>
          </a:xfrm>
          <a:prstGeom prst="rightArrow">
            <a:avLst>
              <a:gd name="adj1" fmla="val 50000"/>
              <a:gd name="adj2" fmla="val 1146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21224" name="AutoShape 8"/>
          <p:cNvSpPr>
            <a:spLocks noChangeArrowheads="1"/>
          </p:cNvSpPr>
          <p:nvPr/>
        </p:nvSpPr>
        <p:spPr bwMode="auto">
          <a:xfrm>
            <a:off x="3708400" y="5516563"/>
            <a:ext cx="935038" cy="288925"/>
          </a:xfrm>
          <a:prstGeom prst="rightArrow">
            <a:avLst>
              <a:gd name="adj1" fmla="val 50000"/>
              <a:gd name="adj2" fmla="val 809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aphicFrame>
        <p:nvGraphicFramePr>
          <p:cNvPr id="521225" name="Object 9"/>
          <p:cNvGraphicFramePr>
            <a:graphicFrameLocks noChangeAspect="1"/>
          </p:cNvGraphicFramePr>
          <p:nvPr/>
        </p:nvGraphicFramePr>
        <p:xfrm>
          <a:off x="392113" y="5819775"/>
          <a:ext cx="2659062" cy="911225"/>
        </p:xfrm>
        <a:graphic>
          <a:graphicData uri="http://schemas.openxmlformats.org/presentationml/2006/ole">
            <p:oleObj spid="_x0000_s31750" name="公式" r:id="rId5" imgW="1371600" imgH="469900" progId="Equation.3">
              <p:embed/>
            </p:oleObj>
          </a:graphicData>
        </a:graphic>
      </p:graphicFrame>
      <p:pic>
        <p:nvPicPr>
          <p:cNvPr id="31751" name="Picture 10" descr="10-4-6"/>
          <p:cNvPicPr>
            <a:picLocks noChangeAspect="1" noChangeArrowheads="1"/>
          </p:cNvPicPr>
          <p:nvPr/>
        </p:nvPicPr>
        <p:blipFill>
          <a:blip r:embed="rId6"/>
          <a:srcRect/>
          <a:stretch>
            <a:fillRect/>
          </a:stretch>
        </p:blipFill>
        <p:spPr bwMode="auto">
          <a:xfrm>
            <a:off x="4787900" y="549275"/>
            <a:ext cx="3816350" cy="1836738"/>
          </a:xfrm>
          <a:prstGeom prst="rect">
            <a:avLst/>
          </a:prstGeom>
          <a:noFill/>
          <a:ln w="9525">
            <a:noFill/>
            <a:miter lim="800000"/>
            <a:headEnd/>
            <a:tailEnd/>
          </a:ln>
        </p:spPr>
      </p:pic>
      <p:pic>
        <p:nvPicPr>
          <p:cNvPr id="521227" name="Picture 11" descr="10-4-8"/>
          <p:cNvPicPr>
            <a:picLocks noChangeAspect="1" noChangeArrowheads="1"/>
          </p:cNvPicPr>
          <p:nvPr/>
        </p:nvPicPr>
        <p:blipFill>
          <a:blip r:embed="rId7"/>
          <a:srcRect/>
          <a:stretch>
            <a:fillRect/>
          </a:stretch>
        </p:blipFill>
        <p:spPr bwMode="auto">
          <a:xfrm>
            <a:off x="4787900" y="2420938"/>
            <a:ext cx="3786188" cy="3887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21223"/>
                                        </p:tgtEl>
                                        <p:attrNameLst>
                                          <p:attrName>style.visibility</p:attrName>
                                        </p:attrNameLst>
                                      </p:cBhvr>
                                      <p:to>
                                        <p:strVal val="visible"/>
                                      </p:to>
                                    </p:set>
                                    <p:anim calcmode="lin" valueType="num">
                                      <p:cBhvr>
                                        <p:cTn id="7" dur="1000" fill="hold"/>
                                        <p:tgtEl>
                                          <p:spTgt spid="521223"/>
                                        </p:tgtEl>
                                        <p:attrNameLst>
                                          <p:attrName>ppt_x</p:attrName>
                                        </p:attrNameLst>
                                      </p:cBhvr>
                                      <p:tavLst>
                                        <p:tav tm="0">
                                          <p:val>
                                            <p:strVal val="#ppt_x-.2"/>
                                          </p:val>
                                        </p:tav>
                                        <p:tav tm="100000">
                                          <p:val>
                                            <p:strVal val="#ppt_x"/>
                                          </p:val>
                                        </p:tav>
                                      </p:tavLst>
                                    </p:anim>
                                    <p:anim calcmode="lin" valueType="num">
                                      <p:cBhvr>
                                        <p:cTn id="8" dur="1000" fill="hold"/>
                                        <p:tgtEl>
                                          <p:spTgt spid="521223"/>
                                        </p:tgtEl>
                                        <p:attrNameLst>
                                          <p:attrName>ppt_y</p:attrName>
                                        </p:attrNameLst>
                                      </p:cBhvr>
                                      <p:tavLst>
                                        <p:tav tm="0">
                                          <p:val>
                                            <p:strVal val="#ppt_y"/>
                                          </p:val>
                                        </p:tav>
                                        <p:tav tm="100000">
                                          <p:val>
                                            <p:strVal val="#ppt_y"/>
                                          </p:val>
                                        </p:tav>
                                      </p:tavLst>
                                    </p:anim>
                                    <p:animEffect transition="in" filter="wipe(right)" prLst="gradientSize: 0.1">
                                      <p:cBhvr>
                                        <p:cTn id="9" dur="1000"/>
                                        <p:tgtEl>
                                          <p:spTgt spid="521223"/>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21224"/>
                                        </p:tgtEl>
                                        <p:attrNameLst>
                                          <p:attrName>style.visibility</p:attrName>
                                        </p:attrNameLst>
                                      </p:cBhvr>
                                      <p:to>
                                        <p:strVal val="visible"/>
                                      </p:to>
                                    </p:set>
                                    <p:anim calcmode="lin" valueType="num">
                                      <p:cBhvr>
                                        <p:cTn id="12" dur="1000" fill="hold"/>
                                        <p:tgtEl>
                                          <p:spTgt spid="521224"/>
                                        </p:tgtEl>
                                        <p:attrNameLst>
                                          <p:attrName>ppt_x</p:attrName>
                                        </p:attrNameLst>
                                      </p:cBhvr>
                                      <p:tavLst>
                                        <p:tav tm="0">
                                          <p:val>
                                            <p:strVal val="#ppt_x-.2"/>
                                          </p:val>
                                        </p:tav>
                                        <p:tav tm="100000">
                                          <p:val>
                                            <p:strVal val="#ppt_x"/>
                                          </p:val>
                                        </p:tav>
                                      </p:tavLst>
                                    </p:anim>
                                    <p:anim calcmode="lin" valueType="num">
                                      <p:cBhvr>
                                        <p:cTn id="13" dur="1000" fill="hold"/>
                                        <p:tgtEl>
                                          <p:spTgt spid="52122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21224"/>
                                        </p:tgtEl>
                                      </p:cBhvr>
                                    </p:animEffect>
                                  </p:childTnLst>
                                </p:cTn>
                              </p:par>
                              <p:par>
                                <p:cTn id="15" presetID="29" presetClass="entr" presetSubtype="0" fill="hold" nodeType="withEffect">
                                  <p:stCondLst>
                                    <p:cond delay="0"/>
                                  </p:stCondLst>
                                  <p:childTnLst>
                                    <p:set>
                                      <p:cBhvr>
                                        <p:cTn id="16" dur="1" fill="hold">
                                          <p:stCondLst>
                                            <p:cond delay="0"/>
                                          </p:stCondLst>
                                        </p:cTn>
                                        <p:tgtEl>
                                          <p:spTgt spid="521227"/>
                                        </p:tgtEl>
                                        <p:attrNameLst>
                                          <p:attrName>style.visibility</p:attrName>
                                        </p:attrNameLst>
                                      </p:cBhvr>
                                      <p:to>
                                        <p:strVal val="visible"/>
                                      </p:to>
                                    </p:set>
                                    <p:anim calcmode="lin" valueType="num">
                                      <p:cBhvr>
                                        <p:cTn id="17" dur="1000" fill="hold"/>
                                        <p:tgtEl>
                                          <p:spTgt spid="521227"/>
                                        </p:tgtEl>
                                        <p:attrNameLst>
                                          <p:attrName>ppt_x</p:attrName>
                                        </p:attrNameLst>
                                      </p:cBhvr>
                                      <p:tavLst>
                                        <p:tav tm="0">
                                          <p:val>
                                            <p:strVal val="#ppt_x-.2"/>
                                          </p:val>
                                        </p:tav>
                                        <p:tav tm="100000">
                                          <p:val>
                                            <p:strVal val="#ppt_x"/>
                                          </p:val>
                                        </p:tav>
                                      </p:tavLst>
                                    </p:anim>
                                    <p:anim calcmode="lin" valueType="num">
                                      <p:cBhvr>
                                        <p:cTn id="18" dur="1000" fill="hold"/>
                                        <p:tgtEl>
                                          <p:spTgt spid="521227"/>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212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21225"/>
                                        </p:tgtEl>
                                        <p:attrNameLst>
                                          <p:attrName>style.visibility</p:attrName>
                                        </p:attrNameLst>
                                      </p:cBhvr>
                                      <p:to>
                                        <p:strVal val="visible"/>
                                      </p:to>
                                    </p:set>
                                    <p:animEffect transition="in" filter="dissolve">
                                      <p:cBhvr>
                                        <p:cTn id="24" dur="500"/>
                                        <p:tgtEl>
                                          <p:spTgt spid="52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3" grpId="0" animBg="1"/>
      <p:bldP spid="5212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95288" y="333375"/>
            <a:ext cx="8229600" cy="1512888"/>
          </a:xfrm>
        </p:spPr>
        <p:txBody>
          <a:bodyPr/>
          <a:lstStyle/>
          <a:p>
            <a:r>
              <a:rPr lang="en-US" altLang="zh-CN" dirty="0" smtClean="0">
                <a:effectLst>
                  <a:outerShdw blurRad="38100" dist="38100" dir="2700000" algn="tl">
                    <a:srgbClr val="C0C0C0"/>
                  </a:outerShdw>
                </a:effectLst>
              </a:rPr>
              <a:t>7.4.3 </a:t>
            </a:r>
            <a:r>
              <a:rPr lang="zh-CN" altLang="en-US" dirty="0" smtClean="0">
                <a:effectLst>
                  <a:outerShdw blurRad="38100" dist="38100" dir="2700000" algn="tl">
                    <a:srgbClr val="C0C0C0"/>
                  </a:outerShdw>
                </a:effectLst>
              </a:rPr>
              <a:t>环形振荡电路</a:t>
            </a:r>
            <a:r>
              <a:rPr lang="en-US" altLang="zh-CN" dirty="0" smtClean="0">
                <a:effectLst>
                  <a:outerShdw blurRad="38100" dist="38100" dir="2700000" algn="tl">
                    <a:srgbClr val="C0C0C0"/>
                  </a:outerShdw>
                </a:effectLst>
              </a:rPr>
              <a:t/>
            </a:r>
            <a:br>
              <a:rPr lang="en-US" altLang="zh-CN" dirty="0" smtClean="0">
                <a:effectLst>
                  <a:outerShdw blurRad="38100" dist="38100" dir="2700000" algn="tl">
                    <a:srgbClr val="C0C0C0"/>
                  </a:outerShdw>
                </a:effectLst>
              </a:rPr>
            </a:br>
            <a:r>
              <a:rPr lang="zh-CN" altLang="en-US" dirty="0" smtClean="0">
                <a:effectLst>
                  <a:outerShdw blurRad="38100" dist="38100" dir="2700000" algn="tl">
                    <a:srgbClr val="C0C0C0"/>
                  </a:outerShdw>
                </a:effectLst>
              </a:rPr>
              <a:t>一、最简单的环形振荡电路</a:t>
            </a:r>
          </a:p>
        </p:txBody>
      </p:sp>
      <p:graphicFrame>
        <p:nvGraphicFramePr>
          <p:cNvPr id="32770" name="Object 4"/>
          <p:cNvGraphicFramePr>
            <a:graphicFrameLocks noChangeAspect="1"/>
          </p:cNvGraphicFramePr>
          <p:nvPr/>
        </p:nvGraphicFramePr>
        <p:xfrm>
          <a:off x="323850" y="3284538"/>
          <a:ext cx="4032250" cy="3244850"/>
        </p:xfrm>
        <a:graphic>
          <a:graphicData uri="http://schemas.openxmlformats.org/presentationml/2006/ole">
            <p:oleObj spid="_x0000_s32770" name="Photo Editor 照片" r:id="rId3" imgW="16204287" imgH="13038095" progId="">
              <p:embed/>
            </p:oleObj>
          </a:graphicData>
        </a:graphic>
      </p:graphicFrame>
      <p:pic>
        <p:nvPicPr>
          <p:cNvPr id="32771" name="Picture 5"/>
          <p:cNvPicPr>
            <a:picLocks noChangeAspect="1" noChangeArrowheads="1"/>
          </p:cNvPicPr>
          <p:nvPr/>
        </p:nvPicPr>
        <p:blipFill>
          <a:blip r:embed="rId4"/>
          <a:srcRect/>
          <a:stretch>
            <a:fillRect/>
          </a:stretch>
        </p:blipFill>
        <p:spPr bwMode="auto">
          <a:xfrm>
            <a:off x="4427538" y="3068638"/>
            <a:ext cx="4176712" cy="2884487"/>
          </a:xfrm>
          <a:prstGeom prst="rect">
            <a:avLst/>
          </a:prstGeom>
          <a:noFill/>
          <a:ln w="9525">
            <a:noFill/>
            <a:miter lim="800000"/>
            <a:headEnd/>
            <a:tailEnd/>
          </a:ln>
        </p:spPr>
      </p:pic>
      <p:pic>
        <p:nvPicPr>
          <p:cNvPr id="32772" name="Picture 6" descr="10-4-10"/>
          <p:cNvPicPr>
            <a:picLocks noChangeAspect="1" noChangeArrowheads="1"/>
          </p:cNvPicPr>
          <p:nvPr/>
        </p:nvPicPr>
        <p:blipFill>
          <a:blip r:embed="rId5"/>
          <a:srcRect/>
          <a:stretch>
            <a:fillRect/>
          </a:stretch>
        </p:blipFill>
        <p:spPr bwMode="auto">
          <a:xfrm>
            <a:off x="611188" y="1628775"/>
            <a:ext cx="4394200" cy="139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2" descr="10-4-12a"/>
          <p:cNvPicPr>
            <a:picLocks noChangeAspect="1" noChangeArrowheads="1"/>
          </p:cNvPicPr>
          <p:nvPr/>
        </p:nvPicPr>
        <p:blipFill>
          <a:blip r:embed="rId3"/>
          <a:srcRect/>
          <a:stretch>
            <a:fillRect/>
          </a:stretch>
        </p:blipFill>
        <p:spPr bwMode="auto">
          <a:xfrm>
            <a:off x="323850" y="2276475"/>
            <a:ext cx="4233863" cy="1833563"/>
          </a:xfrm>
          <a:prstGeom prst="rect">
            <a:avLst/>
          </a:prstGeom>
          <a:noFill/>
          <a:ln w="9525">
            <a:noFill/>
            <a:miter lim="800000"/>
            <a:headEnd/>
            <a:tailEnd/>
          </a:ln>
        </p:spPr>
      </p:pic>
      <p:pic>
        <p:nvPicPr>
          <p:cNvPr id="33794" name="Picture 13" descr="10-4-12b"/>
          <p:cNvPicPr>
            <a:picLocks noChangeAspect="1" noChangeArrowheads="1"/>
          </p:cNvPicPr>
          <p:nvPr/>
        </p:nvPicPr>
        <p:blipFill>
          <a:blip r:embed="rId4"/>
          <a:srcRect/>
          <a:stretch>
            <a:fillRect/>
          </a:stretch>
        </p:blipFill>
        <p:spPr bwMode="auto">
          <a:xfrm>
            <a:off x="179388" y="4221163"/>
            <a:ext cx="4681537" cy="1820862"/>
          </a:xfrm>
          <a:prstGeom prst="rect">
            <a:avLst/>
          </a:prstGeom>
          <a:noFill/>
          <a:ln w="9525">
            <a:noFill/>
            <a:miter lim="800000"/>
            <a:headEnd/>
            <a:tailEnd/>
          </a:ln>
        </p:spPr>
      </p:pic>
      <p:sp>
        <p:nvSpPr>
          <p:cNvPr id="523267" name="Rectangle 3"/>
          <p:cNvSpPr>
            <a:spLocks noGrp="1" noChangeArrowheads="1"/>
          </p:cNvSpPr>
          <p:nvPr>
            <p:ph idx="1"/>
          </p:nvPr>
        </p:nvSpPr>
        <p:spPr>
          <a:xfrm>
            <a:off x="179388" y="404813"/>
            <a:ext cx="8137525" cy="5440362"/>
          </a:xfrm>
        </p:spPr>
        <p:txBody>
          <a:bodyPr/>
          <a:lstStyle/>
          <a:p>
            <a:pPr>
              <a:buFontTx/>
              <a:buNone/>
            </a:pPr>
            <a:r>
              <a:rPr lang="zh-CN" altLang="en-US" dirty="0" smtClean="0">
                <a:effectLst>
                  <a:outerShdw blurRad="38100" dist="38100" dir="2700000" algn="tl">
                    <a:srgbClr val="C0C0C0"/>
                  </a:outerShdw>
                </a:effectLst>
              </a:rPr>
              <a:t>二、实用的环形振荡电路</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													</a:t>
            </a:r>
          </a:p>
        </p:txBody>
      </p:sp>
      <p:graphicFrame>
        <p:nvGraphicFramePr>
          <p:cNvPr id="33796" name="Object 6"/>
          <p:cNvGraphicFramePr>
            <a:graphicFrameLocks noChangeAspect="1"/>
          </p:cNvGraphicFramePr>
          <p:nvPr/>
        </p:nvGraphicFramePr>
        <p:xfrm>
          <a:off x="3540125" y="3906838"/>
          <a:ext cx="5064125" cy="500062"/>
        </p:xfrm>
        <a:graphic>
          <a:graphicData uri="http://schemas.openxmlformats.org/presentationml/2006/ole">
            <p:oleObj spid="_x0000_s33796" name="公式" r:id="rId5" imgW="2514600" imgH="254000" progId="Equation.3">
              <p:embed/>
            </p:oleObj>
          </a:graphicData>
        </a:graphic>
      </p:graphicFrame>
      <p:graphicFrame>
        <p:nvGraphicFramePr>
          <p:cNvPr id="33797" name="Object 8"/>
          <p:cNvGraphicFramePr>
            <a:graphicFrameLocks noChangeAspect="1"/>
          </p:cNvGraphicFramePr>
          <p:nvPr/>
        </p:nvGraphicFramePr>
        <p:xfrm>
          <a:off x="1906588" y="5894388"/>
          <a:ext cx="7202487" cy="449262"/>
        </p:xfrm>
        <a:graphic>
          <a:graphicData uri="http://schemas.openxmlformats.org/presentationml/2006/ole">
            <p:oleObj spid="_x0000_s33797" name="公式" r:id="rId6" imgW="3606800" imgH="228600" progId="Equation.3">
              <p:embed/>
            </p:oleObj>
          </a:graphicData>
        </a:graphic>
      </p:graphicFrame>
      <p:sp>
        <p:nvSpPr>
          <p:cNvPr id="523274" name="Rectangle 10"/>
          <p:cNvSpPr>
            <a:spLocks noChangeArrowheads="1"/>
          </p:cNvSpPr>
          <p:nvPr/>
        </p:nvSpPr>
        <p:spPr bwMode="auto">
          <a:xfrm>
            <a:off x="3419475" y="476250"/>
            <a:ext cx="107791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zh-CN" altLang="en-US">
                <a:solidFill>
                  <a:srgbClr val="000000"/>
                </a:solidFill>
                <a:effectLst>
                  <a:outerShdw blurRad="38100" dist="38100" dir="2700000" algn="tl">
                    <a:srgbClr val="DDDDDD"/>
                  </a:outerShdw>
                </a:effectLst>
                <a:latin typeface="Comic Sans MS" charset="0"/>
                <a:ea typeface="方正舒体" charset="0"/>
                <a:cs typeface="方正舒体" charset="0"/>
              </a:rPr>
              <a:t>（</a:t>
            </a:r>
            <a:r>
              <a:rPr lang="en-US" altLang="zh-CN">
                <a:solidFill>
                  <a:srgbClr val="000000"/>
                </a:solidFill>
                <a:effectLst>
                  <a:outerShdw blurRad="38100" dist="38100" dir="2700000" algn="tl">
                    <a:srgbClr val="DDDDDD"/>
                  </a:outerShdw>
                </a:effectLst>
                <a:latin typeface="Comic Sans MS" charset="0"/>
                <a:ea typeface="方正舒体" charset="0"/>
                <a:cs typeface="方正舒体" charset="0"/>
              </a:rPr>
              <a:t>TTL</a:t>
            </a:r>
            <a:r>
              <a:rPr lang="zh-CN" altLang="en-US">
                <a:solidFill>
                  <a:srgbClr val="000000"/>
                </a:solidFill>
                <a:effectLst>
                  <a:outerShdw blurRad="38100" dist="38100" dir="2700000" algn="tl">
                    <a:srgbClr val="DDDDDD"/>
                  </a:outerShdw>
                </a:effectLst>
                <a:latin typeface="Comic Sans MS" charset="0"/>
                <a:ea typeface="方正舒体" charset="0"/>
                <a:cs typeface="方正舒体" charset="0"/>
              </a:rPr>
              <a:t>）</a:t>
            </a:r>
          </a:p>
        </p:txBody>
      </p:sp>
      <p:pic>
        <p:nvPicPr>
          <p:cNvPr id="33799" name="Picture 11" descr="10-4-10"/>
          <p:cNvPicPr>
            <a:picLocks noChangeAspect="1" noChangeArrowheads="1"/>
          </p:cNvPicPr>
          <p:nvPr/>
        </p:nvPicPr>
        <p:blipFill>
          <a:blip r:embed="rId7"/>
          <a:srcRect/>
          <a:stretch>
            <a:fillRect/>
          </a:stretch>
        </p:blipFill>
        <p:spPr bwMode="auto">
          <a:xfrm>
            <a:off x="323850" y="836613"/>
            <a:ext cx="4394200" cy="139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4" descr="图6"/>
          <p:cNvPicPr>
            <a:picLocks noChangeAspect="1" noChangeArrowheads="1"/>
          </p:cNvPicPr>
          <p:nvPr/>
        </p:nvPicPr>
        <p:blipFill>
          <a:blip r:embed="rId2"/>
          <a:srcRect/>
          <a:stretch>
            <a:fillRect/>
          </a:stretch>
        </p:blipFill>
        <p:spPr bwMode="auto">
          <a:xfrm>
            <a:off x="1187450" y="2997200"/>
            <a:ext cx="6697663" cy="3246438"/>
          </a:xfrm>
          <a:prstGeom prst="rect">
            <a:avLst/>
          </a:prstGeom>
          <a:noFill/>
          <a:ln w="9525">
            <a:noFill/>
            <a:miter lim="800000"/>
            <a:headEnd/>
            <a:tailEnd/>
          </a:ln>
        </p:spPr>
      </p:pic>
      <p:sp>
        <p:nvSpPr>
          <p:cNvPr id="393219" name="Rectangle 3"/>
          <p:cNvSpPr>
            <a:spLocks noGrp="1" noChangeArrowheads="1"/>
          </p:cNvSpPr>
          <p:nvPr>
            <p:ph idx="1"/>
          </p:nvPr>
        </p:nvSpPr>
        <p:spPr>
          <a:xfrm>
            <a:off x="427038" y="404813"/>
            <a:ext cx="8137525" cy="5513387"/>
          </a:xfrm>
        </p:spPr>
        <p:txBody>
          <a:bodyPr/>
          <a:lstStyle/>
          <a:p>
            <a:pPr>
              <a:buFontTx/>
              <a:buNone/>
            </a:pPr>
            <a:r>
              <a:rPr lang="en-US" altLang="zh-CN" smtClean="0">
                <a:effectLst>
                  <a:outerShdw blurRad="38100" dist="38100" dir="2700000" algn="tl">
                    <a:srgbClr val="C0C0C0"/>
                  </a:outerShdw>
                </a:effectLst>
              </a:rPr>
              <a:t>7.1 </a:t>
            </a:r>
            <a:r>
              <a:rPr lang="zh-CN" altLang="en-US" smtClean="0">
                <a:effectLst>
                  <a:outerShdw blurRad="38100" dist="38100" dir="2700000" algn="tl">
                    <a:srgbClr val="C0C0C0"/>
                  </a:outerShdw>
                </a:effectLst>
              </a:rPr>
              <a:t>概述</a:t>
            </a:r>
            <a:endParaRPr lang="en-US" altLang="zh-CN" smtClean="0">
              <a:effectLst>
                <a:outerShdw blurRad="38100" dist="38100" dir="2700000" algn="tl">
                  <a:srgbClr val="C0C0C0"/>
                </a:outerShdw>
              </a:effectLst>
            </a:endParaRPr>
          </a:p>
          <a:p>
            <a:pPr>
              <a:buFontTx/>
              <a:buNone/>
            </a:pPr>
            <a:r>
              <a:rPr lang="zh-CN" altLang="en-US" smtClean="0">
                <a:effectLst>
                  <a:outerShdw blurRad="38100" dist="38100" dir="2700000" algn="tl">
                    <a:srgbClr val="C0C0C0"/>
                  </a:outerShdw>
                </a:effectLst>
              </a:rPr>
              <a:t>一、获取矩形脉冲的方法</a:t>
            </a:r>
            <a:endParaRPr lang="en-US" altLang="zh-CN" smtClean="0">
              <a:effectLst>
                <a:outerShdw blurRad="38100" dist="38100" dir="2700000" algn="tl">
                  <a:srgbClr val="C0C0C0"/>
                </a:outerShdw>
              </a:effectLst>
            </a:endParaRPr>
          </a:p>
          <a:p>
            <a:pPr>
              <a:buFontTx/>
              <a:buNone/>
            </a:pPr>
            <a:r>
              <a:rPr lang="en-US" altLang="zh-CN" smtClean="0">
                <a:effectLst>
                  <a:outerShdw blurRad="38100" dist="38100" dir="2700000" algn="tl">
                    <a:srgbClr val="C0C0C0"/>
                  </a:outerShdw>
                </a:effectLst>
              </a:rPr>
              <a:t>1.   </a:t>
            </a:r>
            <a:r>
              <a:rPr lang="zh-CN" altLang="en-US" smtClean="0">
                <a:effectLst>
                  <a:outerShdw blurRad="38100" dist="38100" dir="2700000" algn="tl">
                    <a:srgbClr val="C0C0C0"/>
                  </a:outerShdw>
                </a:effectLst>
              </a:rPr>
              <a:t>脉冲波形发生电路</a:t>
            </a:r>
            <a:endParaRPr lang="en-US" altLang="zh-CN" smtClean="0">
              <a:effectLst>
                <a:outerShdw blurRad="38100" dist="38100" dir="2700000" algn="tl">
                  <a:srgbClr val="C0C0C0"/>
                </a:outerShdw>
              </a:effectLst>
            </a:endParaRPr>
          </a:p>
          <a:p>
            <a:pPr>
              <a:buFontTx/>
              <a:buNone/>
            </a:pPr>
            <a:r>
              <a:rPr lang="en-US" altLang="zh-CN" smtClean="0">
                <a:effectLst>
                  <a:outerShdw blurRad="38100" dist="38100" dir="2700000" algn="tl">
                    <a:srgbClr val="C0C0C0"/>
                  </a:outerShdw>
                </a:effectLst>
              </a:rPr>
              <a:t>2.  </a:t>
            </a:r>
            <a:r>
              <a:rPr lang="zh-CN" altLang="en-US" smtClean="0">
                <a:effectLst>
                  <a:outerShdw blurRad="38100" dist="38100" dir="2700000" algn="tl">
                    <a:srgbClr val="C0C0C0"/>
                  </a:outerShdw>
                </a:effectLst>
              </a:rPr>
              <a:t>脉冲波形整形电路</a:t>
            </a:r>
            <a:endParaRPr lang="en-US" altLang="zh-CN" smtClean="0">
              <a:effectLst>
                <a:outerShdw blurRad="38100" dist="38100" dir="2700000" algn="tl">
                  <a:srgbClr val="C0C0C0"/>
                </a:outerShdw>
              </a:effectLst>
            </a:endParaRPr>
          </a:p>
          <a:p>
            <a:pPr>
              <a:buFontTx/>
              <a:buNone/>
            </a:pPr>
            <a:endParaRPr lang="en-US" altLang="zh-CN" smtClean="0">
              <a:effectLst>
                <a:outerShdw blurRad="38100" dist="38100" dir="2700000" algn="tl">
                  <a:srgbClr val="C0C0C0"/>
                </a:outerShdw>
              </a:effectLst>
            </a:endParaRPr>
          </a:p>
          <a:p>
            <a:pPr>
              <a:buFontTx/>
              <a:buNone/>
            </a:pPr>
            <a:r>
              <a:rPr lang="zh-CN" altLang="en-US" smtClean="0">
                <a:effectLst>
                  <a:outerShdw blurRad="38100" dist="38100" dir="2700000" algn="tl">
                    <a:srgbClr val="C0C0C0"/>
                  </a:outerShdw>
                </a:effectLst>
              </a:rPr>
              <a:t>二、描述矩形脉冲特性的主要参数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8" descr="10-4-12b"/>
          <p:cNvPicPr>
            <a:picLocks noChangeAspect="1" noChangeArrowheads="1"/>
          </p:cNvPicPr>
          <p:nvPr/>
        </p:nvPicPr>
        <p:blipFill>
          <a:blip r:embed="rId3"/>
          <a:srcRect/>
          <a:stretch>
            <a:fillRect/>
          </a:stretch>
        </p:blipFill>
        <p:spPr bwMode="auto">
          <a:xfrm>
            <a:off x="250825" y="549275"/>
            <a:ext cx="4067175" cy="1581150"/>
          </a:xfrm>
          <a:prstGeom prst="rect">
            <a:avLst/>
          </a:prstGeom>
          <a:noFill/>
          <a:ln w="9525">
            <a:noFill/>
            <a:miter lim="800000"/>
            <a:headEnd/>
            <a:tailEnd/>
          </a:ln>
        </p:spPr>
      </p:pic>
      <p:pic>
        <p:nvPicPr>
          <p:cNvPr id="34818" name="Picture 7" descr="10-4-14"/>
          <p:cNvPicPr>
            <a:picLocks noChangeAspect="1" noChangeArrowheads="1"/>
          </p:cNvPicPr>
          <p:nvPr/>
        </p:nvPicPr>
        <p:blipFill>
          <a:blip r:embed="rId4"/>
          <a:srcRect/>
          <a:stretch>
            <a:fillRect/>
          </a:stretch>
        </p:blipFill>
        <p:spPr bwMode="auto">
          <a:xfrm>
            <a:off x="4211638" y="620713"/>
            <a:ext cx="4691062" cy="4741862"/>
          </a:xfrm>
          <a:prstGeom prst="rect">
            <a:avLst/>
          </a:prstGeom>
          <a:noFill/>
          <a:ln w="9525">
            <a:noFill/>
            <a:miter lim="800000"/>
            <a:headEnd/>
            <a:tailEnd/>
          </a:ln>
        </p:spPr>
      </p:pic>
      <p:pic>
        <p:nvPicPr>
          <p:cNvPr id="524292" name="Picture 4"/>
          <p:cNvPicPr>
            <a:picLocks noChangeAspect="1" noChangeArrowheads="1"/>
          </p:cNvPicPr>
          <p:nvPr/>
        </p:nvPicPr>
        <p:blipFill>
          <a:blip r:embed="rId5"/>
          <a:srcRect/>
          <a:stretch>
            <a:fillRect/>
          </a:stretch>
        </p:blipFill>
        <p:spPr bwMode="auto">
          <a:xfrm>
            <a:off x="38100" y="2205038"/>
            <a:ext cx="3813175" cy="3124200"/>
          </a:xfrm>
          <a:prstGeom prst="rect">
            <a:avLst/>
          </a:prstGeom>
          <a:noFill/>
          <a:ln w="9525">
            <a:noFill/>
            <a:miter lim="800000"/>
            <a:headEnd/>
            <a:tailEnd/>
          </a:ln>
        </p:spPr>
      </p:pic>
      <p:graphicFrame>
        <p:nvGraphicFramePr>
          <p:cNvPr id="524293" name="Object 5"/>
          <p:cNvGraphicFramePr>
            <a:graphicFrameLocks noChangeAspect="1"/>
          </p:cNvGraphicFramePr>
          <p:nvPr/>
        </p:nvGraphicFramePr>
        <p:xfrm>
          <a:off x="341313" y="5300663"/>
          <a:ext cx="7127875" cy="1146175"/>
        </p:xfrm>
        <a:graphic>
          <a:graphicData uri="http://schemas.openxmlformats.org/presentationml/2006/ole">
            <p:oleObj spid="_x0000_s34820" name="公式" r:id="rId6" imgW="2997200" imgH="482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4292"/>
                                        </p:tgtEl>
                                        <p:attrNameLst>
                                          <p:attrName>style.visibility</p:attrName>
                                        </p:attrNameLst>
                                      </p:cBhvr>
                                      <p:to>
                                        <p:strVal val="visible"/>
                                      </p:to>
                                    </p:set>
                                    <p:animEffect transition="in" filter="blinds(horizontal)">
                                      <p:cBhvr>
                                        <p:cTn id="7" dur="500"/>
                                        <p:tgtEl>
                                          <p:spTgt spid="524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4293"/>
                                        </p:tgtEl>
                                        <p:attrNameLst>
                                          <p:attrName>style.visibility</p:attrName>
                                        </p:attrNameLst>
                                      </p:cBhvr>
                                      <p:to>
                                        <p:strVal val="visible"/>
                                      </p:to>
                                    </p:set>
                                    <p:animEffect transition="in" filter="dissolve">
                                      <p:cBhvr>
                                        <p:cTn id="12" dur="500"/>
                                        <p:tgtEl>
                                          <p:spTgt spid="524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idx="1"/>
          </p:nvPr>
        </p:nvSpPr>
        <p:spPr>
          <a:xfrm>
            <a:off x="395288" y="476250"/>
            <a:ext cx="8137525" cy="5584825"/>
          </a:xfrm>
        </p:spPr>
        <p:txBody>
          <a:bodyPr/>
          <a:lstStyle/>
          <a:p>
            <a:pPr>
              <a:buFontTx/>
              <a:buNone/>
            </a:pPr>
            <a:r>
              <a:rPr lang="en-US" altLang="zh-CN" dirty="0" smtClean="0">
                <a:effectLst>
                  <a:outerShdw blurRad="38100" dist="38100" dir="2700000" algn="tl">
                    <a:srgbClr val="C0C0C0"/>
                  </a:outerShdw>
                </a:effectLst>
              </a:rPr>
              <a:t>7.4.4 </a:t>
            </a:r>
            <a:r>
              <a:rPr lang="zh-CN" altLang="en-US" dirty="0" smtClean="0">
                <a:effectLst>
                  <a:outerShdw blurRad="38100" dist="38100" dir="2700000" algn="tl">
                    <a:srgbClr val="C0C0C0"/>
                  </a:outerShdw>
                </a:effectLst>
              </a:rPr>
              <a:t>用施密特触发器构成的多谐振荡电路</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pic>
        <p:nvPicPr>
          <p:cNvPr id="525316" name="Picture 4"/>
          <p:cNvPicPr>
            <a:picLocks noChangeAspect="1" noChangeArrowheads="1"/>
          </p:cNvPicPr>
          <p:nvPr/>
        </p:nvPicPr>
        <p:blipFill>
          <a:blip r:embed="rId3"/>
          <a:srcRect/>
          <a:stretch>
            <a:fillRect/>
          </a:stretch>
        </p:blipFill>
        <p:spPr bwMode="auto">
          <a:xfrm>
            <a:off x="179388" y="2924175"/>
            <a:ext cx="4608512" cy="2868613"/>
          </a:xfrm>
          <a:prstGeom prst="rect">
            <a:avLst/>
          </a:prstGeom>
          <a:noFill/>
          <a:ln w="9525">
            <a:noFill/>
            <a:miter lim="800000"/>
            <a:headEnd/>
            <a:tailEnd/>
          </a:ln>
        </p:spPr>
      </p:pic>
      <p:graphicFrame>
        <p:nvGraphicFramePr>
          <p:cNvPr id="525317" name="Object 5"/>
          <p:cNvGraphicFramePr>
            <a:graphicFrameLocks noChangeAspect="1"/>
          </p:cNvGraphicFramePr>
          <p:nvPr/>
        </p:nvGraphicFramePr>
        <p:xfrm>
          <a:off x="3059113" y="981075"/>
          <a:ext cx="5651500" cy="812800"/>
        </p:xfrm>
        <a:graphic>
          <a:graphicData uri="http://schemas.openxmlformats.org/presentationml/2006/ole">
            <p:oleObj spid="_x0000_s35843" name="公式" r:id="rId4" imgW="2997200" imgH="431800" progId="Equation.3">
              <p:embed/>
            </p:oleObj>
          </a:graphicData>
        </a:graphic>
      </p:graphicFrame>
      <p:graphicFrame>
        <p:nvGraphicFramePr>
          <p:cNvPr id="525319" name="Object 7"/>
          <p:cNvGraphicFramePr>
            <a:graphicFrameLocks noChangeAspect="1"/>
          </p:cNvGraphicFramePr>
          <p:nvPr/>
        </p:nvGraphicFramePr>
        <p:xfrm>
          <a:off x="2051050" y="5516563"/>
          <a:ext cx="6480175" cy="911225"/>
        </p:xfrm>
        <a:graphic>
          <a:graphicData uri="http://schemas.openxmlformats.org/presentationml/2006/ole">
            <p:oleObj spid="_x0000_s35844" name="公式" r:id="rId5" imgW="3073400" imgH="431800" progId="Equation.3">
              <p:embed/>
            </p:oleObj>
          </a:graphicData>
        </a:graphic>
      </p:graphicFrame>
      <p:pic>
        <p:nvPicPr>
          <p:cNvPr id="35845" name="Picture 8" descr="10-4-15"/>
          <p:cNvPicPr>
            <a:picLocks noChangeAspect="1" noChangeArrowheads="1"/>
          </p:cNvPicPr>
          <p:nvPr/>
        </p:nvPicPr>
        <p:blipFill>
          <a:blip r:embed="rId6"/>
          <a:srcRect/>
          <a:stretch>
            <a:fillRect/>
          </a:stretch>
        </p:blipFill>
        <p:spPr bwMode="auto">
          <a:xfrm>
            <a:off x="539750" y="908050"/>
            <a:ext cx="2376488" cy="2047875"/>
          </a:xfrm>
          <a:prstGeom prst="rect">
            <a:avLst/>
          </a:prstGeom>
          <a:noFill/>
          <a:ln w="9525">
            <a:noFill/>
            <a:miter lim="800000"/>
            <a:headEnd/>
            <a:tailEnd/>
          </a:ln>
        </p:spPr>
      </p:pic>
      <p:pic>
        <p:nvPicPr>
          <p:cNvPr id="525321" name="Picture 9" descr="10-4-17"/>
          <p:cNvPicPr>
            <a:picLocks noChangeAspect="1" noChangeArrowheads="1"/>
          </p:cNvPicPr>
          <p:nvPr/>
        </p:nvPicPr>
        <p:blipFill>
          <a:blip r:embed="rId7"/>
          <a:srcRect/>
          <a:stretch>
            <a:fillRect/>
          </a:stretch>
        </p:blipFill>
        <p:spPr bwMode="auto">
          <a:xfrm>
            <a:off x="5148263" y="1916113"/>
            <a:ext cx="3343275" cy="3673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5316"/>
                                        </p:tgtEl>
                                        <p:attrNameLst>
                                          <p:attrName>style.visibility</p:attrName>
                                        </p:attrNameLst>
                                      </p:cBhvr>
                                      <p:to>
                                        <p:strVal val="visible"/>
                                      </p:to>
                                    </p:set>
                                    <p:animEffect transition="in" filter="blinds(horizontal)">
                                      <p:cBhvr>
                                        <p:cTn id="7" dur="500"/>
                                        <p:tgtEl>
                                          <p:spTgt spid="525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7"/>
                                        </p:tgtEl>
                                        <p:attrNameLst>
                                          <p:attrName>style.visibility</p:attrName>
                                        </p:attrNameLst>
                                      </p:cBhvr>
                                      <p:to>
                                        <p:strVal val="visible"/>
                                      </p:to>
                                    </p:set>
                                    <p:animEffect transition="in" filter="blinds(horizontal)">
                                      <p:cBhvr>
                                        <p:cTn id="12" dur="500"/>
                                        <p:tgtEl>
                                          <p:spTgt spid="525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5321"/>
                                        </p:tgtEl>
                                        <p:attrNameLst>
                                          <p:attrName>style.visibility</p:attrName>
                                        </p:attrNameLst>
                                      </p:cBhvr>
                                      <p:to>
                                        <p:strVal val="visible"/>
                                      </p:to>
                                    </p:set>
                                    <p:animEffect transition="in" filter="blinds(horizontal)">
                                      <p:cBhvr>
                                        <p:cTn id="17" dur="500"/>
                                        <p:tgtEl>
                                          <p:spTgt spid="5253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5319"/>
                                        </p:tgtEl>
                                        <p:attrNameLst>
                                          <p:attrName>style.visibility</p:attrName>
                                        </p:attrNameLst>
                                      </p:cBhvr>
                                      <p:to>
                                        <p:strVal val="visible"/>
                                      </p:to>
                                    </p:set>
                                    <p:animEffect transition="in" filter="blinds(horizontal)">
                                      <p:cBhvr>
                                        <p:cTn id="22" dur="500"/>
                                        <p:tgtEl>
                                          <p:spTgt spid="52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idx="1"/>
          </p:nvPr>
        </p:nvSpPr>
        <p:spPr>
          <a:xfrm>
            <a:off x="395288" y="404813"/>
            <a:ext cx="8137525" cy="5729287"/>
          </a:xfrm>
        </p:spPr>
        <p:txBody>
          <a:bodyPr/>
          <a:lstStyle/>
          <a:p>
            <a:pPr>
              <a:buFontTx/>
              <a:buNone/>
            </a:pPr>
            <a:r>
              <a:rPr lang="en-US" altLang="zh-CN" dirty="0" smtClean="0">
                <a:effectLst>
                  <a:outerShdw blurRad="38100" dist="38100" dir="2700000" algn="tl">
                    <a:srgbClr val="C0C0C0"/>
                  </a:outerShdw>
                </a:effectLst>
              </a:rPr>
              <a:t>7.4.5 </a:t>
            </a:r>
            <a:r>
              <a:rPr lang="zh-CN" altLang="en-US" dirty="0" smtClean="0">
                <a:effectLst>
                  <a:outerShdw blurRad="38100" dist="38100" dir="2700000" algn="tl">
                    <a:srgbClr val="C0C0C0"/>
                  </a:outerShdw>
                </a:effectLst>
              </a:rPr>
              <a:t>石英晶体多谐振荡电路</a:t>
            </a:r>
          </a:p>
        </p:txBody>
      </p:sp>
      <p:pic>
        <p:nvPicPr>
          <p:cNvPr id="36866" name="Picture 3"/>
          <p:cNvPicPr>
            <a:picLocks noChangeAspect="1" noChangeArrowheads="1"/>
          </p:cNvPicPr>
          <p:nvPr/>
        </p:nvPicPr>
        <p:blipFill>
          <a:blip r:embed="rId2"/>
          <a:srcRect/>
          <a:stretch>
            <a:fillRect/>
          </a:stretch>
        </p:blipFill>
        <p:spPr bwMode="auto">
          <a:xfrm>
            <a:off x="250825" y="908050"/>
            <a:ext cx="4176713" cy="2819400"/>
          </a:xfrm>
          <a:prstGeom prst="rect">
            <a:avLst/>
          </a:prstGeom>
          <a:noFill/>
          <a:ln w="9525">
            <a:noFill/>
            <a:miter lim="800000"/>
            <a:headEnd/>
            <a:tailEnd/>
          </a:ln>
        </p:spPr>
      </p:pic>
      <p:pic>
        <p:nvPicPr>
          <p:cNvPr id="36867" name="Picture 5" descr="image004">
            <a:hlinkClick r:id="rId3"/>
          </p:cNvPr>
          <p:cNvPicPr>
            <a:picLocks noChangeAspect="1" noChangeArrowheads="1"/>
          </p:cNvPicPr>
          <p:nvPr/>
        </p:nvPicPr>
        <p:blipFill>
          <a:blip r:embed="rId4"/>
          <a:srcRect/>
          <a:stretch>
            <a:fillRect/>
          </a:stretch>
        </p:blipFill>
        <p:spPr bwMode="auto">
          <a:xfrm>
            <a:off x="4716463" y="1268413"/>
            <a:ext cx="3024187" cy="1423987"/>
          </a:xfrm>
          <a:prstGeom prst="rect">
            <a:avLst/>
          </a:prstGeom>
          <a:noFill/>
          <a:ln w="9525">
            <a:noFill/>
            <a:miter lim="800000"/>
            <a:headEnd/>
            <a:tailEnd/>
          </a:ln>
        </p:spPr>
      </p:pic>
      <p:sp>
        <p:nvSpPr>
          <p:cNvPr id="526342" name="Rectangle 6"/>
          <p:cNvSpPr>
            <a:spLocks noChangeArrowheads="1"/>
          </p:cNvSpPr>
          <p:nvPr/>
        </p:nvSpPr>
        <p:spPr bwMode="auto">
          <a:xfrm>
            <a:off x="3779838" y="3429000"/>
            <a:ext cx="5041900" cy="256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r>
              <a:rPr lang="zh-CN" altLang="en-US"/>
              <a:t>１９２２年</a:t>
            </a:r>
            <a:endParaRPr lang="en-US" altLang="zh-CN"/>
          </a:p>
          <a:p>
            <a:r>
              <a:rPr lang="zh-CN" altLang="en-US"/>
              <a:t>　　美国</a:t>
            </a:r>
            <a:r>
              <a:rPr lang="en-US" altLang="zh-CN"/>
              <a:t> </a:t>
            </a:r>
            <a:r>
              <a:rPr lang="zh-CN" altLang="en-US"/>
              <a:t>卡第提出用石英压电效应调制电磁振荡的频率。</a:t>
            </a:r>
            <a:endParaRPr lang="en-US" altLang="zh-CN"/>
          </a:p>
          <a:p>
            <a:r>
              <a:rPr lang="zh-CN" altLang="en-US"/>
              <a:t>　</a:t>
            </a:r>
            <a:endParaRPr lang="en-US" altLang="zh-CN"/>
          </a:p>
          <a:p>
            <a:r>
              <a:rPr lang="en-US" altLang="zh-CN"/>
              <a:t>        </a:t>
            </a:r>
            <a:r>
              <a:rPr lang="zh-CN" altLang="en-US"/>
              <a:t>巴黎广播电台首先用严济慈制作的石英振荡片实现了无线电播音中的稳频，随后各国相继采用，使无线广播振荡电磁回路稳频成为压电晶体的最重要应用之一。</a:t>
            </a:r>
            <a:r>
              <a:rPr lang="en-US" altLang="zh-CN"/>
              <a:t/>
            </a:r>
            <a:br>
              <a:rPr lang="en-US" altLang="zh-CN"/>
            </a:br>
            <a:endParaRPr lang="en-US" altLang="zh-CN"/>
          </a:p>
        </p:txBody>
      </p:sp>
      <p:pic>
        <p:nvPicPr>
          <p:cNvPr id="526343" name="Picture 7" descr="10-4-19"/>
          <p:cNvPicPr>
            <a:picLocks noChangeAspect="1" noChangeArrowheads="1"/>
          </p:cNvPicPr>
          <p:nvPr/>
        </p:nvPicPr>
        <p:blipFill>
          <a:blip r:embed="rId5"/>
          <a:srcRect/>
          <a:stretch>
            <a:fillRect/>
          </a:stretch>
        </p:blipFill>
        <p:spPr bwMode="auto">
          <a:xfrm>
            <a:off x="250825" y="3789363"/>
            <a:ext cx="3457575" cy="2273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6343"/>
                                        </p:tgtEl>
                                        <p:attrNameLst>
                                          <p:attrName>style.visibility</p:attrName>
                                        </p:attrNameLst>
                                      </p:cBhvr>
                                      <p:to>
                                        <p:strVal val="visible"/>
                                      </p:to>
                                    </p:set>
                                    <p:animEffect transition="in" filter="blinds(horizontal)">
                                      <p:cBhvr>
                                        <p:cTn id="7" dur="500"/>
                                        <p:tgtEl>
                                          <p:spTgt spid="52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1"/>
          <p:cNvPicPr>
            <a:picLocks noChangeAspect="1" noChangeArrowheads="1"/>
          </p:cNvPicPr>
          <p:nvPr/>
        </p:nvPicPr>
        <p:blipFill>
          <a:blip r:embed="rId2"/>
          <a:srcRect/>
          <a:stretch>
            <a:fillRect/>
          </a:stretch>
        </p:blipFill>
        <p:spPr bwMode="auto">
          <a:xfrm>
            <a:off x="3688216" y="1630273"/>
            <a:ext cx="4772216" cy="3670935"/>
          </a:xfrm>
          <a:prstGeom prst="rect">
            <a:avLst/>
          </a:prstGeom>
          <a:noFill/>
          <a:ln w="9525">
            <a:noFill/>
            <a:miter lim="800000"/>
            <a:headEnd/>
            <a:tailEnd/>
          </a:ln>
        </p:spPr>
      </p:pic>
      <p:sp>
        <p:nvSpPr>
          <p:cNvPr id="527362" name="Rectangle 2"/>
          <p:cNvSpPr>
            <a:spLocks noGrp="1" noChangeArrowheads="1"/>
          </p:cNvSpPr>
          <p:nvPr>
            <p:ph idx="1"/>
          </p:nvPr>
        </p:nvSpPr>
        <p:spPr>
          <a:xfrm>
            <a:off x="179388" y="476250"/>
            <a:ext cx="4392612" cy="5513388"/>
          </a:xfrm>
        </p:spPr>
        <p:txBody>
          <a:bodyPr/>
          <a:lstStyle/>
          <a:p>
            <a:pPr>
              <a:buFontTx/>
              <a:buNone/>
            </a:pPr>
            <a:r>
              <a:rPr lang="en-US" altLang="zh-CN" dirty="0" smtClean="0">
                <a:effectLst>
                  <a:outerShdw blurRad="38100" dist="38100" dir="2700000" algn="tl">
                    <a:srgbClr val="C0C0C0"/>
                  </a:outerShdw>
                </a:effectLst>
              </a:rPr>
              <a:t>7.5    555</a:t>
            </a:r>
            <a:r>
              <a:rPr lang="zh-CN" altLang="en-US" dirty="0" smtClean="0">
                <a:effectLst>
                  <a:outerShdw blurRad="38100" dist="38100" dir="2700000" algn="tl">
                    <a:srgbClr val="C0C0C0"/>
                  </a:outerShdw>
                </a:effectLst>
              </a:rPr>
              <a:t>定时器及其应用</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7.5.1  555</a:t>
            </a:r>
            <a:r>
              <a:rPr lang="zh-CN" altLang="en-US" dirty="0" smtClean="0">
                <a:effectLst>
                  <a:outerShdw blurRad="38100" dist="38100" dir="2700000" algn="tl">
                    <a:srgbClr val="C0C0C0"/>
                  </a:outerShdw>
                </a:effectLst>
              </a:rPr>
              <a:t>定时器</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（数</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模混合</a:t>
            </a:r>
            <a:r>
              <a:rPr lang="en-US" altLang="zh-CN" dirty="0" smtClean="0">
                <a:effectLst>
                  <a:outerShdw blurRad="38100" dist="38100" dir="2700000" algn="tl">
                    <a:srgbClr val="C0C0C0"/>
                  </a:outerShdw>
                </a:effectLst>
              </a:rPr>
              <a:t>IC</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一、电路结构</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由电压比较器（</a:t>
            </a:r>
            <a:r>
              <a:rPr lang="en-US" altLang="zh-CN" dirty="0" smtClean="0">
                <a:effectLst>
                  <a:outerShdw blurRad="38100" dist="38100" dir="2700000" algn="tl">
                    <a:srgbClr val="C0C0C0"/>
                  </a:outerShdw>
                </a:effectLst>
              </a:rPr>
              <a:t>C1,C2</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r>
              <a:rPr lang="en-US" altLang="zh-CN" i="1" dirty="0" smtClean="0"/>
              <a:t>SR</a:t>
            </a:r>
            <a:r>
              <a:rPr lang="zh-CN" altLang="zh-CN" dirty="0" smtClean="0"/>
              <a:t>锁存器</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输出缓冲器（</a:t>
            </a:r>
            <a:r>
              <a:rPr lang="en-US" altLang="zh-CN" dirty="0" smtClean="0">
                <a:effectLst>
                  <a:outerShdw blurRad="38100" dist="38100" dir="2700000" algn="tl">
                    <a:srgbClr val="C0C0C0"/>
                  </a:outerShdw>
                </a:effectLst>
              </a:rPr>
              <a:t>G</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OC</a:t>
            </a:r>
            <a:r>
              <a:rPr lang="zh-CN" altLang="en-US" dirty="0" smtClean="0">
                <a:effectLst>
                  <a:outerShdw blurRad="38100" dist="38100" dir="2700000" algn="tl">
                    <a:srgbClr val="C0C0C0"/>
                  </a:outerShdw>
                </a:effectLst>
              </a:rPr>
              <a:t>输出的三极管（</a:t>
            </a:r>
            <a:r>
              <a:rPr lang="en-US" altLang="zh-CN" dirty="0" smtClean="0">
                <a:effectLst>
                  <a:outerShdw blurRad="38100" dist="38100" dir="2700000" algn="tl">
                    <a:srgbClr val="C0C0C0"/>
                  </a:outerShdw>
                </a:effectLst>
              </a:rPr>
              <a:t>T</a:t>
            </a:r>
            <a:r>
              <a:rPr lang="en-US" altLang="zh-CN" baseline="-25000" dirty="0" smtClean="0">
                <a:effectLst>
                  <a:outerShdw blurRad="38100" dist="38100" dir="2700000" algn="tl">
                    <a:srgbClr val="C0C0C0"/>
                  </a:outerShdw>
                </a:effectLst>
              </a:rPr>
              <a:t>D</a:t>
            </a:r>
            <a:r>
              <a:rPr lang="zh-CN" altLang="en-US" dirty="0" smtClean="0">
                <a:effectLst>
                  <a:outerShdw blurRad="38100" dist="38100" dir="2700000" algn="tl">
                    <a:srgbClr val="C0C0C0"/>
                  </a:outerShdw>
                </a:effectLst>
              </a:rPr>
              <a:t>）</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组成</a:t>
            </a:r>
          </a:p>
        </p:txBody>
      </p:sp>
      <p:sp>
        <p:nvSpPr>
          <p:cNvPr id="10" name="Rectangle 75"/>
          <p:cNvSpPr>
            <a:spLocks noChangeArrowheads="1"/>
          </p:cNvSpPr>
          <p:nvPr/>
        </p:nvSpPr>
        <p:spPr bwMode="auto">
          <a:xfrm>
            <a:off x="4696643" y="1816249"/>
            <a:ext cx="379413" cy="2908895"/>
          </a:xfrm>
          <a:prstGeom prst="rect">
            <a:avLst/>
          </a:prstGeom>
          <a:solidFill>
            <a:srgbClr val="99CCFF">
              <a:alpha val="13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11" name="Rectangle 76"/>
          <p:cNvSpPr>
            <a:spLocks noChangeArrowheads="1"/>
          </p:cNvSpPr>
          <p:nvPr/>
        </p:nvSpPr>
        <p:spPr bwMode="auto">
          <a:xfrm>
            <a:off x="6121508" y="2442343"/>
            <a:ext cx="898763" cy="1490713"/>
          </a:xfrm>
          <a:prstGeom prst="rect">
            <a:avLst/>
          </a:prstGeom>
          <a:solidFill>
            <a:srgbClr val="FFCC00">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12" name="Rectangle 77"/>
          <p:cNvSpPr>
            <a:spLocks noChangeArrowheads="1"/>
          </p:cNvSpPr>
          <p:nvPr/>
        </p:nvSpPr>
        <p:spPr bwMode="auto">
          <a:xfrm>
            <a:off x="7020272" y="2420888"/>
            <a:ext cx="864096" cy="1080121"/>
          </a:xfrm>
          <a:prstGeom prst="rect">
            <a:avLst/>
          </a:prstGeom>
          <a:solidFill>
            <a:srgbClr val="FF99CC">
              <a:alpha val="16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13" name="Rectangle 78"/>
          <p:cNvSpPr>
            <a:spLocks noChangeArrowheads="1"/>
          </p:cNvSpPr>
          <p:nvPr/>
        </p:nvSpPr>
        <p:spPr bwMode="auto">
          <a:xfrm>
            <a:off x="4306700" y="4173265"/>
            <a:ext cx="3047876" cy="623887"/>
          </a:xfrm>
          <a:prstGeom prst="rect">
            <a:avLst/>
          </a:prstGeom>
          <a:solidFill>
            <a:srgbClr val="99FF33">
              <a:alpha val="3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1"/>
          <p:cNvPicPr>
            <a:picLocks noChangeAspect="1" noChangeArrowheads="1"/>
          </p:cNvPicPr>
          <p:nvPr/>
        </p:nvPicPr>
        <p:blipFill>
          <a:blip r:embed="rId3"/>
          <a:srcRect/>
          <a:stretch>
            <a:fillRect/>
          </a:stretch>
        </p:blipFill>
        <p:spPr bwMode="auto">
          <a:xfrm>
            <a:off x="292987" y="1034782"/>
            <a:ext cx="4423029" cy="3402330"/>
          </a:xfrm>
          <a:prstGeom prst="rect">
            <a:avLst/>
          </a:prstGeom>
          <a:noFill/>
          <a:ln w="9525">
            <a:noFill/>
            <a:miter lim="800000"/>
            <a:headEnd/>
            <a:tailEnd/>
          </a:ln>
        </p:spPr>
      </p:pic>
      <p:graphicFrame>
        <p:nvGraphicFramePr>
          <p:cNvPr id="551940" name="Object 4"/>
          <p:cNvGraphicFramePr>
            <a:graphicFrameLocks noChangeAspect="1"/>
          </p:cNvGraphicFramePr>
          <p:nvPr/>
        </p:nvGraphicFramePr>
        <p:xfrm>
          <a:off x="179388" y="476250"/>
          <a:ext cx="4681537" cy="446088"/>
        </p:xfrm>
        <a:graphic>
          <a:graphicData uri="http://schemas.openxmlformats.org/presentationml/2006/ole">
            <p:oleObj spid="_x0000_s38914" name="公式" r:id="rId4" imgW="2260600" imgH="215900" progId="Equation.3">
              <p:embed/>
            </p:oleObj>
          </a:graphicData>
        </a:graphic>
      </p:graphicFrame>
      <p:graphicFrame>
        <p:nvGraphicFramePr>
          <p:cNvPr id="551941" name="Group 5"/>
          <p:cNvGraphicFramePr>
            <a:graphicFrameLocks noGrp="1"/>
          </p:cNvGraphicFramePr>
          <p:nvPr/>
        </p:nvGraphicFramePr>
        <p:xfrm>
          <a:off x="4979988" y="3170238"/>
          <a:ext cx="3768725" cy="3349626"/>
        </p:xfrm>
        <a:graphic>
          <a:graphicData uri="http://schemas.openxmlformats.org/drawingml/2006/table">
            <a:tbl>
              <a:tblPr/>
              <a:tblGrid>
                <a:gridCol w="754062"/>
                <a:gridCol w="754063"/>
                <a:gridCol w="752475"/>
                <a:gridCol w="754062"/>
                <a:gridCol w="754063"/>
              </a:tblGrid>
              <a:tr h="4826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入</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出</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bl>
          </a:graphicData>
        </a:graphic>
      </p:graphicFrame>
      <p:graphicFrame>
        <p:nvGraphicFramePr>
          <p:cNvPr id="551998" name="Object 62"/>
          <p:cNvGraphicFramePr>
            <a:graphicFrameLocks noChangeAspect="1"/>
          </p:cNvGraphicFramePr>
          <p:nvPr/>
        </p:nvGraphicFramePr>
        <p:xfrm>
          <a:off x="5773738" y="4575175"/>
          <a:ext cx="663575" cy="528638"/>
        </p:xfrm>
        <a:graphic>
          <a:graphicData uri="http://schemas.openxmlformats.org/presentationml/2006/ole">
            <p:oleObj spid="_x0000_s38960" name="公式" r:id="rId5" imgW="495085" imgH="393529" progId="Equation.3">
              <p:embed/>
            </p:oleObj>
          </a:graphicData>
        </a:graphic>
      </p:graphicFrame>
      <p:graphicFrame>
        <p:nvGraphicFramePr>
          <p:cNvPr id="551999" name="Object 63"/>
          <p:cNvGraphicFramePr>
            <a:graphicFrameLocks noChangeAspect="1"/>
          </p:cNvGraphicFramePr>
          <p:nvPr/>
        </p:nvGraphicFramePr>
        <p:xfrm>
          <a:off x="6580188" y="4589463"/>
          <a:ext cx="665162" cy="528637"/>
        </p:xfrm>
        <a:graphic>
          <a:graphicData uri="http://schemas.openxmlformats.org/presentationml/2006/ole">
            <p:oleObj spid="_x0000_s38961" name="公式" r:id="rId6" imgW="495085" imgH="393529" progId="Equation.3">
              <p:embed/>
            </p:oleObj>
          </a:graphicData>
        </a:graphic>
      </p:graphicFrame>
      <p:graphicFrame>
        <p:nvGraphicFramePr>
          <p:cNvPr id="552000" name="Object 64"/>
          <p:cNvGraphicFramePr>
            <a:graphicFrameLocks noChangeAspect="1"/>
          </p:cNvGraphicFramePr>
          <p:nvPr/>
        </p:nvGraphicFramePr>
        <p:xfrm>
          <a:off x="5800725" y="5091113"/>
          <a:ext cx="636588" cy="504825"/>
        </p:xfrm>
        <a:graphic>
          <a:graphicData uri="http://schemas.openxmlformats.org/presentationml/2006/ole">
            <p:oleObj spid="_x0000_s38962" name="公式" r:id="rId7" imgW="495085" imgH="393529" progId="Equation.3">
              <p:embed/>
            </p:oleObj>
          </a:graphicData>
        </a:graphic>
      </p:graphicFrame>
      <p:graphicFrame>
        <p:nvGraphicFramePr>
          <p:cNvPr id="552001" name="Object 65"/>
          <p:cNvGraphicFramePr>
            <a:graphicFrameLocks noChangeAspect="1"/>
          </p:cNvGraphicFramePr>
          <p:nvPr/>
        </p:nvGraphicFramePr>
        <p:xfrm>
          <a:off x="5786438" y="5537200"/>
          <a:ext cx="681037" cy="541338"/>
        </p:xfrm>
        <a:graphic>
          <a:graphicData uri="http://schemas.openxmlformats.org/presentationml/2006/ole">
            <p:oleObj spid="_x0000_s38963" name="公式" r:id="rId8" imgW="495085" imgH="393529" progId="Equation.3">
              <p:embed/>
            </p:oleObj>
          </a:graphicData>
        </a:graphic>
      </p:graphicFrame>
      <p:graphicFrame>
        <p:nvGraphicFramePr>
          <p:cNvPr id="552002" name="Object 66"/>
          <p:cNvGraphicFramePr>
            <a:graphicFrameLocks noChangeAspect="1"/>
          </p:cNvGraphicFramePr>
          <p:nvPr/>
        </p:nvGraphicFramePr>
        <p:xfrm>
          <a:off x="5802313" y="6030913"/>
          <a:ext cx="666750" cy="528637"/>
        </p:xfrm>
        <a:graphic>
          <a:graphicData uri="http://schemas.openxmlformats.org/presentationml/2006/ole">
            <p:oleObj spid="_x0000_s38964" name="公式" r:id="rId9" imgW="495085" imgH="393529" progId="Equation.3">
              <p:embed/>
            </p:oleObj>
          </a:graphicData>
        </a:graphic>
      </p:graphicFrame>
      <p:graphicFrame>
        <p:nvGraphicFramePr>
          <p:cNvPr id="552003" name="Object 67"/>
          <p:cNvGraphicFramePr>
            <a:graphicFrameLocks noChangeAspect="1"/>
          </p:cNvGraphicFramePr>
          <p:nvPr/>
        </p:nvGraphicFramePr>
        <p:xfrm>
          <a:off x="6580188" y="5083175"/>
          <a:ext cx="665162" cy="528638"/>
        </p:xfrm>
        <a:graphic>
          <a:graphicData uri="http://schemas.openxmlformats.org/presentationml/2006/ole">
            <p:oleObj spid="_x0000_s38965" name="公式" r:id="rId10" imgW="495085" imgH="393529" progId="Equation.3">
              <p:embed/>
            </p:oleObj>
          </a:graphicData>
        </a:graphic>
      </p:graphicFrame>
      <p:graphicFrame>
        <p:nvGraphicFramePr>
          <p:cNvPr id="552004" name="Object 68"/>
          <p:cNvGraphicFramePr>
            <a:graphicFrameLocks noChangeAspect="1"/>
          </p:cNvGraphicFramePr>
          <p:nvPr/>
        </p:nvGraphicFramePr>
        <p:xfrm>
          <a:off x="6604000" y="5559425"/>
          <a:ext cx="647700" cy="528638"/>
        </p:xfrm>
        <a:graphic>
          <a:graphicData uri="http://schemas.openxmlformats.org/presentationml/2006/ole">
            <p:oleObj spid="_x0000_s38966" name="公式" r:id="rId11" imgW="482391" imgH="393529" progId="Equation.3">
              <p:embed/>
            </p:oleObj>
          </a:graphicData>
        </a:graphic>
      </p:graphicFrame>
      <p:graphicFrame>
        <p:nvGraphicFramePr>
          <p:cNvPr id="552005" name="Object 69"/>
          <p:cNvGraphicFramePr>
            <a:graphicFrameLocks noChangeAspect="1"/>
          </p:cNvGraphicFramePr>
          <p:nvPr/>
        </p:nvGraphicFramePr>
        <p:xfrm>
          <a:off x="6602413" y="6030913"/>
          <a:ext cx="649287" cy="528637"/>
        </p:xfrm>
        <a:graphic>
          <a:graphicData uri="http://schemas.openxmlformats.org/presentationml/2006/ole">
            <p:oleObj spid="_x0000_s38967" name="公式" r:id="rId12" imgW="482391" imgH="393529" progId="Equation.3">
              <p:embed/>
            </p:oleObj>
          </a:graphicData>
        </a:graphic>
      </p:graphicFrame>
      <p:graphicFrame>
        <p:nvGraphicFramePr>
          <p:cNvPr id="552006" name="Object 70"/>
          <p:cNvGraphicFramePr>
            <a:graphicFrameLocks noChangeAspect="1"/>
          </p:cNvGraphicFramePr>
          <p:nvPr/>
        </p:nvGraphicFramePr>
        <p:xfrm>
          <a:off x="5076825" y="3721100"/>
          <a:ext cx="444500" cy="419100"/>
        </p:xfrm>
        <a:graphic>
          <a:graphicData uri="http://schemas.openxmlformats.org/presentationml/2006/ole">
            <p:oleObj spid="_x0000_s38968" name="公式" r:id="rId13" imgW="228501" imgH="215806" progId="Equation.3">
              <p:embed/>
            </p:oleObj>
          </a:graphicData>
        </a:graphic>
      </p:graphicFrame>
      <p:graphicFrame>
        <p:nvGraphicFramePr>
          <p:cNvPr id="552007" name="Object 71"/>
          <p:cNvGraphicFramePr>
            <a:graphicFrameLocks noChangeAspect="1"/>
          </p:cNvGraphicFramePr>
          <p:nvPr/>
        </p:nvGraphicFramePr>
        <p:xfrm>
          <a:off x="5932488" y="3705225"/>
          <a:ext cx="395287" cy="395288"/>
        </p:xfrm>
        <a:graphic>
          <a:graphicData uri="http://schemas.openxmlformats.org/presentationml/2006/ole">
            <p:oleObj spid="_x0000_s38969" name="公式" r:id="rId14" imgW="215619" imgH="215619" progId="Equation.3">
              <p:embed/>
            </p:oleObj>
          </a:graphicData>
        </a:graphic>
      </p:graphicFrame>
      <p:graphicFrame>
        <p:nvGraphicFramePr>
          <p:cNvPr id="552008" name="Object 72"/>
          <p:cNvGraphicFramePr>
            <a:graphicFrameLocks noChangeAspect="1"/>
          </p:cNvGraphicFramePr>
          <p:nvPr/>
        </p:nvGraphicFramePr>
        <p:xfrm>
          <a:off x="6680200" y="3711575"/>
          <a:ext cx="417513" cy="395288"/>
        </p:xfrm>
        <a:graphic>
          <a:graphicData uri="http://schemas.openxmlformats.org/presentationml/2006/ole">
            <p:oleObj spid="_x0000_s38970" name="公式" r:id="rId15" imgW="228501" imgH="215806" progId="Equation.3">
              <p:embed/>
            </p:oleObj>
          </a:graphicData>
        </a:graphic>
      </p:graphicFrame>
      <p:graphicFrame>
        <p:nvGraphicFramePr>
          <p:cNvPr id="552009" name="Object 73"/>
          <p:cNvGraphicFramePr>
            <a:graphicFrameLocks noChangeAspect="1"/>
          </p:cNvGraphicFramePr>
          <p:nvPr/>
        </p:nvGraphicFramePr>
        <p:xfrm>
          <a:off x="7389813" y="3700463"/>
          <a:ext cx="371475" cy="419100"/>
        </p:xfrm>
        <a:graphic>
          <a:graphicData uri="http://schemas.openxmlformats.org/presentationml/2006/ole">
            <p:oleObj spid="_x0000_s38971" name="公式" r:id="rId16" imgW="203112" imgH="228501" progId="Equation.3">
              <p:embed/>
            </p:oleObj>
          </a:graphicData>
        </a:graphic>
      </p:graphicFrame>
      <p:graphicFrame>
        <p:nvGraphicFramePr>
          <p:cNvPr id="552010" name="Object 74"/>
          <p:cNvGraphicFramePr>
            <a:graphicFrameLocks noChangeAspect="1"/>
          </p:cNvGraphicFramePr>
          <p:nvPr/>
        </p:nvGraphicFramePr>
        <p:xfrm>
          <a:off x="8172450" y="3736975"/>
          <a:ext cx="371475" cy="395288"/>
        </p:xfrm>
        <a:graphic>
          <a:graphicData uri="http://schemas.openxmlformats.org/presentationml/2006/ole">
            <p:oleObj spid="_x0000_s38972" name="公式" r:id="rId17" imgW="203024" imgH="215713" progId="Equation.3">
              <p:embed/>
            </p:oleObj>
          </a:graphicData>
        </a:graphic>
      </p:graphicFrame>
      <p:sp>
        <p:nvSpPr>
          <p:cNvPr id="552011" name="Rectangle 75"/>
          <p:cNvSpPr>
            <a:spLocks noChangeArrowheads="1"/>
          </p:cNvSpPr>
          <p:nvPr/>
        </p:nvSpPr>
        <p:spPr bwMode="auto">
          <a:xfrm>
            <a:off x="1212552" y="1312193"/>
            <a:ext cx="379413" cy="2692871"/>
          </a:xfrm>
          <a:prstGeom prst="rect">
            <a:avLst/>
          </a:prstGeom>
          <a:solidFill>
            <a:srgbClr val="99CCFF">
              <a:alpha val="13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2012" name="Rectangle 76"/>
          <p:cNvSpPr>
            <a:spLocks noChangeArrowheads="1"/>
          </p:cNvSpPr>
          <p:nvPr/>
        </p:nvSpPr>
        <p:spPr bwMode="auto">
          <a:xfrm>
            <a:off x="1572915" y="1312193"/>
            <a:ext cx="838845" cy="2052717"/>
          </a:xfrm>
          <a:prstGeom prst="rect">
            <a:avLst/>
          </a:prstGeom>
          <a:solidFill>
            <a:srgbClr val="FFCC00">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2013" name="Rectangle 77"/>
          <p:cNvSpPr>
            <a:spLocks noChangeArrowheads="1"/>
          </p:cNvSpPr>
          <p:nvPr/>
        </p:nvSpPr>
        <p:spPr bwMode="auto">
          <a:xfrm>
            <a:off x="2411761" y="1340768"/>
            <a:ext cx="1008112" cy="2016224"/>
          </a:xfrm>
          <a:prstGeom prst="rect">
            <a:avLst/>
          </a:prstGeom>
          <a:solidFill>
            <a:srgbClr val="FF99CC">
              <a:alpha val="16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
        <p:nvSpPr>
          <p:cNvPr id="552014" name="Rectangle 78"/>
          <p:cNvSpPr>
            <a:spLocks noChangeArrowheads="1"/>
          </p:cNvSpPr>
          <p:nvPr/>
        </p:nvSpPr>
        <p:spPr bwMode="auto">
          <a:xfrm>
            <a:off x="899592" y="3429000"/>
            <a:ext cx="3047876" cy="623887"/>
          </a:xfrm>
          <a:prstGeom prst="rect">
            <a:avLst/>
          </a:prstGeom>
          <a:solidFill>
            <a:srgbClr val="99FF33">
              <a:alpha val="31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2011"/>
                                        </p:tgtEl>
                                        <p:attrNameLst>
                                          <p:attrName>style.visibility</p:attrName>
                                        </p:attrNameLst>
                                      </p:cBhvr>
                                      <p:to>
                                        <p:strVal val="visible"/>
                                      </p:to>
                                    </p:set>
                                    <p:animEffect transition="in" filter="dissolve">
                                      <p:cBhvr>
                                        <p:cTn id="7" dur="500"/>
                                        <p:tgtEl>
                                          <p:spTgt spid="5520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2012"/>
                                        </p:tgtEl>
                                        <p:attrNameLst>
                                          <p:attrName>style.visibility</p:attrName>
                                        </p:attrNameLst>
                                      </p:cBhvr>
                                      <p:to>
                                        <p:strVal val="visible"/>
                                      </p:to>
                                    </p:set>
                                    <p:animEffect transition="in" filter="dissolve">
                                      <p:cBhvr>
                                        <p:cTn id="10" dur="500"/>
                                        <p:tgtEl>
                                          <p:spTgt spid="5520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2013"/>
                                        </p:tgtEl>
                                        <p:attrNameLst>
                                          <p:attrName>style.visibility</p:attrName>
                                        </p:attrNameLst>
                                      </p:cBhvr>
                                      <p:to>
                                        <p:strVal val="visible"/>
                                      </p:to>
                                    </p:set>
                                    <p:animEffect transition="in" filter="dissolve">
                                      <p:cBhvr>
                                        <p:cTn id="13" dur="500"/>
                                        <p:tgtEl>
                                          <p:spTgt spid="5520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2014"/>
                                        </p:tgtEl>
                                        <p:attrNameLst>
                                          <p:attrName>style.visibility</p:attrName>
                                        </p:attrNameLst>
                                      </p:cBhvr>
                                      <p:to>
                                        <p:strVal val="visible"/>
                                      </p:to>
                                    </p:set>
                                    <p:animEffect transition="in" filter="dissolve">
                                      <p:cBhvr>
                                        <p:cTn id="16" dur="500"/>
                                        <p:tgtEl>
                                          <p:spTgt spid="5520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551940"/>
                                        </p:tgtEl>
                                        <p:attrNameLst>
                                          <p:attrName>style.visibility</p:attrName>
                                        </p:attrNameLst>
                                      </p:cBhvr>
                                      <p:to>
                                        <p:strVal val="visible"/>
                                      </p:to>
                                    </p:set>
                                    <p:animEffect transition="in" filter="dissolve">
                                      <p:cBhvr>
                                        <p:cTn id="21" dur="500"/>
                                        <p:tgtEl>
                                          <p:spTgt spid="5519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551941"/>
                                        </p:tgtEl>
                                        <p:attrNameLst>
                                          <p:attrName>style.visibility</p:attrName>
                                        </p:attrNameLst>
                                      </p:cBhvr>
                                      <p:to>
                                        <p:strVal val="visible"/>
                                      </p:to>
                                    </p:set>
                                    <p:animEffect transition="in" filter="dissolve">
                                      <p:cBhvr>
                                        <p:cTn id="26" dur="500"/>
                                        <p:tgtEl>
                                          <p:spTgt spid="551941"/>
                                        </p:tgtEl>
                                      </p:cBhvr>
                                    </p:animEffect>
                                  </p:childTnLst>
                                </p:cTn>
                              </p:par>
                              <p:par>
                                <p:cTn id="27" presetID="9" presetClass="entr" presetSubtype="0" fill="hold" nodeType="withEffect">
                                  <p:stCondLst>
                                    <p:cond delay="0"/>
                                  </p:stCondLst>
                                  <p:childTnLst>
                                    <p:set>
                                      <p:cBhvr>
                                        <p:cTn id="28" dur="1" fill="hold">
                                          <p:stCondLst>
                                            <p:cond delay="0"/>
                                          </p:stCondLst>
                                        </p:cTn>
                                        <p:tgtEl>
                                          <p:spTgt spid="551998"/>
                                        </p:tgtEl>
                                        <p:attrNameLst>
                                          <p:attrName>style.visibility</p:attrName>
                                        </p:attrNameLst>
                                      </p:cBhvr>
                                      <p:to>
                                        <p:strVal val="visible"/>
                                      </p:to>
                                    </p:set>
                                    <p:animEffect transition="in" filter="dissolve">
                                      <p:cBhvr>
                                        <p:cTn id="29" dur="500"/>
                                        <p:tgtEl>
                                          <p:spTgt spid="551998"/>
                                        </p:tgtEl>
                                      </p:cBhvr>
                                    </p:animEffect>
                                  </p:childTnLst>
                                </p:cTn>
                              </p:par>
                              <p:par>
                                <p:cTn id="30" presetID="9" presetClass="entr" presetSubtype="0" fill="hold" nodeType="withEffect">
                                  <p:stCondLst>
                                    <p:cond delay="0"/>
                                  </p:stCondLst>
                                  <p:childTnLst>
                                    <p:set>
                                      <p:cBhvr>
                                        <p:cTn id="31" dur="1" fill="hold">
                                          <p:stCondLst>
                                            <p:cond delay="0"/>
                                          </p:stCondLst>
                                        </p:cTn>
                                        <p:tgtEl>
                                          <p:spTgt spid="551999"/>
                                        </p:tgtEl>
                                        <p:attrNameLst>
                                          <p:attrName>style.visibility</p:attrName>
                                        </p:attrNameLst>
                                      </p:cBhvr>
                                      <p:to>
                                        <p:strVal val="visible"/>
                                      </p:to>
                                    </p:set>
                                    <p:animEffect transition="in" filter="dissolve">
                                      <p:cBhvr>
                                        <p:cTn id="32" dur="500"/>
                                        <p:tgtEl>
                                          <p:spTgt spid="551999"/>
                                        </p:tgtEl>
                                      </p:cBhvr>
                                    </p:animEffect>
                                  </p:childTnLst>
                                </p:cTn>
                              </p:par>
                              <p:par>
                                <p:cTn id="33" presetID="9" presetClass="entr" presetSubtype="0" fill="hold" nodeType="withEffect">
                                  <p:stCondLst>
                                    <p:cond delay="0"/>
                                  </p:stCondLst>
                                  <p:childTnLst>
                                    <p:set>
                                      <p:cBhvr>
                                        <p:cTn id="34" dur="1" fill="hold">
                                          <p:stCondLst>
                                            <p:cond delay="0"/>
                                          </p:stCondLst>
                                        </p:cTn>
                                        <p:tgtEl>
                                          <p:spTgt spid="552000"/>
                                        </p:tgtEl>
                                        <p:attrNameLst>
                                          <p:attrName>style.visibility</p:attrName>
                                        </p:attrNameLst>
                                      </p:cBhvr>
                                      <p:to>
                                        <p:strVal val="visible"/>
                                      </p:to>
                                    </p:set>
                                    <p:animEffect transition="in" filter="dissolve">
                                      <p:cBhvr>
                                        <p:cTn id="35" dur="500"/>
                                        <p:tgtEl>
                                          <p:spTgt spid="552000"/>
                                        </p:tgtEl>
                                      </p:cBhvr>
                                    </p:animEffect>
                                  </p:childTnLst>
                                </p:cTn>
                              </p:par>
                              <p:par>
                                <p:cTn id="36" presetID="9" presetClass="entr" presetSubtype="0" fill="hold" nodeType="withEffect">
                                  <p:stCondLst>
                                    <p:cond delay="0"/>
                                  </p:stCondLst>
                                  <p:childTnLst>
                                    <p:set>
                                      <p:cBhvr>
                                        <p:cTn id="37" dur="1" fill="hold">
                                          <p:stCondLst>
                                            <p:cond delay="0"/>
                                          </p:stCondLst>
                                        </p:cTn>
                                        <p:tgtEl>
                                          <p:spTgt spid="552001"/>
                                        </p:tgtEl>
                                        <p:attrNameLst>
                                          <p:attrName>style.visibility</p:attrName>
                                        </p:attrNameLst>
                                      </p:cBhvr>
                                      <p:to>
                                        <p:strVal val="visible"/>
                                      </p:to>
                                    </p:set>
                                    <p:animEffect transition="in" filter="dissolve">
                                      <p:cBhvr>
                                        <p:cTn id="38" dur="500"/>
                                        <p:tgtEl>
                                          <p:spTgt spid="552001"/>
                                        </p:tgtEl>
                                      </p:cBhvr>
                                    </p:animEffect>
                                  </p:childTnLst>
                                </p:cTn>
                              </p:par>
                              <p:par>
                                <p:cTn id="39" presetID="9" presetClass="entr" presetSubtype="0" fill="hold" nodeType="withEffect">
                                  <p:stCondLst>
                                    <p:cond delay="0"/>
                                  </p:stCondLst>
                                  <p:childTnLst>
                                    <p:set>
                                      <p:cBhvr>
                                        <p:cTn id="40" dur="1" fill="hold">
                                          <p:stCondLst>
                                            <p:cond delay="0"/>
                                          </p:stCondLst>
                                        </p:cTn>
                                        <p:tgtEl>
                                          <p:spTgt spid="552002"/>
                                        </p:tgtEl>
                                        <p:attrNameLst>
                                          <p:attrName>style.visibility</p:attrName>
                                        </p:attrNameLst>
                                      </p:cBhvr>
                                      <p:to>
                                        <p:strVal val="visible"/>
                                      </p:to>
                                    </p:set>
                                    <p:animEffect transition="in" filter="dissolve">
                                      <p:cBhvr>
                                        <p:cTn id="41" dur="500"/>
                                        <p:tgtEl>
                                          <p:spTgt spid="552002"/>
                                        </p:tgtEl>
                                      </p:cBhvr>
                                    </p:animEffect>
                                  </p:childTnLst>
                                </p:cTn>
                              </p:par>
                              <p:par>
                                <p:cTn id="42" presetID="9" presetClass="entr" presetSubtype="0" fill="hold" nodeType="withEffect">
                                  <p:stCondLst>
                                    <p:cond delay="0"/>
                                  </p:stCondLst>
                                  <p:childTnLst>
                                    <p:set>
                                      <p:cBhvr>
                                        <p:cTn id="43" dur="1" fill="hold">
                                          <p:stCondLst>
                                            <p:cond delay="0"/>
                                          </p:stCondLst>
                                        </p:cTn>
                                        <p:tgtEl>
                                          <p:spTgt spid="552003"/>
                                        </p:tgtEl>
                                        <p:attrNameLst>
                                          <p:attrName>style.visibility</p:attrName>
                                        </p:attrNameLst>
                                      </p:cBhvr>
                                      <p:to>
                                        <p:strVal val="visible"/>
                                      </p:to>
                                    </p:set>
                                    <p:animEffect transition="in" filter="dissolve">
                                      <p:cBhvr>
                                        <p:cTn id="44" dur="500"/>
                                        <p:tgtEl>
                                          <p:spTgt spid="552003"/>
                                        </p:tgtEl>
                                      </p:cBhvr>
                                    </p:animEffect>
                                  </p:childTnLst>
                                </p:cTn>
                              </p:par>
                              <p:par>
                                <p:cTn id="45" presetID="9" presetClass="entr" presetSubtype="0" fill="hold" nodeType="withEffect">
                                  <p:stCondLst>
                                    <p:cond delay="0"/>
                                  </p:stCondLst>
                                  <p:childTnLst>
                                    <p:set>
                                      <p:cBhvr>
                                        <p:cTn id="46" dur="1" fill="hold">
                                          <p:stCondLst>
                                            <p:cond delay="0"/>
                                          </p:stCondLst>
                                        </p:cTn>
                                        <p:tgtEl>
                                          <p:spTgt spid="552004"/>
                                        </p:tgtEl>
                                        <p:attrNameLst>
                                          <p:attrName>style.visibility</p:attrName>
                                        </p:attrNameLst>
                                      </p:cBhvr>
                                      <p:to>
                                        <p:strVal val="visible"/>
                                      </p:to>
                                    </p:set>
                                    <p:animEffect transition="in" filter="dissolve">
                                      <p:cBhvr>
                                        <p:cTn id="47" dur="500"/>
                                        <p:tgtEl>
                                          <p:spTgt spid="552004"/>
                                        </p:tgtEl>
                                      </p:cBhvr>
                                    </p:animEffect>
                                  </p:childTnLst>
                                </p:cTn>
                              </p:par>
                              <p:par>
                                <p:cTn id="48" presetID="9" presetClass="entr" presetSubtype="0" fill="hold" nodeType="withEffect">
                                  <p:stCondLst>
                                    <p:cond delay="0"/>
                                  </p:stCondLst>
                                  <p:childTnLst>
                                    <p:set>
                                      <p:cBhvr>
                                        <p:cTn id="49" dur="1" fill="hold">
                                          <p:stCondLst>
                                            <p:cond delay="0"/>
                                          </p:stCondLst>
                                        </p:cTn>
                                        <p:tgtEl>
                                          <p:spTgt spid="552005"/>
                                        </p:tgtEl>
                                        <p:attrNameLst>
                                          <p:attrName>style.visibility</p:attrName>
                                        </p:attrNameLst>
                                      </p:cBhvr>
                                      <p:to>
                                        <p:strVal val="visible"/>
                                      </p:to>
                                    </p:set>
                                    <p:animEffect transition="in" filter="dissolve">
                                      <p:cBhvr>
                                        <p:cTn id="50" dur="500"/>
                                        <p:tgtEl>
                                          <p:spTgt spid="552005"/>
                                        </p:tgtEl>
                                      </p:cBhvr>
                                    </p:animEffect>
                                  </p:childTnLst>
                                </p:cTn>
                              </p:par>
                              <p:par>
                                <p:cTn id="51" presetID="9" presetClass="entr" presetSubtype="0" fill="hold" nodeType="withEffect">
                                  <p:stCondLst>
                                    <p:cond delay="0"/>
                                  </p:stCondLst>
                                  <p:childTnLst>
                                    <p:set>
                                      <p:cBhvr>
                                        <p:cTn id="52" dur="1" fill="hold">
                                          <p:stCondLst>
                                            <p:cond delay="0"/>
                                          </p:stCondLst>
                                        </p:cTn>
                                        <p:tgtEl>
                                          <p:spTgt spid="552006"/>
                                        </p:tgtEl>
                                        <p:attrNameLst>
                                          <p:attrName>style.visibility</p:attrName>
                                        </p:attrNameLst>
                                      </p:cBhvr>
                                      <p:to>
                                        <p:strVal val="visible"/>
                                      </p:to>
                                    </p:set>
                                    <p:animEffect transition="in" filter="dissolve">
                                      <p:cBhvr>
                                        <p:cTn id="53" dur="500"/>
                                        <p:tgtEl>
                                          <p:spTgt spid="552006"/>
                                        </p:tgtEl>
                                      </p:cBhvr>
                                    </p:animEffect>
                                  </p:childTnLst>
                                </p:cTn>
                              </p:par>
                              <p:par>
                                <p:cTn id="54" presetID="9" presetClass="entr" presetSubtype="0" fill="hold" nodeType="withEffect">
                                  <p:stCondLst>
                                    <p:cond delay="0"/>
                                  </p:stCondLst>
                                  <p:childTnLst>
                                    <p:set>
                                      <p:cBhvr>
                                        <p:cTn id="55" dur="1" fill="hold">
                                          <p:stCondLst>
                                            <p:cond delay="0"/>
                                          </p:stCondLst>
                                        </p:cTn>
                                        <p:tgtEl>
                                          <p:spTgt spid="552007"/>
                                        </p:tgtEl>
                                        <p:attrNameLst>
                                          <p:attrName>style.visibility</p:attrName>
                                        </p:attrNameLst>
                                      </p:cBhvr>
                                      <p:to>
                                        <p:strVal val="visible"/>
                                      </p:to>
                                    </p:set>
                                    <p:animEffect transition="in" filter="dissolve">
                                      <p:cBhvr>
                                        <p:cTn id="56" dur="500"/>
                                        <p:tgtEl>
                                          <p:spTgt spid="552007"/>
                                        </p:tgtEl>
                                      </p:cBhvr>
                                    </p:animEffect>
                                  </p:childTnLst>
                                </p:cTn>
                              </p:par>
                              <p:par>
                                <p:cTn id="57" presetID="9" presetClass="entr" presetSubtype="0" fill="hold" nodeType="withEffect">
                                  <p:stCondLst>
                                    <p:cond delay="0"/>
                                  </p:stCondLst>
                                  <p:childTnLst>
                                    <p:set>
                                      <p:cBhvr>
                                        <p:cTn id="58" dur="1" fill="hold">
                                          <p:stCondLst>
                                            <p:cond delay="0"/>
                                          </p:stCondLst>
                                        </p:cTn>
                                        <p:tgtEl>
                                          <p:spTgt spid="552008"/>
                                        </p:tgtEl>
                                        <p:attrNameLst>
                                          <p:attrName>style.visibility</p:attrName>
                                        </p:attrNameLst>
                                      </p:cBhvr>
                                      <p:to>
                                        <p:strVal val="visible"/>
                                      </p:to>
                                    </p:set>
                                    <p:animEffect transition="in" filter="dissolve">
                                      <p:cBhvr>
                                        <p:cTn id="59" dur="500"/>
                                        <p:tgtEl>
                                          <p:spTgt spid="552008"/>
                                        </p:tgtEl>
                                      </p:cBhvr>
                                    </p:animEffect>
                                  </p:childTnLst>
                                </p:cTn>
                              </p:par>
                              <p:par>
                                <p:cTn id="60" presetID="9" presetClass="entr" presetSubtype="0" fill="hold" nodeType="withEffect">
                                  <p:stCondLst>
                                    <p:cond delay="0"/>
                                  </p:stCondLst>
                                  <p:childTnLst>
                                    <p:set>
                                      <p:cBhvr>
                                        <p:cTn id="61" dur="1" fill="hold">
                                          <p:stCondLst>
                                            <p:cond delay="0"/>
                                          </p:stCondLst>
                                        </p:cTn>
                                        <p:tgtEl>
                                          <p:spTgt spid="552009"/>
                                        </p:tgtEl>
                                        <p:attrNameLst>
                                          <p:attrName>style.visibility</p:attrName>
                                        </p:attrNameLst>
                                      </p:cBhvr>
                                      <p:to>
                                        <p:strVal val="visible"/>
                                      </p:to>
                                    </p:set>
                                    <p:animEffect transition="in" filter="dissolve">
                                      <p:cBhvr>
                                        <p:cTn id="62" dur="500"/>
                                        <p:tgtEl>
                                          <p:spTgt spid="552009"/>
                                        </p:tgtEl>
                                      </p:cBhvr>
                                    </p:animEffect>
                                  </p:childTnLst>
                                </p:cTn>
                              </p:par>
                              <p:par>
                                <p:cTn id="63" presetID="9" presetClass="entr" presetSubtype="0" fill="hold" nodeType="withEffect">
                                  <p:stCondLst>
                                    <p:cond delay="0"/>
                                  </p:stCondLst>
                                  <p:childTnLst>
                                    <p:set>
                                      <p:cBhvr>
                                        <p:cTn id="64" dur="1" fill="hold">
                                          <p:stCondLst>
                                            <p:cond delay="0"/>
                                          </p:stCondLst>
                                        </p:cTn>
                                        <p:tgtEl>
                                          <p:spTgt spid="552010"/>
                                        </p:tgtEl>
                                        <p:attrNameLst>
                                          <p:attrName>style.visibility</p:attrName>
                                        </p:attrNameLst>
                                      </p:cBhvr>
                                      <p:to>
                                        <p:strVal val="visible"/>
                                      </p:to>
                                    </p:set>
                                    <p:animEffect transition="in" filter="dissolve">
                                      <p:cBhvr>
                                        <p:cTn id="65" dur="500"/>
                                        <p:tgtEl>
                                          <p:spTgt spid="552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011" grpId="0" animBg="1"/>
      <p:bldP spid="552012" grpId="0" animBg="1"/>
      <p:bldP spid="552013" grpId="0" animBg="1"/>
      <p:bldP spid="5520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386" name="Picture 2"/>
          <p:cNvPicPr>
            <a:picLocks noChangeAspect="1" noChangeArrowheads="1"/>
          </p:cNvPicPr>
          <p:nvPr/>
        </p:nvPicPr>
        <p:blipFill>
          <a:blip r:embed="rId3"/>
          <a:srcRect/>
          <a:stretch>
            <a:fillRect/>
          </a:stretch>
        </p:blipFill>
        <p:spPr bwMode="auto">
          <a:xfrm>
            <a:off x="468313" y="4581525"/>
            <a:ext cx="3024187" cy="2062163"/>
          </a:xfrm>
          <a:prstGeom prst="rect">
            <a:avLst/>
          </a:prstGeom>
          <a:noFill/>
          <a:ln w="9525">
            <a:noFill/>
            <a:miter lim="800000"/>
            <a:headEnd/>
            <a:tailEnd/>
          </a:ln>
        </p:spPr>
      </p:pic>
      <p:sp>
        <p:nvSpPr>
          <p:cNvPr id="528387" name="Rectangle 3"/>
          <p:cNvSpPr>
            <a:spLocks noGrp="1" noChangeArrowheads="1"/>
          </p:cNvSpPr>
          <p:nvPr>
            <p:ph idx="1"/>
          </p:nvPr>
        </p:nvSpPr>
        <p:spPr>
          <a:xfrm>
            <a:off x="250825" y="404813"/>
            <a:ext cx="8137525" cy="5729287"/>
          </a:xfrm>
        </p:spPr>
        <p:txBody>
          <a:bodyPr/>
          <a:lstStyle/>
          <a:p>
            <a:pPr>
              <a:buFontTx/>
              <a:buNone/>
            </a:pPr>
            <a:r>
              <a:rPr lang="en-US" altLang="zh-CN" dirty="0" smtClean="0">
                <a:effectLst>
                  <a:outerShdw blurRad="38100" dist="38100" dir="2700000" algn="tl">
                    <a:srgbClr val="C0C0C0"/>
                  </a:outerShdw>
                </a:effectLst>
              </a:rPr>
              <a:t>7.5.2 </a:t>
            </a:r>
            <a:r>
              <a:rPr lang="zh-CN" altLang="en-US" dirty="0" smtClean="0">
                <a:effectLst>
                  <a:outerShdw blurRad="38100" dist="38100" dir="2700000" algn="tl">
                    <a:srgbClr val="C0C0C0"/>
                  </a:outerShdw>
                </a:effectLst>
              </a:rPr>
              <a:t>用</a:t>
            </a:r>
            <a:r>
              <a:rPr lang="en-US" altLang="zh-CN" dirty="0" smtClean="0">
                <a:effectLst>
                  <a:outerShdw blurRad="38100" dist="38100" dir="2700000" algn="tl">
                    <a:srgbClr val="C0C0C0"/>
                  </a:outerShdw>
                </a:effectLst>
              </a:rPr>
              <a:t>555</a:t>
            </a:r>
            <a:r>
              <a:rPr lang="zh-CN" altLang="en-US" dirty="0" smtClean="0">
                <a:effectLst>
                  <a:outerShdw blurRad="38100" dist="38100" dir="2700000" algn="tl">
                    <a:srgbClr val="C0C0C0"/>
                  </a:outerShdw>
                </a:effectLst>
              </a:rPr>
              <a:t>定时器接成施密特触发电路</a:t>
            </a: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工作原理</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graphicFrame>
        <p:nvGraphicFramePr>
          <p:cNvPr id="528388" name="Group 4"/>
          <p:cNvGraphicFramePr>
            <a:graphicFrameLocks noGrp="1"/>
          </p:cNvGraphicFramePr>
          <p:nvPr/>
        </p:nvGraphicFramePr>
        <p:xfrm>
          <a:off x="4835525" y="981075"/>
          <a:ext cx="3768725" cy="3349626"/>
        </p:xfrm>
        <a:graphic>
          <a:graphicData uri="http://schemas.openxmlformats.org/drawingml/2006/table">
            <a:tbl>
              <a:tblPr/>
              <a:tblGrid>
                <a:gridCol w="754063"/>
                <a:gridCol w="754062"/>
                <a:gridCol w="752475"/>
                <a:gridCol w="754063"/>
                <a:gridCol w="754062"/>
              </a:tblGrid>
              <a:tr h="4826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入</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出</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bl>
          </a:graphicData>
        </a:graphic>
      </p:graphicFrame>
      <p:graphicFrame>
        <p:nvGraphicFramePr>
          <p:cNvPr id="39984" name="Object 61"/>
          <p:cNvGraphicFramePr>
            <a:graphicFrameLocks noChangeAspect="1"/>
          </p:cNvGraphicFramePr>
          <p:nvPr/>
        </p:nvGraphicFramePr>
        <p:xfrm>
          <a:off x="5629275" y="2386013"/>
          <a:ext cx="665163" cy="528637"/>
        </p:xfrm>
        <a:graphic>
          <a:graphicData uri="http://schemas.openxmlformats.org/presentationml/2006/ole">
            <p:oleObj spid="_x0000_s39984" name="公式" r:id="rId4" imgW="495085" imgH="393529" progId="Equation.3">
              <p:embed/>
            </p:oleObj>
          </a:graphicData>
        </a:graphic>
      </p:graphicFrame>
      <p:graphicFrame>
        <p:nvGraphicFramePr>
          <p:cNvPr id="39985" name="Object 62"/>
          <p:cNvGraphicFramePr>
            <a:graphicFrameLocks noChangeAspect="1"/>
          </p:cNvGraphicFramePr>
          <p:nvPr/>
        </p:nvGraphicFramePr>
        <p:xfrm>
          <a:off x="6435725" y="2400300"/>
          <a:ext cx="665163" cy="528638"/>
        </p:xfrm>
        <a:graphic>
          <a:graphicData uri="http://schemas.openxmlformats.org/presentationml/2006/ole">
            <p:oleObj spid="_x0000_s39985" name="公式" r:id="rId5" imgW="495085" imgH="393529" progId="Equation.3">
              <p:embed/>
            </p:oleObj>
          </a:graphicData>
        </a:graphic>
      </p:graphicFrame>
      <p:graphicFrame>
        <p:nvGraphicFramePr>
          <p:cNvPr id="39986" name="Object 63"/>
          <p:cNvGraphicFramePr>
            <a:graphicFrameLocks noChangeAspect="1"/>
          </p:cNvGraphicFramePr>
          <p:nvPr/>
        </p:nvGraphicFramePr>
        <p:xfrm>
          <a:off x="5657850" y="2901950"/>
          <a:ext cx="635000" cy="504825"/>
        </p:xfrm>
        <a:graphic>
          <a:graphicData uri="http://schemas.openxmlformats.org/presentationml/2006/ole">
            <p:oleObj spid="_x0000_s39986" name="公式" r:id="rId6" imgW="495085" imgH="393529" progId="Equation.3">
              <p:embed/>
            </p:oleObj>
          </a:graphicData>
        </a:graphic>
      </p:graphicFrame>
      <p:graphicFrame>
        <p:nvGraphicFramePr>
          <p:cNvPr id="39987" name="Object 64"/>
          <p:cNvGraphicFramePr>
            <a:graphicFrameLocks noChangeAspect="1"/>
          </p:cNvGraphicFramePr>
          <p:nvPr/>
        </p:nvGraphicFramePr>
        <p:xfrm>
          <a:off x="5643563" y="3348038"/>
          <a:ext cx="681037" cy="541337"/>
        </p:xfrm>
        <a:graphic>
          <a:graphicData uri="http://schemas.openxmlformats.org/presentationml/2006/ole">
            <p:oleObj spid="_x0000_s39987" name="公式" r:id="rId7" imgW="495085" imgH="393529" progId="Equation.3">
              <p:embed/>
            </p:oleObj>
          </a:graphicData>
        </a:graphic>
      </p:graphicFrame>
      <p:graphicFrame>
        <p:nvGraphicFramePr>
          <p:cNvPr id="39988" name="Object 65"/>
          <p:cNvGraphicFramePr>
            <a:graphicFrameLocks noChangeAspect="1"/>
          </p:cNvGraphicFramePr>
          <p:nvPr/>
        </p:nvGraphicFramePr>
        <p:xfrm>
          <a:off x="5657850" y="3841750"/>
          <a:ext cx="666750" cy="528638"/>
        </p:xfrm>
        <a:graphic>
          <a:graphicData uri="http://schemas.openxmlformats.org/presentationml/2006/ole">
            <p:oleObj spid="_x0000_s39988" name="公式" r:id="rId8" imgW="495085" imgH="393529" progId="Equation.3">
              <p:embed/>
            </p:oleObj>
          </a:graphicData>
        </a:graphic>
      </p:graphicFrame>
      <p:graphicFrame>
        <p:nvGraphicFramePr>
          <p:cNvPr id="39989" name="Object 66"/>
          <p:cNvGraphicFramePr>
            <a:graphicFrameLocks noChangeAspect="1"/>
          </p:cNvGraphicFramePr>
          <p:nvPr/>
        </p:nvGraphicFramePr>
        <p:xfrm>
          <a:off x="6435725" y="2894013"/>
          <a:ext cx="665163" cy="528637"/>
        </p:xfrm>
        <a:graphic>
          <a:graphicData uri="http://schemas.openxmlformats.org/presentationml/2006/ole">
            <p:oleObj spid="_x0000_s39989" name="公式" r:id="rId9" imgW="495085" imgH="393529" progId="Equation.3">
              <p:embed/>
            </p:oleObj>
          </a:graphicData>
        </a:graphic>
      </p:graphicFrame>
      <p:graphicFrame>
        <p:nvGraphicFramePr>
          <p:cNvPr id="39990" name="Object 67"/>
          <p:cNvGraphicFramePr>
            <a:graphicFrameLocks noChangeAspect="1"/>
          </p:cNvGraphicFramePr>
          <p:nvPr/>
        </p:nvGraphicFramePr>
        <p:xfrm>
          <a:off x="6459538" y="3370263"/>
          <a:ext cx="647700" cy="528637"/>
        </p:xfrm>
        <a:graphic>
          <a:graphicData uri="http://schemas.openxmlformats.org/presentationml/2006/ole">
            <p:oleObj spid="_x0000_s39990" name="公式" r:id="rId10" imgW="482391" imgH="393529" progId="Equation.3">
              <p:embed/>
            </p:oleObj>
          </a:graphicData>
        </a:graphic>
      </p:graphicFrame>
      <p:graphicFrame>
        <p:nvGraphicFramePr>
          <p:cNvPr id="39991" name="Object 68"/>
          <p:cNvGraphicFramePr>
            <a:graphicFrameLocks noChangeAspect="1"/>
          </p:cNvGraphicFramePr>
          <p:nvPr/>
        </p:nvGraphicFramePr>
        <p:xfrm>
          <a:off x="6457950" y="3841750"/>
          <a:ext cx="649288" cy="528638"/>
        </p:xfrm>
        <a:graphic>
          <a:graphicData uri="http://schemas.openxmlformats.org/presentationml/2006/ole">
            <p:oleObj spid="_x0000_s39991" name="公式" r:id="rId11" imgW="482391" imgH="393529" progId="Equation.3">
              <p:embed/>
            </p:oleObj>
          </a:graphicData>
        </a:graphic>
      </p:graphicFrame>
      <p:graphicFrame>
        <p:nvGraphicFramePr>
          <p:cNvPr id="39992" name="Object 69"/>
          <p:cNvGraphicFramePr>
            <a:graphicFrameLocks noChangeAspect="1"/>
          </p:cNvGraphicFramePr>
          <p:nvPr/>
        </p:nvGraphicFramePr>
        <p:xfrm>
          <a:off x="4932363" y="1522413"/>
          <a:ext cx="444500" cy="419100"/>
        </p:xfrm>
        <a:graphic>
          <a:graphicData uri="http://schemas.openxmlformats.org/presentationml/2006/ole">
            <p:oleObj spid="_x0000_s39992" name="公式" r:id="rId12" imgW="228501" imgH="215806" progId="Equation.3">
              <p:embed/>
            </p:oleObj>
          </a:graphicData>
        </a:graphic>
      </p:graphicFrame>
      <p:graphicFrame>
        <p:nvGraphicFramePr>
          <p:cNvPr id="39993" name="Object 70"/>
          <p:cNvGraphicFramePr>
            <a:graphicFrameLocks noChangeAspect="1"/>
          </p:cNvGraphicFramePr>
          <p:nvPr/>
        </p:nvGraphicFramePr>
        <p:xfrm>
          <a:off x="5788025" y="1516063"/>
          <a:ext cx="395288" cy="395287"/>
        </p:xfrm>
        <a:graphic>
          <a:graphicData uri="http://schemas.openxmlformats.org/presentationml/2006/ole">
            <p:oleObj spid="_x0000_s39993" name="公式" r:id="rId13" imgW="215619" imgH="215619" progId="Equation.3">
              <p:embed/>
            </p:oleObj>
          </a:graphicData>
        </a:graphic>
      </p:graphicFrame>
      <p:graphicFrame>
        <p:nvGraphicFramePr>
          <p:cNvPr id="39994" name="Object 71"/>
          <p:cNvGraphicFramePr>
            <a:graphicFrameLocks noChangeAspect="1"/>
          </p:cNvGraphicFramePr>
          <p:nvPr/>
        </p:nvGraphicFramePr>
        <p:xfrm>
          <a:off x="6535738" y="1522413"/>
          <a:ext cx="415925" cy="395287"/>
        </p:xfrm>
        <a:graphic>
          <a:graphicData uri="http://schemas.openxmlformats.org/presentationml/2006/ole">
            <p:oleObj spid="_x0000_s39994" name="公式" r:id="rId14" imgW="228501" imgH="215806" progId="Equation.3">
              <p:embed/>
            </p:oleObj>
          </a:graphicData>
        </a:graphic>
      </p:graphicFrame>
      <p:graphicFrame>
        <p:nvGraphicFramePr>
          <p:cNvPr id="39995" name="Object 72"/>
          <p:cNvGraphicFramePr>
            <a:graphicFrameLocks noChangeAspect="1"/>
          </p:cNvGraphicFramePr>
          <p:nvPr/>
        </p:nvGraphicFramePr>
        <p:xfrm>
          <a:off x="7245350" y="1511300"/>
          <a:ext cx="369888" cy="419100"/>
        </p:xfrm>
        <a:graphic>
          <a:graphicData uri="http://schemas.openxmlformats.org/presentationml/2006/ole">
            <p:oleObj spid="_x0000_s39995" name="公式" r:id="rId15" imgW="203112" imgH="228501" progId="Equation.3">
              <p:embed/>
            </p:oleObj>
          </a:graphicData>
        </a:graphic>
      </p:graphicFrame>
      <p:graphicFrame>
        <p:nvGraphicFramePr>
          <p:cNvPr id="39996" name="Object 73"/>
          <p:cNvGraphicFramePr>
            <a:graphicFrameLocks noChangeAspect="1"/>
          </p:cNvGraphicFramePr>
          <p:nvPr/>
        </p:nvGraphicFramePr>
        <p:xfrm>
          <a:off x="8029575" y="1547813"/>
          <a:ext cx="369888" cy="395287"/>
        </p:xfrm>
        <a:graphic>
          <a:graphicData uri="http://schemas.openxmlformats.org/presentationml/2006/ole">
            <p:oleObj spid="_x0000_s39996" name="公式" r:id="rId16" imgW="203024" imgH="215713" progId="Equation.3">
              <p:embed/>
            </p:oleObj>
          </a:graphicData>
        </a:graphic>
      </p:graphicFrame>
      <p:graphicFrame>
        <p:nvGraphicFramePr>
          <p:cNvPr id="528458" name="Object 74"/>
          <p:cNvGraphicFramePr>
            <a:graphicFrameLocks noChangeAspect="1"/>
          </p:cNvGraphicFramePr>
          <p:nvPr/>
        </p:nvGraphicFramePr>
        <p:xfrm>
          <a:off x="2911475" y="4941888"/>
          <a:ext cx="5622925" cy="1036637"/>
        </p:xfrm>
        <a:graphic>
          <a:graphicData uri="http://schemas.openxmlformats.org/presentationml/2006/ole">
            <p:oleObj spid="_x0000_s39997" name="公式" r:id="rId17" imgW="2616200" imgH="482600" progId="Equation.3">
              <p:embed/>
            </p:oleObj>
          </a:graphicData>
        </a:graphic>
      </p:graphicFrame>
      <p:pic>
        <p:nvPicPr>
          <p:cNvPr id="39998" name="Picture 62"/>
          <p:cNvPicPr>
            <a:picLocks noChangeAspect="1" noChangeArrowheads="1"/>
          </p:cNvPicPr>
          <p:nvPr/>
        </p:nvPicPr>
        <p:blipFill>
          <a:blip r:embed="rId18"/>
          <a:srcRect/>
          <a:stretch>
            <a:fillRect/>
          </a:stretch>
        </p:blipFill>
        <p:spPr bwMode="auto">
          <a:xfrm>
            <a:off x="467544" y="1268760"/>
            <a:ext cx="4036695" cy="31141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8458"/>
                                        </p:tgtEl>
                                        <p:attrNameLst>
                                          <p:attrName>style.visibility</p:attrName>
                                        </p:attrNameLst>
                                      </p:cBhvr>
                                      <p:to>
                                        <p:strVal val="visible"/>
                                      </p:to>
                                    </p:set>
                                    <p:animEffect transition="in" filter="dissolve">
                                      <p:cBhvr>
                                        <p:cTn id="7" dur="500"/>
                                        <p:tgtEl>
                                          <p:spTgt spid="528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8386"/>
                                        </p:tgtEl>
                                        <p:attrNameLst>
                                          <p:attrName>style.visibility</p:attrName>
                                        </p:attrNameLst>
                                      </p:cBhvr>
                                      <p:to>
                                        <p:strVal val="visible"/>
                                      </p:to>
                                    </p:set>
                                    <p:animEffect transition="in" filter="dissolve">
                                      <p:cBhvr>
                                        <p:cTn id="12" dur="500"/>
                                        <p:tgtEl>
                                          <p:spTgt spid="528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9410" name="Object 2"/>
          <p:cNvGraphicFramePr>
            <a:graphicFrameLocks noChangeAspect="1"/>
          </p:cNvGraphicFramePr>
          <p:nvPr/>
        </p:nvGraphicFramePr>
        <p:xfrm>
          <a:off x="1574800" y="4868863"/>
          <a:ext cx="5578475" cy="1028700"/>
        </p:xfrm>
        <a:graphic>
          <a:graphicData uri="http://schemas.openxmlformats.org/presentationml/2006/ole">
            <p:oleObj spid="_x0000_s40962" name="公式" r:id="rId3" imgW="2616200" imgH="482600" progId="Equation.3">
              <p:embed/>
            </p:oleObj>
          </a:graphicData>
        </a:graphic>
      </p:graphicFrame>
      <p:pic>
        <p:nvPicPr>
          <p:cNvPr id="40963" name="Picture 3"/>
          <p:cNvPicPr>
            <a:picLocks noChangeAspect="1" noChangeArrowheads="1"/>
          </p:cNvPicPr>
          <p:nvPr/>
        </p:nvPicPr>
        <p:blipFill>
          <a:blip r:embed="rId4"/>
          <a:srcRect/>
          <a:stretch>
            <a:fillRect/>
          </a:stretch>
        </p:blipFill>
        <p:spPr bwMode="auto">
          <a:xfrm>
            <a:off x="1836008" y="836712"/>
            <a:ext cx="4968240" cy="38328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9410"/>
                                        </p:tgtEl>
                                        <p:attrNameLst>
                                          <p:attrName>style.visibility</p:attrName>
                                        </p:attrNameLst>
                                      </p:cBhvr>
                                      <p:to>
                                        <p:strVal val="visible"/>
                                      </p:to>
                                    </p:set>
                                    <p:animEffect transition="in" filter="dissolve">
                                      <p:cBhvr>
                                        <p:cTn id="7" dur="500"/>
                                        <p:tgtEl>
                                          <p:spTgt spid="529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idx="1"/>
          </p:nvPr>
        </p:nvSpPr>
        <p:spPr>
          <a:xfrm>
            <a:off x="250825" y="404813"/>
            <a:ext cx="8137525" cy="5584825"/>
          </a:xfrm>
        </p:spPr>
        <p:txBody>
          <a:bodyPr/>
          <a:lstStyle/>
          <a:p>
            <a:pPr>
              <a:buFontTx/>
              <a:buNone/>
            </a:pPr>
            <a:r>
              <a:rPr lang="en-US" altLang="zh-CN" dirty="0" smtClean="0">
                <a:effectLst>
                  <a:outerShdw blurRad="38100" dist="38100" dir="2700000" algn="tl">
                    <a:srgbClr val="C0C0C0"/>
                  </a:outerShdw>
                </a:effectLst>
              </a:rPr>
              <a:t>7.5.3 </a:t>
            </a:r>
            <a:r>
              <a:rPr lang="zh-CN" altLang="en-US" dirty="0" smtClean="0">
                <a:effectLst>
                  <a:outerShdw blurRad="38100" dist="38100" dir="2700000" algn="tl">
                    <a:srgbClr val="C0C0C0"/>
                  </a:outerShdw>
                </a:effectLst>
              </a:rPr>
              <a:t>用</a:t>
            </a:r>
            <a:r>
              <a:rPr lang="en-US" altLang="zh-CN" dirty="0" smtClean="0">
                <a:effectLst>
                  <a:outerShdw blurRad="38100" dist="38100" dir="2700000" algn="tl">
                    <a:srgbClr val="C0C0C0"/>
                  </a:outerShdw>
                </a:effectLst>
              </a:rPr>
              <a:t>555</a:t>
            </a:r>
            <a:r>
              <a:rPr lang="zh-CN" altLang="en-US" dirty="0" smtClean="0">
                <a:effectLst>
                  <a:outerShdw blurRad="38100" dist="38100" dir="2700000" algn="tl">
                    <a:srgbClr val="C0C0C0"/>
                  </a:outerShdw>
                </a:effectLst>
              </a:rPr>
              <a:t>定时器接成单稳态触发电路</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graphicFrame>
        <p:nvGraphicFramePr>
          <p:cNvPr id="560132" name="Group 4"/>
          <p:cNvGraphicFramePr>
            <a:graphicFrameLocks noGrp="1"/>
          </p:cNvGraphicFramePr>
          <p:nvPr/>
        </p:nvGraphicFramePr>
        <p:xfrm>
          <a:off x="5148263" y="1700213"/>
          <a:ext cx="3768725" cy="3349626"/>
        </p:xfrm>
        <a:graphic>
          <a:graphicData uri="http://schemas.openxmlformats.org/drawingml/2006/table">
            <a:tbl>
              <a:tblPr/>
              <a:tblGrid>
                <a:gridCol w="754062"/>
                <a:gridCol w="754063"/>
                <a:gridCol w="752475"/>
                <a:gridCol w="754062"/>
                <a:gridCol w="754063"/>
              </a:tblGrid>
              <a:tr h="4826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入</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出</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bl>
          </a:graphicData>
        </a:graphic>
      </p:graphicFrame>
      <p:graphicFrame>
        <p:nvGraphicFramePr>
          <p:cNvPr id="42031" name="Object 61"/>
          <p:cNvGraphicFramePr>
            <a:graphicFrameLocks noChangeAspect="1"/>
          </p:cNvGraphicFramePr>
          <p:nvPr/>
        </p:nvGraphicFramePr>
        <p:xfrm>
          <a:off x="5942013" y="3105150"/>
          <a:ext cx="665162" cy="528638"/>
        </p:xfrm>
        <a:graphic>
          <a:graphicData uri="http://schemas.openxmlformats.org/presentationml/2006/ole">
            <p:oleObj spid="_x0000_s42031" name="公式" r:id="rId3" imgW="495085" imgH="393529" progId="Equation.3">
              <p:embed/>
            </p:oleObj>
          </a:graphicData>
        </a:graphic>
      </p:graphicFrame>
      <p:graphicFrame>
        <p:nvGraphicFramePr>
          <p:cNvPr id="42032" name="Object 62"/>
          <p:cNvGraphicFramePr>
            <a:graphicFrameLocks noChangeAspect="1"/>
          </p:cNvGraphicFramePr>
          <p:nvPr/>
        </p:nvGraphicFramePr>
        <p:xfrm>
          <a:off x="6748463" y="3119438"/>
          <a:ext cx="663575" cy="528637"/>
        </p:xfrm>
        <a:graphic>
          <a:graphicData uri="http://schemas.openxmlformats.org/presentationml/2006/ole">
            <p:oleObj spid="_x0000_s42032" name="公式" r:id="rId4" imgW="495085" imgH="393529" progId="Equation.3">
              <p:embed/>
            </p:oleObj>
          </a:graphicData>
        </a:graphic>
      </p:graphicFrame>
      <p:graphicFrame>
        <p:nvGraphicFramePr>
          <p:cNvPr id="42033" name="Object 63"/>
          <p:cNvGraphicFramePr>
            <a:graphicFrameLocks noChangeAspect="1"/>
          </p:cNvGraphicFramePr>
          <p:nvPr/>
        </p:nvGraphicFramePr>
        <p:xfrm>
          <a:off x="5969000" y="3621088"/>
          <a:ext cx="636588" cy="504825"/>
        </p:xfrm>
        <a:graphic>
          <a:graphicData uri="http://schemas.openxmlformats.org/presentationml/2006/ole">
            <p:oleObj spid="_x0000_s42033" name="公式" r:id="rId5" imgW="495085" imgH="393529" progId="Equation.3">
              <p:embed/>
            </p:oleObj>
          </a:graphicData>
        </a:graphic>
      </p:graphicFrame>
      <p:graphicFrame>
        <p:nvGraphicFramePr>
          <p:cNvPr id="42034" name="Object 64"/>
          <p:cNvGraphicFramePr>
            <a:graphicFrameLocks noChangeAspect="1"/>
          </p:cNvGraphicFramePr>
          <p:nvPr/>
        </p:nvGraphicFramePr>
        <p:xfrm>
          <a:off x="5954713" y="4067175"/>
          <a:ext cx="681037" cy="541338"/>
        </p:xfrm>
        <a:graphic>
          <a:graphicData uri="http://schemas.openxmlformats.org/presentationml/2006/ole">
            <p:oleObj spid="_x0000_s42034" name="公式" r:id="rId6" imgW="495085" imgH="393529" progId="Equation.3">
              <p:embed/>
            </p:oleObj>
          </a:graphicData>
        </a:graphic>
      </p:graphicFrame>
      <p:graphicFrame>
        <p:nvGraphicFramePr>
          <p:cNvPr id="42035" name="Object 65"/>
          <p:cNvGraphicFramePr>
            <a:graphicFrameLocks noChangeAspect="1"/>
          </p:cNvGraphicFramePr>
          <p:nvPr/>
        </p:nvGraphicFramePr>
        <p:xfrm>
          <a:off x="5969000" y="4560888"/>
          <a:ext cx="668338" cy="528637"/>
        </p:xfrm>
        <a:graphic>
          <a:graphicData uri="http://schemas.openxmlformats.org/presentationml/2006/ole">
            <p:oleObj spid="_x0000_s42035" name="公式" r:id="rId7" imgW="495085" imgH="393529" progId="Equation.3">
              <p:embed/>
            </p:oleObj>
          </a:graphicData>
        </a:graphic>
      </p:graphicFrame>
      <p:graphicFrame>
        <p:nvGraphicFramePr>
          <p:cNvPr id="42036" name="Object 66"/>
          <p:cNvGraphicFramePr>
            <a:graphicFrameLocks noChangeAspect="1"/>
          </p:cNvGraphicFramePr>
          <p:nvPr/>
        </p:nvGraphicFramePr>
        <p:xfrm>
          <a:off x="6748463" y="3613150"/>
          <a:ext cx="663575" cy="528638"/>
        </p:xfrm>
        <a:graphic>
          <a:graphicData uri="http://schemas.openxmlformats.org/presentationml/2006/ole">
            <p:oleObj spid="_x0000_s42036" name="公式" r:id="rId8" imgW="495085" imgH="393529" progId="Equation.3">
              <p:embed/>
            </p:oleObj>
          </a:graphicData>
        </a:graphic>
      </p:graphicFrame>
      <p:graphicFrame>
        <p:nvGraphicFramePr>
          <p:cNvPr id="42037" name="Object 67"/>
          <p:cNvGraphicFramePr>
            <a:graphicFrameLocks noChangeAspect="1"/>
          </p:cNvGraphicFramePr>
          <p:nvPr/>
        </p:nvGraphicFramePr>
        <p:xfrm>
          <a:off x="6772275" y="4089400"/>
          <a:ext cx="647700" cy="528638"/>
        </p:xfrm>
        <a:graphic>
          <a:graphicData uri="http://schemas.openxmlformats.org/presentationml/2006/ole">
            <p:oleObj spid="_x0000_s42037" name="公式" r:id="rId9" imgW="482391" imgH="393529" progId="Equation.3">
              <p:embed/>
            </p:oleObj>
          </a:graphicData>
        </a:graphic>
      </p:graphicFrame>
      <p:graphicFrame>
        <p:nvGraphicFramePr>
          <p:cNvPr id="42038" name="Object 68"/>
          <p:cNvGraphicFramePr>
            <a:graphicFrameLocks noChangeAspect="1"/>
          </p:cNvGraphicFramePr>
          <p:nvPr/>
        </p:nvGraphicFramePr>
        <p:xfrm>
          <a:off x="6770688" y="4560888"/>
          <a:ext cx="649287" cy="528637"/>
        </p:xfrm>
        <a:graphic>
          <a:graphicData uri="http://schemas.openxmlformats.org/presentationml/2006/ole">
            <p:oleObj spid="_x0000_s42038" name="公式" r:id="rId10" imgW="482391" imgH="393529" progId="Equation.3">
              <p:embed/>
            </p:oleObj>
          </a:graphicData>
        </a:graphic>
      </p:graphicFrame>
      <p:graphicFrame>
        <p:nvGraphicFramePr>
          <p:cNvPr id="42039" name="Object 69"/>
          <p:cNvGraphicFramePr>
            <a:graphicFrameLocks noChangeAspect="1"/>
          </p:cNvGraphicFramePr>
          <p:nvPr/>
        </p:nvGraphicFramePr>
        <p:xfrm>
          <a:off x="5245100" y="2243138"/>
          <a:ext cx="444500" cy="417512"/>
        </p:xfrm>
        <a:graphic>
          <a:graphicData uri="http://schemas.openxmlformats.org/presentationml/2006/ole">
            <p:oleObj spid="_x0000_s42039" name="公式" r:id="rId11" imgW="228501" imgH="215806" progId="Equation.3">
              <p:embed/>
            </p:oleObj>
          </a:graphicData>
        </a:graphic>
      </p:graphicFrame>
      <p:graphicFrame>
        <p:nvGraphicFramePr>
          <p:cNvPr id="42040" name="Object 70"/>
          <p:cNvGraphicFramePr>
            <a:graphicFrameLocks noChangeAspect="1"/>
          </p:cNvGraphicFramePr>
          <p:nvPr/>
        </p:nvGraphicFramePr>
        <p:xfrm>
          <a:off x="6099175" y="2235200"/>
          <a:ext cx="396875" cy="395288"/>
        </p:xfrm>
        <a:graphic>
          <a:graphicData uri="http://schemas.openxmlformats.org/presentationml/2006/ole">
            <p:oleObj spid="_x0000_s42040" name="公式" r:id="rId12" imgW="215619" imgH="215619" progId="Equation.3">
              <p:embed/>
            </p:oleObj>
          </a:graphicData>
        </a:graphic>
      </p:graphicFrame>
      <p:graphicFrame>
        <p:nvGraphicFramePr>
          <p:cNvPr id="42041" name="Object 71"/>
          <p:cNvGraphicFramePr>
            <a:graphicFrameLocks noChangeAspect="1"/>
          </p:cNvGraphicFramePr>
          <p:nvPr/>
        </p:nvGraphicFramePr>
        <p:xfrm>
          <a:off x="6848475" y="2241550"/>
          <a:ext cx="415925" cy="395288"/>
        </p:xfrm>
        <a:graphic>
          <a:graphicData uri="http://schemas.openxmlformats.org/presentationml/2006/ole">
            <p:oleObj spid="_x0000_s42041" name="公式" r:id="rId13" imgW="228501" imgH="215806" progId="Equation.3">
              <p:embed/>
            </p:oleObj>
          </a:graphicData>
        </a:graphic>
      </p:graphicFrame>
      <p:graphicFrame>
        <p:nvGraphicFramePr>
          <p:cNvPr id="42042" name="Object 72"/>
          <p:cNvGraphicFramePr>
            <a:graphicFrameLocks noChangeAspect="1"/>
          </p:cNvGraphicFramePr>
          <p:nvPr/>
        </p:nvGraphicFramePr>
        <p:xfrm>
          <a:off x="7558088" y="2230438"/>
          <a:ext cx="369887" cy="419100"/>
        </p:xfrm>
        <a:graphic>
          <a:graphicData uri="http://schemas.openxmlformats.org/presentationml/2006/ole">
            <p:oleObj spid="_x0000_s42042" name="公式" r:id="rId14" imgW="203112" imgH="228501" progId="Equation.3">
              <p:embed/>
            </p:oleObj>
          </a:graphicData>
        </a:graphic>
      </p:graphicFrame>
      <p:graphicFrame>
        <p:nvGraphicFramePr>
          <p:cNvPr id="42043" name="Object 73"/>
          <p:cNvGraphicFramePr>
            <a:graphicFrameLocks noChangeAspect="1"/>
          </p:cNvGraphicFramePr>
          <p:nvPr/>
        </p:nvGraphicFramePr>
        <p:xfrm>
          <a:off x="8342313" y="2266950"/>
          <a:ext cx="369887" cy="395288"/>
        </p:xfrm>
        <a:graphic>
          <a:graphicData uri="http://schemas.openxmlformats.org/presentationml/2006/ole">
            <p:oleObj spid="_x0000_s42043" name="公式" r:id="rId15" imgW="203024" imgH="215713" progId="Equation.3">
              <p:embed/>
            </p:oleObj>
          </a:graphicData>
        </a:graphic>
      </p:graphicFrame>
      <p:pic>
        <p:nvPicPr>
          <p:cNvPr id="42044" name="Picture 60"/>
          <p:cNvPicPr>
            <a:picLocks noChangeAspect="1" noChangeArrowheads="1"/>
          </p:cNvPicPr>
          <p:nvPr/>
        </p:nvPicPr>
        <p:blipFill>
          <a:blip r:embed="rId16"/>
          <a:srcRect/>
          <a:stretch>
            <a:fillRect/>
          </a:stretch>
        </p:blipFill>
        <p:spPr bwMode="auto">
          <a:xfrm>
            <a:off x="179512" y="1071564"/>
            <a:ext cx="4869942" cy="3630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09" name="Object 2"/>
          <p:cNvGraphicFramePr>
            <a:graphicFrameLocks noChangeAspect="1"/>
          </p:cNvGraphicFramePr>
          <p:nvPr/>
        </p:nvGraphicFramePr>
        <p:xfrm>
          <a:off x="500063" y="3644900"/>
          <a:ext cx="6481762" cy="2806700"/>
        </p:xfrm>
        <a:graphic>
          <a:graphicData uri="http://schemas.openxmlformats.org/presentationml/2006/ole">
            <p:oleObj spid="_x0000_s43009" name="公式" r:id="rId3" imgW="4102100" imgH="1778000" progId="Equation.3">
              <p:embed/>
            </p:oleObj>
          </a:graphicData>
        </a:graphic>
      </p:graphicFrame>
      <p:graphicFrame>
        <p:nvGraphicFramePr>
          <p:cNvPr id="561156" name="Object 4"/>
          <p:cNvGraphicFramePr>
            <a:graphicFrameLocks noChangeAspect="1"/>
          </p:cNvGraphicFramePr>
          <p:nvPr/>
        </p:nvGraphicFramePr>
        <p:xfrm>
          <a:off x="4859338" y="1557338"/>
          <a:ext cx="3778250" cy="469900"/>
        </p:xfrm>
        <a:graphic>
          <a:graphicData uri="http://schemas.openxmlformats.org/presentationml/2006/ole">
            <p:oleObj spid="_x0000_s43010" name="公式" r:id="rId4" imgW="1841500" imgH="228600" progId="Equation.3">
              <p:embed/>
            </p:oleObj>
          </a:graphicData>
        </a:graphic>
      </p:graphicFrame>
      <p:sp>
        <p:nvSpPr>
          <p:cNvPr id="561157" name="Line 5"/>
          <p:cNvSpPr>
            <a:spLocks noChangeShapeType="1"/>
          </p:cNvSpPr>
          <p:nvPr/>
        </p:nvSpPr>
        <p:spPr bwMode="auto">
          <a:xfrm>
            <a:off x="611188" y="4221163"/>
            <a:ext cx="5761037" cy="0"/>
          </a:xfrm>
          <a:prstGeom prst="line">
            <a:avLst/>
          </a:prstGeom>
          <a:noFill/>
          <a:ln w="57150">
            <a:solidFill>
              <a:srgbClr val="99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1158" name="Line 6"/>
          <p:cNvSpPr>
            <a:spLocks noChangeShapeType="1"/>
          </p:cNvSpPr>
          <p:nvPr/>
        </p:nvSpPr>
        <p:spPr bwMode="auto">
          <a:xfrm>
            <a:off x="611188" y="4797425"/>
            <a:ext cx="1584325" cy="0"/>
          </a:xfrm>
          <a:prstGeom prst="line">
            <a:avLst/>
          </a:prstGeom>
          <a:noFill/>
          <a:ln w="38100">
            <a:solidFill>
              <a:srgbClr val="FF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1159" name="Line 7"/>
          <p:cNvSpPr>
            <a:spLocks noChangeShapeType="1"/>
          </p:cNvSpPr>
          <p:nvPr/>
        </p:nvSpPr>
        <p:spPr bwMode="auto">
          <a:xfrm>
            <a:off x="568325" y="5559425"/>
            <a:ext cx="1584325" cy="0"/>
          </a:xfrm>
          <a:prstGeom prst="line">
            <a:avLst/>
          </a:prstGeom>
          <a:noFill/>
          <a:ln w="38100">
            <a:solidFill>
              <a:srgbClr val="FF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pic>
        <p:nvPicPr>
          <p:cNvPr id="9" name="Picture 60"/>
          <p:cNvPicPr>
            <a:picLocks noChangeAspect="1" noChangeArrowheads="1"/>
          </p:cNvPicPr>
          <p:nvPr/>
        </p:nvPicPr>
        <p:blipFill>
          <a:blip r:embed="rId5"/>
          <a:srcRect/>
          <a:stretch>
            <a:fillRect/>
          </a:stretch>
        </p:blipFill>
        <p:spPr bwMode="auto">
          <a:xfrm>
            <a:off x="461010" y="476672"/>
            <a:ext cx="4110990" cy="30646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61157"/>
                                        </p:tgtEl>
                                        <p:attrNameLst>
                                          <p:attrName>style.visibility</p:attrName>
                                        </p:attrNameLst>
                                      </p:cBhvr>
                                      <p:to>
                                        <p:strVal val="visible"/>
                                      </p:to>
                                    </p:set>
                                    <p:anim calcmode="lin" valueType="num">
                                      <p:cBhvr>
                                        <p:cTn id="7" dur="1000" fill="hold"/>
                                        <p:tgtEl>
                                          <p:spTgt spid="561157"/>
                                        </p:tgtEl>
                                        <p:attrNameLst>
                                          <p:attrName>ppt_x</p:attrName>
                                        </p:attrNameLst>
                                      </p:cBhvr>
                                      <p:tavLst>
                                        <p:tav tm="0">
                                          <p:val>
                                            <p:strVal val="#ppt_x-.2"/>
                                          </p:val>
                                        </p:tav>
                                        <p:tav tm="100000">
                                          <p:val>
                                            <p:strVal val="#ppt_x"/>
                                          </p:val>
                                        </p:tav>
                                      </p:tavLst>
                                    </p:anim>
                                    <p:anim calcmode="lin" valueType="num">
                                      <p:cBhvr>
                                        <p:cTn id="8" dur="1000" fill="hold"/>
                                        <p:tgtEl>
                                          <p:spTgt spid="561157"/>
                                        </p:tgtEl>
                                        <p:attrNameLst>
                                          <p:attrName>ppt_y</p:attrName>
                                        </p:attrNameLst>
                                      </p:cBhvr>
                                      <p:tavLst>
                                        <p:tav tm="0">
                                          <p:val>
                                            <p:strVal val="#ppt_y"/>
                                          </p:val>
                                        </p:tav>
                                        <p:tav tm="100000">
                                          <p:val>
                                            <p:strVal val="#ppt_y"/>
                                          </p:val>
                                        </p:tav>
                                      </p:tavLst>
                                    </p:anim>
                                    <p:animEffect transition="in" filter="wipe(right)" prLst="gradientSize: 0.1">
                                      <p:cBhvr>
                                        <p:cTn id="9" dur="1000"/>
                                        <p:tgtEl>
                                          <p:spTgt spid="5611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61158"/>
                                        </p:tgtEl>
                                        <p:attrNameLst>
                                          <p:attrName>style.visibility</p:attrName>
                                        </p:attrNameLst>
                                      </p:cBhvr>
                                      <p:to>
                                        <p:strVal val="visible"/>
                                      </p:to>
                                    </p:set>
                                    <p:anim calcmode="lin" valueType="num">
                                      <p:cBhvr>
                                        <p:cTn id="14" dur="1000" fill="hold"/>
                                        <p:tgtEl>
                                          <p:spTgt spid="561158"/>
                                        </p:tgtEl>
                                        <p:attrNameLst>
                                          <p:attrName>ppt_x</p:attrName>
                                        </p:attrNameLst>
                                      </p:cBhvr>
                                      <p:tavLst>
                                        <p:tav tm="0">
                                          <p:val>
                                            <p:strVal val="#ppt_x-.2"/>
                                          </p:val>
                                        </p:tav>
                                        <p:tav tm="100000">
                                          <p:val>
                                            <p:strVal val="#ppt_x"/>
                                          </p:val>
                                        </p:tav>
                                      </p:tavLst>
                                    </p:anim>
                                    <p:anim calcmode="lin" valueType="num">
                                      <p:cBhvr>
                                        <p:cTn id="15" dur="1000" fill="hold"/>
                                        <p:tgtEl>
                                          <p:spTgt spid="56115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61158"/>
                                        </p:tgtEl>
                                      </p:cBhvr>
                                    </p:animEffect>
                                  </p:childTnLst>
                                </p:cTn>
                              </p:par>
                              <p:par>
                                <p:cTn id="17" presetID="29" presetClass="entr" presetSubtype="0" fill="hold" nodeType="withEffect">
                                  <p:stCondLst>
                                    <p:cond delay="0"/>
                                  </p:stCondLst>
                                  <p:childTnLst>
                                    <p:set>
                                      <p:cBhvr>
                                        <p:cTn id="18" dur="1" fill="hold">
                                          <p:stCondLst>
                                            <p:cond delay="0"/>
                                          </p:stCondLst>
                                        </p:cTn>
                                        <p:tgtEl>
                                          <p:spTgt spid="561159"/>
                                        </p:tgtEl>
                                        <p:attrNameLst>
                                          <p:attrName>style.visibility</p:attrName>
                                        </p:attrNameLst>
                                      </p:cBhvr>
                                      <p:to>
                                        <p:strVal val="visible"/>
                                      </p:to>
                                    </p:set>
                                    <p:anim calcmode="lin" valueType="num">
                                      <p:cBhvr>
                                        <p:cTn id="19" dur="1000" fill="hold"/>
                                        <p:tgtEl>
                                          <p:spTgt spid="561159"/>
                                        </p:tgtEl>
                                        <p:attrNameLst>
                                          <p:attrName>ppt_x</p:attrName>
                                        </p:attrNameLst>
                                      </p:cBhvr>
                                      <p:tavLst>
                                        <p:tav tm="0">
                                          <p:val>
                                            <p:strVal val="#ppt_x-.2"/>
                                          </p:val>
                                        </p:tav>
                                        <p:tav tm="100000">
                                          <p:val>
                                            <p:strVal val="#ppt_x"/>
                                          </p:val>
                                        </p:tav>
                                      </p:tavLst>
                                    </p:anim>
                                    <p:anim calcmode="lin" valueType="num">
                                      <p:cBhvr>
                                        <p:cTn id="20" dur="1000" fill="hold"/>
                                        <p:tgtEl>
                                          <p:spTgt spid="56115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611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561156"/>
                                        </p:tgtEl>
                                        <p:attrNameLst>
                                          <p:attrName>style.visibility</p:attrName>
                                        </p:attrNameLst>
                                      </p:cBhvr>
                                      <p:to>
                                        <p:strVal val="visible"/>
                                      </p:to>
                                    </p:set>
                                    <p:anim calcmode="lin" valueType="num">
                                      <p:cBhvr additive="base">
                                        <p:cTn id="26" dur="500" fill="hold"/>
                                        <p:tgtEl>
                                          <p:spTgt spid="561156"/>
                                        </p:tgtEl>
                                        <p:attrNameLst>
                                          <p:attrName>ppt_x</p:attrName>
                                        </p:attrNameLst>
                                      </p:cBhvr>
                                      <p:tavLst>
                                        <p:tav tm="0">
                                          <p:val>
                                            <p:strVal val="#ppt_x"/>
                                          </p:val>
                                        </p:tav>
                                        <p:tav tm="100000">
                                          <p:val>
                                            <p:strVal val="#ppt_x"/>
                                          </p:val>
                                        </p:tav>
                                      </p:tavLst>
                                    </p:anim>
                                    <p:anim calcmode="lin" valueType="num">
                                      <p:cBhvr additive="base">
                                        <p:cTn id="27" dur="500" fill="hold"/>
                                        <p:tgtEl>
                                          <p:spTgt spid="561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79" name="Picture 3"/>
          <p:cNvPicPr>
            <a:picLocks noChangeAspect="1" noChangeArrowheads="1"/>
          </p:cNvPicPr>
          <p:nvPr/>
        </p:nvPicPr>
        <p:blipFill>
          <a:blip r:embed="rId3"/>
          <a:srcRect/>
          <a:stretch>
            <a:fillRect/>
          </a:stretch>
        </p:blipFill>
        <p:spPr bwMode="auto">
          <a:xfrm>
            <a:off x="4787900" y="476250"/>
            <a:ext cx="3889375" cy="3048000"/>
          </a:xfrm>
          <a:prstGeom prst="rect">
            <a:avLst/>
          </a:prstGeom>
          <a:noFill/>
          <a:ln w="9525">
            <a:noFill/>
            <a:miter lim="800000"/>
            <a:headEnd/>
            <a:tailEnd/>
          </a:ln>
        </p:spPr>
      </p:pic>
      <p:graphicFrame>
        <p:nvGraphicFramePr>
          <p:cNvPr id="562180" name="Object 4"/>
          <p:cNvGraphicFramePr>
            <a:graphicFrameLocks noChangeAspect="1"/>
          </p:cNvGraphicFramePr>
          <p:nvPr/>
        </p:nvGraphicFramePr>
        <p:xfrm>
          <a:off x="684213" y="4797425"/>
          <a:ext cx="6551612" cy="776288"/>
        </p:xfrm>
        <a:graphic>
          <a:graphicData uri="http://schemas.openxmlformats.org/presentationml/2006/ole">
            <p:oleObj spid="_x0000_s44034" name="公式" r:id="rId4" imgW="3327400" imgH="393700" progId="Equation.3">
              <p:embed/>
            </p:oleObj>
          </a:graphicData>
        </a:graphic>
      </p:graphicFrame>
      <p:graphicFrame>
        <p:nvGraphicFramePr>
          <p:cNvPr id="562181" name="Object 5"/>
          <p:cNvGraphicFramePr>
            <a:graphicFrameLocks noChangeAspect="1"/>
          </p:cNvGraphicFramePr>
          <p:nvPr/>
        </p:nvGraphicFramePr>
        <p:xfrm>
          <a:off x="684213" y="5589588"/>
          <a:ext cx="7169150" cy="857250"/>
        </p:xfrm>
        <a:graphic>
          <a:graphicData uri="http://schemas.openxmlformats.org/presentationml/2006/ole">
            <p:oleObj spid="_x0000_s44035" name="公式" r:id="rId5" imgW="4038600" imgH="482600" progId="Equation.3">
              <p:embed/>
            </p:oleObj>
          </a:graphicData>
        </a:graphic>
      </p:graphicFrame>
      <p:graphicFrame>
        <p:nvGraphicFramePr>
          <p:cNvPr id="44036" name="Object 6"/>
          <p:cNvGraphicFramePr>
            <a:graphicFrameLocks noChangeAspect="1"/>
          </p:cNvGraphicFramePr>
          <p:nvPr/>
        </p:nvGraphicFramePr>
        <p:xfrm>
          <a:off x="647700" y="3500438"/>
          <a:ext cx="7456488" cy="1293812"/>
        </p:xfrm>
        <a:graphic>
          <a:graphicData uri="http://schemas.openxmlformats.org/presentationml/2006/ole">
            <p:oleObj spid="_x0000_s44036" name="公式" r:id="rId6" imgW="3848100" imgH="711200" progId="Equation.3">
              <p:embed/>
            </p:oleObj>
          </a:graphicData>
        </a:graphic>
      </p:graphicFrame>
      <p:grpSp>
        <p:nvGrpSpPr>
          <p:cNvPr id="44037" name="Group 7"/>
          <p:cNvGrpSpPr>
            <a:grpSpLocks/>
          </p:cNvGrpSpPr>
          <p:nvPr/>
        </p:nvGrpSpPr>
        <p:grpSpPr bwMode="auto">
          <a:xfrm>
            <a:off x="1924050" y="3500438"/>
            <a:ext cx="631825" cy="295275"/>
            <a:chOff x="4150" y="2024"/>
            <a:chExt cx="363" cy="181"/>
          </a:xfrm>
        </p:grpSpPr>
        <p:sp>
          <p:nvSpPr>
            <p:cNvPr id="562184" name="Line 8"/>
            <p:cNvSpPr>
              <a:spLocks noChangeShapeType="1"/>
            </p:cNvSpPr>
            <p:nvPr/>
          </p:nvSpPr>
          <p:spPr bwMode="auto">
            <a:xfrm>
              <a:off x="4150" y="2024"/>
              <a:ext cx="1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2185" name="Line 9"/>
            <p:cNvSpPr>
              <a:spLocks noChangeShapeType="1"/>
            </p:cNvSpPr>
            <p:nvPr/>
          </p:nvSpPr>
          <p:spPr bwMode="auto">
            <a:xfrm>
              <a:off x="4286" y="2024"/>
              <a:ext cx="0"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2186" name="Line 10"/>
            <p:cNvSpPr>
              <a:spLocks noChangeShapeType="1"/>
            </p:cNvSpPr>
            <p:nvPr/>
          </p:nvSpPr>
          <p:spPr bwMode="auto">
            <a:xfrm>
              <a:off x="4286" y="2205"/>
              <a:ext cx="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2187" name="Line 11"/>
            <p:cNvSpPr>
              <a:spLocks noChangeShapeType="1"/>
            </p:cNvSpPr>
            <p:nvPr/>
          </p:nvSpPr>
          <p:spPr bwMode="auto">
            <a:xfrm flipV="1">
              <a:off x="4377" y="2024"/>
              <a:ext cx="0" cy="18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2188" name="Line 12"/>
            <p:cNvSpPr>
              <a:spLocks noChangeShapeType="1"/>
            </p:cNvSpPr>
            <p:nvPr/>
          </p:nvSpPr>
          <p:spPr bwMode="auto">
            <a:xfrm>
              <a:off x="4377" y="2024"/>
              <a:ext cx="1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pic>
        <p:nvPicPr>
          <p:cNvPr id="14" name="Picture 60"/>
          <p:cNvPicPr>
            <a:picLocks noChangeAspect="1" noChangeArrowheads="1"/>
          </p:cNvPicPr>
          <p:nvPr/>
        </p:nvPicPr>
        <p:blipFill>
          <a:blip r:embed="rId7"/>
          <a:srcRect/>
          <a:stretch>
            <a:fillRect/>
          </a:stretch>
        </p:blipFill>
        <p:spPr bwMode="auto">
          <a:xfrm>
            <a:off x="533018" y="404664"/>
            <a:ext cx="4110990" cy="30646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blinds(horizontal)">
                                      <p:cBhvr>
                                        <p:cTn id="7" dur="500"/>
                                        <p:tgtEl>
                                          <p:spTgt spid="562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2181"/>
                                        </p:tgtEl>
                                        <p:attrNameLst>
                                          <p:attrName>style.visibility</p:attrName>
                                        </p:attrNameLst>
                                      </p:cBhvr>
                                      <p:to>
                                        <p:strVal val="visible"/>
                                      </p:to>
                                    </p:set>
                                    <p:animEffect transition="in" filter="blinds(horizontal)">
                                      <p:cBhvr>
                                        <p:cTn id="12" dur="500"/>
                                        <p:tgtEl>
                                          <p:spTgt spid="562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2179"/>
                                        </p:tgtEl>
                                        <p:attrNameLst>
                                          <p:attrName>style.visibility</p:attrName>
                                        </p:attrNameLst>
                                      </p:cBhvr>
                                      <p:to>
                                        <p:strVal val="visible"/>
                                      </p:to>
                                    </p:set>
                                    <p:animEffect transition="in" filter="blinds(horizontal)">
                                      <p:cBhvr>
                                        <p:cTn id="17" dur="500"/>
                                        <p:tgtEl>
                                          <p:spTgt spid="56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idx="1"/>
          </p:nvPr>
        </p:nvSpPr>
        <p:spPr>
          <a:xfrm>
            <a:off x="427038" y="620713"/>
            <a:ext cx="8537575" cy="5584825"/>
          </a:xfrm>
        </p:spPr>
        <p:txBody>
          <a:bodyPr/>
          <a:lstStyle/>
          <a:p>
            <a:pPr>
              <a:buNone/>
            </a:pPr>
            <a:r>
              <a:rPr lang="en-US" altLang="zh-CN" dirty="0" smtClean="0">
                <a:effectLst>
                  <a:outerShdw blurRad="38100" dist="38100" dir="2700000" algn="tl">
                    <a:srgbClr val="C0C0C0"/>
                  </a:outerShdw>
                </a:effectLst>
              </a:rPr>
              <a:t>7.2 </a:t>
            </a:r>
            <a:r>
              <a:rPr lang="zh-CN" altLang="en-US" dirty="0" smtClean="0">
                <a:effectLst>
                  <a:outerShdw blurRad="38100" dist="38100" dir="2700000" algn="tl">
                    <a:srgbClr val="C0C0C0"/>
                  </a:outerShdw>
                </a:effectLst>
              </a:rPr>
              <a:t>施密特触发电路（常用的一类脉冲整形电路）</a:t>
            </a:r>
            <a:endParaRPr lang="en-US" altLang="zh-CN" dirty="0" smtClean="0">
              <a:effectLst>
                <a:outerShdw blurRad="38100" dist="38100" dir="2700000" algn="tl">
                  <a:srgbClr val="C0C0C0"/>
                </a:outerShdw>
              </a:effectLst>
            </a:endParaRPr>
          </a:p>
          <a:p>
            <a:pPr>
              <a:buFontTx/>
              <a:buNone/>
            </a:pP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施密特触发器的主要特点：</a:t>
            </a:r>
            <a:endParaRPr lang="en-US" altLang="zh-CN" dirty="0" smtClean="0">
              <a:effectLst>
                <a:outerShdw blurRad="38100" dist="38100" dir="2700000" algn="tl">
                  <a:srgbClr val="C0C0C0"/>
                </a:outerShdw>
              </a:effectLst>
            </a:endParaRPr>
          </a:p>
          <a:p>
            <a:pPr>
              <a:buFontTx/>
              <a:buNone/>
            </a:pP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输入信号在上升和下降过程中，电路状态转换的输入电平不同</a:t>
            </a:r>
            <a:endParaRPr lang="en-US" altLang="zh-CN" dirty="0" smtClean="0">
              <a:effectLst>
                <a:outerShdw blurRad="38100" dist="38100" dir="2700000" algn="tl">
                  <a:srgbClr val="C0C0C0"/>
                </a:outerShdw>
              </a:effectLst>
            </a:endParaRPr>
          </a:p>
          <a:p>
            <a:pPr>
              <a:buFontTx/>
              <a:buNone/>
            </a:pPr>
            <a:endParaRPr lang="en-US" altLang="zh-CN" dirty="0" smtClean="0">
              <a:effectLst>
                <a:outerShdw blurRad="38100" dist="38100" dir="2700000" algn="tl">
                  <a:srgbClr val="C0C0C0"/>
                </a:outerShdw>
              </a:effectLst>
            </a:endParaRPr>
          </a:p>
          <a:p>
            <a:pPr>
              <a:buFontTx/>
              <a:buNone/>
            </a:pPr>
            <a:r>
              <a:rPr lang="zh-CN" altLang="en-US" dirty="0" smtClean="0">
                <a:effectLst>
                  <a:outerShdw blurRad="38100" dist="38100" dir="2700000" algn="tl">
                    <a:srgbClr val="C0C0C0"/>
                  </a:outerShdw>
                </a:effectLst>
              </a:rPr>
              <a:t>电路状态转换时有正反馈过程，使输出波形边沿变陡</a:t>
            </a:r>
          </a:p>
        </p:txBody>
      </p:sp>
      <p:graphicFrame>
        <p:nvGraphicFramePr>
          <p:cNvPr id="506883" name="Object 3"/>
          <p:cNvGraphicFramePr>
            <a:graphicFrameLocks noChangeAspect="1"/>
          </p:cNvGraphicFramePr>
          <p:nvPr/>
        </p:nvGraphicFramePr>
        <p:xfrm>
          <a:off x="2843213" y="3990553"/>
          <a:ext cx="2368550" cy="2390775"/>
        </p:xfrm>
        <a:graphic>
          <a:graphicData uri="http://schemas.openxmlformats.org/presentationml/2006/ole">
            <p:oleObj spid="_x0000_s50178" name="Photo Editor 照片" r:id="rId3" imgW="11552381" imgH="11666667"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6883"/>
                                        </p:tgtEl>
                                        <p:attrNameLst>
                                          <p:attrName>style.visibility</p:attrName>
                                        </p:attrNameLst>
                                      </p:cBhvr>
                                      <p:to>
                                        <p:strVal val="visible"/>
                                      </p:to>
                                    </p:set>
                                    <p:animEffect transition="in" filter="dissolve">
                                      <p:cBhvr>
                                        <p:cTn id="7" dur="500"/>
                                        <p:tgtEl>
                                          <p:spTgt spid="50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idx="1"/>
          </p:nvPr>
        </p:nvSpPr>
        <p:spPr>
          <a:xfrm>
            <a:off x="395288" y="765175"/>
            <a:ext cx="8137525" cy="5656263"/>
          </a:xfrm>
        </p:spPr>
        <p:txBody>
          <a:bodyPr/>
          <a:lstStyle/>
          <a:p>
            <a:pPr>
              <a:buFontTx/>
              <a:buNone/>
            </a:pPr>
            <a:r>
              <a:rPr lang="zh-CN" altLang="en-US" smtClean="0">
                <a:effectLst>
                  <a:outerShdw blurRad="38100" dist="38100" dir="2700000" algn="tl">
                    <a:srgbClr val="C0C0C0"/>
                  </a:outerShdw>
                </a:effectLst>
              </a:rPr>
              <a:t>性能参数：</a:t>
            </a:r>
            <a:endParaRPr lang="en-US" altLang="zh-CN" smtClean="0">
              <a:effectLst>
                <a:outerShdw blurRad="38100" dist="38100" dir="2700000" algn="tl">
                  <a:srgbClr val="C0C0C0"/>
                </a:outerShdw>
              </a:effectLst>
            </a:endParaRPr>
          </a:p>
          <a:p>
            <a:pPr>
              <a:buFontTx/>
              <a:buNone/>
            </a:pPr>
            <a:r>
              <a:rPr lang="zh-CN" altLang="en-US" smtClean="0">
                <a:effectLst>
                  <a:outerShdw blurRad="38100" dist="38100" dir="2700000" algn="tl">
                    <a:srgbClr val="C0C0C0"/>
                  </a:outerShdw>
                </a:effectLst>
              </a:rPr>
              <a:t>暂稳态输出的宽度</a:t>
            </a:r>
          </a:p>
        </p:txBody>
      </p:sp>
      <p:pic>
        <p:nvPicPr>
          <p:cNvPr id="45058" name="Picture 3"/>
          <p:cNvPicPr>
            <a:picLocks noChangeAspect="1" noChangeArrowheads="1"/>
          </p:cNvPicPr>
          <p:nvPr/>
        </p:nvPicPr>
        <p:blipFill>
          <a:blip r:embed="rId3"/>
          <a:srcRect/>
          <a:stretch>
            <a:fillRect/>
          </a:stretch>
        </p:blipFill>
        <p:spPr bwMode="auto">
          <a:xfrm>
            <a:off x="4067175" y="1052513"/>
            <a:ext cx="4610100" cy="3614737"/>
          </a:xfrm>
          <a:prstGeom prst="rect">
            <a:avLst/>
          </a:prstGeom>
          <a:noFill/>
          <a:ln w="9525">
            <a:noFill/>
            <a:miter lim="800000"/>
            <a:headEnd/>
            <a:tailEnd/>
          </a:ln>
        </p:spPr>
      </p:pic>
      <p:graphicFrame>
        <p:nvGraphicFramePr>
          <p:cNvPr id="45059" name="Object 4"/>
          <p:cNvGraphicFramePr>
            <a:graphicFrameLocks noChangeAspect="1"/>
          </p:cNvGraphicFramePr>
          <p:nvPr/>
        </p:nvGraphicFramePr>
        <p:xfrm>
          <a:off x="250825" y="1773238"/>
          <a:ext cx="3689350" cy="1041400"/>
        </p:xfrm>
        <a:graphic>
          <a:graphicData uri="http://schemas.openxmlformats.org/presentationml/2006/ole">
            <p:oleObj spid="_x0000_s45059" name="公式" r:id="rId4" imgW="2070100" imgH="584200" progId="Equation.3">
              <p:embed/>
            </p:oleObj>
          </a:graphicData>
        </a:graphic>
      </p:graphicFrame>
      <p:graphicFrame>
        <p:nvGraphicFramePr>
          <p:cNvPr id="563205" name="Object 5"/>
          <p:cNvGraphicFramePr>
            <a:graphicFrameLocks noChangeAspect="1"/>
          </p:cNvGraphicFramePr>
          <p:nvPr/>
        </p:nvGraphicFramePr>
        <p:xfrm>
          <a:off x="425450" y="3902075"/>
          <a:ext cx="3397250" cy="525463"/>
        </p:xfrm>
        <a:graphic>
          <a:graphicData uri="http://schemas.openxmlformats.org/presentationml/2006/ole">
            <p:oleObj spid="_x0000_s45060" name="公式" r:id="rId5" imgW="1485900" imgH="228600" progId="Equation.3">
              <p:embed/>
            </p:oleObj>
          </a:graphicData>
        </a:graphic>
      </p:graphicFrame>
      <p:graphicFrame>
        <p:nvGraphicFramePr>
          <p:cNvPr id="563206" name="Object 6"/>
          <p:cNvGraphicFramePr>
            <a:graphicFrameLocks noChangeAspect="1"/>
          </p:cNvGraphicFramePr>
          <p:nvPr/>
        </p:nvGraphicFramePr>
        <p:xfrm>
          <a:off x="560388" y="4494213"/>
          <a:ext cx="2768600" cy="509587"/>
        </p:xfrm>
        <a:graphic>
          <a:graphicData uri="http://schemas.openxmlformats.org/presentationml/2006/ole">
            <p:oleObj spid="_x0000_s45061" name="公式" r:id="rId6" imgW="1167893" imgH="215806"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dissolve">
                                      <p:cBhvr>
                                        <p:cTn id="7" dur="500"/>
                                        <p:tgtEl>
                                          <p:spTgt spid="563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06"/>
                                        </p:tgtEl>
                                        <p:attrNameLst>
                                          <p:attrName>style.visibility</p:attrName>
                                        </p:attrNameLst>
                                      </p:cBhvr>
                                      <p:to>
                                        <p:strVal val="visible"/>
                                      </p:to>
                                    </p:set>
                                    <p:animEffect transition="in" filter="dissolve">
                                      <p:cBhvr>
                                        <p:cTn id="12" dur="500"/>
                                        <p:tgtEl>
                                          <p:spTgt spid="56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3"/>
          <p:cNvPicPr>
            <a:picLocks noChangeAspect="1" noChangeArrowheads="1"/>
          </p:cNvPicPr>
          <p:nvPr/>
        </p:nvPicPr>
        <p:blipFill>
          <a:blip r:embed="rId3"/>
          <a:srcRect/>
          <a:stretch>
            <a:fillRect/>
          </a:stretch>
        </p:blipFill>
        <p:spPr bwMode="auto">
          <a:xfrm>
            <a:off x="4716463" y="549275"/>
            <a:ext cx="4103687" cy="3216275"/>
          </a:xfrm>
          <a:prstGeom prst="rect">
            <a:avLst/>
          </a:prstGeom>
          <a:noFill/>
          <a:ln w="9525">
            <a:noFill/>
            <a:miter lim="800000"/>
            <a:headEnd/>
            <a:tailEnd/>
          </a:ln>
        </p:spPr>
      </p:pic>
      <p:graphicFrame>
        <p:nvGraphicFramePr>
          <p:cNvPr id="46082" name="Object 4"/>
          <p:cNvGraphicFramePr>
            <a:graphicFrameLocks noChangeAspect="1"/>
          </p:cNvGraphicFramePr>
          <p:nvPr/>
        </p:nvGraphicFramePr>
        <p:xfrm>
          <a:off x="468313" y="3860800"/>
          <a:ext cx="2879725" cy="466725"/>
        </p:xfrm>
        <a:graphic>
          <a:graphicData uri="http://schemas.openxmlformats.org/presentationml/2006/ole">
            <p:oleObj spid="_x0000_s46082" name="公式" r:id="rId4" imgW="1333500" imgH="215900" progId="Equation.3">
              <p:embed/>
            </p:oleObj>
          </a:graphicData>
        </a:graphic>
      </p:graphicFrame>
      <p:graphicFrame>
        <p:nvGraphicFramePr>
          <p:cNvPr id="564229" name="Object 5"/>
          <p:cNvGraphicFramePr>
            <a:graphicFrameLocks noChangeAspect="1"/>
          </p:cNvGraphicFramePr>
          <p:nvPr/>
        </p:nvGraphicFramePr>
        <p:xfrm>
          <a:off x="468313" y="4292600"/>
          <a:ext cx="3662362" cy="457200"/>
        </p:xfrm>
        <a:graphic>
          <a:graphicData uri="http://schemas.openxmlformats.org/presentationml/2006/ole">
            <p:oleObj spid="_x0000_s46083" name="公式" r:id="rId5" imgW="1841500" imgH="228600" progId="Equation.3">
              <p:embed/>
            </p:oleObj>
          </a:graphicData>
        </a:graphic>
      </p:graphicFrame>
      <p:graphicFrame>
        <p:nvGraphicFramePr>
          <p:cNvPr id="46084" name="Object 6"/>
          <p:cNvGraphicFramePr>
            <a:graphicFrameLocks noChangeAspect="1"/>
          </p:cNvGraphicFramePr>
          <p:nvPr/>
        </p:nvGraphicFramePr>
        <p:xfrm>
          <a:off x="355600" y="4724400"/>
          <a:ext cx="8001000" cy="1477963"/>
        </p:xfrm>
        <a:graphic>
          <a:graphicData uri="http://schemas.openxmlformats.org/presentationml/2006/ole">
            <p:oleObj spid="_x0000_s46084" name="公式" r:id="rId6" imgW="3848100" imgH="711200" progId="Equation.3">
              <p:embed/>
            </p:oleObj>
          </a:graphicData>
        </a:graphic>
      </p:graphicFrame>
      <p:grpSp>
        <p:nvGrpSpPr>
          <p:cNvPr id="46085" name="Group 7"/>
          <p:cNvGrpSpPr>
            <a:grpSpLocks/>
          </p:cNvGrpSpPr>
          <p:nvPr/>
        </p:nvGrpSpPr>
        <p:grpSpPr bwMode="auto">
          <a:xfrm>
            <a:off x="1908175" y="4941888"/>
            <a:ext cx="576263" cy="287337"/>
            <a:chOff x="4150" y="2024"/>
            <a:chExt cx="363" cy="181"/>
          </a:xfrm>
        </p:grpSpPr>
        <p:sp>
          <p:nvSpPr>
            <p:cNvPr id="564232" name="Line 8"/>
            <p:cNvSpPr>
              <a:spLocks noChangeShapeType="1"/>
            </p:cNvSpPr>
            <p:nvPr/>
          </p:nvSpPr>
          <p:spPr bwMode="auto">
            <a:xfrm>
              <a:off x="4150" y="2024"/>
              <a:ext cx="1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4233" name="Line 9"/>
            <p:cNvSpPr>
              <a:spLocks noChangeShapeType="1"/>
            </p:cNvSpPr>
            <p:nvPr/>
          </p:nvSpPr>
          <p:spPr bwMode="auto">
            <a:xfrm>
              <a:off x="4286" y="2024"/>
              <a:ext cx="0"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4234" name="Line 10"/>
            <p:cNvSpPr>
              <a:spLocks noChangeShapeType="1"/>
            </p:cNvSpPr>
            <p:nvPr/>
          </p:nvSpPr>
          <p:spPr bwMode="auto">
            <a:xfrm>
              <a:off x="4286" y="2205"/>
              <a:ext cx="91"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4235" name="Line 11"/>
            <p:cNvSpPr>
              <a:spLocks noChangeShapeType="1"/>
            </p:cNvSpPr>
            <p:nvPr/>
          </p:nvSpPr>
          <p:spPr bwMode="auto">
            <a:xfrm flipV="1">
              <a:off x="4377" y="2024"/>
              <a:ext cx="0" cy="18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4236" name="Line 12"/>
            <p:cNvSpPr>
              <a:spLocks noChangeShapeType="1"/>
            </p:cNvSpPr>
            <p:nvPr/>
          </p:nvSpPr>
          <p:spPr bwMode="auto">
            <a:xfrm>
              <a:off x="4377" y="2024"/>
              <a:ext cx="1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pic>
        <p:nvPicPr>
          <p:cNvPr id="14" name="Picture 60"/>
          <p:cNvPicPr>
            <a:picLocks noChangeAspect="1" noChangeArrowheads="1"/>
          </p:cNvPicPr>
          <p:nvPr/>
        </p:nvPicPr>
        <p:blipFill>
          <a:blip r:embed="rId7"/>
          <a:srcRect/>
          <a:stretch>
            <a:fillRect/>
          </a:stretch>
        </p:blipFill>
        <p:spPr bwMode="auto">
          <a:xfrm>
            <a:off x="461010" y="580355"/>
            <a:ext cx="4110990" cy="30646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4229"/>
                                        </p:tgtEl>
                                        <p:attrNameLst>
                                          <p:attrName>style.visibility</p:attrName>
                                        </p:attrNameLst>
                                      </p:cBhvr>
                                      <p:to>
                                        <p:strVal val="visible"/>
                                      </p:to>
                                    </p:set>
                                    <p:anim calcmode="lin" valueType="num">
                                      <p:cBhvr additive="base">
                                        <p:cTn id="7" dur="500" fill="hold"/>
                                        <p:tgtEl>
                                          <p:spTgt spid="564229"/>
                                        </p:tgtEl>
                                        <p:attrNameLst>
                                          <p:attrName>ppt_x</p:attrName>
                                        </p:attrNameLst>
                                      </p:cBhvr>
                                      <p:tavLst>
                                        <p:tav tm="0">
                                          <p:val>
                                            <p:strVal val="#ppt_x"/>
                                          </p:val>
                                        </p:tav>
                                        <p:tav tm="100000">
                                          <p:val>
                                            <p:strVal val="#ppt_x"/>
                                          </p:val>
                                        </p:tav>
                                      </p:tavLst>
                                    </p:anim>
                                    <p:anim calcmode="lin" valueType="num">
                                      <p:cBhvr additive="base">
                                        <p:cTn id="8" dur="500" fill="hold"/>
                                        <p:tgtEl>
                                          <p:spTgt spid="564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69" name="Picture 65"/>
          <p:cNvPicPr>
            <a:picLocks noChangeAspect="1" noChangeArrowheads="1"/>
          </p:cNvPicPr>
          <p:nvPr/>
        </p:nvPicPr>
        <p:blipFill>
          <a:blip r:embed="rId3"/>
          <a:srcRect/>
          <a:stretch>
            <a:fillRect/>
          </a:stretch>
        </p:blipFill>
        <p:spPr bwMode="auto">
          <a:xfrm>
            <a:off x="254412" y="946586"/>
            <a:ext cx="4389596" cy="3058478"/>
          </a:xfrm>
          <a:prstGeom prst="rect">
            <a:avLst/>
          </a:prstGeom>
          <a:noFill/>
          <a:ln w="9525">
            <a:noFill/>
            <a:miter lim="800000"/>
            <a:headEnd/>
            <a:tailEnd/>
          </a:ln>
        </p:spPr>
      </p:pic>
      <p:pic>
        <p:nvPicPr>
          <p:cNvPr id="530517" name="Picture 85" descr="10-4-15"/>
          <p:cNvPicPr>
            <a:picLocks noChangeAspect="1" noChangeArrowheads="1"/>
          </p:cNvPicPr>
          <p:nvPr/>
        </p:nvPicPr>
        <p:blipFill>
          <a:blip r:embed="rId4"/>
          <a:srcRect/>
          <a:stretch>
            <a:fillRect/>
          </a:stretch>
        </p:blipFill>
        <p:spPr bwMode="auto">
          <a:xfrm>
            <a:off x="5219700" y="620713"/>
            <a:ext cx="2630488" cy="2265362"/>
          </a:xfrm>
          <a:prstGeom prst="rect">
            <a:avLst/>
          </a:prstGeom>
          <a:noFill/>
          <a:ln w="9525">
            <a:noFill/>
            <a:miter lim="800000"/>
            <a:headEnd/>
            <a:tailEnd/>
          </a:ln>
        </p:spPr>
      </p:pic>
      <p:sp>
        <p:nvSpPr>
          <p:cNvPr id="530435" name="Rectangle 3"/>
          <p:cNvSpPr>
            <a:spLocks noGrp="1" noChangeArrowheads="1"/>
          </p:cNvSpPr>
          <p:nvPr>
            <p:ph type="title"/>
          </p:nvPr>
        </p:nvSpPr>
        <p:spPr>
          <a:xfrm>
            <a:off x="395288" y="188913"/>
            <a:ext cx="8229600" cy="884237"/>
          </a:xfrm>
        </p:spPr>
        <p:txBody>
          <a:bodyPr/>
          <a:lstStyle/>
          <a:p>
            <a:r>
              <a:rPr lang="en-US" altLang="zh-CN" dirty="0" smtClean="0">
                <a:effectLst>
                  <a:outerShdw blurRad="38100" dist="38100" dir="2700000" algn="tl">
                    <a:srgbClr val="C0C0C0"/>
                  </a:outerShdw>
                </a:effectLst>
              </a:rPr>
              <a:t>7.5.4 </a:t>
            </a:r>
            <a:r>
              <a:rPr lang="zh-CN" altLang="en-US" dirty="0" smtClean="0">
                <a:effectLst>
                  <a:outerShdw blurRad="38100" dist="38100" dir="2700000" algn="tl">
                    <a:srgbClr val="C0C0C0"/>
                  </a:outerShdw>
                </a:effectLst>
              </a:rPr>
              <a:t>用</a:t>
            </a:r>
            <a:r>
              <a:rPr lang="en-US" altLang="zh-CN" dirty="0" smtClean="0">
                <a:effectLst>
                  <a:outerShdw blurRad="38100" dist="38100" dir="2700000" algn="tl">
                    <a:srgbClr val="C0C0C0"/>
                  </a:outerShdw>
                </a:effectLst>
              </a:rPr>
              <a:t>555</a:t>
            </a:r>
            <a:r>
              <a:rPr lang="zh-CN" altLang="en-US" dirty="0" smtClean="0">
                <a:effectLst>
                  <a:outerShdw blurRad="38100" dist="38100" dir="2700000" algn="tl">
                    <a:srgbClr val="C0C0C0"/>
                  </a:outerShdw>
                </a:effectLst>
              </a:rPr>
              <a:t>接成多谐振荡电路</a:t>
            </a:r>
          </a:p>
        </p:txBody>
      </p:sp>
      <p:sp>
        <p:nvSpPr>
          <p:cNvPr id="530440" name="Line 8"/>
          <p:cNvSpPr>
            <a:spLocks noChangeShapeType="1"/>
          </p:cNvSpPr>
          <p:nvPr/>
        </p:nvSpPr>
        <p:spPr bwMode="auto">
          <a:xfrm flipV="1">
            <a:off x="1259631" y="2420937"/>
            <a:ext cx="4104531" cy="864046"/>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30441" name="Line 9"/>
          <p:cNvSpPr>
            <a:spLocks noChangeShapeType="1"/>
          </p:cNvSpPr>
          <p:nvPr/>
        </p:nvSpPr>
        <p:spPr bwMode="auto">
          <a:xfrm flipV="1">
            <a:off x="1331641" y="1052512"/>
            <a:ext cx="4753248" cy="1368375"/>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aphicFrame>
        <p:nvGraphicFramePr>
          <p:cNvPr id="530442" name="Group 10"/>
          <p:cNvGraphicFramePr>
            <a:graphicFrameLocks noGrp="1"/>
          </p:cNvGraphicFramePr>
          <p:nvPr/>
        </p:nvGraphicFramePr>
        <p:xfrm>
          <a:off x="4548188" y="3135313"/>
          <a:ext cx="3768725" cy="3349626"/>
        </p:xfrm>
        <a:graphic>
          <a:graphicData uri="http://schemas.openxmlformats.org/drawingml/2006/table">
            <a:tbl>
              <a:tblPr/>
              <a:tblGrid>
                <a:gridCol w="754062"/>
                <a:gridCol w="754063"/>
                <a:gridCol w="752475"/>
                <a:gridCol w="754062"/>
                <a:gridCol w="754063"/>
              </a:tblGrid>
              <a:tr h="4826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入</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输</a:t>
                      </a: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      </a:t>
                      </a: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出</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C0C0C0"/>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导通</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alpha val="32941"/>
                      </a:srgbClr>
                    </a:soli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不变</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alpha val="43137"/>
                      </a:srgbClr>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33">
                        <a:alpha val="25882"/>
                      </a:srgbClr>
                    </a:solid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00000"/>
                          </a:solidFill>
                          <a:effectLst>
                            <a:outerShdw blurRad="38100" dist="38100" dir="2700000" algn="tl">
                              <a:srgbClr val="FFFFFF"/>
                            </a:outerShdw>
                          </a:effectLst>
                          <a:latin typeface="Comic Sans MS" pitchFamily="66" charset="0"/>
                          <a:ea typeface="楷体_GB2312" pitchFamily="49" charset="-122"/>
                        </a:rPr>
                        <a:t>截止</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bl>
          </a:graphicData>
        </a:graphic>
      </p:graphicFrame>
      <p:graphicFrame>
        <p:nvGraphicFramePr>
          <p:cNvPr id="530499" name="Object 67"/>
          <p:cNvGraphicFramePr>
            <a:graphicFrameLocks noChangeAspect="1"/>
          </p:cNvGraphicFramePr>
          <p:nvPr/>
        </p:nvGraphicFramePr>
        <p:xfrm>
          <a:off x="5341938" y="4540250"/>
          <a:ext cx="663575" cy="528638"/>
        </p:xfrm>
        <a:graphic>
          <a:graphicData uri="http://schemas.openxmlformats.org/presentationml/2006/ole">
            <p:oleObj spid="_x0000_s47155" name="公式" r:id="rId5" imgW="495085" imgH="393529" progId="Equation.3">
              <p:embed/>
            </p:oleObj>
          </a:graphicData>
        </a:graphic>
      </p:graphicFrame>
      <p:graphicFrame>
        <p:nvGraphicFramePr>
          <p:cNvPr id="530500" name="Object 68"/>
          <p:cNvGraphicFramePr>
            <a:graphicFrameLocks noChangeAspect="1"/>
          </p:cNvGraphicFramePr>
          <p:nvPr/>
        </p:nvGraphicFramePr>
        <p:xfrm>
          <a:off x="6148388" y="4554538"/>
          <a:ext cx="663575" cy="528637"/>
        </p:xfrm>
        <a:graphic>
          <a:graphicData uri="http://schemas.openxmlformats.org/presentationml/2006/ole">
            <p:oleObj spid="_x0000_s47156" name="公式" r:id="rId6" imgW="495085" imgH="393529" progId="Equation.3">
              <p:embed/>
            </p:oleObj>
          </a:graphicData>
        </a:graphic>
      </p:graphicFrame>
      <p:graphicFrame>
        <p:nvGraphicFramePr>
          <p:cNvPr id="530501" name="Object 69"/>
          <p:cNvGraphicFramePr>
            <a:graphicFrameLocks noChangeAspect="1"/>
          </p:cNvGraphicFramePr>
          <p:nvPr/>
        </p:nvGraphicFramePr>
        <p:xfrm>
          <a:off x="5370513" y="5056188"/>
          <a:ext cx="635000" cy="504825"/>
        </p:xfrm>
        <a:graphic>
          <a:graphicData uri="http://schemas.openxmlformats.org/presentationml/2006/ole">
            <p:oleObj spid="_x0000_s47157" name="公式" r:id="rId7" imgW="495085" imgH="393529" progId="Equation.3">
              <p:embed/>
            </p:oleObj>
          </a:graphicData>
        </a:graphic>
      </p:graphicFrame>
      <p:graphicFrame>
        <p:nvGraphicFramePr>
          <p:cNvPr id="530502" name="Object 70"/>
          <p:cNvGraphicFramePr>
            <a:graphicFrameLocks noChangeAspect="1"/>
          </p:cNvGraphicFramePr>
          <p:nvPr/>
        </p:nvGraphicFramePr>
        <p:xfrm>
          <a:off x="5354638" y="5502275"/>
          <a:ext cx="681037" cy="541338"/>
        </p:xfrm>
        <a:graphic>
          <a:graphicData uri="http://schemas.openxmlformats.org/presentationml/2006/ole">
            <p:oleObj spid="_x0000_s47158" name="公式" r:id="rId8" imgW="495085" imgH="393529" progId="Equation.3">
              <p:embed/>
            </p:oleObj>
          </a:graphicData>
        </a:graphic>
      </p:graphicFrame>
      <p:graphicFrame>
        <p:nvGraphicFramePr>
          <p:cNvPr id="530503" name="Object 71"/>
          <p:cNvGraphicFramePr>
            <a:graphicFrameLocks noChangeAspect="1"/>
          </p:cNvGraphicFramePr>
          <p:nvPr/>
        </p:nvGraphicFramePr>
        <p:xfrm>
          <a:off x="5370513" y="5995988"/>
          <a:ext cx="665162" cy="528637"/>
        </p:xfrm>
        <a:graphic>
          <a:graphicData uri="http://schemas.openxmlformats.org/presentationml/2006/ole">
            <p:oleObj spid="_x0000_s47159" name="公式" r:id="rId9" imgW="495085" imgH="393529" progId="Equation.3">
              <p:embed/>
            </p:oleObj>
          </a:graphicData>
        </a:graphic>
      </p:graphicFrame>
      <p:graphicFrame>
        <p:nvGraphicFramePr>
          <p:cNvPr id="530504" name="Object 72"/>
          <p:cNvGraphicFramePr>
            <a:graphicFrameLocks noChangeAspect="1"/>
          </p:cNvGraphicFramePr>
          <p:nvPr/>
        </p:nvGraphicFramePr>
        <p:xfrm>
          <a:off x="6148388" y="5048250"/>
          <a:ext cx="663575" cy="528638"/>
        </p:xfrm>
        <a:graphic>
          <a:graphicData uri="http://schemas.openxmlformats.org/presentationml/2006/ole">
            <p:oleObj spid="_x0000_s47160" name="公式" r:id="rId10" imgW="495085" imgH="393529" progId="Equation.3">
              <p:embed/>
            </p:oleObj>
          </a:graphicData>
        </a:graphic>
      </p:graphicFrame>
      <p:graphicFrame>
        <p:nvGraphicFramePr>
          <p:cNvPr id="530505" name="Object 73"/>
          <p:cNvGraphicFramePr>
            <a:graphicFrameLocks noChangeAspect="1"/>
          </p:cNvGraphicFramePr>
          <p:nvPr/>
        </p:nvGraphicFramePr>
        <p:xfrm>
          <a:off x="6170613" y="5524500"/>
          <a:ext cx="649287" cy="528638"/>
        </p:xfrm>
        <a:graphic>
          <a:graphicData uri="http://schemas.openxmlformats.org/presentationml/2006/ole">
            <p:oleObj spid="_x0000_s47161" name="公式" r:id="rId11" imgW="482391" imgH="393529" progId="Equation.3">
              <p:embed/>
            </p:oleObj>
          </a:graphicData>
        </a:graphic>
      </p:graphicFrame>
      <p:graphicFrame>
        <p:nvGraphicFramePr>
          <p:cNvPr id="530506" name="Object 74"/>
          <p:cNvGraphicFramePr>
            <a:graphicFrameLocks noChangeAspect="1"/>
          </p:cNvGraphicFramePr>
          <p:nvPr/>
        </p:nvGraphicFramePr>
        <p:xfrm>
          <a:off x="6170613" y="5995988"/>
          <a:ext cx="649287" cy="528637"/>
        </p:xfrm>
        <a:graphic>
          <a:graphicData uri="http://schemas.openxmlformats.org/presentationml/2006/ole">
            <p:oleObj spid="_x0000_s47162" name="公式" r:id="rId12" imgW="482391" imgH="393529" progId="Equation.3">
              <p:embed/>
            </p:oleObj>
          </a:graphicData>
        </a:graphic>
      </p:graphicFrame>
      <p:graphicFrame>
        <p:nvGraphicFramePr>
          <p:cNvPr id="530507" name="Object 75"/>
          <p:cNvGraphicFramePr>
            <a:graphicFrameLocks noChangeAspect="1"/>
          </p:cNvGraphicFramePr>
          <p:nvPr/>
        </p:nvGraphicFramePr>
        <p:xfrm>
          <a:off x="4645025" y="3676650"/>
          <a:ext cx="444500" cy="419100"/>
        </p:xfrm>
        <a:graphic>
          <a:graphicData uri="http://schemas.openxmlformats.org/presentationml/2006/ole">
            <p:oleObj spid="_x0000_s47163" name="公式" r:id="rId13" imgW="228501" imgH="215806" progId="Equation.3">
              <p:embed/>
            </p:oleObj>
          </a:graphicData>
        </a:graphic>
      </p:graphicFrame>
      <p:graphicFrame>
        <p:nvGraphicFramePr>
          <p:cNvPr id="530508" name="Object 76"/>
          <p:cNvGraphicFramePr>
            <a:graphicFrameLocks noChangeAspect="1"/>
          </p:cNvGraphicFramePr>
          <p:nvPr/>
        </p:nvGraphicFramePr>
        <p:xfrm>
          <a:off x="5500688" y="3670300"/>
          <a:ext cx="393700" cy="395288"/>
        </p:xfrm>
        <a:graphic>
          <a:graphicData uri="http://schemas.openxmlformats.org/presentationml/2006/ole">
            <p:oleObj spid="_x0000_s47164" name="公式" r:id="rId14" imgW="215619" imgH="215619" progId="Equation.3">
              <p:embed/>
            </p:oleObj>
          </a:graphicData>
        </a:graphic>
      </p:graphicFrame>
      <p:graphicFrame>
        <p:nvGraphicFramePr>
          <p:cNvPr id="530509" name="Object 77"/>
          <p:cNvGraphicFramePr>
            <a:graphicFrameLocks noChangeAspect="1"/>
          </p:cNvGraphicFramePr>
          <p:nvPr/>
        </p:nvGraphicFramePr>
        <p:xfrm>
          <a:off x="6248400" y="3678238"/>
          <a:ext cx="415925" cy="393700"/>
        </p:xfrm>
        <a:graphic>
          <a:graphicData uri="http://schemas.openxmlformats.org/presentationml/2006/ole">
            <p:oleObj spid="_x0000_s47165" name="公式" r:id="rId15" imgW="228501" imgH="215806" progId="Equation.3">
              <p:embed/>
            </p:oleObj>
          </a:graphicData>
        </a:graphic>
      </p:graphicFrame>
      <p:graphicFrame>
        <p:nvGraphicFramePr>
          <p:cNvPr id="530510" name="Object 78"/>
          <p:cNvGraphicFramePr>
            <a:graphicFrameLocks noChangeAspect="1"/>
          </p:cNvGraphicFramePr>
          <p:nvPr/>
        </p:nvGraphicFramePr>
        <p:xfrm>
          <a:off x="6958013" y="3665538"/>
          <a:ext cx="371475" cy="419100"/>
        </p:xfrm>
        <a:graphic>
          <a:graphicData uri="http://schemas.openxmlformats.org/presentationml/2006/ole">
            <p:oleObj spid="_x0000_s47166" name="公式" r:id="rId16" imgW="203112" imgH="228501" progId="Equation.3">
              <p:embed/>
            </p:oleObj>
          </a:graphicData>
        </a:graphic>
      </p:graphicFrame>
      <p:graphicFrame>
        <p:nvGraphicFramePr>
          <p:cNvPr id="530511" name="Object 79"/>
          <p:cNvGraphicFramePr>
            <a:graphicFrameLocks noChangeAspect="1"/>
          </p:cNvGraphicFramePr>
          <p:nvPr/>
        </p:nvGraphicFramePr>
        <p:xfrm>
          <a:off x="7740650" y="3703638"/>
          <a:ext cx="371475" cy="393700"/>
        </p:xfrm>
        <a:graphic>
          <a:graphicData uri="http://schemas.openxmlformats.org/presentationml/2006/ole">
            <p:oleObj spid="_x0000_s47167" name="公式" r:id="rId17" imgW="203024" imgH="215713" progId="Equation.3">
              <p:embed/>
            </p:oleObj>
          </a:graphicData>
        </a:graphic>
      </p:graphicFrame>
      <p:sp>
        <p:nvSpPr>
          <p:cNvPr id="25" name="Oval 7"/>
          <p:cNvSpPr>
            <a:spLocks noChangeArrowheads="1"/>
          </p:cNvSpPr>
          <p:nvPr/>
        </p:nvSpPr>
        <p:spPr bwMode="auto">
          <a:xfrm>
            <a:off x="2556148" y="3068638"/>
            <a:ext cx="647700" cy="503238"/>
          </a:xfrm>
          <a:prstGeom prst="ellipse">
            <a:avLst/>
          </a:prstGeom>
          <a:solidFill>
            <a:srgbClr val="99CCFF">
              <a:alpha val="25098"/>
            </a:srgbClr>
          </a:solidFill>
          <a:ln w="9525">
            <a:no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0517"/>
                                        </p:tgtEl>
                                        <p:attrNameLst>
                                          <p:attrName>style.visibility</p:attrName>
                                        </p:attrNameLst>
                                      </p:cBhvr>
                                      <p:to>
                                        <p:strVal val="visible"/>
                                      </p:to>
                                    </p:set>
                                    <p:animEffect transition="in" filter="blinds(horizontal)">
                                      <p:cBhvr>
                                        <p:cTn id="7" dur="500"/>
                                        <p:tgtEl>
                                          <p:spTgt spid="530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530441"/>
                                        </p:tgtEl>
                                        <p:attrNameLst>
                                          <p:attrName>style.visibility</p:attrName>
                                        </p:attrNameLst>
                                      </p:cBhvr>
                                      <p:to>
                                        <p:strVal val="visible"/>
                                      </p:to>
                                    </p:set>
                                    <p:anim calcmode="lin" valueType="num">
                                      <p:cBhvr>
                                        <p:cTn id="12" dur="1000" fill="hold"/>
                                        <p:tgtEl>
                                          <p:spTgt spid="530441"/>
                                        </p:tgtEl>
                                        <p:attrNameLst>
                                          <p:attrName>ppt_x</p:attrName>
                                        </p:attrNameLst>
                                      </p:cBhvr>
                                      <p:tavLst>
                                        <p:tav tm="0">
                                          <p:val>
                                            <p:strVal val="#ppt_x-.2"/>
                                          </p:val>
                                        </p:tav>
                                        <p:tav tm="100000">
                                          <p:val>
                                            <p:strVal val="#ppt_x"/>
                                          </p:val>
                                        </p:tav>
                                      </p:tavLst>
                                    </p:anim>
                                    <p:anim calcmode="lin" valueType="num">
                                      <p:cBhvr>
                                        <p:cTn id="13" dur="1000" fill="hold"/>
                                        <p:tgtEl>
                                          <p:spTgt spid="53044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0441"/>
                                        </p:tgtEl>
                                      </p:cBhvr>
                                    </p:animEffect>
                                  </p:childTnLst>
                                </p:cTn>
                              </p:par>
                              <p:par>
                                <p:cTn id="15" presetID="29" presetClass="entr" presetSubtype="0" fill="hold" nodeType="withEffect">
                                  <p:stCondLst>
                                    <p:cond delay="0"/>
                                  </p:stCondLst>
                                  <p:childTnLst>
                                    <p:set>
                                      <p:cBhvr>
                                        <p:cTn id="16" dur="1" fill="hold">
                                          <p:stCondLst>
                                            <p:cond delay="0"/>
                                          </p:stCondLst>
                                        </p:cTn>
                                        <p:tgtEl>
                                          <p:spTgt spid="530440"/>
                                        </p:tgtEl>
                                        <p:attrNameLst>
                                          <p:attrName>style.visibility</p:attrName>
                                        </p:attrNameLst>
                                      </p:cBhvr>
                                      <p:to>
                                        <p:strVal val="visible"/>
                                      </p:to>
                                    </p:set>
                                    <p:anim calcmode="lin" valueType="num">
                                      <p:cBhvr>
                                        <p:cTn id="17" dur="1000" fill="hold"/>
                                        <p:tgtEl>
                                          <p:spTgt spid="530440"/>
                                        </p:tgtEl>
                                        <p:attrNameLst>
                                          <p:attrName>ppt_x</p:attrName>
                                        </p:attrNameLst>
                                      </p:cBhvr>
                                      <p:tavLst>
                                        <p:tav tm="0">
                                          <p:val>
                                            <p:strVal val="#ppt_x-.2"/>
                                          </p:val>
                                        </p:tav>
                                        <p:tav tm="100000">
                                          <p:val>
                                            <p:strVal val="#ppt_x"/>
                                          </p:val>
                                        </p:tav>
                                      </p:tavLst>
                                    </p:anim>
                                    <p:anim calcmode="lin" valueType="num">
                                      <p:cBhvr>
                                        <p:cTn id="18" dur="1000" fill="hold"/>
                                        <p:tgtEl>
                                          <p:spTgt spid="53044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304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30442"/>
                                        </p:tgtEl>
                                        <p:attrNameLst>
                                          <p:attrName>style.visibility</p:attrName>
                                        </p:attrNameLst>
                                      </p:cBhvr>
                                      <p:to>
                                        <p:strVal val="visible"/>
                                      </p:to>
                                    </p:set>
                                    <p:animEffect transition="in" filter="dissolve">
                                      <p:cBhvr>
                                        <p:cTn id="24" dur="500"/>
                                        <p:tgtEl>
                                          <p:spTgt spid="530442"/>
                                        </p:tgtEl>
                                      </p:cBhvr>
                                    </p:animEffect>
                                  </p:childTnLst>
                                </p:cTn>
                              </p:par>
                              <p:par>
                                <p:cTn id="25" presetID="9" presetClass="entr" presetSubtype="0" fill="hold" nodeType="withEffect">
                                  <p:stCondLst>
                                    <p:cond delay="0"/>
                                  </p:stCondLst>
                                  <p:childTnLst>
                                    <p:set>
                                      <p:cBhvr>
                                        <p:cTn id="26" dur="1" fill="hold">
                                          <p:stCondLst>
                                            <p:cond delay="0"/>
                                          </p:stCondLst>
                                        </p:cTn>
                                        <p:tgtEl>
                                          <p:spTgt spid="530499"/>
                                        </p:tgtEl>
                                        <p:attrNameLst>
                                          <p:attrName>style.visibility</p:attrName>
                                        </p:attrNameLst>
                                      </p:cBhvr>
                                      <p:to>
                                        <p:strVal val="visible"/>
                                      </p:to>
                                    </p:set>
                                    <p:animEffect transition="in" filter="dissolve">
                                      <p:cBhvr>
                                        <p:cTn id="27" dur="500"/>
                                        <p:tgtEl>
                                          <p:spTgt spid="530499"/>
                                        </p:tgtEl>
                                      </p:cBhvr>
                                    </p:animEffect>
                                  </p:childTnLst>
                                </p:cTn>
                              </p:par>
                              <p:par>
                                <p:cTn id="28" presetID="9" presetClass="entr" presetSubtype="0" fill="hold" nodeType="withEffect">
                                  <p:stCondLst>
                                    <p:cond delay="0"/>
                                  </p:stCondLst>
                                  <p:childTnLst>
                                    <p:set>
                                      <p:cBhvr>
                                        <p:cTn id="29" dur="1" fill="hold">
                                          <p:stCondLst>
                                            <p:cond delay="0"/>
                                          </p:stCondLst>
                                        </p:cTn>
                                        <p:tgtEl>
                                          <p:spTgt spid="530500"/>
                                        </p:tgtEl>
                                        <p:attrNameLst>
                                          <p:attrName>style.visibility</p:attrName>
                                        </p:attrNameLst>
                                      </p:cBhvr>
                                      <p:to>
                                        <p:strVal val="visible"/>
                                      </p:to>
                                    </p:set>
                                    <p:animEffect transition="in" filter="dissolve">
                                      <p:cBhvr>
                                        <p:cTn id="30" dur="500"/>
                                        <p:tgtEl>
                                          <p:spTgt spid="530500"/>
                                        </p:tgtEl>
                                      </p:cBhvr>
                                    </p:animEffect>
                                  </p:childTnLst>
                                </p:cTn>
                              </p:par>
                              <p:par>
                                <p:cTn id="31" presetID="9" presetClass="entr" presetSubtype="0" fill="hold" nodeType="withEffect">
                                  <p:stCondLst>
                                    <p:cond delay="0"/>
                                  </p:stCondLst>
                                  <p:childTnLst>
                                    <p:set>
                                      <p:cBhvr>
                                        <p:cTn id="32" dur="1" fill="hold">
                                          <p:stCondLst>
                                            <p:cond delay="0"/>
                                          </p:stCondLst>
                                        </p:cTn>
                                        <p:tgtEl>
                                          <p:spTgt spid="530501"/>
                                        </p:tgtEl>
                                        <p:attrNameLst>
                                          <p:attrName>style.visibility</p:attrName>
                                        </p:attrNameLst>
                                      </p:cBhvr>
                                      <p:to>
                                        <p:strVal val="visible"/>
                                      </p:to>
                                    </p:set>
                                    <p:animEffect transition="in" filter="dissolve">
                                      <p:cBhvr>
                                        <p:cTn id="33" dur="500"/>
                                        <p:tgtEl>
                                          <p:spTgt spid="530501"/>
                                        </p:tgtEl>
                                      </p:cBhvr>
                                    </p:animEffect>
                                  </p:childTnLst>
                                </p:cTn>
                              </p:par>
                              <p:par>
                                <p:cTn id="34" presetID="9" presetClass="entr" presetSubtype="0" fill="hold" nodeType="withEffect">
                                  <p:stCondLst>
                                    <p:cond delay="0"/>
                                  </p:stCondLst>
                                  <p:childTnLst>
                                    <p:set>
                                      <p:cBhvr>
                                        <p:cTn id="35" dur="1" fill="hold">
                                          <p:stCondLst>
                                            <p:cond delay="0"/>
                                          </p:stCondLst>
                                        </p:cTn>
                                        <p:tgtEl>
                                          <p:spTgt spid="530502"/>
                                        </p:tgtEl>
                                        <p:attrNameLst>
                                          <p:attrName>style.visibility</p:attrName>
                                        </p:attrNameLst>
                                      </p:cBhvr>
                                      <p:to>
                                        <p:strVal val="visible"/>
                                      </p:to>
                                    </p:set>
                                    <p:animEffect transition="in" filter="dissolve">
                                      <p:cBhvr>
                                        <p:cTn id="36" dur="500"/>
                                        <p:tgtEl>
                                          <p:spTgt spid="530502"/>
                                        </p:tgtEl>
                                      </p:cBhvr>
                                    </p:animEffect>
                                  </p:childTnLst>
                                </p:cTn>
                              </p:par>
                              <p:par>
                                <p:cTn id="37" presetID="9" presetClass="entr" presetSubtype="0" fill="hold" nodeType="withEffect">
                                  <p:stCondLst>
                                    <p:cond delay="0"/>
                                  </p:stCondLst>
                                  <p:childTnLst>
                                    <p:set>
                                      <p:cBhvr>
                                        <p:cTn id="38" dur="1" fill="hold">
                                          <p:stCondLst>
                                            <p:cond delay="0"/>
                                          </p:stCondLst>
                                        </p:cTn>
                                        <p:tgtEl>
                                          <p:spTgt spid="530503"/>
                                        </p:tgtEl>
                                        <p:attrNameLst>
                                          <p:attrName>style.visibility</p:attrName>
                                        </p:attrNameLst>
                                      </p:cBhvr>
                                      <p:to>
                                        <p:strVal val="visible"/>
                                      </p:to>
                                    </p:set>
                                    <p:animEffect transition="in" filter="dissolve">
                                      <p:cBhvr>
                                        <p:cTn id="39" dur="500"/>
                                        <p:tgtEl>
                                          <p:spTgt spid="530503"/>
                                        </p:tgtEl>
                                      </p:cBhvr>
                                    </p:animEffect>
                                  </p:childTnLst>
                                </p:cTn>
                              </p:par>
                              <p:par>
                                <p:cTn id="40" presetID="9" presetClass="entr" presetSubtype="0" fill="hold" nodeType="withEffect">
                                  <p:stCondLst>
                                    <p:cond delay="0"/>
                                  </p:stCondLst>
                                  <p:childTnLst>
                                    <p:set>
                                      <p:cBhvr>
                                        <p:cTn id="41" dur="1" fill="hold">
                                          <p:stCondLst>
                                            <p:cond delay="0"/>
                                          </p:stCondLst>
                                        </p:cTn>
                                        <p:tgtEl>
                                          <p:spTgt spid="530504"/>
                                        </p:tgtEl>
                                        <p:attrNameLst>
                                          <p:attrName>style.visibility</p:attrName>
                                        </p:attrNameLst>
                                      </p:cBhvr>
                                      <p:to>
                                        <p:strVal val="visible"/>
                                      </p:to>
                                    </p:set>
                                    <p:animEffect transition="in" filter="dissolve">
                                      <p:cBhvr>
                                        <p:cTn id="42" dur="500"/>
                                        <p:tgtEl>
                                          <p:spTgt spid="530504"/>
                                        </p:tgtEl>
                                      </p:cBhvr>
                                    </p:animEffect>
                                  </p:childTnLst>
                                </p:cTn>
                              </p:par>
                              <p:par>
                                <p:cTn id="43" presetID="9" presetClass="entr" presetSubtype="0" fill="hold" nodeType="withEffect">
                                  <p:stCondLst>
                                    <p:cond delay="0"/>
                                  </p:stCondLst>
                                  <p:childTnLst>
                                    <p:set>
                                      <p:cBhvr>
                                        <p:cTn id="44" dur="1" fill="hold">
                                          <p:stCondLst>
                                            <p:cond delay="0"/>
                                          </p:stCondLst>
                                        </p:cTn>
                                        <p:tgtEl>
                                          <p:spTgt spid="530505"/>
                                        </p:tgtEl>
                                        <p:attrNameLst>
                                          <p:attrName>style.visibility</p:attrName>
                                        </p:attrNameLst>
                                      </p:cBhvr>
                                      <p:to>
                                        <p:strVal val="visible"/>
                                      </p:to>
                                    </p:set>
                                    <p:animEffect transition="in" filter="dissolve">
                                      <p:cBhvr>
                                        <p:cTn id="45" dur="500"/>
                                        <p:tgtEl>
                                          <p:spTgt spid="530505"/>
                                        </p:tgtEl>
                                      </p:cBhvr>
                                    </p:animEffect>
                                  </p:childTnLst>
                                </p:cTn>
                              </p:par>
                              <p:par>
                                <p:cTn id="46" presetID="9" presetClass="entr" presetSubtype="0" fill="hold" nodeType="withEffect">
                                  <p:stCondLst>
                                    <p:cond delay="0"/>
                                  </p:stCondLst>
                                  <p:childTnLst>
                                    <p:set>
                                      <p:cBhvr>
                                        <p:cTn id="47" dur="1" fill="hold">
                                          <p:stCondLst>
                                            <p:cond delay="0"/>
                                          </p:stCondLst>
                                        </p:cTn>
                                        <p:tgtEl>
                                          <p:spTgt spid="530506"/>
                                        </p:tgtEl>
                                        <p:attrNameLst>
                                          <p:attrName>style.visibility</p:attrName>
                                        </p:attrNameLst>
                                      </p:cBhvr>
                                      <p:to>
                                        <p:strVal val="visible"/>
                                      </p:to>
                                    </p:set>
                                    <p:animEffect transition="in" filter="dissolve">
                                      <p:cBhvr>
                                        <p:cTn id="48" dur="500"/>
                                        <p:tgtEl>
                                          <p:spTgt spid="530506"/>
                                        </p:tgtEl>
                                      </p:cBhvr>
                                    </p:animEffect>
                                  </p:childTnLst>
                                </p:cTn>
                              </p:par>
                              <p:par>
                                <p:cTn id="49" presetID="9" presetClass="entr" presetSubtype="0" fill="hold" nodeType="withEffect">
                                  <p:stCondLst>
                                    <p:cond delay="0"/>
                                  </p:stCondLst>
                                  <p:childTnLst>
                                    <p:set>
                                      <p:cBhvr>
                                        <p:cTn id="50" dur="1" fill="hold">
                                          <p:stCondLst>
                                            <p:cond delay="0"/>
                                          </p:stCondLst>
                                        </p:cTn>
                                        <p:tgtEl>
                                          <p:spTgt spid="530507"/>
                                        </p:tgtEl>
                                        <p:attrNameLst>
                                          <p:attrName>style.visibility</p:attrName>
                                        </p:attrNameLst>
                                      </p:cBhvr>
                                      <p:to>
                                        <p:strVal val="visible"/>
                                      </p:to>
                                    </p:set>
                                    <p:animEffect transition="in" filter="dissolve">
                                      <p:cBhvr>
                                        <p:cTn id="51" dur="500"/>
                                        <p:tgtEl>
                                          <p:spTgt spid="530507"/>
                                        </p:tgtEl>
                                      </p:cBhvr>
                                    </p:animEffect>
                                  </p:childTnLst>
                                </p:cTn>
                              </p:par>
                              <p:par>
                                <p:cTn id="52" presetID="9" presetClass="entr" presetSubtype="0" fill="hold" nodeType="withEffect">
                                  <p:stCondLst>
                                    <p:cond delay="0"/>
                                  </p:stCondLst>
                                  <p:childTnLst>
                                    <p:set>
                                      <p:cBhvr>
                                        <p:cTn id="53" dur="1" fill="hold">
                                          <p:stCondLst>
                                            <p:cond delay="0"/>
                                          </p:stCondLst>
                                        </p:cTn>
                                        <p:tgtEl>
                                          <p:spTgt spid="530508"/>
                                        </p:tgtEl>
                                        <p:attrNameLst>
                                          <p:attrName>style.visibility</p:attrName>
                                        </p:attrNameLst>
                                      </p:cBhvr>
                                      <p:to>
                                        <p:strVal val="visible"/>
                                      </p:to>
                                    </p:set>
                                    <p:animEffect transition="in" filter="dissolve">
                                      <p:cBhvr>
                                        <p:cTn id="54" dur="500"/>
                                        <p:tgtEl>
                                          <p:spTgt spid="530508"/>
                                        </p:tgtEl>
                                      </p:cBhvr>
                                    </p:animEffect>
                                  </p:childTnLst>
                                </p:cTn>
                              </p:par>
                              <p:par>
                                <p:cTn id="55" presetID="9" presetClass="entr" presetSubtype="0" fill="hold" nodeType="withEffect">
                                  <p:stCondLst>
                                    <p:cond delay="0"/>
                                  </p:stCondLst>
                                  <p:childTnLst>
                                    <p:set>
                                      <p:cBhvr>
                                        <p:cTn id="56" dur="1" fill="hold">
                                          <p:stCondLst>
                                            <p:cond delay="0"/>
                                          </p:stCondLst>
                                        </p:cTn>
                                        <p:tgtEl>
                                          <p:spTgt spid="530509"/>
                                        </p:tgtEl>
                                        <p:attrNameLst>
                                          <p:attrName>style.visibility</p:attrName>
                                        </p:attrNameLst>
                                      </p:cBhvr>
                                      <p:to>
                                        <p:strVal val="visible"/>
                                      </p:to>
                                    </p:set>
                                    <p:animEffect transition="in" filter="dissolve">
                                      <p:cBhvr>
                                        <p:cTn id="57" dur="500"/>
                                        <p:tgtEl>
                                          <p:spTgt spid="530509"/>
                                        </p:tgtEl>
                                      </p:cBhvr>
                                    </p:animEffect>
                                  </p:childTnLst>
                                </p:cTn>
                              </p:par>
                              <p:par>
                                <p:cTn id="58" presetID="9" presetClass="entr" presetSubtype="0" fill="hold" nodeType="withEffect">
                                  <p:stCondLst>
                                    <p:cond delay="0"/>
                                  </p:stCondLst>
                                  <p:childTnLst>
                                    <p:set>
                                      <p:cBhvr>
                                        <p:cTn id="59" dur="1" fill="hold">
                                          <p:stCondLst>
                                            <p:cond delay="0"/>
                                          </p:stCondLst>
                                        </p:cTn>
                                        <p:tgtEl>
                                          <p:spTgt spid="530510"/>
                                        </p:tgtEl>
                                        <p:attrNameLst>
                                          <p:attrName>style.visibility</p:attrName>
                                        </p:attrNameLst>
                                      </p:cBhvr>
                                      <p:to>
                                        <p:strVal val="visible"/>
                                      </p:to>
                                    </p:set>
                                    <p:animEffect transition="in" filter="dissolve">
                                      <p:cBhvr>
                                        <p:cTn id="60" dur="500"/>
                                        <p:tgtEl>
                                          <p:spTgt spid="530510"/>
                                        </p:tgtEl>
                                      </p:cBhvr>
                                    </p:animEffect>
                                  </p:childTnLst>
                                </p:cTn>
                              </p:par>
                              <p:par>
                                <p:cTn id="61" presetID="9" presetClass="entr" presetSubtype="0" fill="hold" nodeType="withEffect">
                                  <p:stCondLst>
                                    <p:cond delay="0"/>
                                  </p:stCondLst>
                                  <p:childTnLst>
                                    <p:set>
                                      <p:cBhvr>
                                        <p:cTn id="62" dur="1" fill="hold">
                                          <p:stCondLst>
                                            <p:cond delay="0"/>
                                          </p:stCondLst>
                                        </p:cTn>
                                        <p:tgtEl>
                                          <p:spTgt spid="530511"/>
                                        </p:tgtEl>
                                        <p:attrNameLst>
                                          <p:attrName>style.visibility</p:attrName>
                                        </p:attrNameLst>
                                      </p:cBhvr>
                                      <p:to>
                                        <p:strVal val="visible"/>
                                      </p:to>
                                    </p:set>
                                    <p:animEffect transition="in" filter="dissolve">
                                      <p:cBhvr>
                                        <p:cTn id="63" dur="500"/>
                                        <p:tgtEl>
                                          <p:spTgt spid="530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5"/>
          <p:cNvPicPr>
            <a:picLocks noChangeAspect="1" noChangeArrowheads="1"/>
          </p:cNvPicPr>
          <p:nvPr/>
        </p:nvPicPr>
        <p:blipFill>
          <a:blip r:embed="rId3"/>
          <a:srcRect/>
          <a:stretch>
            <a:fillRect/>
          </a:stretch>
        </p:blipFill>
        <p:spPr bwMode="auto">
          <a:xfrm>
            <a:off x="326420" y="946586"/>
            <a:ext cx="4389596" cy="3058478"/>
          </a:xfrm>
          <a:prstGeom prst="rect">
            <a:avLst/>
          </a:prstGeom>
          <a:noFill/>
          <a:ln w="9525">
            <a:noFill/>
            <a:miter lim="800000"/>
            <a:headEnd/>
            <a:tailEnd/>
          </a:ln>
        </p:spPr>
      </p:pic>
      <p:sp>
        <p:nvSpPr>
          <p:cNvPr id="14" name="Oval 7"/>
          <p:cNvSpPr>
            <a:spLocks noChangeArrowheads="1"/>
          </p:cNvSpPr>
          <p:nvPr/>
        </p:nvSpPr>
        <p:spPr bwMode="auto">
          <a:xfrm>
            <a:off x="2628156" y="3068638"/>
            <a:ext cx="647700" cy="503238"/>
          </a:xfrm>
          <a:prstGeom prst="ellipse">
            <a:avLst/>
          </a:prstGeom>
          <a:solidFill>
            <a:srgbClr val="99CCFF">
              <a:alpha val="25098"/>
            </a:srgbClr>
          </a:solidFill>
          <a:ln w="9525">
            <a:noFill/>
            <a:round/>
            <a:headEnd/>
            <a:tailEnd/>
          </a:ln>
        </p:spPr>
        <p:txBody>
          <a:bodyPr wrap="none" anchor="ctr"/>
          <a:lstStyle/>
          <a:p>
            <a:endParaRPr lang="zh-CN" altLang="en-US"/>
          </a:p>
        </p:txBody>
      </p:sp>
      <p:pic>
        <p:nvPicPr>
          <p:cNvPr id="48129" name="Picture 2" descr="10-4-15"/>
          <p:cNvPicPr>
            <a:picLocks noChangeAspect="1" noChangeArrowheads="1"/>
          </p:cNvPicPr>
          <p:nvPr/>
        </p:nvPicPr>
        <p:blipFill>
          <a:blip r:embed="rId4"/>
          <a:srcRect/>
          <a:stretch>
            <a:fillRect/>
          </a:stretch>
        </p:blipFill>
        <p:spPr bwMode="auto">
          <a:xfrm>
            <a:off x="5219700" y="620713"/>
            <a:ext cx="2630488" cy="2265362"/>
          </a:xfrm>
          <a:prstGeom prst="rect">
            <a:avLst/>
          </a:prstGeom>
          <a:noFill/>
          <a:ln w="9525">
            <a:noFill/>
            <a:miter lim="800000"/>
            <a:headEnd/>
            <a:tailEnd/>
          </a:ln>
        </p:spPr>
      </p:pic>
      <p:sp>
        <p:nvSpPr>
          <p:cNvPr id="565251" name="Rectangle 3"/>
          <p:cNvSpPr>
            <a:spLocks noGrp="1" noChangeArrowheads="1"/>
          </p:cNvSpPr>
          <p:nvPr>
            <p:ph type="title"/>
          </p:nvPr>
        </p:nvSpPr>
        <p:spPr>
          <a:xfrm>
            <a:off x="468313" y="188913"/>
            <a:ext cx="8229600" cy="884237"/>
          </a:xfrm>
        </p:spPr>
        <p:txBody>
          <a:bodyPr/>
          <a:lstStyle/>
          <a:p>
            <a:r>
              <a:rPr lang="en-US" altLang="zh-CN" dirty="0" smtClean="0">
                <a:effectLst>
                  <a:outerShdw blurRad="38100" dist="38100" dir="2700000" algn="tl">
                    <a:srgbClr val="C0C0C0"/>
                  </a:outerShdw>
                </a:effectLst>
              </a:rPr>
              <a:t>7.5.4 </a:t>
            </a:r>
            <a:r>
              <a:rPr lang="zh-CN" altLang="en-US" dirty="0" smtClean="0">
                <a:effectLst>
                  <a:outerShdw blurRad="38100" dist="38100" dir="2700000" algn="tl">
                    <a:srgbClr val="C0C0C0"/>
                  </a:outerShdw>
                </a:effectLst>
              </a:rPr>
              <a:t>用</a:t>
            </a:r>
            <a:r>
              <a:rPr lang="en-US" altLang="zh-CN" dirty="0" smtClean="0">
                <a:effectLst>
                  <a:outerShdw blurRad="38100" dist="38100" dir="2700000" algn="tl">
                    <a:srgbClr val="C0C0C0"/>
                  </a:outerShdw>
                </a:effectLst>
              </a:rPr>
              <a:t>555</a:t>
            </a:r>
            <a:r>
              <a:rPr lang="zh-CN" altLang="en-US" dirty="0" smtClean="0">
                <a:effectLst>
                  <a:outerShdw blurRad="38100" dist="38100" dir="2700000" algn="tl">
                    <a:srgbClr val="C0C0C0"/>
                  </a:outerShdw>
                </a:effectLst>
              </a:rPr>
              <a:t>接成多谐振荡电路</a:t>
            </a:r>
          </a:p>
        </p:txBody>
      </p:sp>
      <p:graphicFrame>
        <p:nvGraphicFramePr>
          <p:cNvPr id="565328" name="Object 80"/>
          <p:cNvGraphicFramePr>
            <a:graphicFrameLocks noGrp="1" noChangeAspect="1"/>
          </p:cNvGraphicFramePr>
          <p:nvPr>
            <p:ph sz="half" idx="1"/>
          </p:nvPr>
        </p:nvGraphicFramePr>
        <p:xfrm>
          <a:off x="250825" y="4149725"/>
          <a:ext cx="4321175" cy="1085850"/>
        </p:xfrm>
        <a:graphic>
          <a:graphicData uri="http://schemas.openxmlformats.org/presentationml/2006/ole">
            <p:oleObj spid="_x0000_s48131" name="公式" r:id="rId5" imgW="2628900" imgH="660400" progId="Equation.3">
              <p:embed/>
            </p:oleObj>
          </a:graphicData>
        </a:graphic>
      </p:graphicFrame>
      <p:graphicFrame>
        <p:nvGraphicFramePr>
          <p:cNvPr id="565330" name="Object 82"/>
          <p:cNvGraphicFramePr>
            <a:graphicFrameLocks noGrp="1" noChangeAspect="1"/>
          </p:cNvGraphicFramePr>
          <p:nvPr>
            <p:ph sz="half" idx="2"/>
          </p:nvPr>
        </p:nvGraphicFramePr>
        <p:xfrm>
          <a:off x="179388" y="5445125"/>
          <a:ext cx="2520950" cy="849313"/>
        </p:xfrm>
        <a:graphic>
          <a:graphicData uri="http://schemas.openxmlformats.org/presentationml/2006/ole">
            <p:oleObj spid="_x0000_s48132" name="公式" r:id="rId6" imgW="1282700" imgH="431800" progId="Equation.3">
              <p:embed/>
            </p:oleObj>
          </a:graphicData>
        </a:graphic>
      </p:graphicFrame>
      <p:sp>
        <p:nvSpPr>
          <p:cNvPr id="565255" name="Line 7"/>
          <p:cNvSpPr>
            <a:spLocks noChangeShapeType="1"/>
          </p:cNvSpPr>
          <p:nvPr/>
        </p:nvSpPr>
        <p:spPr bwMode="auto">
          <a:xfrm flipV="1">
            <a:off x="1403647" y="2420937"/>
            <a:ext cx="3960515" cy="7920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65256" name="Line 8"/>
          <p:cNvSpPr>
            <a:spLocks noChangeShapeType="1"/>
          </p:cNvSpPr>
          <p:nvPr/>
        </p:nvSpPr>
        <p:spPr bwMode="auto">
          <a:xfrm flipV="1">
            <a:off x="1403649" y="1052512"/>
            <a:ext cx="4681240" cy="1368375"/>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pic>
        <p:nvPicPr>
          <p:cNvPr id="48136" name="Picture 79"/>
          <p:cNvPicPr>
            <a:picLocks noChangeAspect="1" noChangeArrowheads="1"/>
          </p:cNvPicPr>
          <p:nvPr/>
        </p:nvPicPr>
        <p:blipFill>
          <a:blip r:embed="rId7"/>
          <a:srcRect/>
          <a:stretch>
            <a:fillRect/>
          </a:stretch>
        </p:blipFill>
        <p:spPr bwMode="auto">
          <a:xfrm>
            <a:off x="4787900" y="3357563"/>
            <a:ext cx="3816350" cy="2549525"/>
          </a:xfrm>
          <a:prstGeom prst="rect">
            <a:avLst/>
          </a:prstGeom>
          <a:noFill/>
          <a:ln w="9525">
            <a:noFill/>
            <a:miter lim="800000"/>
            <a:headEnd/>
            <a:tailEnd/>
          </a:ln>
        </p:spPr>
      </p:pic>
      <p:sp>
        <p:nvSpPr>
          <p:cNvPr id="565332" name="Text Box 84"/>
          <p:cNvSpPr txBox="1">
            <a:spLocks noChangeArrowheads="1"/>
          </p:cNvSpPr>
          <p:nvPr/>
        </p:nvSpPr>
        <p:spPr bwMode="auto">
          <a:xfrm>
            <a:off x="3132138" y="5661025"/>
            <a:ext cx="22320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zh-CN" altLang="en-US">
                <a:latin typeface="Comic Sans MS" pitchFamily="66" charset="0"/>
              </a:rPr>
              <a:t>如希望</a:t>
            </a:r>
            <a:r>
              <a:rPr lang="en-US" altLang="zh-CN">
                <a:latin typeface="Comic Sans MS" pitchFamily="66" charset="0"/>
              </a:rPr>
              <a:t>q&lt;50%?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5328"/>
                                        </p:tgtEl>
                                        <p:attrNameLst>
                                          <p:attrName>style.visibility</p:attrName>
                                        </p:attrNameLst>
                                      </p:cBhvr>
                                      <p:to>
                                        <p:strVal val="visible"/>
                                      </p:to>
                                    </p:set>
                                    <p:animEffect transition="in" filter="blinds(horizontal)">
                                      <p:cBhvr>
                                        <p:cTn id="7" dur="500"/>
                                        <p:tgtEl>
                                          <p:spTgt spid="565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5330"/>
                                        </p:tgtEl>
                                        <p:attrNameLst>
                                          <p:attrName>style.visibility</p:attrName>
                                        </p:attrNameLst>
                                      </p:cBhvr>
                                      <p:to>
                                        <p:strVal val="visible"/>
                                      </p:to>
                                    </p:set>
                                    <p:animEffect transition="in" filter="dissolve">
                                      <p:cBhvr>
                                        <p:cTn id="12" dur="500"/>
                                        <p:tgtEl>
                                          <p:spTgt spid="565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5332"/>
                                        </p:tgtEl>
                                        <p:attrNameLst>
                                          <p:attrName>style.visibility</p:attrName>
                                        </p:attrNameLst>
                                      </p:cBhvr>
                                      <p:to>
                                        <p:strVal val="visible"/>
                                      </p:to>
                                    </p:set>
                                    <p:anim calcmode="lin" valueType="num">
                                      <p:cBhvr additive="base">
                                        <p:cTn id="17" dur="500" fill="hold"/>
                                        <p:tgtEl>
                                          <p:spTgt spid="565332"/>
                                        </p:tgtEl>
                                        <p:attrNameLst>
                                          <p:attrName>ppt_x</p:attrName>
                                        </p:attrNameLst>
                                      </p:cBhvr>
                                      <p:tavLst>
                                        <p:tav tm="0">
                                          <p:val>
                                            <p:strVal val="#ppt_x"/>
                                          </p:val>
                                        </p:tav>
                                        <p:tav tm="100000">
                                          <p:val>
                                            <p:strVal val="#ppt_x"/>
                                          </p:val>
                                        </p:tav>
                                      </p:tavLst>
                                    </p:anim>
                                    <p:anim calcmode="lin" valueType="num">
                                      <p:cBhvr additive="base">
                                        <p:cTn id="18" dur="500" fill="hold"/>
                                        <p:tgtEl>
                                          <p:spTgt spid="565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3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5"/>
          <p:cNvPicPr>
            <a:picLocks noChangeAspect="1" noChangeArrowheads="1"/>
          </p:cNvPicPr>
          <p:nvPr/>
        </p:nvPicPr>
        <p:blipFill>
          <a:blip r:embed="rId3"/>
          <a:srcRect/>
          <a:stretch>
            <a:fillRect/>
          </a:stretch>
        </p:blipFill>
        <p:spPr bwMode="auto">
          <a:xfrm>
            <a:off x="254412" y="2564904"/>
            <a:ext cx="4389596" cy="3058478"/>
          </a:xfrm>
          <a:prstGeom prst="rect">
            <a:avLst/>
          </a:prstGeom>
          <a:noFill/>
          <a:ln w="9525">
            <a:noFill/>
            <a:miter lim="800000"/>
            <a:headEnd/>
            <a:tailEnd/>
          </a:ln>
        </p:spPr>
      </p:pic>
      <p:graphicFrame>
        <p:nvGraphicFramePr>
          <p:cNvPr id="532484" name="Object 4"/>
          <p:cNvGraphicFramePr>
            <a:graphicFrameLocks noChangeAspect="1"/>
          </p:cNvGraphicFramePr>
          <p:nvPr/>
        </p:nvGraphicFramePr>
        <p:xfrm>
          <a:off x="2536825" y="5681663"/>
          <a:ext cx="1574800" cy="892175"/>
        </p:xfrm>
        <a:graphic>
          <a:graphicData uri="http://schemas.openxmlformats.org/presentationml/2006/ole">
            <p:oleObj spid="_x0000_s49153" name="公式" r:id="rId4" imgW="761669" imgH="431613" progId="Equation.3">
              <p:embed/>
            </p:oleObj>
          </a:graphicData>
        </a:graphic>
      </p:graphicFrame>
      <p:pic>
        <p:nvPicPr>
          <p:cNvPr id="532489" name="Picture 9" descr="10-4-17"/>
          <p:cNvPicPr>
            <a:picLocks noChangeAspect="1" noChangeArrowheads="1"/>
          </p:cNvPicPr>
          <p:nvPr/>
        </p:nvPicPr>
        <p:blipFill>
          <a:blip r:embed="rId5"/>
          <a:srcRect/>
          <a:stretch>
            <a:fillRect/>
          </a:stretch>
        </p:blipFill>
        <p:spPr bwMode="auto">
          <a:xfrm>
            <a:off x="2771775" y="476250"/>
            <a:ext cx="2016125" cy="2305050"/>
          </a:xfrm>
          <a:prstGeom prst="rect">
            <a:avLst/>
          </a:prstGeom>
          <a:noFill/>
          <a:ln w="9525">
            <a:noFill/>
            <a:miter lim="800000"/>
            <a:headEnd/>
            <a:tailEnd/>
          </a:ln>
        </p:spPr>
      </p:pic>
      <p:pic>
        <p:nvPicPr>
          <p:cNvPr id="532490" name="Picture 10" descr="10-5-8"/>
          <p:cNvPicPr>
            <a:picLocks noChangeAspect="1" noChangeArrowheads="1"/>
          </p:cNvPicPr>
          <p:nvPr/>
        </p:nvPicPr>
        <p:blipFill>
          <a:blip r:embed="rId6"/>
          <a:srcRect/>
          <a:stretch>
            <a:fillRect/>
          </a:stretch>
        </p:blipFill>
        <p:spPr bwMode="auto">
          <a:xfrm>
            <a:off x="5076825" y="1052513"/>
            <a:ext cx="3067050" cy="48244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489"/>
                                        </p:tgtEl>
                                        <p:attrNameLst>
                                          <p:attrName>style.visibility</p:attrName>
                                        </p:attrNameLst>
                                      </p:cBhvr>
                                      <p:to>
                                        <p:strVal val="visible"/>
                                      </p:to>
                                    </p:set>
                                    <p:animEffect transition="in" filter="blinds(horizontal)">
                                      <p:cBhvr>
                                        <p:cTn id="7" dur="500"/>
                                        <p:tgtEl>
                                          <p:spTgt spid="532489"/>
                                        </p:tgtEl>
                                      </p:cBhvr>
                                    </p:animEffect>
                                  </p:childTnLst>
                                </p:cTn>
                              </p:par>
                              <p:par>
                                <p:cTn id="8" presetID="9" presetClass="entr" presetSubtype="0" fill="hold" nodeType="withEffect">
                                  <p:stCondLst>
                                    <p:cond delay="0"/>
                                  </p:stCondLst>
                                  <p:childTnLst>
                                    <p:set>
                                      <p:cBhvr>
                                        <p:cTn id="9" dur="1" fill="hold">
                                          <p:stCondLst>
                                            <p:cond delay="0"/>
                                          </p:stCondLst>
                                        </p:cTn>
                                        <p:tgtEl>
                                          <p:spTgt spid="532490"/>
                                        </p:tgtEl>
                                        <p:attrNameLst>
                                          <p:attrName>style.visibility</p:attrName>
                                        </p:attrNameLst>
                                      </p:cBhvr>
                                      <p:to>
                                        <p:strVal val="visible"/>
                                      </p:to>
                                    </p:set>
                                    <p:animEffect transition="in" filter="dissolve">
                                      <p:cBhvr>
                                        <p:cTn id="10" dur="500"/>
                                        <p:tgtEl>
                                          <p:spTgt spid="5324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532484"/>
                                        </p:tgtEl>
                                        <p:attrNameLst>
                                          <p:attrName>style.visibility</p:attrName>
                                        </p:attrNameLst>
                                      </p:cBhvr>
                                      <p:to>
                                        <p:strVal val="visible"/>
                                      </p:to>
                                    </p:set>
                                    <p:anim calcmode="lin" valueType="num">
                                      <p:cBhvr additive="base">
                                        <p:cTn id="15" dur="500" fill="hold"/>
                                        <p:tgtEl>
                                          <p:spTgt spid="532484"/>
                                        </p:tgtEl>
                                        <p:attrNameLst>
                                          <p:attrName>ppt_x</p:attrName>
                                        </p:attrNameLst>
                                      </p:cBhvr>
                                      <p:tavLst>
                                        <p:tav tm="0">
                                          <p:val>
                                            <p:strVal val="#ppt_x"/>
                                          </p:val>
                                        </p:tav>
                                        <p:tav tm="100000">
                                          <p:val>
                                            <p:strVal val="#ppt_x"/>
                                          </p:val>
                                        </p:tav>
                                      </p:tavLst>
                                    </p:anim>
                                    <p:anim calcmode="lin" valueType="num">
                                      <p:cBhvr additive="base">
                                        <p:cTn id="16" dur="500" fill="hold"/>
                                        <p:tgtEl>
                                          <p:spTgt spid="532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7" descr="10-2-3"/>
          <p:cNvPicPr>
            <a:picLocks noChangeAspect="1" noChangeArrowheads="1"/>
          </p:cNvPicPr>
          <p:nvPr/>
        </p:nvPicPr>
        <p:blipFill>
          <a:blip r:embed="rId3"/>
          <a:srcRect/>
          <a:stretch>
            <a:fillRect/>
          </a:stretch>
        </p:blipFill>
        <p:spPr bwMode="auto">
          <a:xfrm>
            <a:off x="827088" y="1628775"/>
            <a:ext cx="2233612" cy="3808413"/>
          </a:xfrm>
          <a:prstGeom prst="rect">
            <a:avLst/>
          </a:prstGeom>
          <a:noFill/>
          <a:ln w="9525">
            <a:noFill/>
            <a:miter lim="800000"/>
            <a:headEnd/>
            <a:tailEnd/>
          </a:ln>
        </p:spPr>
      </p:pic>
      <p:sp>
        <p:nvSpPr>
          <p:cNvPr id="502786" name="Rectangle 2"/>
          <p:cNvSpPr>
            <a:spLocks noGrp="1" noChangeArrowheads="1"/>
          </p:cNvSpPr>
          <p:nvPr>
            <p:ph idx="1"/>
          </p:nvPr>
        </p:nvSpPr>
        <p:spPr>
          <a:xfrm>
            <a:off x="427038" y="549275"/>
            <a:ext cx="8137525" cy="5656263"/>
          </a:xfrm>
        </p:spPr>
        <p:txBody>
          <a:bodyPr/>
          <a:lstStyle/>
          <a:p>
            <a:pPr>
              <a:buNone/>
            </a:pPr>
            <a:r>
              <a:rPr lang="en-US" altLang="zh-CN" dirty="0" smtClean="0">
                <a:effectLst>
                  <a:outerShdw blurRad="38100" dist="38100" dir="2700000" algn="tl">
                    <a:srgbClr val="C0C0C0"/>
                  </a:outerShdw>
                </a:effectLst>
              </a:rPr>
              <a:t>7.2.1 </a:t>
            </a:r>
            <a:r>
              <a:rPr lang="zh-CN" altLang="en-US" dirty="0" smtClean="0">
                <a:effectLst>
                  <a:outerShdw blurRad="38100" dist="38100" dir="2700000" algn="tl">
                    <a:srgbClr val="C0C0C0"/>
                  </a:outerShdw>
                </a:effectLst>
              </a:rPr>
              <a:t>施密特触发电路的结构和工作原理</a:t>
            </a:r>
            <a:endParaRPr lang="en-US" altLang="zh-CN" dirty="0" smtClean="0">
              <a:effectLst>
                <a:outerShdw blurRad="38100" dist="38100" dir="2700000" algn="tl">
                  <a:srgbClr val="C0C0C0"/>
                </a:outerShdw>
              </a:effectLst>
            </a:endParaRPr>
          </a:p>
          <a:p>
            <a:pPr>
              <a:buFontTx/>
              <a:buNone/>
            </a:pPr>
            <a:r>
              <a:rPr lang="en-US" altLang="zh-CN" dirty="0" smtClean="0">
                <a:effectLst>
                  <a:outerShdw blurRad="38100" dist="38100" dir="2700000" algn="tl">
                    <a:srgbClr val="C0C0C0"/>
                  </a:outerShdw>
                </a:effectLst>
              </a:rPr>
              <a:t>1.</a:t>
            </a:r>
            <a:r>
              <a:rPr lang="zh-CN" altLang="en-US" dirty="0" smtClean="0">
                <a:effectLst>
                  <a:outerShdw blurRad="38100" dist="38100" dir="2700000" algn="tl">
                    <a:srgbClr val="C0C0C0"/>
                  </a:outerShdw>
                </a:effectLst>
              </a:rPr>
              <a:t>施密特电路</a:t>
            </a:r>
            <a:endParaRPr lang="en-US" altLang="zh-CN" dirty="0" smtClean="0">
              <a:effectLst>
                <a:outerShdw blurRad="38100" dist="38100" dir="2700000" algn="tl">
                  <a:srgbClr val="C0C0C0"/>
                </a:outerShdw>
              </a:effectLst>
            </a:endParaRPr>
          </a:p>
        </p:txBody>
      </p:sp>
      <p:graphicFrame>
        <p:nvGraphicFramePr>
          <p:cNvPr id="502788" name="Object 4"/>
          <p:cNvGraphicFramePr>
            <a:graphicFrameLocks noChangeAspect="1"/>
          </p:cNvGraphicFramePr>
          <p:nvPr/>
        </p:nvGraphicFramePr>
        <p:xfrm>
          <a:off x="3282950" y="1052513"/>
          <a:ext cx="5473700" cy="1362075"/>
        </p:xfrm>
        <a:graphic>
          <a:graphicData uri="http://schemas.openxmlformats.org/presentationml/2006/ole">
            <p:oleObj spid="_x0000_s51202" name="公式" r:id="rId4" imgW="2755900" imgH="685800" progId="Equation.3">
              <p:embed/>
            </p:oleObj>
          </a:graphicData>
        </a:graphic>
      </p:graphicFrame>
      <p:grpSp>
        <p:nvGrpSpPr>
          <p:cNvPr id="2" name="Group 16"/>
          <p:cNvGrpSpPr>
            <a:grpSpLocks/>
          </p:cNvGrpSpPr>
          <p:nvPr/>
        </p:nvGrpSpPr>
        <p:grpSpPr bwMode="auto">
          <a:xfrm>
            <a:off x="3335338" y="2492375"/>
            <a:ext cx="5749925" cy="1368425"/>
            <a:chOff x="1847" y="1548"/>
            <a:chExt cx="4018" cy="993"/>
          </a:xfrm>
        </p:grpSpPr>
        <p:graphicFrame>
          <p:nvGraphicFramePr>
            <p:cNvPr id="11276" name="Object 6"/>
            <p:cNvGraphicFramePr>
              <a:graphicFrameLocks noChangeAspect="1"/>
            </p:cNvGraphicFramePr>
            <p:nvPr/>
          </p:nvGraphicFramePr>
          <p:xfrm>
            <a:off x="1847" y="1548"/>
            <a:ext cx="4018" cy="993"/>
          </p:xfrm>
          <a:graphic>
            <a:graphicData uri="http://schemas.openxmlformats.org/presentationml/2006/ole">
              <p:oleObj spid="_x0000_s51206" name="公式" r:id="rId5" imgW="3111500" imgH="736600" progId="Equation.3">
                <p:embed/>
              </p:oleObj>
            </a:graphicData>
          </a:graphic>
        </p:graphicFrame>
        <p:sp>
          <p:nvSpPr>
            <p:cNvPr id="502791" name="Line 7"/>
            <p:cNvSpPr>
              <a:spLocks noChangeShapeType="1"/>
            </p:cNvSpPr>
            <p:nvPr/>
          </p:nvSpPr>
          <p:spPr bwMode="auto">
            <a:xfrm flipH="1">
              <a:off x="3969" y="2160"/>
              <a:ext cx="135" cy="2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02792" name="Line 8"/>
            <p:cNvSpPr>
              <a:spLocks noChangeShapeType="1"/>
            </p:cNvSpPr>
            <p:nvPr/>
          </p:nvSpPr>
          <p:spPr bwMode="auto">
            <a:xfrm flipH="1" flipV="1">
              <a:off x="3107" y="2160"/>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grpSp>
        <p:nvGrpSpPr>
          <p:cNvPr id="3" name="Group 9"/>
          <p:cNvGrpSpPr>
            <a:grpSpLocks/>
          </p:cNvGrpSpPr>
          <p:nvPr/>
        </p:nvGrpSpPr>
        <p:grpSpPr bwMode="auto">
          <a:xfrm>
            <a:off x="3324225" y="4149725"/>
            <a:ext cx="5162550" cy="887413"/>
            <a:chOff x="1998" y="2750"/>
            <a:chExt cx="2799" cy="529"/>
          </a:xfrm>
        </p:grpSpPr>
        <p:sp>
          <p:nvSpPr>
            <p:cNvPr id="502794" name="AutoShape 10"/>
            <p:cNvSpPr>
              <a:spLocks noChangeArrowheads="1"/>
            </p:cNvSpPr>
            <p:nvPr/>
          </p:nvSpPr>
          <p:spPr bwMode="auto">
            <a:xfrm>
              <a:off x="3198" y="2750"/>
              <a:ext cx="362" cy="226"/>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方正舒体" charset="0"/>
                <a:cs typeface="方正舒体" charset="0"/>
              </a:endParaRPr>
            </a:p>
          </p:txBody>
        </p:sp>
        <p:graphicFrame>
          <p:nvGraphicFramePr>
            <p:cNvPr id="11275" name="Object 11"/>
            <p:cNvGraphicFramePr>
              <a:graphicFrameLocks noChangeAspect="1"/>
            </p:cNvGraphicFramePr>
            <p:nvPr/>
          </p:nvGraphicFramePr>
          <p:xfrm>
            <a:off x="1998" y="3028"/>
            <a:ext cx="2799" cy="251"/>
          </p:xfrm>
          <a:graphic>
            <a:graphicData uri="http://schemas.openxmlformats.org/presentationml/2006/ole">
              <p:oleObj spid="_x0000_s51205" name="公式" r:id="rId6" imgW="2552700" imgH="228600" progId="Equation.3">
                <p:embed/>
              </p:oleObj>
            </a:graphicData>
          </a:graphic>
        </p:graphicFrame>
      </p:grpSp>
      <p:grpSp>
        <p:nvGrpSpPr>
          <p:cNvPr id="4" name="Group 12"/>
          <p:cNvGrpSpPr>
            <a:grpSpLocks/>
          </p:cNvGrpSpPr>
          <p:nvPr/>
        </p:nvGrpSpPr>
        <p:grpSpPr bwMode="auto">
          <a:xfrm>
            <a:off x="3779838" y="5013325"/>
            <a:ext cx="3860800" cy="1343025"/>
            <a:chOff x="2354" y="3249"/>
            <a:chExt cx="2278" cy="789"/>
          </a:xfrm>
        </p:grpSpPr>
        <p:sp>
          <p:nvSpPr>
            <p:cNvPr id="502797" name="AutoShape 13"/>
            <p:cNvSpPr>
              <a:spLocks noChangeArrowheads="1"/>
            </p:cNvSpPr>
            <p:nvPr/>
          </p:nvSpPr>
          <p:spPr bwMode="auto">
            <a:xfrm>
              <a:off x="3198" y="3249"/>
              <a:ext cx="408" cy="31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方正舒体" charset="0"/>
                <a:cs typeface="方正舒体" charset="0"/>
              </a:endParaRPr>
            </a:p>
          </p:txBody>
        </p:sp>
        <p:graphicFrame>
          <p:nvGraphicFramePr>
            <p:cNvPr id="11273" name="Object 14"/>
            <p:cNvGraphicFramePr>
              <a:graphicFrameLocks noChangeAspect="1"/>
            </p:cNvGraphicFramePr>
            <p:nvPr/>
          </p:nvGraphicFramePr>
          <p:xfrm>
            <a:off x="2354" y="3565"/>
            <a:ext cx="2278" cy="473"/>
          </p:xfrm>
          <a:graphic>
            <a:graphicData uri="http://schemas.openxmlformats.org/presentationml/2006/ole">
              <p:oleObj spid="_x0000_s51204" name="公式" r:id="rId7" imgW="2082800" imgH="431800" progId="Equation.3">
                <p:embed/>
              </p:oleObj>
            </a:graphicData>
          </a:graphic>
        </p:graphicFrame>
      </p:grpSp>
      <p:graphicFrame>
        <p:nvGraphicFramePr>
          <p:cNvPr id="502799" name="Object 15"/>
          <p:cNvGraphicFramePr>
            <a:graphicFrameLocks noChangeAspect="1"/>
          </p:cNvGraphicFramePr>
          <p:nvPr/>
        </p:nvGraphicFramePr>
        <p:xfrm>
          <a:off x="1247775" y="6103938"/>
          <a:ext cx="1247775" cy="407987"/>
        </p:xfrm>
        <a:graphic>
          <a:graphicData uri="http://schemas.openxmlformats.org/presentationml/2006/ole">
            <p:oleObj spid="_x0000_s51203" name="公式" r:id="rId8" imgW="698500" imgH="228600" progId="Equation.3">
              <p:embed/>
            </p:oleObj>
          </a:graphicData>
        </a:graphic>
      </p:graphicFrame>
      <p:graphicFrame>
        <p:nvGraphicFramePr>
          <p:cNvPr id="5" name="Object 15"/>
          <p:cNvGraphicFramePr>
            <a:graphicFrameLocks noChangeAspect="1"/>
          </p:cNvGraphicFramePr>
          <p:nvPr/>
        </p:nvGraphicFramePr>
        <p:xfrm>
          <a:off x="467544" y="3356992"/>
          <a:ext cx="317500" cy="385763"/>
        </p:xfrm>
        <a:graphic>
          <a:graphicData uri="http://schemas.openxmlformats.org/presentationml/2006/ole">
            <p:oleObj spid="_x0000_s51207" name="公式" r:id="rId9" imgW="1774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dissolve">
                                      <p:cBhvr>
                                        <p:cTn id="7" dur="500"/>
                                        <p:tgtEl>
                                          <p:spTgt spid="502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2799"/>
                                        </p:tgtEl>
                                        <p:attrNameLst>
                                          <p:attrName>style.visibility</p:attrName>
                                        </p:attrNameLst>
                                      </p:cBhvr>
                                      <p:to>
                                        <p:strVal val="visible"/>
                                      </p:to>
                                    </p:set>
                                    <p:animEffect transition="in" filter="dissolve">
                                      <p:cBhvr>
                                        <p:cTn id="12" dur="500"/>
                                        <p:tgtEl>
                                          <p:spTgt spid="502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819" name="Object 3"/>
          <p:cNvGraphicFramePr>
            <a:graphicFrameLocks noChangeAspect="1"/>
          </p:cNvGraphicFramePr>
          <p:nvPr/>
        </p:nvGraphicFramePr>
        <p:xfrm>
          <a:off x="2914650" y="690563"/>
          <a:ext cx="4549775" cy="1270000"/>
        </p:xfrm>
        <a:graphic>
          <a:graphicData uri="http://schemas.openxmlformats.org/presentationml/2006/ole">
            <p:oleObj spid="_x0000_s52226" name="公式" r:id="rId3" imgW="2463800" imgH="685800" progId="Equation.3">
              <p:embed/>
            </p:oleObj>
          </a:graphicData>
        </a:graphic>
      </p:graphicFrame>
      <p:grpSp>
        <p:nvGrpSpPr>
          <p:cNvPr id="2" name="Group 20"/>
          <p:cNvGrpSpPr>
            <a:grpSpLocks/>
          </p:cNvGrpSpPr>
          <p:nvPr/>
        </p:nvGrpSpPr>
        <p:grpSpPr bwMode="auto">
          <a:xfrm>
            <a:off x="2898775" y="2060575"/>
            <a:ext cx="6008688" cy="1296988"/>
            <a:chOff x="1768" y="1299"/>
            <a:chExt cx="3926" cy="823"/>
          </a:xfrm>
        </p:grpSpPr>
        <p:graphicFrame>
          <p:nvGraphicFramePr>
            <p:cNvPr id="12304" name="Object 5"/>
            <p:cNvGraphicFramePr>
              <a:graphicFrameLocks noChangeAspect="1"/>
            </p:cNvGraphicFramePr>
            <p:nvPr/>
          </p:nvGraphicFramePr>
          <p:xfrm>
            <a:off x="1768" y="1299"/>
            <a:ext cx="3926" cy="823"/>
          </p:xfrm>
          <a:graphic>
            <a:graphicData uri="http://schemas.openxmlformats.org/presentationml/2006/ole">
              <p:oleObj spid="_x0000_s52233" name="公式" r:id="rId4" imgW="3390900" imgH="736600" progId="Equation.3">
                <p:embed/>
              </p:oleObj>
            </a:graphicData>
          </a:graphic>
        </p:graphicFrame>
        <p:sp>
          <p:nvSpPr>
            <p:cNvPr id="546822" name="Line 6"/>
            <p:cNvSpPr>
              <a:spLocks noChangeShapeType="1"/>
            </p:cNvSpPr>
            <p:nvPr/>
          </p:nvSpPr>
          <p:spPr bwMode="auto">
            <a:xfrm flipH="1">
              <a:off x="3596" y="1842"/>
              <a:ext cx="282"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546823" name="Line 7"/>
            <p:cNvSpPr>
              <a:spLocks noChangeShapeType="1"/>
            </p:cNvSpPr>
            <p:nvPr/>
          </p:nvSpPr>
          <p:spPr bwMode="auto">
            <a:xfrm flipH="1" flipV="1">
              <a:off x="2881" y="1798"/>
              <a:ext cx="9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grpSp>
        <p:nvGrpSpPr>
          <p:cNvPr id="3" name="Group 8"/>
          <p:cNvGrpSpPr>
            <a:grpSpLocks/>
          </p:cNvGrpSpPr>
          <p:nvPr/>
        </p:nvGrpSpPr>
        <p:grpSpPr bwMode="auto">
          <a:xfrm>
            <a:off x="2903538" y="3500438"/>
            <a:ext cx="4398962" cy="839787"/>
            <a:chOff x="2011" y="2750"/>
            <a:chExt cx="2771" cy="529"/>
          </a:xfrm>
        </p:grpSpPr>
        <p:sp>
          <p:nvSpPr>
            <p:cNvPr id="546825" name="AutoShape 9"/>
            <p:cNvSpPr>
              <a:spLocks noChangeArrowheads="1"/>
            </p:cNvSpPr>
            <p:nvPr/>
          </p:nvSpPr>
          <p:spPr bwMode="auto">
            <a:xfrm>
              <a:off x="3198" y="2750"/>
              <a:ext cx="362" cy="226"/>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方正舒体" charset="0"/>
                <a:cs typeface="方正舒体" charset="0"/>
              </a:endParaRPr>
            </a:p>
          </p:txBody>
        </p:sp>
        <p:graphicFrame>
          <p:nvGraphicFramePr>
            <p:cNvPr id="12303" name="Object 10"/>
            <p:cNvGraphicFramePr>
              <a:graphicFrameLocks noChangeAspect="1"/>
            </p:cNvGraphicFramePr>
            <p:nvPr/>
          </p:nvGraphicFramePr>
          <p:xfrm>
            <a:off x="2011" y="3029"/>
            <a:ext cx="2771" cy="250"/>
          </p:xfrm>
          <a:graphic>
            <a:graphicData uri="http://schemas.openxmlformats.org/presentationml/2006/ole">
              <p:oleObj spid="_x0000_s52232" name="公式" r:id="rId5" imgW="2527300" imgH="228600" progId="Equation.3">
                <p:embed/>
              </p:oleObj>
            </a:graphicData>
          </a:graphic>
        </p:graphicFrame>
      </p:grpSp>
      <p:grpSp>
        <p:nvGrpSpPr>
          <p:cNvPr id="4" name="Group 11"/>
          <p:cNvGrpSpPr>
            <a:grpSpLocks/>
          </p:cNvGrpSpPr>
          <p:nvPr/>
        </p:nvGrpSpPr>
        <p:grpSpPr bwMode="auto">
          <a:xfrm>
            <a:off x="3373438" y="4292600"/>
            <a:ext cx="3641725" cy="1252538"/>
            <a:chOff x="2345" y="3249"/>
            <a:chExt cx="2294" cy="789"/>
          </a:xfrm>
        </p:grpSpPr>
        <p:sp>
          <p:nvSpPr>
            <p:cNvPr id="546828" name="AutoShape 12"/>
            <p:cNvSpPr>
              <a:spLocks noChangeArrowheads="1"/>
            </p:cNvSpPr>
            <p:nvPr/>
          </p:nvSpPr>
          <p:spPr bwMode="auto">
            <a:xfrm>
              <a:off x="3198" y="3249"/>
              <a:ext cx="408" cy="31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defRPr/>
              </a:pPr>
              <a:endParaRPr lang="zh-CN" altLang="en-US">
                <a:latin typeface="Arial" charset="0"/>
                <a:ea typeface="方正舒体" charset="0"/>
                <a:cs typeface="方正舒体" charset="0"/>
              </a:endParaRPr>
            </a:p>
          </p:txBody>
        </p:sp>
        <p:graphicFrame>
          <p:nvGraphicFramePr>
            <p:cNvPr id="12301" name="Object 13"/>
            <p:cNvGraphicFramePr>
              <a:graphicFrameLocks noChangeAspect="1"/>
            </p:cNvGraphicFramePr>
            <p:nvPr/>
          </p:nvGraphicFramePr>
          <p:xfrm>
            <a:off x="2345" y="3567"/>
            <a:ext cx="2294" cy="471"/>
          </p:xfrm>
          <a:graphic>
            <a:graphicData uri="http://schemas.openxmlformats.org/presentationml/2006/ole">
              <p:oleObj spid="_x0000_s52231" name="公式" r:id="rId6" imgW="2095500" imgH="431800" progId="Equation.3">
                <p:embed/>
              </p:oleObj>
            </a:graphicData>
          </a:graphic>
        </p:graphicFrame>
      </p:grpSp>
      <p:grpSp>
        <p:nvGrpSpPr>
          <p:cNvPr id="5" name="Group 19"/>
          <p:cNvGrpSpPr>
            <a:grpSpLocks/>
          </p:cNvGrpSpPr>
          <p:nvPr/>
        </p:nvGrpSpPr>
        <p:grpSpPr bwMode="auto">
          <a:xfrm>
            <a:off x="900113" y="4710113"/>
            <a:ext cx="1844675" cy="1882775"/>
            <a:chOff x="567" y="2967"/>
            <a:chExt cx="1162" cy="1186"/>
          </a:xfrm>
        </p:grpSpPr>
        <p:graphicFrame>
          <p:nvGraphicFramePr>
            <p:cNvPr id="12296" name="Object 14"/>
            <p:cNvGraphicFramePr>
              <a:graphicFrameLocks noChangeAspect="1"/>
            </p:cNvGraphicFramePr>
            <p:nvPr/>
          </p:nvGraphicFramePr>
          <p:xfrm>
            <a:off x="612" y="2967"/>
            <a:ext cx="1088" cy="1098"/>
          </p:xfrm>
          <a:graphic>
            <a:graphicData uri="http://schemas.openxmlformats.org/presentationml/2006/ole">
              <p:oleObj spid="_x0000_s52228" name="Photo Editor 照片" r:id="rId7" imgW="11552381" imgH="11666667" progId="">
                <p:embed/>
              </p:oleObj>
            </a:graphicData>
          </a:graphic>
        </p:graphicFrame>
        <p:grpSp>
          <p:nvGrpSpPr>
            <p:cNvPr id="6" name="Group 15"/>
            <p:cNvGrpSpPr>
              <a:grpSpLocks/>
            </p:cNvGrpSpPr>
            <p:nvPr/>
          </p:nvGrpSpPr>
          <p:grpSpPr bwMode="auto">
            <a:xfrm>
              <a:off x="567" y="3113"/>
              <a:ext cx="1162" cy="1040"/>
              <a:chOff x="637" y="3232"/>
              <a:chExt cx="994" cy="940"/>
            </a:xfrm>
          </p:grpSpPr>
          <p:graphicFrame>
            <p:nvGraphicFramePr>
              <p:cNvPr id="12298" name="Object 16"/>
              <p:cNvGraphicFramePr>
                <a:graphicFrameLocks noChangeAspect="1"/>
              </p:cNvGraphicFramePr>
              <p:nvPr/>
            </p:nvGraphicFramePr>
            <p:xfrm>
              <a:off x="954" y="3232"/>
              <a:ext cx="677" cy="143"/>
            </p:xfrm>
            <a:graphic>
              <a:graphicData uri="http://schemas.openxmlformats.org/presentationml/2006/ole">
                <p:oleObj spid="_x0000_s52229" name="公式" r:id="rId8" imgW="901309" imgH="190417" progId="Equation.3">
                  <p:embed/>
                </p:oleObj>
              </a:graphicData>
            </a:graphic>
          </p:graphicFrame>
          <p:graphicFrame>
            <p:nvGraphicFramePr>
              <p:cNvPr id="12299" name="Object 17"/>
              <p:cNvGraphicFramePr>
                <a:graphicFrameLocks noChangeAspect="1"/>
              </p:cNvGraphicFramePr>
              <p:nvPr/>
            </p:nvGraphicFramePr>
            <p:xfrm>
              <a:off x="637" y="4029"/>
              <a:ext cx="676" cy="143"/>
            </p:xfrm>
            <a:graphic>
              <a:graphicData uri="http://schemas.openxmlformats.org/presentationml/2006/ole">
                <p:oleObj spid="_x0000_s52230" name="公式" r:id="rId9" imgW="901309" imgH="190417" progId="Equation.3">
                  <p:embed/>
                </p:oleObj>
              </a:graphicData>
            </a:graphic>
          </p:graphicFrame>
        </p:grpSp>
      </p:grpSp>
      <p:graphicFrame>
        <p:nvGraphicFramePr>
          <p:cNvPr id="546834" name="Object 18"/>
          <p:cNvGraphicFramePr>
            <a:graphicFrameLocks noChangeAspect="1"/>
          </p:cNvGraphicFramePr>
          <p:nvPr/>
        </p:nvGraphicFramePr>
        <p:xfrm>
          <a:off x="3509963" y="5545138"/>
          <a:ext cx="2870200" cy="749300"/>
        </p:xfrm>
        <a:graphic>
          <a:graphicData uri="http://schemas.openxmlformats.org/presentationml/2006/ole">
            <p:oleObj spid="_x0000_s52227" name="公式" r:id="rId10" imgW="1651000" imgH="431800" progId="Equation.3">
              <p:embed/>
            </p:oleObj>
          </a:graphicData>
        </a:graphic>
      </p:graphicFrame>
      <p:pic>
        <p:nvPicPr>
          <p:cNvPr id="12295" name="Picture 23" descr="10-2-3"/>
          <p:cNvPicPr>
            <a:picLocks noChangeAspect="1" noChangeArrowheads="1"/>
          </p:cNvPicPr>
          <p:nvPr/>
        </p:nvPicPr>
        <p:blipFill>
          <a:blip r:embed="rId11"/>
          <a:srcRect/>
          <a:stretch>
            <a:fillRect/>
          </a:stretch>
        </p:blipFill>
        <p:spPr bwMode="auto">
          <a:xfrm>
            <a:off x="539750" y="476250"/>
            <a:ext cx="2233613" cy="3808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6819"/>
                                        </p:tgtEl>
                                        <p:attrNameLst>
                                          <p:attrName>style.visibility</p:attrName>
                                        </p:attrNameLst>
                                      </p:cBhvr>
                                      <p:to>
                                        <p:strVal val="visible"/>
                                      </p:to>
                                    </p:set>
                                    <p:animEffect transition="in" filter="dissolve">
                                      <p:cBhvr>
                                        <p:cTn id="7" dur="500"/>
                                        <p:tgtEl>
                                          <p:spTgt spid="546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46834"/>
                                        </p:tgtEl>
                                        <p:attrNameLst>
                                          <p:attrName>style.visibility</p:attrName>
                                        </p:attrNameLst>
                                      </p:cBhvr>
                                      <p:to>
                                        <p:strVal val="visible"/>
                                      </p:to>
                                    </p:set>
                                    <p:animEffect transition="in" filter="dissolve">
                                      <p:cBhvr>
                                        <p:cTn id="22" dur="500"/>
                                        <p:tgtEl>
                                          <p:spTgt spid="5468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ppt_x</p:attrName>
                                        </p:attrNameLst>
                                      </p:cBhvr>
                                      <p:tavLst>
                                        <p:tav tm="0">
                                          <p:val>
                                            <p:strVal val="#ppt_x-.2"/>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323850" y="333375"/>
            <a:ext cx="8229600" cy="884238"/>
          </a:xfrm>
        </p:spPr>
        <p:txBody>
          <a:bodyPr/>
          <a:lstStyle/>
          <a:p>
            <a:r>
              <a:rPr lang="en-US" altLang="zh-CN" dirty="0" smtClean="0">
                <a:effectLst>
                  <a:outerShdw blurRad="38100" dist="38100" dir="2700000" algn="tl">
                    <a:srgbClr val="C0C0C0"/>
                  </a:outerShdw>
                </a:effectLst>
              </a:rPr>
              <a:t>2. TTL</a:t>
            </a:r>
            <a:r>
              <a:rPr lang="zh-CN" altLang="en-US" dirty="0" smtClean="0">
                <a:effectLst>
                  <a:outerShdw blurRad="38100" dist="38100" dir="2700000" algn="tl">
                    <a:srgbClr val="C0C0C0"/>
                  </a:outerShdw>
                </a:effectLst>
              </a:rPr>
              <a:t>电路集成施密特触发电路</a:t>
            </a:r>
            <a:r>
              <a:rPr lang="en-US" altLang="zh-CN" dirty="0" smtClean="0">
                <a:effectLst>
                  <a:outerShdw blurRad="38100" dist="38100" dir="2700000" algn="tl">
                    <a:srgbClr val="C0C0C0"/>
                  </a:outerShdw>
                </a:effectLst>
              </a:rPr>
              <a:t> 7413   </a:t>
            </a:r>
          </a:p>
        </p:txBody>
      </p:sp>
      <p:graphicFrame>
        <p:nvGraphicFramePr>
          <p:cNvPr id="13314" name="Object 4"/>
          <p:cNvGraphicFramePr>
            <a:graphicFrameLocks noChangeAspect="1"/>
          </p:cNvGraphicFramePr>
          <p:nvPr/>
        </p:nvGraphicFramePr>
        <p:xfrm>
          <a:off x="677863" y="4746625"/>
          <a:ext cx="4257675" cy="1628775"/>
        </p:xfrm>
        <a:graphic>
          <a:graphicData uri="http://schemas.openxmlformats.org/presentationml/2006/ole">
            <p:oleObj spid="_x0000_s53250" name="公式" r:id="rId3" imgW="2387600" imgH="914400" progId="Equation.3">
              <p:embed/>
            </p:oleObj>
          </a:graphicData>
        </a:graphic>
      </p:graphicFrame>
      <p:pic>
        <p:nvPicPr>
          <p:cNvPr id="13315" name="Picture 5"/>
          <p:cNvPicPr>
            <a:picLocks noChangeAspect="1" noChangeArrowheads="1"/>
          </p:cNvPicPr>
          <p:nvPr/>
        </p:nvPicPr>
        <p:blipFill>
          <a:blip r:embed="rId4"/>
          <a:srcRect/>
          <a:stretch>
            <a:fillRect/>
          </a:stretch>
        </p:blipFill>
        <p:spPr bwMode="auto">
          <a:xfrm>
            <a:off x="6084888" y="4149725"/>
            <a:ext cx="2798762" cy="2143125"/>
          </a:xfrm>
          <a:prstGeom prst="rect">
            <a:avLst/>
          </a:prstGeom>
          <a:noFill/>
          <a:ln w="9525">
            <a:noFill/>
            <a:miter lim="800000"/>
            <a:headEnd/>
            <a:tailEnd/>
          </a:ln>
        </p:spPr>
      </p:pic>
      <p:pic>
        <p:nvPicPr>
          <p:cNvPr id="13316" name="Picture 6" descr="10-2-3a"/>
          <p:cNvPicPr>
            <a:picLocks noChangeAspect="1" noChangeArrowheads="1"/>
          </p:cNvPicPr>
          <p:nvPr/>
        </p:nvPicPr>
        <p:blipFill>
          <a:blip r:embed="rId5"/>
          <a:srcRect/>
          <a:stretch>
            <a:fillRect/>
          </a:stretch>
        </p:blipFill>
        <p:spPr bwMode="auto">
          <a:xfrm>
            <a:off x="323850" y="1052513"/>
            <a:ext cx="8521700" cy="3617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a:xfrm>
            <a:off x="250825" y="549275"/>
            <a:ext cx="8137525" cy="5440363"/>
          </a:xfrm>
        </p:spPr>
        <p:txBody>
          <a:bodyPr/>
          <a:lstStyle/>
          <a:p>
            <a:pPr>
              <a:buFontTx/>
              <a:buNone/>
            </a:pPr>
            <a:r>
              <a:rPr lang="en-US" altLang="zh-CN" dirty="0" smtClean="0">
                <a:effectLst>
                  <a:outerShdw blurRad="38100" dist="38100" dir="2700000" algn="tl">
                    <a:srgbClr val="C0C0C0"/>
                  </a:outerShdw>
                </a:effectLst>
              </a:rPr>
              <a:t>7.2.2 </a:t>
            </a:r>
            <a:r>
              <a:rPr lang="zh-CN" altLang="en-US" dirty="0" smtClean="0">
                <a:effectLst>
                  <a:outerShdw blurRad="38100" dist="38100" dir="2700000" algn="tl">
                    <a:srgbClr val="C0C0C0"/>
                  </a:outerShdw>
                </a:effectLst>
              </a:rPr>
              <a:t>用门电路组成的施密特触发电路</a:t>
            </a:r>
            <a:endParaRPr lang="en-US" altLang="zh-CN" dirty="0" smtClean="0">
              <a:effectLst>
                <a:outerShdw blurRad="38100" dist="38100" dir="2700000" algn="tl">
                  <a:srgbClr val="C0C0C0"/>
                </a:outerShdw>
              </a:effectLst>
            </a:endParaRPr>
          </a:p>
          <a:p>
            <a:pPr>
              <a:buFontTx/>
              <a:buNone/>
            </a:pPr>
            <a:endParaRPr lang="zh-CN" altLang="en-US" dirty="0" smtClean="0">
              <a:effectLst>
                <a:outerShdw blurRad="38100" dist="38100" dir="2700000" algn="tl">
                  <a:srgbClr val="C0C0C0"/>
                </a:outerShdw>
              </a:effectLst>
            </a:endParaRPr>
          </a:p>
        </p:txBody>
      </p:sp>
      <p:graphicFrame>
        <p:nvGraphicFramePr>
          <p:cNvPr id="7170" name="Object 5"/>
          <p:cNvGraphicFramePr>
            <a:graphicFrameLocks noChangeAspect="1"/>
          </p:cNvGraphicFramePr>
          <p:nvPr/>
        </p:nvGraphicFramePr>
        <p:xfrm>
          <a:off x="468313" y="1340768"/>
          <a:ext cx="7226300" cy="985838"/>
        </p:xfrm>
        <a:graphic>
          <a:graphicData uri="http://schemas.openxmlformats.org/presentationml/2006/ole">
            <p:oleObj spid="_x0000_s7170" name="公式" r:id="rId3" imgW="2882900" imgH="393700" progId="Equation.3">
              <p:embed/>
            </p:oleObj>
          </a:graphicData>
        </a:graphic>
      </p:graphicFrame>
      <p:pic>
        <p:nvPicPr>
          <p:cNvPr id="7171" name="Picture 14" descr="10-2-1"/>
          <p:cNvPicPr>
            <a:picLocks noChangeAspect="1" noChangeArrowheads="1"/>
          </p:cNvPicPr>
          <p:nvPr/>
        </p:nvPicPr>
        <p:blipFill>
          <a:blip r:embed="rId4"/>
          <a:srcRect/>
          <a:stretch>
            <a:fillRect/>
          </a:stretch>
        </p:blipFill>
        <p:spPr bwMode="auto">
          <a:xfrm>
            <a:off x="827088" y="2852738"/>
            <a:ext cx="7197725" cy="302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22" descr="10-2-1"/>
          <p:cNvPicPr>
            <a:picLocks noChangeAspect="1" noChangeArrowheads="1"/>
          </p:cNvPicPr>
          <p:nvPr/>
        </p:nvPicPr>
        <p:blipFill>
          <a:blip r:embed="rId3"/>
          <a:srcRect/>
          <a:stretch>
            <a:fillRect/>
          </a:stretch>
        </p:blipFill>
        <p:spPr bwMode="auto">
          <a:xfrm>
            <a:off x="468313" y="620713"/>
            <a:ext cx="4892675" cy="2054225"/>
          </a:xfrm>
          <a:prstGeom prst="rect">
            <a:avLst/>
          </a:prstGeom>
          <a:noFill/>
          <a:ln w="9525">
            <a:noFill/>
            <a:miter lim="800000"/>
            <a:headEnd/>
            <a:tailEnd/>
          </a:ln>
        </p:spPr>
      </p:pic>
      <p:graphicFrame>
        <p:nvGraphicFramePr>
          <p:cNvPr id="8194" name="Object 19"/>
          <p:cNvGraphicFramePr>
            <a:graphicFrameLocks noChangeAspect="1"/>
          </p:cNvGraphicFramePr>
          <p:nvPr/>
        </p:nvGraphicFramePr>
        <p:xfrm>
          <a:off x="5867400" y="549275"/>
          <a:ext cx="2592388" cy="2546350"/>
        </p:xfrm>
        <a:graphic>
          <a:graphicData uri="http://schemas.openxmlformats.org/presentationml/2006/ole">
            <p:oleObj spid="_x0000_s8194" name="Photo Editor 照片" r:id="rId4" imgW="12428571" imgH="12200000" progId="">
              <p:embed/>
            </p:oleObj>
          </a:graphicData>
        </a:graphic>
      </p:graphicFrame>
      <p:graphicFrame>
        <p:nvGraphicFramePr>
          <p:cNvPr id="8195" name="Object 9"/>
          <p:cNvGraphicFramePr>
            <a:graphicFrameLocks noChangeAspect="1"/>
          </p:cNvGraphicFramePr>
          <p:nvPr/>
        </p:nvGraphicFramePr>
        <p:xfrm>
          <a:off x="755650" y="2636838"/>
          <a:ext cx="6769100" cy="1382712"/>
        </p:xfrm>
        <a:graphic>
          <a:graphicData uri="http://schemas.openxmlformats.org/presentationml/2006/ole">
            <p:oleObj spid="_x0000_s8195" name="公式" r:id="rId5" imgW="3416300" imgH="723900" progId="Equation.3">
              <p:embed/>
            </p:oleObj>
          </a:graphicData>
        </a:graphic>
      </p:graphicFrame>
      <p:grpSp>
        <p:nvGrpSpPr>
          <p:cNvPr id="8196" name="Group 18"/>
          <p:cNvGrpSpPr>
            <a:grpSpLocks/>
          </p:cNvGrpSpPr>
          <p:nvPr/>
        </p:nvGrpSpPr>
        <p:grpSpPr bwMode="auto">
          <a:xfrm>
            <a:off x="900113" y="4005263"/>
            <a:ext cx="2024062" cy="309562"/>
            <a:chOff x="340" y="3608"/>
            <a:chExt cx="1275" cy="195"/>
          </a:xfrm>
        </p:grpSpPr>
        <p:sp>
          <p:nvSpPr>
            <p:cNvPr id="446474" name="Line 10"/>
            <p:cNvSpPr>
              <a:spLocks noChangeShapeType="1"/>
            </p:cNvSpPr>
            <p:nvPr/>
          </p:nvSpPr>
          <p:spPr bwMode="auto">
            <a:xfrm flipH="1">
              <a:off x="340" y="3803"/>
              <a:ext cx="12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446475" name="Line 11"/>
            <p:cNvSpPr>
              <a:spLocks noChangeShapeType="1"/>
            </p:cNvSpPr>
            <p:nvPr/>
          </p:nvSpPr>
          <p:spPr bwMode="auto">
            <a:xfrm>
              <a:off x="1615" y="3608"/>
              <a:ext cx="0" cy="1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sp>
          <p:nvSpPr>
            <p:cNvPr id="446476" name="Line 12"/>
            <p:cNvSpPr>
              <a:spLocks noChangeShapeType="1"/>
            </p:cNvSpPr>
            <p:nvPr/>
          </p:nvSpPr>
          <p:spPr bwMode="auto">
            <a:xfrm flipV="1">
              <a:off x="340" y="3608"/>
              <a:ext cx="0" cy="1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方正舒体" charset="0"/>
                <a:cs typeface="方正舒体" charset="0"/>
              </a:endParaRPr>
            </a:p>
          </p:txBody>
        </p:sp>
      </p:grpSp>
      <p:sp>
        <p:nvSpPr>
          <p:cNvPr id="446477" name="AutoShape 13"/>
          <p:cNvSpPr>
            <a:spLocks noChangeArrowheads="1"/>
          </p:cNvSpPr>
          <p:nvPr/>
        </p:nvSpPr>
        <p:spPr bwMode="auto">
          <a:xfrm>
            <a:off x="2987675" y="4005263"/>
            <a:ext cx="1101725" cy="169862"/>
          </a:xfrm>
          <a:prstGeom prst="rightArrow">
            <a:avLst>
              <a:gd name="adj1" fmla="val 50000"/>
              <a:gd name="adj2" fmla="val 1621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方正舒体" charset="0"/>
              <a:cs typeface="方正舒体" charset="0"/>
            </a:endParaRPr>
          </a:p>
        </p:txBody>
      </p:sp>
      <p:graphicFrame>
        <p:nvGraphicFramePr>
          <p:cNvPr id="8198" name="Object 14"/>
          <p:cNvGraphicFramePr>
            <a:graphicFrameLocks noChangeAspect="1"/>
          </p:cNvGraphicFramePr>
          <p:nvPr/>
        </p:nvGraphicFramePr>
        <p:xfrm>
          <a:off x="4140200" y="3789363"/>
          <a:ext cx="4141788" cy="517525"/>
        </p:xfrm>
        <a:graphic>
          <a:graphicData uri="http://schemas.openxmlformats.org/presentationml/2006/ole">
            <p:oleObj spid="_x0000_s8198" name="公式" r:id="rId6" imgW="2120900" imgH="228600" progId="Equation.3">
              <p:embed/>
            </p:oleObj>
          </a:graphicData>
        </a:graphic>
      </p:graphicFrame>
      <p:graphicFrame>
        <p:nvGraphicFramePr>
          <p:cNvPr id="446484" name="Object 20"/>
          <p:cNvGraphicFramePr>
            <a:graphicFrameLocks noChangeAspect="1"/>
          </p:cNvGraphicFramePr>
          <p:nvPr/>
        </p:nvGraphicFramePr>
        <p:xfrm>
          <a:off x="1042988" y="4508500"/>
          <a:ext cx="2571750" cy="2019300"/>
        </p:xfrm>
        <a:graphic>
          <a:graphicData uri="http://schemas.openxmlformats.org/presentationml/2006/ole">
            <p:oleObj spid="_x0000_s8199" name="公式" r:id="rId7" imgW="1422400" imgH="1117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6484"/>
                                        </p:tgtEl>
                                        <p:attrNameLst>
                                          <p:attrName>style.visibility</p:attrName>
                                        </p:attrNameLst>
                                      </p:cBhvr>
                                      <p:to>
                                        <p:strVal val="visible"/>
                                      </p:to>
                                    </p:set>
                                    <p:animEffect transition="in" filter="dissolve">
                                      <p:cBhvr>
                                        <p:cTn id="7" dur="500"/>
                                        <p:tgtEl>
                                          <p:spTgt spid="44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汇报">
  <a:themeElements>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fontScheme name="1_汇报">
      <a:majorFont>
        <a:latin typeface="Times New Roman"/>
        <a:ea typeface="楷体_GB2312"/>
        <a:cs typeface="楷体_GB2312"/>
      </a:majorFont>
      <a:minorFont>
        <a:latin typeface="Times New Roman"/>
        <a:ea typeface="楷体_GB2312"/>
        <a:cs typeface="楷体_GB2312"/>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a:ln>
              <a:noFill/>
            </a:ln>
            <a:solidFill>
              <a:schemeClr val="tx1"/>
            </a:solidFill>
            <a:effectLst/>
            <a:latin typeface="Arial" charset="0"/>
            <a:ea typeface="楷体_GB2312" charset="0"/>
            <a:cs typeface="楷体_GB23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a:ln>
              <a:noFill/>
            </a:ln>
            <a:solidFill>
              <a:schemeClr val="tx1"/>
            </a:solidFill>
            <a:effectLst/>
            <a:latin typeface="Arial" charset="0"/>
            <a:ea typeface="楷体_GB2312" charset="0"/>
            <a:cs typeface="楷体_GB2312" charset="0"/>
          </a:defRPr>
        </a:defPPr>
      </a:lstStyle>
    </a:lnDef>
  </a:objectDefaults>
  <a:extraClrSchemeLst>
    <a:extraClrScheme>
      <a:clrScheme name="1_汇报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汇报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汇报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汇报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汇报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汇报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汇报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汇报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汇报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汇报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汇报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汇报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汇报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000000"/>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14348</TotalTime>
  <Words>567</Words>
  <Application>Microsoft Office PowerPoint</Application>
  <PresentationFormat>全屏显示(4:3)</PresentationFormat>
  <Paragraphs>171</Paragraphs>
  <Slides>44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47" baseType="lpstr">
      <vt:lpstr>1_汇报</vt:lpstr>
      <vt:lpstr>Photo Editor 照片</vt:lpstr>
      <vt:lpstr>公式</vt:lpstr>
      <vt:lpstr>《数字电子技术基础》（第六版）教学课件  清华大学  电子学教学组 </vt:lpstr>
      <vt:lpstr>幻灯片 2</vt:lpstr>
      <vt:lpstr>幻灯片 3</vt:lpstr>
      <vt:lpstr>幻灯片 4</vt:lpstr>
      <vt:lpstr>幻灯片 5</vt:lpstr>
      <vt:lpstr>幻灯片 6</vt:lpstr>
      <vt:lpstr>2. TTL电路集成施密特触发电路 7413   </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7.4.3 环形振荡电路 一、最简单的环形振荡电路</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7.5.4 用555接成多谐振荡电路</vt:lpstr>
      <vt:lpstr>7.5.4 用555接成多谐振荡电路</vt:lpstr>
      <vt:lpstr>幻灯片 44</vt:lpstr>
    </vt:vector>
  </TitlesOfParts>
  <Company>tsinghua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dc:title>
  <dc:subject>数字电子技术基础</dc:subject>
  <dc:creator>清华大学 王红</dc:creator>
  <cp:lastModifiedBy>chen</cp:lastModifiedBy>
  <cp:revision>1499</cp:revision>
  <dcterms:created xsi:type="dcterms:W3CDTF">2003-05-23T09:32:58Z</dcterms:created>
  <dcterms:modified xsi:type="dcterms:W3CDTF">2016-06-03T03:24:33Z</dcterms:modified>
</cp:coreProperties>
</file>