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84"/>
  </p:notesMasterIdLst>
  <p:sldIdLst>
    <p:sldId id="455" r:id="rId2"/>
    <p:sldId id="256" r:id="rId3"/>
    <p:sldId id="258" r:id="rId4"/>
    <p:sldId id="267" r:id="rId5"/>
    <p:sldId id="268" r:id="rId6"/>
    <p:sldId id="269" r:id="rId7"/>
    <p:sldId id="271" r:id="rId8"/>
    <p:sldId id="270" r:id="rId9"/>
    <p:sldId id="273" r:id="rId10"/>
    <p:sldId id="274" r:id="rId11"/>
    <p:sldId id="272" r:id="rId12"/>
    <p:sldId id="275" r:id="rId13"/>
    <p:sldId id="335" r:id="rId14"/>
    <p:sldId id="383" r:id="rId15"/>
    <p:sldId id="282" r:id="rId16"/>
    <p:sldId id="283" r:id="rId17"/>
    <p:sldId id="288" r:id="rId18"/>
    <p:sldId id="289" r:id="rId19"/>
    <p:sldId id="285" r:id="rId20"/>
    <p:sldId id="290" r:id="rId21"/>
    <p:sldId id="292" r:id="rId22"/>
    <p:sldId id="399" r:id="rId23"/>
    <p:sldId id="400" r:id="rId24"/>
    <p:sldId id="401" r:id="rId25"/>
    <p:sldId id="402" r:id="rId26"/>
    <p:sldId id="403" r:id="rId27"/>
    <p:sldId id="404" r:id="rId28"/>
    <p:sldId id="405" r:id="rId29"/>
    <p:sldId id="406" r:id="rId30"/>
    <p:sldId id="407" r:id="rId31"/>
    <p:sldId id="408" r:id="rId32"/>
    <p:sldId id="452"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54" r:id="rId47"/>
    <p:sldId id="422" r:id="rId48"/>
    <p:sldId id="423" r:id="rId49"/>
    <p:sldId id="424" r:id="rId50"/>
    <p:sldId id="438" r:id="rId51"/>
    <p:sldId id="441" r:id="rId52"/>
    <p:sldId id="442" r:id="rId53"/>
    <p:sldId id="443" r:id="rId54"/>
    <p:sldId id="429" r:id="rId55"/>
    <p:sldId id="430" r:id="rId56"/>
    <p:sldId id="446" r:id="rId57"/>
    <p:sldId id="447" r:id="rId58"/>
    <p:sldId id="433" r:id="rId59"/>
    <p:sldId id="434" r:id="rId60"/>
    <p:sldId id="435" r:id="rId61"/>
    <p:sldId id="436" r:id="rId62"/>
    <p:sldId id="370" r:id="rId63"/>
    <p:sldId id="371" r:id="rId64"/>
    <p:sldId id="372" r:id="rId65"/>
    <p:sldId id="385" r:id="rId66"/>
    <p:sldId id="386" r:id="rId67"/>
    <p:sldId id="387" r:id="rId68"/>
    <p:sldId id="388" r:id="rId69"/>
    <p:sldId id="389" r:id="rId70"/>
    <p:sldId id="390" r:id="rId71"/>
    <p:sldId id="391" r:id="rId72"/>
    <p:sldId id="392" r:id="rId73"/>
    <p:sldId id="393" r:id="rId74"/>
    <p:sldId id="394" r:id="rId75"/>
    <p:sldId id="395" r:id="rId76"/>
    <p:sldId id="448" r:id="rId77"/>
    <p:sldId id="449" r:id="rId78"/>
    <p:sldId id="398" r:id="rId79"/>
    <p:sldId id="450" r:id="rId80"/>
    <p:sldId id="457" r:id="rId81"/>
    <p:sldId id="458" r:id="rId82"/>
    <p:sldId id="459" r:id="rId83"/>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b="1"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b="1"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b="1"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b="1" kern="1200">
        <a:solidFill>
          <a:schemeClr val="tx1"/>
        </a:solidFill>
        <a:latin typeface="Arial" pitchFamily="34" charset="0"/>
        <a:ea typeface="楷体_GB2312" pitchFamily="49" charset="-122"/>
        <a:cs typeface="+mn-cs"/>
      </a:defRPr>
    </a:lvl5pPr>
    <a:lvl6pPr marL="2286000" algn="l" defTabSz="914400" rtl="0" eaLnBrk="1" latinLnBrk="0" hangingPunct="1">
      <a:defRPr b="1" kern="1200">
        <a:solidFill>
          <a:schemeClr val="tx1"/>
        </a:solidFill>
        <a:latin typeface="Arial" pitchFamily="34" charset="0"/>
        <a:ea typeface="楷体_GB2312" pitchFamily="49" charset="-122"/>
        <a:cs typeface="+mn-cs"/>
      </a:defRPr>
    </a:lvl6pPr>
    <a:lvl7pPr marL="2743200" algn="l" defTabSz="914400" rtl="0" eaLnBrk="1" latinLnBrk="0" hangingPunct="1">
      <a:defRPr b="1" kern="1200">
        <a:solidFill>
          <a:schemeClr val="tx1"/>
        </a:solidFill>
        <a:latin typeface="Arial" pitchFamily="34" charset="0"/>
        <a:ea typeface="楷体_GB2312" pitchFamily="49" charset="-122"/>
        <a:cs typeface="+mn-cs"/>
      </a:defRPr>
    </a:lvl7pPr>
    <a:lvl8pPr marL="3200400" algn="l" defTabSz="914400" rtl="0" eaLnBrk="1" latinLnBrk="0" hangingPunct="1">
      <a:defRPr b="1" kern="1200">
        <a:solidFill>
          <a:schemeClr val="tx1"/>
        </a:solidFill>
        <a:latin typeface="Arial" pitchFamily="34" charset="0"/>
        <a:ea typeface="楷体_GB2312" pitchFamily="49" charset="-122"/>
        <a:cs typeface="+mn-cs"/>
      </a:defRPr>
    </a:lvl8pPr>
    <a:lvl9pPr marL="3657600" algn="l" defTabSz="914400" rtl="0" eaLnBrk="1" latinLnBrk="0" hangingPunct="1">
      <a:defRPr b="1" kern="1200">
        <a:solidFill>
          <a:schemeClr val="tx1"/>
        </a:solidFill>
        <a:latin typeface="Arial"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CC00"/>
    <a:srgbClr val="99CCFF"/>
    <a:srgbClr val="FF0000"/>
    <a:srgbClr val="FFFF00"/>
    <a:srgbClr val="00FF00"/>
    <a:srgbClr val="66FFCC"/>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76" y="-78"/>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93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81.wmf"/><Relationship Id="rId1" Type="http://schemas.openxmlformats.org/officeDocument/2006/relationships/image" Target="../media/image8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8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b="0">
                <a:latin typeface="Arial" charset="0"/>
                <a:ea typeface="宋体" charset="0"/>
                <a:cs typeface="宋体" charset="0"/>
              </a:defRPr>
            </a:lvl1pPr>
          </a:lstStyle>
          <a:p>
            <a:pPr>
              <a:defRPr/>
            </a:pPr>
            <a:endParaRPr lang="en-US" altLang="zh-CN"/>
          </a:p>
        </p:txBody>
      </p:sp>
      <p:sp>
        <p:nvSpPr>
          <p:cNvPr id="1013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latin typeface="Arial" charset="0"/>
                <a:ea typeface="宋体" charset="0"/>
                <a:cs typeface="宋体" charset="0"/>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13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013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b="0">
                <a:latin typeface="Arial" charset="0"/>
                <a:ea typeface="宋体" charset="0"/>
                <a:cs typeface="宋体" charset="0"/>
              </a:defRPr>
            </a:lvl1pPr>
          </a:lstStyle>
          <a:p>
            <a:pPr>
              <a:defRPr/>
            </a:pPr>
            <a:endParaRPr lang="en-US" altLang="zh-CN"/>
          </a:p>
        </p:txBody>
      </p:sp>
      <p:sp>
        <p:nvSpPr>
          <p:cNvPr id="1013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fld id="{22F79D7C-5BA6-40CE-BE15-B4EA4FF9619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宋体" charset="0"/>
        <a:cs typeface="宋体" charset="0"/>
      </a:defRPr>
    </a:lvl1pPr>
    <a:lvl2pPr marL="457200" algn="l" rtl="0" fontAlgn="base">
      <a:spcBef>
        <a:spcPct val="30000"/>
      </a:spcBef>
      <a:spcAft>
        <a:spcPct val="0"/>
      </a:spcAft>
      <a:defRPr kumimoji="1" sz="1200" kern="1200">
        <a:solidFill>
          <a:schemeClr val="tx1"/>
        </a:solidFill>
        <a:latin typeface="Arial" charset="0"/>
        <a:ea typeface="宋体" charset="0"/>
        <a:cs typeface="+mn-cs"/>
      </a:defRPr>
    </a:lvl2pPr>
    <a:lvl3pPr marL="914400" algn="l" rtl="0" fontAlgn="base">
      <a:spcBef>
        <a:spcPct val="30000"/>
      </a:spcBef>
      <a:spcAft>
        <a:spcPct val="0"/>
      </a:spcAft>
      <a:defRPr kumimoji="1" sz="1200" kern="1200">
        <a:solidFill>
          <a:schemeClr val="tx1"/>
        </a:solidFill>
        <a:latin typeface="Arial" charset="0"/>
        <a:ea typeface="宋体" charset="0"/>
        <a:cs typeface="+mn-cs"/>
      </a:defRPr>
    </a:lvl3pPr>
    <a:lvl4pPr marL="1371600" algn="l" rtl="0" fontAlgn="base">
      <a:spcBef>
        <a:spcPct val="30000"/>
      </a:spcBef>
      <a:spcAft>
        <a:spcPct val="0"/>
      </a:spcAft>
      <a:defRPr kumimoji="1" sz="1200" kern="1200">
        <a:solidFill>
          <a:schemeClr val="tx1"/>
        </a:solidFill>
        <a:latin typeface="Arial" charset="0"/>
        <a:ea typeface="宋体" charset="0"/>
        <a:cs typeface="+mn-cs"/>
      </a:defRPr>
    </a:lvl4pPr>
    <a:lvl5pPr marL="1828800" algn="l" rtl="0" fontAlgn="base">
      <a:spcBef>
        <a:spcPct val="30000"/>
      </a:spcBef>
      <a:spcAft>
        <a:spcPct val="0"/>
      </a:spcAft>
      <a:defRPr kumimoji="1"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B633CB5-E8DD-489F-A511-75D7AC97D742}" type="slidenum">
              <a:rPr lang="en-US" altLang="zh-CN"/>
              <a:pPr/>
              <a:t>54</a:t>
            </a:fld>
            <a:endParaRPr lang="en-US" altLang="zh-CN"/>
          </a:p>
        </p:txBody>
      </p:sp>
      <p:sp>
        <p:nvSpPr>
          <p:cNvPr id="273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3411" name="Rectangle 3"/>
          <p:cNvSpPr>
            <a:spLocks noGrp="1" noChangeArrowheads="1"/>
          </p:cNvSpPr>
          <p:nvPr>
            <p:ph type="body" idx="1"/>
          </p:nvPr>
        </p:nvSpPr>
        <p:spPr/>
        <p:txBody>
          <a:bodyPr/>
          <a:lstStyle/>
          <a:p>
            <a:r>
              <a:rPr kumimoji="0" lang="en-US" altLang="zh-CN" smtClean="0">
                <a:latin typeface="Arial" pitchFamily="34" charset="0"/>
                <a:ea typeface="宋体" pitchFamily="2" charset="-122"/>
              </a:rPr>
              <a:t>-------</a:t>
            </a:r>
            <a:r>
              <a:rPr kumimoji="0" lang="zh-CN" altLang="en-US" smtClean="0">
                <a:latin typeface="Arial" pitchFamily="34" charset="0"/>
                <a:ea typeface="宋体" pitchFamily="2" charset="-122"/>
              </a:rPr>
              <a:t>将</a:t>
            </a:r>
            <a:r>
              <a:rPr kumimoji="0" lang="en-US" altLang="zh-CN" smtClean="0">
                <a:latin typeface="Arial" pitchFamily="34" charset="0"/>
                <a:ea typeface="宋体" pitchFamily="2" charset="-122"/>
              </a:rPr>
              <a:t>n</a:t>
            </a:r>
            <a:r>
              <a:rPr kumimoji="0" lang="zh-CN" altLang="en-US" smtClean="0">
                <a:latin typeface="Arial" pitchFamily="34" charset="0"/>
                <a:ea typeface="宋体" pitchFamily="2" charset="-122"/>
              </a:rPr>
              <a:t>变量的全部最小项各用一个小方块表示，使相邻的最小项在几何位置上也相邻地排列</a:t>
            </a:r>
            <a:r>
              <a:rPr kumimoji="0" lang="en-US" altLang="zh-CN" smtClean="0">
                <a:latin typeface="Arial" pitchFamily="34" charset="0"/>
                <a:ea typeface="宋体" pitchFamily="2" charset="-122"/>
              </a:rPr>
              <a:t>……</a:t>
            </a:r>
          </a:p>
          <a:p>
            <a:endParaRPr kumimoji="0" lang="en-US" altLang="zh-CN" smtClean="0">
              <a:latin typeface="Arial" pitchFamily="34" charset="0"/>
              <a:ea typeface="宋体" pitchFamily="2" charset="-122"/>
            </a:endParaRPr>
          </a:p>
          <a:p>
            <a:endParaRPr kumimoji="0" lang="zh-CN" altLang="en-US" smtClean="0">
              <a:latin typeface="Arial"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738ADE4-DC4F-4EA4-9A65-6EAA36A7E6E3}" type="slidenum">
              <a:rPr lang="en-US" altLang="zh-CN"/>
              <a:pPr/>
              <a:t>58</a:t>
            </a:fld>
            <a:endParaRPr lang="en-US" altLang="zh-CN"/>
          </a:p>
        </p:txBody>
      </p:sp>
      <p:sp>
        <p:nvSpPr>
          <p:cNvPr id="278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8531" name="Rectangle 3"/>
          <p:cNvSpPr>
            <a:spLocks noGrp="1" noChangeArrowheads="1"/>
          </p:cNvSpPr>
          <p:nvPr>
            <p:ph type="body" idx="1"/>
          </p:nvPr>
        </p:nvSpPr>
        <p:spPr/>
        <p:txBody>
          <a:bodyPr/>
          <a:lstStyle/>
          <a:p>
            <a:r>
              <a:rPr kumimoji="0" lang="zh-CN" altLang="en-US" smtClean="0">
                <a:latin typeface="Arial" pitchFamily="34" charset="0"/>
                <a:ea typeface="宋体" pitchFamily="2" charset="-122"/>
              </a:rPr>
              <a:t>已经不能直观地用平面上的几何相邻表示逻辑相邻，以中轴左右对称的最小项也是相邻的</a:t>
            </a:r>
            <a:endParaRPr kumimoji="0" lang="en-US" altLang="zh-CN" smtClean="0">
              <a:latin typeface="Arial" pitchFamily="34" charset="0"/>
              <a:ea typeface="宋体" pitchFamily="2" charset="-122"/>
            </a:endParaRPr>
          </a:p>
          <a:p>
            <a:r>
              <a:rPr kumimoji="0" lang="zh-CN" altLang="en-US" smtClean="0">
                <a:latin typeface="Arial" pitchFamily="34" charset="0"/>
                <a:ea typeface="宋体" pitchFamily="2" charset="-122"/>
              </a:rPr>
              <a:t>因此，超过</a:t>
            </a:r>
            <a:r>
              <a:rPr kumimoji="0" lang="en-US" altLang="zh-CN" smtClean="0">
                <a:latin typeface="Arial" pitchFamily="34" charset="0"/>
                <a:ea typeface="宋体" pitchFamily="2" charset="-122"/>
              </a:rPr>
              <a:t>4</a:t>
            </a:r>
            <a:r>
              <a:rPr kumimoji="0" lang="zh-CN" altLang="en-US" smtClean="0">
                <a:latin typeface="Arial" pitchFamily="34" charset="0"/>
                <a:ea typeface="宋体" pitchFamily="2" charset="-122"/>
              </a:rPr>
              <a:t>个变量后，卡诺图失去直观性的优点，一般不用这种方法表示，化简函数</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549275"/>
            <a:ext cx="2063750" cy="5656263"/>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27038" y="549275"/>
            <a:ext cx="6043612" cy="565626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572000" y="2028825"/>
            <a:ext cx="3992563"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572000" y="4192588"/>
            <a:ext cx="3992563" cy="20129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27038" y="2028825"/>
            <a:ext cx="8137525" cy="4176713"/>
          </a:xfrm>
        </p:spPr>
        <p:txBody>
          <a:bodyPr/>
          <a:lstStyle/>
          <a:p>
            <a:pPr lvl="0"/>
            <a:endParaRPr lang="zh-CN" alt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7038" y="2028825"/>
            <a:ext cx="3992562"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572000" y="4192588"/>
            <a:ext cx="3992563" cy="20129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549275"/>
            <a:ext cx="8229600" cy="8842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27038" y="2028825"/>
            <a:ext cx="3992562" cy="20113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27038" y="4192588"/>
            <a:ext cx="3992562" cy="20129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内容占位符 5"/>
          <p:cNvSpPr>
            <a:spLocks noGrp="1"/>
          </p:cNvSpPr>
          <p:nvPr>
            <p:ph sz="quarter" idx="4"/>
          </p:nvPr>
        </p:nvSpPr>
        <p:spPr>
          <a:xfrm>
            <a:off x="4572000" y="4192588"/>
            <a:ext cx="3992563" cy="20129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27038" y="549275"/>
            <a:ext cx="8259762" cy="56562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7038" y="2028825"/>
            <a:ext cx="3992562"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572000" y="2028825"/>
            <a:ext cx="3992563"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99CCFF"/>
          </a:fgClr>
          <a:bgClr>
            <a:schemeClr val="bg1"/>
          </a:bgClr>
        </a:patt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75" y="111125"/>
            <a:ext cx="9128125" cy="346075"/>
            <a:chOff x="0" y="0"/>
            <a:chExt cx="5760" cy="344"/>
          </a:xfrm>
        </p:grpSpPr>
        <p:sp>
          <p:nvSpPr>
            <p:cNvPr id="6147" name="Rectangle 3"/>
            <p:cNvSpPr>
              <a:spLocks noChangeArrowheads="1"/>
            </p:cNvSpPr>
            <p:nvPr/>
          </p:nvSpPr>
          <p:spPr bwMode="auto">
            <a:xfrm>
              <a:off x="0" y="0"/>
              <a:ext cx="180" cy="336"/>
            </a:xfrm>
            <a:prstGeom prst="rect">
              <a:avLst/>
            </a:prstGeom>
            <a:gradFill rotWithShape="1">
              <a:gsLst>
                <a:gs pos="0">
                  <a:srgbClr val="0000FF"/>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sz="2400" b="0">
                <a:latin typeface="Times New Roman" charset="0"/>
                <a:ea typeface="宋体" charset="0"/>
                <a:cs typeface="宋体" charset="0"/>
              </a:endParaRPr>
            </a:p>
          </p:txBody>
        </p:sp>
        <p:sp>
          <p:nvSpPr>
            <p:cNvPr id="1053" name="Rectangle 4"/>
            <p:cNvSpPr>
              <a:spLocks noChangeArrowheads="1"/>
            </p:cNvSpPr>
            <p:nvPr/>
          </p:nvSpPr>
          <p:spPr bwMode="auto">
            <a:xfrm>
              <a:off x="260" y="85"/>
              <a:ext cx="5500" cy="173"/>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sz="2400" b="0">
                <a:latin typeface="Times New Roman" pitchFamily="18" charset="0"/>
                <a:ea typeface="宋体" pitchFamily="2" charset="-122"/>
              </a:endParaRPr>
            </a:p>
          </p:txBody>
        </p:sp>
        <p:sp>
          <p:nvSpPr>
            <p:cNvPr id="1054" name="Rectangle 5"/>
            <p:cNvSpPr>
              <a:spLocks noChangeArrowheads="1"/>
            </p:cNvSpPr>
            <p:nvPr/>
          </p:nvSpPr>
          <p:spPr bwMode="auto">
            <a:xfrm>
              <a:off x="258" y="85"/>
              <a:ext cx="87" cy="89"/>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0">
                <a:solidFill>
                  <a:schemeClr val="hlink"/>
                </a:solidFill>
                <a:ea typeface="宋体" pitchFamily="2" charset="-122"/>
              </a:endParaRPr>
            </a:p>
          </p:txBody>
        </p:sp>
        <p:sp>
          <p:nvSpPr>
            <p:cNvPr id="1055" name="Rectangle 6"/>
            <p:cNvSpPr>
              <a:spLocks noChangeArrowheads="1"/>
            </p:cNvSpPr>
            <p:nvPr/>
          </p:nvSpPr>
          <p:spPr bwMode="auto">
            <a:xfrm>
              <a:off x="345" y="0"/>
              <a:ext cx="88"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0">
                <a:solidFill>
                  <a:schemeClr val="hlink"/>
                </a:solidFill>
                <a:ea typeface="宋体" pitchFamily="2" charset="-122"/>
              </a:endParaRPr>
            </a:p>
          </p:txBody>
        </p:sp>
        <p:sp>
          <p:nvSpPr>
            <p:cNvPr id="1056" name="Rectangle 7"/>
            <p:cNvSpPr>
              <a:spLocks noChangeArrowheads="1"/>
            </p:cNvSpPr>
            <p:nvPr/>
          </p:nvSpPr>
          <p:spPr bwMode="auto">
            <a:xfrm>
              <a:off x="345" y="85"/>
              <a:ext cx="88" cy="89"/>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0">
                <a:solidFill>
                  <a:schemeClr val="accent2"/>
                </a:solidFill>
                <a:ea typeface="宋体" pitchFamily="2" charset="-122"/>
              </a:endParaRPr>
            </a:p>
          </p:txBody>
        </p:sp>
        <p:sp>
          <p:nvSpPr>
            <p:cNvPr id="1057" name="Rectangle 8"/>
            <p:cNvSpPr>
              <a:spLocks noChangeArrowheads="1"/>
            </p:cNvSpPr>
            <p:nvPr/>
          </p:nvSpPr>
          <p:spPr bwMode="auto">
            <a:xfrm>
              <a:off x="173" y="173"/>
              <a:ext cx="86"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0">
                <a:solidFill>
                  <a:schemeClr val="hlink"/>
                </a:solidFill>
                <a:ea typeface="宋体" pitchFamily="2" charset="-122"/>
              </a:endParaRPr>
            </a:p>
          </p:txBody>
        </p:sp>
        <p:sp>
          <p:nvSpPr>
            <p:cNvPr id="1058" name="Rectangle 9"/>
            <p:cNvSpPr>
              <a:spLocks noChangeArrowheads="1"/>
            </p:cNvSpPr>
            <p:nvPr/>
          </p:nvSpPr>
          <p:spPr bwMode="auto">
            <a:xfrm>
              <a:off x="83" y="86"/>
              <a:ext cx="89"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sz="2400" b="0">
                <a:latin typeface="Times New Roman" pitchFamily="18" charset="0"/>
                <a:ea typeface="宋体" pitchFamily="2" charset="-122"/>
              </a:endParaRPr>
            </a:p>
          </p:txBody>
        </p:sp>
        <p:sp>
          <p:nvSpPr>
            <p:cNvPr id="1059" name="Rectangle 10"/>
            <p:cNvSpPr>
              <a:spLocks noChangeArrowheads="1"/>
            </p:cNvSpPr>
            <p:nvPr/>
          </p:nvSpPr>
          <p:spPr bwMode="auto">
            <a:xfrm>
              <a:off x="258" y="171"/>
              <a:ext cx="87"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0">
                <a:solidFill>
                  <a:schemeClr val="accent2"/>
                </a:solidFill>
                <a:ea typeface="宋体" pitchFamily="2" charset="-122"/>
              </a:endParaRPr>
            </a:p>
          </p:txBody>
        </p:sp>
        <p:sp>
          <p:nvSpPr>
            <p:cNvPr id="1060" name="Rectangle 11"/>
            <p:cNvSpPr>
              <a:spLocks noChangeArrowheads="1"/>
            </p:cNvSpPr>
            <p:nvPr/>
          </p:nvSpPr>
          <p:spPr bwMode="auto">
            <a:xfrm>
              <a:off x="173" y="258"/>
              <a:ext cx="86" cy="86"/>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0">
                <a:solidFill>
                  <a:schemeClr val="accent2"/>
                </a:solidFill>
                <a:ea typeface="宋体" pitchFamily="2" charset="-122"/>
              </a:endParaRPr>
            </a:p>
          </p:txBody>
        </p:sp>
      </p:grpSp>
      <p:grpSp>
        <p:nvGrpSpPr>
          <p:cNvPr id="1027" name="Group 12"/>
          <p:cNvGrpSpPr>
            <a:grpSpLocks/>
          </p:cNvGrpSpPr>
          <p:nvPr/>
        </p:nvGrpSpPr>
        <p:grpSpPr bwMode="auto">
          <a:xfrm rot="-5400000">
            <a:off x="5972175" y="4062413"/>
            <a:ext cx="5399087" cy="71438"/>
            <a:chOff x="0" y="0"/>
            <a:chExt cx="5760" cy="344"/>
          </a:xfrm>
        </p:grpSpPr>
        <p:sp>
          <p:nvSpPr>
            <p:cNvPr id="6157" name="Rectangle 13"/>
            <p:cNvSpPr>
              <a:spLocks noChangeArrowheads="1"/>
            </p:cNvSpPr>
            <p:nvPr userDrawn="1"/>
          </p:nvSpPr>
          <p:spPr bwMode="auto">
            <a:xfrm>
              <a:off x="-3" y="-15"/>
              <a:ext cx="181" cy="336"/>
            </a:xfrm>
            <a:prstGeom prst="rect">
              <a:avLst/>
            </a:prstGeom>
            <a:gradFill rotWithShape="1">
              <a:gsLst>
                <a:gs pos="0">
                  <a:srgbClr val="0000FF"/>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a:defRPr/>
              </a:pPr>
              <a:endParaRPr lang="zh-CN" altLang="en-US" sz="2400" b="0">
                <a:latin typeface="Times New Roman" charset="0"/>
                <a:ea typeface="宋体" charset="0"/>
                <a:cs typeface="宋体" charset="0"/>
              </a:endParaRPr>
            </a:p>
          </p:txBody>
        </p:sp>
        <p:sp>
          <p:nvSpPr>
            <p:cNvPr id="1044" name="Rectangle 14"/>
            <p:cNvSpPr>
              <a:spLocks noChangeArrowheads="1"/>
            </p:cNvSpPr>
            <p:nvPr userDrawn="1"/>
          </p:nvSpPr>
          <p:spPr bwMode="auto">
            <a:xfrm>
              <a:off x="260" y="85"/>
              <a:ext cx="5500" cy="173"/>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sz="2400" b="0">
                <a:latin typeface="Times New Roman" pitchFamily="18" charset="0"/>
                <a:ea typeface="宋体" pitchFamily="2" charset="-122"/>
              </a:endParaRPr>
            </a:p>
          </p:txBody>
        </p:sp>
        <p:sp>
          <p:nvSpPr>
            <p:cNvPr id="1045" name="Rectangle 15"/>
            <p:cNvSpPr>
              <a:spLocks noChangeArrowheads="1"/>
            </p:cNvSpPr>
            <p:nvPr userDrawn="1"/>
          </p:nvSpPr>
          <p:spPr bwMode="auto">
            <a:xfrm>
              <a:off x="258" y="85"/>
              <a:ext cx="87" cy="89"/>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b="0">
                <a:solidFill>
                  <a:schemeClr val="hlink"/>
                </a:solidFill>
                <a:ea typeface="宋体" pitchFamily="2" charset="-122"/>
              </a:endParaRPr>
            </a:p>
          </p:txBody>
        </p:sp>
        <p:sp>
          <p:nvSpPr>
            <p:cNvPr id="1046" name="Rectangle 16"/>
            <p:cNvSpPr>
              <a:spLocks noChangeArrowheads="1"/>
            </p:cNvSpPr>
            <p:nvPr userDrawn="1"/>
          </p:nvSpPr>
          <p:spPr bwMode="auto">
            <a:xfrm>
              <a:off x="345" y="0"/>
              <a:ext cx="88"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b="0">
                <a:solidFill>
                  <a:schemeClr val="hlink"/>
                </a:solidFill>
                <a:ea typeface="宋体" pitchFamily="2" charset="-122"/>
              </a:endParaRPr>
            </a:p>
          </p:txBody>
        </p:sp>
        <p:sp>
          <p:nvSpPr>
            <p:cNvPr id="1047" name="Rectangle 17"/>
            <p:cNvSpPr>
              <a:spLocks noChangeArrowheads="1"/>
            </p:cNvSpPr>
            <p:nvPr userDrawn="1"/>
          </p:nvSpPr>
          <p:spPr bwMode="auto">
            <a:xfrm>
              <a:off x="345" y="85"/>
              <a:ext cx="88" cy="89"/>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b="0">
                <a:solidFill>
                  <a:schemeClr val="accent2"/>
                </a:solidFill>
                <a:ea typeface="宋体" pitchFamily="2" charset="-122"/>
              </a:endParaRPr>
            </a:p>
          </p:txBody>
        </p:sp>
        <p:sp>
          <p:nvSpPr>
            <p:cNvPr id="1048" name="Rectangle 18"/>
            <p:cNvSpPr>
              <a:spLocks noChangeArrowheads="1"/>
            </p:cNvSpPr>
            <p:nvPr userDrawn="1"/>
          </p:nvSpPr>
          <p:spPr bwMode="auto">
            <a:xfrm>
              <a:off x="173" y="173"/>
              <a:ext cx="86"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b="0">
                <a:solidFill>
                  <a:schemeClr val="hlink"/>
                </a:solidFill>
                <a:ea typeface="宋体" pitchFamily="2" charset="-122"/>
              </a:endParaRPr>
            </a:p>
          </p:txBody>
        </p:sp>
        <p:sp>
          <p:nvSpPr>
            <p:cNvPr id="1049" name="Rectangle 19"/>
            <p:cNvSpPr>
              <a:spLocks noChangeArrowheads="1"/>
            </p:cNvSpPr>
            <p:nvPr userDrawn="1"/>
          </p:nvSpPr>
          <p:spPr bwMode="auto">
            <a:xfrm>
              <a:off x="83" y="86"/>
              <a:ext cx="89"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sz="2400" b="0">
                <a:latin typeface="Times New Roman" pitchFamily="18" charset="0"/>
                <a:ea typeface="宋体" pitchFamily="2" charset="-122"/>
              </a:endParaRPr>
            </a:p>
          </p:txBody>
        </p:sp>
        <p:sp>
          <p:nvSpPr>
            <p:cNvPr id="1050" name="Rectangle 20"/>
            <p:cNvSpPr>
              <a:spLocks noChangeArrowheads="1"/>
            </p:cNvSpPr>
            <p:nvPr userDrawn="1"/>
          </p:nvSpPr>
          <p:spPr bwMode="auto">
            <a:xfrm>
              <a:off x="258" y="171"/>
              <a:ext cx="87"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b="0">
                <a:solidFill>
                  <a:schemeClr val="accent2"/>
                </a:solidFill>
                <a:ea typeface="宋体" pitchFamily="2" charset="-122"/>
              </a:endParaRPr>
            </a:p>
          </p:txBody>
        </p:sp>
        <p:sp>
          <p:nvSpPr>
            <p:cNvPr id="1051" name="Rectangle 21"/>
            <p:cNvSpPr>
              <a:spLocks noChangeArrowheads="1"/>
            </p:cNvSpPr>
            <p:nvPr userDrawn="1"/>
          </p:nvSpPr>
          <p:spPr bwMode="auto">
            <a:xfrm>
              <a:off x="173" y="258"/>
              <a:ext cx="86" cy="86"/>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b="0">
                <a:solidFill>
                  <a:schemeClr val="accent2"/>
                </a:solidFill>
                <a:ea typeface="宋体" pitchFamily="2" charset="-122"/>
              </a:endParaRPr>
            </a:p>
          </p:txBody>
        </p:sp>
      </p:grpSp>
      <p:pic>
        <p:nvPicPr>
          <p:cNvPr id="1028" name="Picture 22"/>
          <p:cNvPicPr>
            <a:picLocks noChangeAspect="1" noChangeArrowheads="1"/>
          </p:cNvPicPr>
          <p:nvPr/>
        </p:nvPicPr>
        <p:blipFill>
          <a:blip r:embed="rId19"/>
          <a:srcRect/>
          <a:stretch>
            <a:fillRect/>
          </a:stretch>
        </p:blipFill>
        <p:spPr bwMode="auto">
          <a:xfrm>
            <a:off x="7269163" y="6362700"/>
            <a:ext cx="1266825" cy="466725"/>
          </a:xfrm>
          <a:prstGeom prst="rect">
            <a:avLst/>
          </a:prstGeom>
          <a:noFill/>
          <a:ln w="9525">
            <a:noFill/>
            <a:miter lim="800000"/>
            <a:headEnd/>
            <a:tailEnd/>
          </a:ln>
        </p:spPr>
      </p:pic>
      <p:sp>
        <p:nvSpPr>
          <p:cNvPr id="6167" name="Rectangle 23"/>
          <p:cNvSpPr>
            <a:spLocks noGrp="1" noChangeArrowheads="1"/>
          </p:cNvSpPr>
          <p:nvPr>
            <p:ph type="title"/>
          </p:nvPr>
        </p:nvSpPr>
        <p:spPr bwMode="auto">
          <a:xfrm>
            <a:off x="395288" y="188913"/>
            <a:ext cx="822960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68" name="Rectangle 24"/>
          <p:cNvSpPr>
            <a:spLocks noGrp="1" noChangeArrowheads="1"/>
          </p:cNvSpPr>
          <p:nvPr>
            <p:ph type="body" idx="1"/>
          </p:nvPr>
        </p:nvSpPr>
        <p:spPr bwMode="auto">
          <a:xfrm>
            <a:off x="427038" y="2028825"/>
            <a:ext cx="8137525" cy="417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grpSp>
        <p:nvGrpSpPr>
          <p:cNvPr id="1031" name="Group 25"/>
          <p:cNvGrpSpPr>
            <a:grpSpLocks/>
          </p:cNvGrpSpPr>
          <p:nvPr/>
        </p:nvGrpSpPr>
        <p:grpSpPr bwMode="auto">
          <a:xfrm rot="10800000">
            <a:off x="3781425" y="6324600"/>
            <a:ext cx="5399088" cy="71438"/>
            <a:chOff x="0" y="0"/>
            <a:chExt cx="5760" cy="344"/>
          </a:xfrm>
        </p:grpSpPr>
        <p:sp>
          <p:nvSpPr>
            <p:cNvPr id="6170" name="Rectangle 26"/>
            <p:cNvSpPr>
              <a:spLocks noChangeArrowheads="1"/>
            </p:cNvSpPr>
            <p:nvPr userDrawn="1"/>
          </p:nvSpPr>
          <p:spPr bwMode="auto">
            <a:xfrm>
              <a:off x="0" y="-8"/>
              <a:ext cx="180" cy="336"/>
            </a:xfrm>
            <a:prstGeom prst="rect">
              <a:avLst/>
            </a:prstGeom>
            <a:gradFill rotWithShape="1">
              <a:gsLst>
                <a:gs pos="0">
                  <a:srgbClr val="0000FF"/>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a:defRPr/>
              </a:pPr>
              <a:endParaRPr lang="zh-CN" altLang="en-US" sz="2400" b="0">
                <a:latin typeface="Times New Roman" charset="0"/>
                <a:ea typeface="宋体" charset="0"/>
                <a:cs typeface="宋体" charset="0"/>
              </a:endParaRPr>
            </a:p>
          </p:txBody>
        </p:sp>
        <p:sp>
          <p:nvSpPr>
            <p:cNvPr id="1035" name="Rectangle 27"/>
            <p:cNvSpPr>
              <a:spLocks noChangeArrowheads="1"/>
            </p:cNvSpPr>
            <p:nvPr userDrawn="1"/>
          </p:nvSpPr>
          <p:spPr bwMode="auto">
            <a:xfrm>
              <a:off x="260" y="85"/>
              <a:ext cx="5500" cy="173"/>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sz="2400" b="0">
                <a:latin typeface="Times New Roman" pitchFamily="18" charset="0"/>
                <a:ea typeface="宋体" pitchFamily="2" charset="-122"/>
              </a:endParaRPr>
            </a:p>
          </p:txBody>
        </p:sp>
        <p:sp>
          <p:nvSpPr>
            <p:cNvPr id="1036" name="Rectangle 28"/>
            <p:cNvSpPr>
              <a:spLocks noChangeArrowheads="1"/>
            </p:cNvSpPr>
            <p:nvPr userDrawn="1"/>
          </p:nvSpPr>
          <p:spPr bwMode="auto">
            <a:xfrm>
              <a:off x="258" y="85"/>
              <a:ext cx="87" cy="89"/>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b="0">
                <a:solidFill>
                  <a:schemeClr val="hlink"/>
                </a:solidFill>
                <a:ea typeface="宋体" pitchFamily="2" charset="-122"/>
              </a:endParaRPr>
            </a:p>
          </p:txBody>
        </p:sp>
        <p:sp>
          <p:nvSpPr>
            <p:cNvPr id="1037" name="Rectangle 29"/>
            <p:cNvSpPr>
              <a:spLocks noChangeArrowheads="1"/>
            </p:cNvSpPr>
            <p:nvPr userDrawn="1"/>
          </p:nvSpPr>
          <p:spPr bwMode="auto">
            <a:xfrm>
              <a:off x="345" y="0"/>
              <a:ext cx="88"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b="0">
                <a:solidFill>
                  <a:schemeClr val="hlink"/>
                </a:solidFill>
                <a:ea typeface="宋体" pitchFamily="2" charset="-122"/>
              </a:endParaRPr>
            </a:p>
          </p:txBody>
        </p:sp>
        <p:sp>
          <p:nvSpPr>
            <p:cNvPr id="1038" name="Rectangle 30"/>
            <p:cNvSpPr>
              <a:spLocks noChangeArrowheads="1"/>
            </p:cNvSpPr>
            <p:nvPr userDrawn="1"/>
          </p:nvSpPr>
          <p:spPr bwMode="auto">
            <a:xfrm>
              <a:off x="345" y="85"/>
              <a:ext cx="88" cy="89"/>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b="0">
                <a:solidFill>
                  <a:schemeClr val="accent2"/>
                </a:solidFill>
                <a:ea typeface="宋体" pitchFamily="2" charset="-122"/>
              </a:endParaRPr>
            </a:p>
          </p:txBody>
        </p:sp>
        <p:sp>
          <p:nvSpPr>
            <p:cNvPr id="1039" name="Rectangle 31"/>
            <p:cNvSpPr>
              <a:spLocks noChangeArrowheads="1"/>
            </p:cNvSpPr>
            <p:nvPr userDrawn="1"/>
          </p:nvSpPr>
          <p:spPr bwMode="auto">
            <a:xfrm>
              <a:off x="173" y="173"/>
              <a:ext cx="86"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b="0">
                <a:solidFill>
                  <a:schemeClr val="hlink"/>
                </a:solidFill>
                <a:ea typeface="宋体" pitchFamily="2" charset="-122"/>
              </a:endParaRPr>
            </a:p>
          </p:txBody>
        </p:sp>
        <p:sp>
          <p:nvSpPr>
            <p:cNvPr id="1040" name="Rectangle 32"/>
            <p:cNvSpPr>
              <a:spLocks noChangeArrowheads="1"/>
            </p:cNvSpPr>
            <p:nvPr userDrawn="1"/>
          </p:nvSpPr>
          <p:spPr bwMode="auto">
            <a:xfrm>
              <a:off x="83" y="86"/>
              <a:ext cx="89"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sz="2400" b="0">
                <a:latin typeface="Times New Roman" pitchFamily="18" charset="0"/>
                <a:ea typeface="宋体" pitchFamily="2" charset="-122"/>
              </a:endParaRPr>
            </a:p>
          </p:txBody>
        </p:sp>
        <p:sp>
          <p:nvSpPr>
            <p:cNvPr id="1041" name="Rectangle 33"/>
            <p:cNvSpPr>
              <a:spLocks noChangeArrowheads="1"/>
            </p:cNvSpPr>
            <p:nvPr userDrawn="1"/>
          </p:nvSpPr>
          <p:spPr bwMode="auto">
            <a:xfrm>
              <a:off x="258" y="171"/>
              <a:ext cx="87"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b="0">
                <a:solidFill>
                  <a:schemeClr val="accent2"/>
                </a:solidFill>
                <a:ea typeface="宋体" pitchFamily="2" charset="-122"/>
              </a:endParaRPr>
            </a:p>
          </p:txBody>
        </p:sp>
        <p:sp>
          <p:nvSpPr>
            <p:cNvPr id="1042" name="Rectangle 34"/>
            <p:cNvSpPr>
              <a:spLocks noChangeArrowheads="1"/>
            </p:cNvSpPr>
            <p:nvPr userDrawn="1"/>
          </p:nvSpPr>
          <p:spPr bwMode="auto">
            <a:xfrm>
              <a:off x="173" y="258"/>
              <a:ext cx="86" cy="86"/>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b="0">
                <a:solidFill>
                  <a:schemeClr val="accent2"/>
                </a:solidFill>
                <a:ea typeface="宋体" pitchFamily="2" charset="-122"/>
              </a:endParaRPr>
            </a:p>
          </p:txBody>
        </p:sp>
      </p:grpSp>
      <p:sp>
        <p:nvSpPr>
          <p:cNvPr id="6179" name="Text Box 35"/>
          <p:cNvSpPr txBox="1">
            <a:spLocks noChangeArrowheads="1"/>
          </p:cNvSpPr>
          <p:nvPr/>
        </p:nvSpPr>
        <p:spPr bwMode="auto">
          <a:xfrm>
            <a:off x="1692275" y="6375400"/>
            <a:ext cx="52562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zh-CN" altLang="en-US" b="0">
              <a:latin typeface="Arial" charset="0"/>
              <a:ea typeface="楷体_GB2312" charset="0"/>
            </a:endParaRPr>
          </a:p>
        </p:txBody>
      </p:sp>
      <p:sp>
        <p:nvSpPr>
          <p:cNvPr id="6181" name="Text Box 37"/>
          <p:cNvSpPr txBox="1">
            <a:spLocks noChangeArrowheads="1"/>
          </p:cNvSpPr>
          <p:nvPr userDrawn="1"/>
        </p:nvSpPr>
        <p:spPr bwMode="auto">
          <a:xfrm>
            <a:off x="5724525" y="66675"/>
            <a:ext cx="370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2000">
                <a:solidFill>
                  <a:srgbClr val="0000E5"/>
                </a:solidFill>
                <a:effectLst>
                  <a:outerShdw blurRad="38100" dist="38100" dir="2700000" algn="tl">
                    <a:srgbClr val="C0C0C0"/>
                  </a:outerShdw>
                </a:effectLst>
              </a:rPr>
              <a:t>《</a:t>
            </a:r>
            <a:r>
              <a:rPr lang="zh-CN" altLang="en-US" sz="2000">
                <a:solidFill>
                  <a:srgbClr val="0000E5"/>
                </a:solidFill>
                <a:effectLst>
                  <a:outerShdw blurRad="38100" dist="38100" dir="2700000" algn="tl">
                    <a:srgbClr val="C0C0C0"/>
                  </a:outerShdw>
                </a:effectLst>
              </a:rPr>
              <a:t>数字电子技术基础</a:t>
            </a:r>
            <a:r>
              <a:rPr lang="en-US" altLang="zh-CN" sz="2000">
                <a:solidFill>
                  <a:srgbClr val="0000E5"/>
                </a:solidFill>
                <a:effectLst>
                  <a:outerShdw blurRad="38100" dist="38100" dir="2700000" algn="tl">
                    <a:srgbClr val="C0C0C0"/>
                  </a:outerShdw>
                </a:effectLst>
              </a:rPr>
              <a:t>》</a:t>
            </a:r>
            <a:r>
              <a:rPr lang="zh-CN" altLang="en-US" sz="2000">
                <a:solidFill>
                  <a:srgbClr val="0000E5"/>
                </a:solidFill>
                <a:effectLst>
                  <a:outerShdw blurRad="38100" dist="38100" dir="2700000" algn="tl">
                    <a:srgbClr val="C0C0C0"/>
                  </a:outerShdw>
                </a:effectLst>
              </a:rPr>
              <a:t>第六版</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rtl="0" fontAlgn="base">
        <a:spcBef>
          <a:spcPct val="0"/>
        </a:spcBef>
        <a:spcAft>
          <a:spcPct val="0"/>
        </a:spcAft>
        <a:defRPr kumimoji="1" sz="2800" b="1">
          <a:solidFill>
            <a:srgbClr val="000000"/>
          </a:solidFill>
          <a:effectLst>
            <a:outerShdw blurRad="38100" dist="38100" dir="2700000" algn="tl">
              <a:srgbClr val="DDDDDD"/>
            </a:outerShdw>
          </a:effectLst>
          <a:latin typeface="+mj-lt"/>
          <a:ea typeface="+mj-ea"/>
          <a:cs typeface="+mj-cs"/>
        </a:defRPr>
      </a:lvl1pPr>
      <a:lvl2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2pPr>
      <a:lvl3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3pPr>
      <a:lvl4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4pPr>
      <a:lvl5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5pPr>
      <a:lvl6pPr marL="4572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6pPr>
      <a:lvl7pPr marL="9144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7pPr>
      <a:lvl8pPr marL="13716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8pPr>
      <a:lvl9pPr marL="18288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9pPr>
    </p:titleStyle>
    <p:bodyStyle>
      <a:lvl1pPr marL="342900" indent="-342900" algn="l" rtl="0" fontAlgn="base">
        <a:spcBef>
          <a:spcPct val="20000"/>
        </a:spcBef>
        <a:spcAft>
          <a:spcPct val="0"/>
        </a:spcAft>
        <a:buChar char="•"/>
        <a:defRPr kumimoji="1" sz="2800" b="1">
          <a:solidFill>
            <a:srgbClr val="000000"/>
          </a:solidFill>
          <a:effectLst>
            <a:outerShdw blurRad="38100" dist="38100" dir="2700000" algn="tl">
              <a:srgbClr val="DDDDDD"/>
            </a:outerShdw>
          </a:effectLst>
          <a:latin typeface="+mn-lt"/>
          <a:ea typeface="+mn-ea"/>
          <a:cs typeface="+mn-cs"/>
        </a:defRPr>
      </a:lvl1pPr>
      <a:lvl2pPr marL="742950" indent="-285750" algn="l" rtl="0" fontAlgn="base">
        <a:spcBef>
          <a:spcPct val="20000"/>
        </a:spcBef>
        <a:spcAft>
          <a:spcPct val="0"/>
        </a:spcAft>
        <a:buChar char="–"/>
        <a:defRPr kumimoji="1" sz="2400" b="1">
          <a:solidFill>
            <a:srgbClr val="000000"/>
          </a:solidFill>
          <a:effectLst>
            <a:outerShdw blurRad="38100" dist="38100" dir="2700000" algn="tl">
              <a:srgbClr val="DDDDDD"/>
            </a:outerShdw>
          </a:effectLst>
          <a:latin typeface="+mn-lt"/>
          <a:ea typeface="+mn-ea"/>
          <a:cs typeface="+mn-cs"/>
        </a:defRPr>
      </a:lvl2pPr>
      <a:lvl3pPr marL="1143000" indent="-228600" algn="l" rtl="0" fontAlgn="base">
        <a:spcBef>
          <a:spcPct val="20000"/>
        </a:spcBef>
        <a:spcAft>
          <a:spcPct val="0"/>
        </a:spcAft>
        <a:buChar char="•"/>
        <a:defRPr kumimoji="1" sz="2000" b="1">
          <a:solidFill>
            <a:srgbClr val="000000"/>
          </a:solidFill>
          <a:effectLst>
            <a:outerShdw blurRad="38100" dist="38100" dir="2700000" algn="tl">
              <a:srgbClr val="DDDDDD"/>
            </a:outerShdw>
          </a:effectLst>
          <a:latin typeface="+mn-lt"/>
          <a:ea typeface="+mn-ea"/>
          <a:cs typeface="+mn-cs"/>
        </a:defRPr>
      </a:lvl3pPr>
      <a:lvl4pPr marL="1600200" indent="-228600" algn="l" rtl="0" fontAlgn="base">
        <a:spcBef>
          <a:spcPct val="20000"/>
        </a:spcBef>
        <a:spcAft>
          <a:spcPct val="0"/>
        </a:spcAft>
        <a:buChar char="–"/>
        <a:defRPr kumimoji="1" b="1">
          <a:solidFill>
            <a:srgbClr val="000000"/>
          </a:solidFill>
          <a:effectLst>
            <a:outerShdw blurRad="38100" dist="38100" dir="2700000" algn="tl">
              <a:srgbClr val="DDDDDD"/>
            </a:outerShdw>
          </a:effectLst>
          <a:latin typeface="+mn-lt"/>
          <a:ea typeface="+mn-ea"/>
          <a:cs typeface="+mn-cs"/>
        </a:defRPr>
      </a:lvl4pPr>
      <a:lvl5pPr marL="2057400" indent="-228600" algn="l" rtl="0" fontAlgn="base">
        <a:spcBef>
          <a:spcPct val="20000"/>
        </a:spcBef>
        <a:spcAft>
          <a:spcPct val="0"/>
        </a:spcAft>
        <a:buChar char="»"/>
        <a:defRPr kumimoji="1" b="1">
          <a:solidFill>
            <a:srgbClr val="000000"/>
          </a:solidFill>
          <a:effectLst>
            <a:outerShdw blurRad="38100" dist="38100" dir="2700000" algn="tl">
              <a:srgbClr val="DDDDDD"/>
            </a:outerShdw>
          </a:effectLst>
          <a:latin typeface="+mn-lt"/>
          <a:ea typeface="+mn-ea"/>
          <a:cs typeface="+mn-cs"/>
        </a:defRPr>
      </a:lvl5pPr>
      <a:lvl6pPr marL="25146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6pPr>
      <a:lvl7pPr marL="29718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7pPr>
      <a:lvl8pPr marL="34290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8pPr>
      <a:lvl9pPr marL="38862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20.png"/><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8.png"/><Relationship Id="rId7"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4.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5.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9.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0.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21.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22.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23.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24.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26.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27.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28.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29.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30.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31.v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32.vml"/><Relationship Id="rId4" Type="http://schemas.openxmlformats.org/officeDocument/2006/relationships/oleObject" Target="../embeddings/oleObject49.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33.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34.v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oleObject" Target="../embeddings/oleObject5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6.xml"/><Relationship Id="rId1" Type="http://schemas.openxmlformats.org/officeDocument/2006/relationships/vmlDrawing" Target="../drawings/vmlDrawing36.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6.xml"/><Relationship Id="rId1" Type="http://schemas.openxmlformats.org/officeDocument/2006/relationships/vmlDrawing" Target="../drawings/vmlDrawing37.vml"/><Relationship Id="rId4" Type="http://schemas.openxmlformats.org/officeDocument/2006/relationships/oleObject" Target="../embeddings/oleObject56.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6.xml"/><Relationship Id="rId1" Type="http://schemas.openxmlformats.org/officeDocument/2006/relationships/vmlDrawing" Target="../drawings/vmlDrawing38.vml"/><Relationship Id="rId4" Type="http://schemas.openxmlformats.org/officeDocument/2006/relationships/oleObject" Target="../embeddings/oleObject5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6.xml"/><Relationship Id="rId1" Type="http://schemas.openxmlformats.org/officeDocument/2006/relationships/vmlDrawing" Target="../drawings/vmlDrawing39.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75.pn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4.xml"/><Relationship Id="rId1" Type="http://schemas.openxmlformats.org/officeDocument/2006/relationships/vmlDrawing" Target="../drawings/vmlDrawing40.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41.vml"/><Relationship Id="rId4" Type="http://schemas.openxmlformats.org/officeDocument/2006/relationships/oleObject" Target="../embeddings/oleObject64.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7.xml"/><Relationship Id="rId1" Type="http://schemas.openxmlformats.org/officeDocument/2006/relationships/vmlDrawing" Target="../drawings/vmlDrawing42.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7.xml"/><Relationship Id="rId1" Type="http://schemas.openxmlformats.org/officeDocument/2006/relationships/vmlDrawing" Target="../drawings/vmlDrawing43.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7.xml"/><Relationship Id="rId1" Type="http://schemas.openxmlformats.org/officeDocument/2006/relationships/vmlDrawing" Target="../drawings/vmlDrawing44.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4.xml"/><Relationship Id="rId1" Type="http://schemas.openxmlformats.org/officeDocument/2006/relationships/vmlDrawing" Target="../drawings/vmlDrawing45.vml"/><Relationship Id="rId4" Type="http://schemas.openxmlformats.org/officeDocument/2006/relationships/oleObject" Target="../embeddings/oleObject71.bin"/></Relationships>
</file>

<file path=ppt/slides/_rels/slide7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13.xml"/><Relationship Id="rId1" Type="http://schemas.openxmlformats.org/officeDocument/2006/relationships/vmlDrawing" Target="../drawings/vmlDrawing46.vml"/><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13.xml"/><Relationship Id="rId1" Type="http://schemas.openxmlformats.org/officeDocument/2006/relationships/vmlDrawing" Target="../drawings/vmlDrawing47.vml"/><Relationship Id="rId4" Type="http://schemas.openxmlformats.org/officeDocument/2006/relationships/oleObject" Target="../embeddings/oleObject74.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5.bin"/><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91.png"/><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94.png"/><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ctrTitle"/>
          </p:nvPr>
        </p:nvSpPr>
        <p:spPr>
          <a:xfrm>
            <a:off x="0" y="908050"/>
            <a:ext cx="8675688" cy="2376488"/>
          </a:xfrm>
        </p:spPr>
        <p:txBody>
          <a:bodyPr/>
          <a:lstStyle/>
          <a:p>
            <a:pPr algn="ctr">
              <a:lnSpc>
                <a:spcPct val="85000"/>
              </a:lnSpc>
            </a:pPr>
            <a:r>
              <a:rPr kumimoji="0" lang="en-US" altLang="zh-CN" sz="3200" smtClean="0">
                <a:solidFill>
                  <a:schemeClr val="tx1"/>
                </a:solidFill>
                <a:effectLst>
                  <a:outerShdw blurRad="38100" dist="38100" dir="2700000" algn="tl">
                    <a:srgbClr val="C0C0C0"/>
                  </a:outerShdw>
                </a:effectLst>
                <a:latin typeface="Comic Sans MS" pitchFamily="66" charset="0"/>
              </a:rPr>
              <a:t>《</a:t>
            </a:r>
            <a:r>
              <a:rPr kumimoji="0" lang="zh-CN" altLang="en-US" sz="3200" smtClean="0">
                <a:solidFill>
                  <a:schemeClr val="tx1"/>
                </a:solidFill>
                <a:effectLst>
                  <a:outerShdw blurRad="38100" dist="38100" dir="2700000" algn="tl">
                    <a:srgbClr val="C0C0C0"/>
                  </a:outerShdw>
                </a:effectLst>
                <a:latin typeface="Comic Sans MS" pitchFamily="66" charset="0"/>
              </a:rPr>
              <a:t>数字电子技术基础</a:t>
            </a:r>
            <a:r>
              <a:rPr kumimoji="0" lang="en-US" altLang="zh-CN" sz="3200" smtClean="0">
                <a:solidFill>
                  <a:schemeClr val="tx1"/>
                </a:solidFill>
                <a:effectLst>
                  <a:outerShdw blurRad="38100" dist="38100" dir="2700000" algn="tl">
                    <a:srgbClr val="C0C0C0"/>
                  </a:outerShdw>
                </a:effectLst>
                <a:latin typeface="Comic Sans MS" pitchFamily="66" charset="0"/>
              </a:rPr>
              <a:t>》</a:t>
            </a:r>
            <a:r>
              <a:rPr kumimoji="0" lang="zh-CN" altLang="en-US" sz="2400" smtClean="0">
                <a:solidFill>
                  <a:schemeClr val="tx1"/>
                </a:solidFill>
                <a:effectLst>
                  <a:outerShdw blurRad="38100" dist="38100" dir="2700000" algn="tl">
                    <a:srgbClr val="C0C0C0"/>
                  </a:outerShdw>
                </a:effectLst>
                <a:latin typeface="Comic Sans MS" pitchFamily="66" charset="0"/>
              </a:rPr>
              <a:t>（第六版）</a:t>
            </a:r>
            <a:r>
              <a:rPr kumimoji="0" lang="zh-CN" altLang="en-US" sz="3200" smtClean="0">
                <a:solidFill>
                  <a:schemeClr val="tx1"/>
                </a:solidFill>
                <a:effectLst>
                  <a:outerShdw blurRad="38100" dist="38100" dir="2700000" algn="tl">
                    <a:srgbClr val="C0C0C0"/>
                  </a:outerShdw>
                </a:effectLst>
                <a:latin typeface="Comic Sans MS" pitchFamily="66" charset="0"/>
              </a:rPr>
              <a:t>教学课件</a:t>
            </a:r>
            <a:r>
              <a:rPr kumimoji="0" lang="en-US" altLang="zh-CN" sz="3200" smtClean="0">
                <a:solidFill>
                  <a:schemeClr val="tx1"/>
                </a:solidFill>
                <a:effectLst>
                  <a:outerShdw blurRad="38100" dist="38100" dir="2700000" algn="tl">
                    <a:srgbClr val="C0C0C0"/>
                  </a:outerShdw>
                </a:effectLst>
                <a:latin typeface="Comic Sans MS" pitchFamily="66" charset="0"/>
              </a:rPr>
              <a:t/>
            </a:r>
            <a:br>
              <a:rPr kumimoji="0" lang="en-US" altLang="zh-CN" sz="3200" smtClean="0">
                <a:solidFill>
                  <a:schemeClr val="tx1"/>
                </a:solidFill>
                <a:effectLst>
                  <a:outerShdw blurRad="38100" dist="38100" dir="2700000" algn="tl">
                    <a:srgbClr val="C0C0C0"/>
                  </a:outerShdw>
                </a:effectLst>
                <a:latin typeface="Comic Sans MS" pitchFamily="66" charset="0"/>
              </a:rPr>
            </a:br>
            <a:r>
              <a:rPr kumimoji="0" lang="en-US" altLang="zh-CN" sz="3200" smtClean="0">
                <a:solidFill>
                  <a:schemeClr val="tx1"/>
                </a:solidFill>
                <a:effectLst>
                  <a:outerShdw blurRad="38100" dist="38100" dir="2700000" algn="tl">
                    <a:srgbClr val="C0C0C0"/>
                  </a:outerShdw>
                </a:effectLst>
                <a:latin typeface="Comic Sans MS" pitchFamily="66" charset="0"/>
              </a:rPr>
              <a:t/>
            </a:r>
            <a:br>
              <a:rPr kumimoji="0" lang="en-US" altLang="zh-CN" sz="3200" smtClean="0">
                <a:solidFill>
                  <a:schemeClr val="tx1"/>
                </a:solidFill>
                <a:effectLst>
                  <a:outerShdw blurRad="38100" dist="38100" dir="2700000" algn="tl">
                    <a:srgbClr val="C0C0C0"/>
                  </a:outerShdw>
                </a:effectLst>
                <a:latin typeface="Comic Sans MS" pitchFamily="66" charset="0"/>
              </a:rPr>
            </a:br>
            <a:r>
              <a:rPr kumimoji="0" lang="zh-CN" altLang="en-US" smtClean="0">
                <a:solidFill>
                  <a:schemeClr val="tx1"/>
                </a:solidFill>
                <a:effectLst>
                  <a:outerShdw blurRad="38100" dist="38100" dir="2700000" algn="tl">
                    <a:srgbClr val="C0C0C0"/>
                  </a:outerShdw>
                </a:effectLst>
                <a:latin typeface="Comic Sans MS" pitchFamily="66" charset="0"/>
              </a:rPr>
              <a:t>清华大学</a:t>
            </a:r>
            <a:r>
              <a:rPr kumimoji="0" lang="en-US" altLang="zh-CN" smtClean="0">
                <a:solidFill>
                  <a:schemeClr val="tx1"/>
                </a:solidFill>
                <a:effectLst>
                  <a:outerShdw blurRad="38100" dist="38100" dir="2700000" algn="tl">
                    <a:srgbClr val="C0C0C0"/>
                  </a:outerShdw>
                </a:effectLst>
                <a:latin typeface="Comic Sans MS" pitchFamily="66" charset="0"/>
              </a:rPr>
              <a:t>  </a:t>
            </a:r>
            <a:r>
              <a:rPr kumimoji="0" lang="zh-CN" altLang="en-US" smtClean="0">
                <a:solidFill>
                  <a:schemeClr val="tx1"/>
                </a:solidFill>
                <a:effectLst>
                  <a:outerShdw blurRad="38100" dist="38100" dir="2700000" algn="tl">
                    <a:srgbClr val="C0C0C0"/>
                  </a:outerShdw>
                </a:effectLst>
                <a:latin typeface="Comic Sans MS" pitchFamily="66" charset="0"/>
              </a:rPr>
              <a:t>电子学教学组</a:t>
            </a:r>
            <a:r>
              <a:rPr kumimoji="0" lang="en-US" altLang="zh-CN" smtClean="0">
                <a:solidFill>
                  <a:schemeClr val="tx1"/>
                </a:solidFill>
                <a:effectLst>
                  <a:outerShdw blurRad="38100" dist="38100" dir="2700000" algn="tl">
                    <a:srgbClr val="C0C0C0"/>
                  </a:outerShdw>
                </a:effectLst>
                <a:latin typeface="Comic Sans MS" pitchFamily="66" charset="0"/>
              </a:rPr>
              <a:t/>
            </a:r>
            <a:br>
              <a:rPr kumimoji="0" lang="en-US" altLang="zh-CN" smtClean="0">
                <a:solidFill>
                  <a:schemeClr val="tx1"/>
                </a:solidFill>
                <a:effectLst>
                  <a:outerShdw blurRad="38100" dist="38100" dir="2700000" algn="tl">
                    <a:srgbClr val="C0C0C0"/>
                  </a:outerShdw>
                </a:effectLst>
                <a:latin typeface="Comic Sans MS" pitchFamily="66" charset="0"/>
              </a:rPr>
            </a:br>
            <a:endParaRPr kumimoji="0" lang="zh-CN" altLang="en-US" smtClean="0">
              <a:solidFill>
                <a:schemeClr val="tx1"/>
              </a:solidFill>
              <a:effectLst>
                <a:outerShdw blurRad="38100" dist="38100" dir="2700000" algn="tl">
                  <a:srgbClr val="C0C0C0"/>
                </a:outerShdw>
              </a:effectLst>
              <a:latin typeface="Comic Sans MS" pitchFamily="66" charset="0"/>
            </a:endParaRPr>
          </a:p>
        </p:txBody>
      </p:sp>
      <p:sp>
        <p:nvSpPr>
          <p:cNvPr id="287748" name="Rectangle 4"/>
          <p:cNvSpPr>
            <a:spLocks noGrp="1" noChangeArrowheads="1"/>
          </p:cNvSpPr>
          <p:nvPr>
            <p:ph type="subTitle" idx="1"/>
          </p:nvPr>
        </p:nvSpPr>
        <p:spPr>
          <a:xfrm>
            <a:off x="1763713" y="3716338"/>
            <a:ext cx="5976937" cy="2016125"/>
          </a:xfrm>
        </p:spPr>
        <p:txBody>
          <a:bodyPr/>
          <a:lstStyle/>
          <a:p>
            <a:pPr algn="l">
              <a:lnSpc>
                <a:spcPct val="80000"/>
              </a:lnSpc>
              <a:spcBef>
                <a:spcPct val="0"/>
              </a:spcBef>
            </a:pPr>
            <a:r>
              <a:rPr kumimoji="0" lang="zh-CN" altLang="en-US" sz="2400" smtClean="0">
                <a:solidFill>
                  <a:schemeClr val="tx1"/>
                </a:solidFill>
                <a:effectLst>
                  <a:outerShdw blurRad="38100" dist="38100" dir="2700000" algn="tl">
                    <a:srgbClr val="C0C0C0"/>
                  </a:outerShdw>
                </a:effectLst>
                <a:latin typeface="Comic Sans MS" pitchFamily="66" charset="0"/>
              </a:rPr>
              <a:t>联系地址：清华大学</a:t>
            </a:r>
            <a:r>
              <a:rPr kumimoji="0" lang="en-US" altLang="zh-CN" sz="2400" smtClean="0">
                <a:solidFill>
                  <a:schemeClr val="tx1"/>
                </a:solidFill>
                <a:effectLst>
                  <a:outerShdw blurRad="38100" dist="38100" dir="2700000" algn="tl">
                    <a:srgbClr val="C0C0C0"/>
                  </a:outerShdw>
                </a:effectLst>
                <a:latin typeface="Comic Sans MS" pitchFamily="66" charset="0"/>
              </a:rPr>
              <a:t>  </a:t>
            </a:r>
            <a:r>
              <a:rPr kumimoji="0" lang="zh-CN" altLang="en-US" sz="2400" smtClean="0">
                <a:solidFill>
                  <a:schemeClr val="tx1"/>
                </a:solidFill>
                <a:effectLst>
                  <a:outerShdw blurRad="38100" dist="38100" dir="2700000" algn="tl">
                    <a:srgbClr val="C0C0C0"/>
                  </a:outerShdw>
                </a:effectLst>
                <a:latin typeface="Comic Sans MS" pitchFamily="66" charset="0"/>
              </a:rPr>
              <a:t>自动化系</a:t>
            </a:r>
            <a:endParaRPr kumimoji="0" lang="en-US" altLang="zh-CN" sz="2400" smtClean="0">
              <a:solidFill>
                <a:schemeClr val="tx1"/>
              </a:solidFill>
              <a:effectLst>
                <a:outerShdw blurRad="38100" dist="38100" dir="2700000" algn="tl">
                  <a:srgbClr val="C0C0C0"/>
                </a:outerShdw>
              </a:effectLst>
              <a:latin typeface="Comic Sans MS" pitchFamily="66" charset="0"/>
            </a:endParaRPr>
          </a:p>
          <a:p>
            <a:pPr algn="l">
              <a:lnSpc>
                <a:spcPct val="80000"/>
              </a:lnSpc>
              <a:spcBef>
                <a:spcPct val="0"/>
              </a:spcBef>
            </a:pPr>
            <a:r>
              <a:rPr kumimoji="0" lang="zh-CN" altLang="en-US" sz="2400" smtClean="0">
                <a:solidFill>
                  <a:schemeClr val="tx1"/>
                </a:solidFill>
                <a:effectLst>
                  <a:outerShdw blurRad="38100" dist="38100" dir="2700000" algn="tl">
                    <a:srgbClr val="C0C0C0"/>
                  </a:outerShdw>
                </a:effectLst>
                <a:latin typeface="Comic Sans MS" pitchFamily="66" charset="0"/>
              </a:rPr>
              <a:t>邮政编码：</a:t>
            </a:r>
            <a:r>
              <a:rPr kumimoji="0" lang="en-US" altLang="zh-CN" sz="2000" smtClean="0">
                <a:solidFill>
                  <a:schemeClr val="tx1"/>
                </a:solidFill>
                <a:effectLst>
                  <a:outerShdw blurRad="38100" dist="38100" dir="2700000" algn="tl">
                    <a:srgbClr val="C0C0C0"/>
                  </a:outerShdw>
                </a:effectLst>
                <a:latin typeface="Comic Sans MS" pitchFamily="66" charset="0"/>
              </a:rPr>
              <a:t>100084</a:t>
            </a:r>
            <a:endParaRPr kumimoji="0" lang="en-US" altLang="zh-CN" sz="2400" smtClean="0">
              <a:solidFill>
                <a:schemeClr val="tx1"/>
              </a:solidFill>
              <a:effectLst>
                <a:outerShdw blurRad="38100" dist="38100" dir="2700000" algn="tl">
                  <a:srgbClr val="C0C0C0"/>
                </a:outerShdw>
              </a:effectLst>
              <a:latin typeface="Comic Sans MS" pitchFamily="66" charset="0"/>
            </a:endParaRPr>
          </a:p>
          <a:p>
            <a:pPr algn="l">
              <a:lnSpc>
                <a:spcPct val="80000"/>
              </a:lnSpc>
              <a:spcBef>
                <a:spcPct val="0"/>
              </a:spcBef>
            </a:pPr>
            <a:endParaRPr kumimoji="0" lang="en-US" altLang="zh-CN" sz="2400" smtClean="0">
              <a:solidFill>
                <a:schemeClr val="tx1"/>
              </a:solidFill>
              <a:effectLst>
                <a:outerShdw blurRad="38100" dist="38100" dir="2700000" algn="tl">
                  <a:srgbClr val="C0C0C0"/>
                </a:outerShdw>
              </a:effectLst>
              <a:latin typeface="Comic Sans MS" pitchFamily="66" charset="0"/>
            </a:endParaRPr>
          </a:p>
          <a:p>
            <a:pPr algn="l">
              <a:lnSpc>
                <a:spcPct val="80000"/>
              </a:lnSpc>
              <a:spcBef>
                <a:spcPct val="0"/>
              </a:spcBef>
            </a:pPr>
            <a:r>
              <a:rPr kumimoji="0" lang="zh-CN" altLang="en-US" sz="2400" smtClean="0">
                <a:solidFill>
                  <a:schemeClr val="tx1"/>
                </a:solidFill>
                <a:effectLst>
                  <a:outerShdw blurRad="38100" dist="38100" dir="2700000" algn="tl">
                    <a:srgbClr val="C0C0C0"/>
                  </a:outerShdw>
                </a:effectLst>
                <a:latin typeface="Comic Sans MS" pitchFamily="66" charset="0"/>
              </a:rPr>
              <a:t>电子信箱：</a:t>
            </a:r>
            <a:r>
              <a:rPr kumimoji="0" lang="en-US" altLang="zh-CN" sz="2000" smtClean="0">
                <a:solidFill>
                  <a:schemeClr val="tx1"/>
                </a:solidFill>
                <a:effectLst>
                  <a:outerShdw blurRad="38100" dist="38100" dir="2700000" algn="tl">
                    <a:srgbClr val="C0C0C0"/>
                  </a:outerShdw>
                </a:effectLst>
                <a:latin typeface="Comic Sans MS" pitchFamily="66" charset="0"/>
              </a:rPr>
              <a:t>wang_hong@tsinghua.edu.cn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几种常用的复合逻辑运算</a:t>
            </a:r>
          </a:p>
        </p:txBody>
      </p:sp>
      <p:sp>
        <p:nvSpPr>
          <p:cNvPr id="30723" name="Rectangle 3"/>
          <p:cNvSpPr>
            <a:spLocks noGrp="1" noChangeArrowheads="1"/>
          </p:cNvSpPr>
          <p:nvPr>
            <p:ph type="body" sz="half" idx="1"/>
          </p:nvPr>
        </p:nvSpPr>
        <p:spPr>
          <a:xfrm>
            <a:off x="468313" y="1557338"/>
            <a:ext cx="7240587" cy="1112837"/>
          </a:xfrm>
        </p:spPr>
        <p:txBody>
          <a:bodyPr/>
          <a:lstStyle/>
          <a:p>
            <a:r>
              <a:rPr kumimoji="0" lang="zh-CN" altLang="en-US" smtClean="0">
                <a:effectLst>
                  <a:outerShdw blurRad="38100" dist="38100" dir="2700000" algn="tl">
                    <a:srgbClr val="C0C0C0"/>
                  </a:outerShdw>
                </a:effectLst>
                <a:ea typeface="黑体" pitchFamily="49" charset="-122"/>
              </a:rPr>
              <a:t>同或</a:t>
            </a:r>
            <a:endParaRPr kumimoji="0" lang="en-US" altLang="zh-CN" smtClean="0">
              <a:effectLst>
                <a:outerShdw blurRad="38100" dist="38100" dir="2700000" algn="tl">
                  <a:srgbClr val="C0C0C0"/>
                </a:outerShdw>
              </a:effectLst>
              <a:ea typeface="黑体" pitchFamily="49" charset="-122"/>
            </a:endParaRPr>
          </a:p>
          <a:p>
            <a:r>
              <a:rPr kumimoji="0" lang="en-US" altLang="zh-CN" i="1" smtClean="0">
                <a:effectLst>
                  <a:outerShdw blurRad="38100" dist="38100" dir="2700000" algn="tl">
                    <a:srgbClr val="C0C0C0"/>
                  </a:outerShdw>
                </a:effectLst>
              </a:rPr>
              <a:t>Y= A </a:t>
            </a:r>
            <a:r>
              <a:rPr kumimoji="0" lang="en-US" altLang="zh-CN" smtClean="0">
                <a:effectLst>
                  <a:outerShdw blurRad="38100" dist="38100" dir="2700000" algn="tl">
                    <a:srgbClr val="C0C0C0"/>
                  </a:outerShdw>
                </a:effectLst>
                <a:latin typeface="楷体_GB2312" pitchFamily="49" charset="-122"/>
              </a:rPr>
              <a:t>⊙</a:t>
            </a:r>
            <a:r>
              <a:rPr kumimoji="0" lang="en-US" altLang="zh-CN" i="1" smtClean="0">
                <a:effectLst>
                  <a:outerShdw blurRad="38100" dist="38100" dir="2700000" algn="tl">
                    <a:srgbClr val="C0C0C0"/>
                  </a:outerShdw>
                </a:effectLst>
              </a:rPr>
              <a:t>B</a:t>
            </a:r>
          </a:p>
        </p:txBody>
      </p:sp>
      <p:graphicFrame>
        <p:nvGraphicFramePr>
          <p:cNvPr id="30724" name="Group 4"/>
          <p:cNvGraphicFramePr>
            <a:graphicFrameLocks noGrp="1"/>
          </p:cNvGraphicFramePr>
          <p:nvPr/>
        </p:nvGraphicFramePr>
        <p:xfrm>
          <a:off x="1403350" y="2924175"/>
          <a:ext cx="2520950" cy="3213102"/>
        </p:xfrm>
        <a:graphic>
          <a:graphicData uri="http://schemas.openxmlformats.org/drawingml/2006/table">
            <a:tbl>
              <a:tblPr/>
              <a:tblGrid>
                <a:gridCol w="1512888"/>
                <a:gridCol w="1008062"/>
              </a:tblGrid>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12307" name="Object 35"/>
          <p:cNvGraphicFramePr>
            <a:graphicFrameLocks noChangeAspect="1"/>
          </p:cNvGraphicFramePr>
          <p:nvPr>
            <p:ph sz="half" idx="2"/>
          </p:nvPr>
        </p:nvGraphicFramePr>
        <p:xfrm>
          <a:off x="4865688" y="2028825"/>
          <a:ext cx="3403600" cy="4176713"/>
        </p:xfrm>
        <a:graphic>
          <a:graphicData uri="http://schemas.openxmlformats.org/presentationml/2006/ole">
            <p:oleObj spid="_x0000_s12307" name="Photo Editor Photo" r:id="rId3" imgW="3858164" imgH="4734586"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755650" y="2349500"/>
            <a:ext cx="7169150" cy="2305050"/>
          </a:xfrm>
        </p:spPr>
        <p:txBody>
          <a:bodyPr/>
          <a:lstStyle/>
          <a:p>
            <a:pPr>
              <a:buFontTx/>
              <a:buNone/>
              <a:defRPr/>
            </a:pPr>
            <a:r>
              <a:rPr kumimoji="0" lang="en-US" altLang="zh-CN" smtClean="0"/>
              <a:t>	2.3.1 </a:t>
            </a:r>
            <a:r>
              <a:rPr kumimoji="0" lang="zh-CN" altLang="en-US" smtClean="0"/>
              <a:t>基本公式</a:t>
            </a:r>
            <a:endParaRPr kumimoji="0" lang="en-US" altLang="zh-CN" smtClean="0"/>
          </a:p>
          <a:p>
            <a:pPr>
              <a:buFontTx/>
              <a:buNone/>
              <a:defRPr/>
            </a:pPr>
            <a:endParaRPr kumimoji="0" lang="en-US" altLang="zh-CN" smtClean="0"/>
          </a:p>
          <a:p>
            <a:pPr>
              <a:buFontTx/>
              <a:buNone/>
              <a:defRPr/>
            </a:pPr>
            <a:r>
              <a:rPr kumimoji="0" lang="en-US" altLang="zh-CN" smtClean="0"/>
              <a:t>	2.3.2 </a:t>
            </a:r>
            <a:r>
              <a:rPr kumimoji="0" lang="zh-CN" altLang="en-US" smtClean="0"/>
              <a:t>常用公式</a:t>
            </a:r>
          </a:p>
        </p:txBody>
      </p:sp>
      <p:sp>
        <p:nvSpPr>
          <p:cNvPr id="28676" name="Rectangle 4"/>
          <p:cNvSpPr>
            <a:spLocks noGrp="1" noChangeArrowheads="1"/>
          </p:cNvSpPr>
          <p:nvPr>
            <p:ph type="title"/>
          </p:nvPr>
        </p:nvSpPr>
        <p:spPr>
          <a:xfrm>
            <a:off x="395288" y="549275"/>
            <a:ext cx="8229600" cy="865188"/>
          </a:xfrm>
        </p:spPr>
        <p:txBody>
          <a:bodyPr/>
          <a:lstStyle/>
          <a:p>
            <a:r>
              <a:rPr kumimoji="0" lang="en-US" altLang="zh-CN" sz="3200" smtClean="0">
                <a:effectLst>
                  <a:outerShdw blurRad="38100" dist="38100" dir="2700000" algn="tl">
                    <a:srgbClr val="C0C0C0"/>
                  </a:outerShdw>
                </a:effectLst>
              </a:rPr>
              <a:t>2.3 </a:t>
            </a:r>
            <a:r>
              <a:rPr kumimoji="0" lang="zh-CN" altLang="en-US" sz="3200" smtClean="0">
                <a:effectLst>
                  <a:outerShdw blurRad="38100" dist="38100" dir="2700000" algn="tl">
                    <a:srgbClr val="C0C0C0"/>
                  </a:outerShdw>
                </a:effectLst>
              </a:rPr>
              <a:t>逻辑代数的基本公式和常用公式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188913"/>
            <a:ext cx="8229600" cy="884237"/>
          </a:xfrm>
        </p:spPr>
        <p:txBody>
          <a:bodyPr/>
          <a:lstStyle/>
          <a:p>
            <a:pPr>
              <a:defRPr/>
            </a:pPr>
            <a:r>
              <a:rPr kumimoji="0" lang="en-US" altLang="zh-CN" sz="3200" smtClean="0"/>
              <a:t>2.3.1 </a:t>
            </a:r>
            <a:r>
              <a:rPr kumimoji="0" lang="zh-CN" altLang="en-US" sz="3200" smtClean="0"/>
              <a:t>基本公式</a:t>
            </a:r>
          </a:p>
        </p:txBody>
      </p:sp>
      <p:sp>
        <p:nvSpPr>
          <p:cNvPr id="31747" name="Rectangle 3"/>
          <p:cNvSpPr>
            <a:spLocks noGrp="1" noChangeArrowheads="1"/>
          </p:cNvSpPr>
          <p:nvPr>
            <p:ph type="body" sz="half" idx="1"/>
          </p:nvPr>
        </p:nvSpPr>
        <p:spPr>
          <a:xfrm>
            <a:off x="395288" y="1125538"/>
            <a:ext cx="8064500" cy="936625"/>
          </a:xfrm>
        </p:spPr>
        <p:txBody>
          <a:bodyPr/>
          <a:lstStyle/>
          <a:p>
            <a:r>
              <a:rPr kumimoji="0" lang="zh-CN" altLang="en-US" smtClean="0">
                <a:effectLst>
                  <a:outerShdw blurRad="38100" dist="38100" dir="2700000" algn="tl">
                    <a:srgbClr val="C0C0C0"/>
                  </a:outerShdw>
                </a:effectLst>
              </a:rPr>
              <a:t>根据与、或、非的定义，得表</a:t>
            </a:r>
            <a:r>
              <a:rPr kumimoji="0" lang="en-US" altLang="zh-CN" smtClean="0">
                <a:effectLst>
                  <a:outerShdw blurRad="38100" dist="38100" dir="2700000" algn="tl">
                    <a:srgbClr val="C0C0C0"/>
                  </a:outerShdw>
                </a:effectLst>
              </a:rPr>
              <a:t>2.3.1</a:t>
            </a:r>
            <a:r>
              <a:rPr kumimoji="0" lang="zh-CN" altLang="en-US" smtClean="0">
                <a:effectLst>
                  <a:outerShdw blurRad="38100" dist="38100" dir="2700000" algn="tl">
                    <a:srgbClr val="C0C0C0"/>
                  </a:outerShdw>
                </a:effectLst>
              </a:rPr>
              <a:t>的布尔恒等式</a:t>
            </a:r>
            <a:endParaRPr kumimoji="0" lang="zh-CN" altLang="en-US" sz="2000" smtClean="0">
              <a:effectLst>
                <a:outerShdw blurRad="38100" dist="38100" dir="2700000" algn="tl">
                  <a:srgbClr val="C0C0C0"/>
                </a:outerShdw>
              </a:effectLst>
            </a:endParaRPr>
          </a:p>
        </p:txBody>
      </p:sp>
      <p:graphicFrame>
        <p:nvGraphicFramePr>
          <p:cNvPr id="32369" name="Group 625"/>
          <p:cNvGraphicFramePr>
            <a:graphicFrameLocks noGrp="1"/>
          </p:cNvGraphicFramePr>
          <p:nvPr>
            <p:ph sz="half" idx="2"/>
          </p:nvPr>
        </p:nvGraphicFramePr>
        <p:xfrm>
          <a:off x="539750" y="1916113"/>
          <a:ext cx="7775575" cy="4365625"/>
        </p:xfrm>
        <a:graphic>
          <a:graphicData uri="http://schemas.openxmlformats.org/drawingml/2006/table">
            <a:tbl>
              <a:tblPr/>
              <a:tblGrid>
                <a:gridCol w="935038"/>
                <a:gridCol w="2954337"/>
                <a:gridCol w="862013"/>
                <a:gridCol w="3024187"/>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rPr>
                        <a:t>序号</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rPr>
                        <a:t>公</a:t>
                      </a:r>
                      <a:r>
                        <a:rPr kumimoji="0" lang="en-US" altLang="zh-CN" sz="2000" b="1" i="0" u="none" strike="noStrike" cap="none" normalizeH="0" baseline="0" smtClean="0">
                          <a:ln>
                            <a:noFill/>
                          </a:ln>
                          <a:solidFill>
                            <a:srgbClr val="000000"/>
                          </a:solidFill>
                          <a:effectLst/>
                          <a:latin typeface="Times New Roman" pitchFamily="18" charset="0"/>
                          <a:ea typeface="楷体_GB2312" pitchFamily="49" charset="-122"/>
                        </a:rPr>
                        <a:t>       </a:t>
                      </a: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rPr>
                        <a:t>式</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序号</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rPr>
                        <a:t>公</a:t>
                      </a:r>
                      <a:r>
                        <a:rPr kumimoji="0" lang="en-US" altLang="zh-CN" sz="2000" b="1" i="0" u="none" strike="noStrike" cap="none" normalizeH="0" baseline="0" smtClean="0">
                          <a:ln>
                            <a:noFill/>
                          </a:ln>
                          <a:solidFill>
                            <a:srgbClr val="000000"/>
                          </a:solidFill>
                          <a:effectLst/>
                          <a:latin typeface="Times New Roman" pitchFamily="18" charset="0"/>
                          <a:ea typeface="楷体_GB2312" pitchFamily="49" charset="-122"/>
                        </a:rPr>
                        <a:t>       </a:t>
                      </a: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rPr>
                        <a:t>式</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1</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0</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r>
                        <a:rPr kumimoji="0" lang="en-US" altLang="zh-CN" sz="2000" b="1"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a:t>
                      </a:r>
                      <a:r>
                        <a:rPr kumimoji="0" lang="en-US" altLang="zh-CN" sz="2000" b="1"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 </a:t>
                      </a:r>
                      <a:r>
                        <a:rPr kumimoji="0" lang="en-US" altLang="zh-CN" sz="2000" b="1"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A= </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黑体" pitchFamily="49" charset="-122"/>
                          <a:ea typeface="黑体" pitchFamily="49" charset="-122"/>
                        </a:rPr>
                        <a:t>1</a:t>
                      </a:r>
                      <a:r>
                        <a:rPr kumimoji="0" lang="en-US" altLang="zh-CN" sz="2000" b="0" i="1" u="none" strike="noStrike" cap="none" normalizeH="0" baseline="0" smtClean="0">
                          <a:ln>
                            <a:noFill/>
                          </a:ln>
                          <a:solidFill>
                            <a:srgbClr val="000000"/>
                          </a:solidFill>
                          <a:effectLst/>
                          <a:latin typeface="Times New Roman" pitchFamily="18" charset="0"/>
                          <a:ea typeface="楷体_GB2312" pitchFamily="49" charset="-122"/>
                        </a:rPr>
                        <a:t> A </a:t>
                      </a:r>
                      <a:r>
                        <a:rPr kumimoji="0" lang="en-US" altLang="zh-CN" sz="2000" b="1" i="1" u="none" strike="noStrike" cap="none" normalizeH="0" baseline="0" smtClean="0">
                          <a:ln>
                            <a:noFill/>
                          </a:ln>
                          <a:solidFill>
                            <a:srgbClr val="000000"/>
                          </a:solidFill>
                          <a:effectLst/>
                          <a:latin typeface="Times New Roman" pitchFamily="18" charset="0"/>
                          <a:ea typeface="楷体_GB2312" pitchFamily="49" charset="-122"/>
                        </a:rPr>
                        <a:t>= </a:t>
                      </a:r>
                      <a:r>
                        <a:rPr kumimoji="0" lang="en-US" altLang="zh-CN" sz="2000" b="0" i="1" u="none" strike="noStrike" cap="none" normalizeH="0" baseline="0" smtClean="0">
                          <a:ln>
                            <a:noFill/>
                          </a:ln>
                          <a:solidFill>
                            <a:srgbClr val="000000"/>
                          </a:solidFill>
                          <a:effectLst/>
                          <a:latin typeface="Times New Roman" pitchFamily="18" charset="0"/>
                          <a:ea typeface="楷体_GB2312" pitchFamily="49" charset="-122"/>
                        </a:rPr>
                        <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a:t>
                      </a: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A = A</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A = 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 A = A</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A′= </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 A′ = </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 B 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 B + A</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C) = (A B) 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 (B +C) = (A + B) + C</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+C) = A B + A 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17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 B C = (A +B)(A +C)</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 = A′ + 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18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 = A′B′</a:t>
                      </a: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 ′ = 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352" name="AutoShape 608"/>
          <p:cNvSpPr>
            <a:spLocks noChangeArrowheads="1"/>
          </p:cNvSpPr>
          <p:nvPr/>
        </p:nvSpPr>
        <p:spPr bwMode="auto">
          <a:xfrm>
            <a:off x="3635375" y="333375"/>
            <a:ext cx="5113089" cy="719138"/>
          </a:xfrm>
          <a:prstGeom prst="wedgeEllipseCallout">
            <a:avLst>
              <a:gd name="adj1" fmla="val -58352"/>
              <a:gd name="adj2" fmla="val -25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400" b="0">
                <a:solidFill>
                  <a:srgbClr val="000000"/>
                </a:solidFill>
              </a:rPr>
              <a:t>证明方法：推演</a:t>
            </a:r>
            <a:r>
              <a:rPr lang="en-US" altLang="zh-CN" sz="2400" b="0">
                <a:solidFill>
                  <a:srgbClr val="000000"/>
                </a:solidFill>
              </a:rPr>
              <a:t>  </a:t>
            </a:r>
            <a:r>
              <a:rPr lang="zh-CN" altLang="en-US" sz="2400" b="0">
                <a:solidFill>
                  <a:srgbClr val="000000"/>
                </a:solidFill>
              </a:rPr>
              <a:t>真值表</a:t>
            </a:r>
            <a:endParaRPr lang="zh-CN"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公式（</a:t>
            </a:r>
            <a:r>
              <a:rPr kumimoji="0" lang="en-US" altLang="zh-CN" smtClean="0">
                <a:effectLst>
                  <a:outerShdw blurRad="38100" dist="38100" dir="2700000" algn="tl">
                    <a:srgbClr val="C0C0C0"/>
                  </a:outerShdw>
                </a:effectLst>
              </a:rPr>
              <a:t>17</a:t>
            </a:r>
            <a:r>
              <a:rPr kumimoji="0" lang="zh-CN" altLang="en-US" smtClean="0">
                <a:effectLst>
                  <a:outerShdw blurRad="38100" dist="38100" dir="2700000" algn="tl">
                    <a:srgbClr val="C0C0C0"/>
                  </a:outerShdw>
                </a:effectLst>
              </a:rPr>
              <a:t>）的证明（公式推演法）：</a:t>
            </a:r>
          </a:p>
        </p:txBody>
      </p:sp>
      <p:graphicFrame>
        <p:nvGraphicFramePr>
          <p:cNvPr id="15362" name="Object 4"/>
          <p:cNvGraphicFramePr>
            <a:graphicFrameLocks noChangeAspect="1"/>
          </p:cNvGraphicFramePr>
          <p:nvPr>
            <p:ph idx="1"/>
          </p:nvPr>
        </p:nvGraphicFramePr>
        <p:xfrm>
          <a:off x="2074863" y="1924050"/>
          <a:ext cx="3460750" cy="2009775"/>
        </p:xfrm>
        <a:graphic>
          <a:graphicData uri="http://schemas.openxmlformats.org/presentationml/2006/ole">
            <p:oleObj spid="_x0000_s15362" name="公式" r:id="rId3" imgW="1574800" imgH="9144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Rectangle 4"/>
          <p:cNvSpPr>
            <a:spLocks noGrp="1" noChangeArrowheads="1"/>
          </p:cNvSpPr>
          <p:nvPr>
            <p:ph type="title"/>
          </p:nvPr>
        </p:nvSpPr>
        <p:spPr>
          <a:xfrm>
            <a:off x="323850" y="260350"/>
            <a:ext cx="5688013" cy="792163"/>
          </a:xfrm>
        </p:spPr>
        <p:txBody>
          <a:bodyPr/>
          <a:lstStyle/>
          <a:p>
            <a:r>
              <a:rPr kumimoji="0" lang="zh-CN" altLang="en-US" smtClean="0">
                <a:effectLst>
                  <a:outerShdw blurRad="38100" dist="38100" dir="2700000" algn="tl">
                    <a:srgbClr val="C0C0C0"/>
                  </a:outerShdw>
                </a:effectLst>
              </a:rPr>
              <a:t>公式（</a:t>
            </a:r>
            <a:r>
              <a:rPr kumimoji="0" lang="en-US" altLang="zh-CN" smtClean="0">
                <a:effectLst>
                  <a:outerShdw blurRad="38100" dist="38100" dir="2700000" algn="tl">
                    <a:srgbClr val="C0C0C0"/>
                  </a:outerShdw>
                </a:effectLst>
              </a:rPr>
              <a:t>17</a:t>
            </a:r>
            <a:r>
              <a:rPr kumimoji="0" lang="zh-CN" altLang="en-US" smtClean="0">
                <a:effectLst>
                  <a:outerShdw blurRad="38100" dist="38100" dir="2700000" algn="tl">
                    <a:srgbClr val="C0C0C0"/>
                  </a:outerShdw>
                </a:effectLst>
              </a:rPr>
              <a:t>）的证明（真值表法）：</a:t>
            </a:r>
          </a:p>
        </p:txBody>
      </p:sp>
      <p:graphicFrame>
        <p:nvGraphicFramePr>
          <p:cNvPr id="223513" name="Group 281"/>
          <p:cNvGraphicFramePr>
            <a:graphicFrameLocks noGrp="1"/>
          </p:cNvGraphicFramePr>
          <p:nvPr/>
        </p:nvGraphicFramePr>
        <p:xfrm>
          <a:off x="1042988" y="1341438"/>
          <a:ext cx="7273925" cy="4114800"/>
        </p:xfrm>
        <a:graphic>
          <a:graphicData uri="http://schemas.openxmlformats.org/drawingml/2006/table">
            <a:tbl>
              <a:tblPr/>
              <a:tblGrid>
                <a:gridCol w="1006475"/>
                <a:gridCol w="928687"/>
                <a:gridCol w="1238250"/>
                <a:gridCol w="960438"/>
                <a:gridCol w="908050"/>
                <a:gridCol w="2232025"/>
              </a:tblGrid>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A+B</a:t>
                      </a:r>
                      <a:r>
                        <a:rPr kumimoji="0" lang="zh-CN" altLang="en-US"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9750" y="404813"/>
            <a:ext cx="8229600" cy="884237"/>
          </a:xfrm>
        </p:spPr>
        <p:txBody>
          <a:bodyPr/>
          <a:lstStyle/>
          <a:p>
            <a:pPr>
              <a:defRPr/>
            </a:pPr>
            <a:r>
              <a:rPr kumimoji="0" lang="en-US" altLang="zh-CN" smtClean="0"/>
              <a:t>2.3.2 </a:t>
            </a:r>
            <a:r>
              <a:rPr kumimoji="0" lang="zh-CN" altLang="en-US" smtClean="0"/>
              <a:t>若干常用公式</a:t>
            </a:r>
          </a:p>
        </p:txBody>
      </p:sp>
      <p:graphicFrame>
        <p:nvGraphicFramePr>
          <p:cNvPr id="45197" name="Group 141"/>
          <p:cNvGraphicFramePr>
            <a:graphicFrameLocks noGrp="1"/>
          </p:cNvGraphicFramePr>
          <p:nvPr>
            <p:ph idx="1"/>
          </p:nvPr>
        </p:nvGraphicFramePr>
        <p:xfrm>
          <a:off x="323850" y="1412875"/>
          <a:ext cx="8027988" cy="4611689"/>
        </p:xfrm>
        <a:graphic>
          <a:graphicData uri="http://schemas.openxmlformats.org/drawingml/2006/table">
            <a:tbl>
              <a:tblPr/>
              <a:tblGrid>
                <a:gridCol w="1857375"/>
                <a:gridCol w="6170613"/>
              </a:tblGrid>
              <a:tr h="596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Times New Roman" pitchFamily="18" charset="0"/>
                          <a:ea typeface="楷体_GB2312" pitchFamily="49" charset="-122"/>
                        </a:rPr>
                        <a:t>序</a:t>
                      </a: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     </a:t>
                      </a:r>
                      <a:r>
                        <a:rPr kumimoji="0" lang="zh-CN" altLang="en-US" sz="2800" b="0" i="0" u="none" strike="noStrike" cap="none" normalizeH="0" baseline="0" smtClean="0">
                          <a:ln>
                            <a:noFill/>
                          </a:ln>
                          <a:solidFill>
                            <a:srgbClr val="000000"/>
                          </a:solidFill>
                          <a:effectLst/>
                          <a:latin typeface="Times New Roman" pitchFamily="18" charset="0"/>
                          <a:ea typeface="楷体_GB2312" pitchFamily="49" charset="-122"/>
                        </a:rPr>
                        <a:t>号</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latin typeface="Times New Roman" pitchFamily="18" charset="0"/>
                          <a:ea typeface="楷体_GB2312" pitchFamily="49" charset="-122"/>
                        </a:rPr>
                        <a:t>公</a:t>
                      </a: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           </a:t>
                      </a:r>
                      <a:r>
                        <a:rPr kumimoji="0" lang="zh-CN" altLang="en-US" sz="2800" b="0" i="0" u="none" strike="noStrike" cap="none" normalizeH="0" baseline="0" smtClean="0">
                          <a:ln>
                            <a:noFill/>
                          </a:ln>
                          <a:solidFill>
                            <a:srgbClr val="000000"/>
                          </a:solidFill>
                          <a:effectLst/>
                          <a:latin typeface="Times New Roman" pitchFamily="18" charset="0"/>
                          <a:ea typeface="楷体_GB2312" pitchFamily="49" charset="-122"/>
                        </a:rPr>
                        <a:t>式</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21</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 A B = A</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22</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+A </a:t>
                      </a: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t>
                      </a: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B = A + B</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23</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B + A B′ = A</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24</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 A + B) = A</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0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25</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B + A′ C + B C = A B + A′ 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B</a:t>
                      </a:r>
                      <a:r>
                        <a:rPr kumimoji="0" lang="zh-CN" altLang="en-US" sz="2800" b="0" i="1"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 A′ C + B CD = A B + A′ C</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rPr>
                        <a:t>26</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latin typeface="Times New Roman" pitchFamily="18" charset="0"/>
                          <a:ea typeface="楷体_GB2312" pitchFamily="49" charset="-122"/>
                        </a:rPr>
                        <a:t>A (AB) ′ = A B′ ; A′ (AB) ′ = A′ </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3850" y="476250"/>
            <a:ext cx="6697663" cy="811213"/>
          </a:xfrm>
        </p:spPr>
        <p:txBody>
          <a:bodyPr/>
          <a:lstStyle/>
          <a:p>
            <a:r>
              <a:rPr kumimoji="0" lang="en-US" altLang="zh-CN" smtClean="0">
                <a:effectLst>
                  <a:outerShdw blurRad="38100" dist="38100" dir="2700000" algn="tl">
                    <a:srgbClr val="C0C0C0"/>
                  </a:outerShdw>
                </a:effectLst>
              </a:rPr>
              <a:t>2.4 </a:t>
            </a:r>
            <a:r>
              <a:rPr kumimoji="0" lang="zh-CN" altLang="en-US" smtClean="0">
                <a:effectLst>
                  <a:outerShdw blurRad="38100" dist="38100" dir="2700000" algn="tl">
                    <a:srgbClr val="C0C0C0"/>
                  </a:outerShdw>
                </a:effectLst>
              </a:rPr>
              <a:t>逻辑代数的基本定理</a:t>
            </a:r>
          </a:p>
        </p:txBody>
      </p:sp>
      <p:sp>
        <p:nvSpPr>
          <p:cNvPr id="46083" name="Rectangle 3"/>
          <p:cNvSpPr>
            <a:spLocks noGrp="1" noChangeArrowheads="1"/>
          </p:cNvSpPr>
          <p:nvPr>
            <p:ph type="body" idx="1"/>
          </p:nvPr>
        </p:nvSpPr>
        <p:spPr>
          <a:xfrm>
            <a:off x="468313" y="1557338"/>
            <a:ext cx="8137525" cy="4608512"/>
          </a:xfrm>
        </p:spPr>
        <p:txBody>
          <a:bodyPr/>
          <a:lstStyle/>
          <a:p>
            <a:r>
              <a:rPr kumimoji="0" lang="en-US" altLang="zh-CN" smtClean="0">
                <a:effectLst>
                  <a:outerShdw blurRad="38100" dist="38100" dir="2700000" algn="tl">
                    <a:srgbClr val="C0C0C0"/>
                  </a:outerShdw>
                </a:effectLst>
              </a:rPr>
              <a:t>2.4.1 </a:t>
            </a:r>
            <a:r>
              <a:rPr kumimoji="0" lang="zh-CN" altLang="en-US" smtClean="0">
                <a:effectLst>
                  <a:outerShdw blurRad="38100" dist="38100" dir="2700000" algn="tl">
                    <a:srgbClr val="C0C0C0"/>
                  </a:outerShdw>
                </a:effectLst>
              </a:rPr>
              <a:t>代入定理</a:t>
            </a:r>
            <a:endParaRPr kumimoji="0" lang="en-US" altLang="zh-CN" smtClean="0">
              <a:effectLst>
                <a:outerShdw blurRad="38100" dist="38100" dir="2700000" algn="tl">
                  <a:srgbClr val="C0C0C0"/>
                </a:outerShdw>
              </a:effectLst>
            </a:endParaRPr>
          </a:p>
          <a:p>
            <a:pPr>
              <a:buFontTx/>
              <a:buNone/>
            </a:pP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在任何一个包含</a:t>
            </a:r>
            <a:r>
              <a:rPr kumimoji="0" lang="en-US" altLang="zh-CN" i="1" smtClean="0">
                <a:effectLst>
                  <a:outerShdw blurRad="38100" dist="38100" dir="2700000" algn="tl">
                    <a:srgbClr val="C0C0C0"/>
                  </a:outerShdw>
                </a:effectLst>
              </a:rPr>
              <a:t>A</a:t>
            </a:r>
            <a:r>
              <a:rPr kumimoji="0" lang="zh-CN" altLang="en-US" smtClean="0">
                <a:effectLst>
                  <a:outerShdw blurRad="38100" dist="38100" dir="2700000" algn="tl">
                    <a:srgbClr val="C0C0C0"/>
                  </a:outerShdw>
                </a:effectLst>
              </a:rPr>
              <a:t>的逻辑等式中，若以另外一个逻辑式代入式中</a:t>
            </a:r>
            <a:r>
              <a:rPr kumimoji="0" lang="en-US" altLang="zh-CN" i="1" smtClean="0">
                <a:effectLst>
                  <a:outerShdw blurRad="38100" dist="38100" dir="2700000" algn="tl">
                    <a:srgbClr val="C0C0C0"/>
                  </a:outerShdw>
                </a:effectLst>
              </a:rPr>
              <a:t>A</a:t>
            </a:r>
            <a:r>
              <a:rPr kumimoji="0" lang="zh-CN" altLang="en-US" smtClean="0">
                <a:effectLst>
                  <a:outerShdw blurRad="38100" dist="38100" dir="2700000" algn="tl">
                    <a:srgbClr val="C0C0C0"/>
                  </a:outerShdw>
                </a:effectLst>
              </a:rPr>
              <a:t>的位置，则等式依然成立。</a:t>
            </a:r>
            <a:endParaRPr kumimoji="0" lang="en-US" altLang="zh-CN" smtClean="0">
              <a:effectLst>
                <a:outerShdw blurRad="38100" dist="38100" dir="2700000" algn="tl">
                  <a:srgbClr val="C0C0C0"/>
                </a:outerShdw>
              </a:effectLst>
            </a:endParaRPr>
          </a:p>
          <a:p>
            <a:pPr>
              <a:buFontTx/>
              <a:buNone/>
            </a:pPr>
            <a:endParaRPr kumimoji="0" lang="zh-CN" altLang="en-US"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kumimoji="0" lang="en-US" altLang="zh-CN" smtClean="0"/>
              <a:t>2.4.1 </a:t>
            </a:r>
            <a:r>
              <a:rPr kumimoji="0" lang="zh-CN" altLang="en-US" smtClean="0"/>
              <a:t>代入定理</a:t>
            </a:r>
          </a:p>
        </p:txBody>
      </p:sp>
      <p:sp>
        <p:nvSpPr>
          <p:cNvPr id="51203" name="Rectangle 3"/>
          <p:cNvSpPr>
            <a:spLocks noGrp="1" noChangeArrowheads="1"/>
          </p:cNvSpPr>
          <p:nvPr>
            <p:ph type="body" idx="1"/>
          </p:nvPr>
        </p:nvSpPr>
        <p:spPr>
          <a:xfrm>
            <a:off x="427038" y="1484313"/>
            <a:ext cx="8137525" cy="4105275"/>
          </a:xfrm>
        </p:spPr>
        <p:txBody>
          <a:bodyPr/>
          <a:lstStyle/>
          <a:p>
            <a:r>
              <a:rPr kumimoji="0" lang="zh-CN" altLang="en-US" smtClean="0">
                <a:effectLst>
                  <a:outerShdw blurRad="38100" dist="38100" dir="2700000" algn="tl">
                    <a:srgbClr val="C0C0C0"/>
                  </a:outerShdw>
                </a:effectLst>
              </a:rPr>
              <a:t>应用举例：</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式（</a:t>
            </a:r>
            <a:r>
              <a:rPr kumimoji="0" lang="en-US" altLang="zh-CN" smtClean="0">
                <a:effectLst>
                  <a:outerShdw blurRad="38100" dist="38100" dir="2700000" algn="tl">
                    <a:srgbClr val="C0C0C0"/>
                  </a:outerShdw>
                </a:effectLst>
              </a:rPr>
              <a:t>17</a:t>
            </a:r>
            <a:r>
              <a:rPr kumimoji="0" lang="zh-CN" altLang="en-US" smtClean="0">
                <a:effectLst>
                  <a:outerShdw blurRad="38100" dist="38100" dir="2700000" algn="tl">
                    <a:srgbClr val="C0C0C0"/>
                  </a:outerShdw>
                </a:effectLst>
              </a:rPr>
              <a:t>）</a:t>
            </a:r>
            <a:r>
              <a:rPr kumimoji="0" lang="en-US" altLang="zh-CN" smtClean="0">
                <a:effectLst>
                  <a:outerShdw blurRad="38100" dist="38100" dir="2700000" algn="tl">
                    <a:srgbClr val="C0C0C0"/>
                  </a:outerShdw>
                </a:effectLst>
              </a:rPr>
              <a:t>   </a:t>
            </a:r>
            <a:r>
              <a:rPr kumimoji="0" lang="en-US" altLang="zh-CN" i="1" smtClean="0">
                <a:effectLst>
                  <a:outerShdw blurRad="38100" dist="38100" dir="2700000" algn="tl">
                    <a:srgbClr val="C0C0C0"/>
                  </a:outerShdw>
                </a:effectLst>
              </a:rPr>
              <a:t>A+B</a:t>
            </a:r>
            <a:r>
              <a:rPr kumimoji="0" lang="en-US" altLang="zh-CN" i="1" smtClean="0">
                <a:solidFill>
                  <a:srgbClr val="FF0000"/>
                </a:solidFill>
                <a:effectLst>
                  <a:outerShdw blurRad="38100" dist="38100" dir="2700000" algn="tl">
                    <a:srgbClr val="C0C0C0"/>
                  </a:outerShdw>
                </a:effectLst>
              </a:rPr>
              <a:t>C</a:t>
            </a:r>
            <a:r>
              <a:rPr kumimoji="0" lang="en-US" altLang="zh-CN" i="1" smtClean="0">
                <a:effectLst>
                  <a:outerShdw blurRad="38100" dist="38100" dir="2700000" algn="tl">
                    <a:srgbClr val="C0C0C0"/>
                  </a:outerShdw>
                </a:effectLst>
              </a:rPr>
              <a:t>      =  (A+B)(A+</a:t>
            </a:r>
            <a:r>
              <a:rPr kumimoji="0" lang="en-US" altLang="zh-CN" i="1" smtClean="0">
                <a:solidFill>
                  <a:srgbClr val="FF0000"/>
                </a:solidFill>
                <a:effectLst>
                  <a:outerShdw blurRad="38100" dist="38100" dir="2700000" algn="tl">
                    <a:srgbClr val="C0C0C0"/>
                  </a:outerShdw>
                </a:effectLst>
              </a:rPr>
              <a:t>C</a:t>
            </a:r>
            <a:r>
              <a:rPr kumimoji="0" lang="en-US" altLang="zh-CN" i="1" smtClean="0">
                <a:effectLst>
                  <a:outerShdw blurRad="38100" dist="38100" dir="2700000" algn="tl">
                    <a:srgbClr val="C0C0C0"/>
                  </a:outerShdw>
                </a:effectLst>
              </a:rPr>
              <a:t>)   </a:t>
            </a:r>
          </a:p>
          <a:p>
            <a:pPr>
              <a:buFontTx/>
              <a:buNone/>
            </a:pPr>
            <a:endParaRPr kumimoji="0" lang="en-US" altLang="zh-CN" i="1" smtClean="0">
              <a:effectLst>
                <a:outerShdw blurRad="38100" dist="38100" dir="2700000" algn="tl">
                  <a:srgbClr val="C0C0C0"/>
                </a:outerShdw>
              </a:effectLst>
            </a:endParaRPr>
          </a:p>
          <a:p>
            <a:pPr>
              <a:buFontTx/>
              <a:buNone/>
            </a:pPr>
            <a:endParaRPr kumimoji="0" lang="en-US" altLang="zh-CN" i="1" smtClean="0">
              <a:effectLst>
                <a:outerShdw blurRad="38100" dist="38100" dir="2700000" algn="tl">
                  <a:srgbClr val="C0C0C0"/>
                </a:outerShdw>
              </a:effectLst>
            </a:endParaRPr>
          </a:p>
          <a:p>
            <a:pPr>
              <a:buFontTx/>
              <a:buNone/>
            </a:pPr>
            <a:r>
              <a:rPr kumimoji="0" lang="en-US" altLang="zh-CN" i="1" smtClean="0">
                <a:effectLst>
                  <a:outerShdw blurRad="38100" dist="38100" dir="2700000" algn="tl">
                    <a:srgbClr val="C0C0C0"/>
                  </a:outerShdw>
                </a:effectLst>
              </a:rPr>
              <a:t>			A+B(</a:t>
            </a:r>
            <a:r>
              <a:rPr kumimoji="0" lang="en-US" altLang="zh-CN" i="1" smtClean="0">
                <a:solidFill>
                  <a:srgbClr val="FF0000"/>
                </a:solidFill>
                <a:effectLst>
                  <a:outerShdw blurRad="38100" dist="38100" dir="2700000" algn="tl">
                    <a:srgbClr val="C0C0C0"/>
                  </a:outerShdw>
                </a:effectLst>
              </a:rPr>
              <a:t>CD</a:t>
            </a:r>
            <a:r>
              <a:rPr kumimoji="0" lang="en-US" altLang="zh-CN" i="1" smtClean="0">
                <a:effectLst>
                  <a:outerShdw blurRad="38100" dist="38100" dir="2700000" algn="tl">
                    <a:srgbClr val="C0C0C0"/>
                  </a:outerShdw>
                </a:effectLst>
              </a:rPr>
              <a:t>)  = (A+B)(A+</a:t>
            </a:r>
            <a:r>
              <a:rPr kumimoji="0" lang="en-US" altLang="zh-CN" i="1" smtClean="0">
                <a:solidFill>
                  <a:srgbClr val="FF0000"/>
                </a:solidFill>
                <a:effectLst>
                  <a:outerShdw blurRad="38100" dist="38100" dir="2700000" algn="tl">
                    <a:srgbClr val="C0C0C0"/>
                  </a:outerShdw>
                </a:effectLst>
              </a:rPr>
              <a:t>CD</a:t>
            </a:r>
            <a:r>
              <a:rPr kumimoji="0" lang="en-US" altLang="zh-CN" i="1" smtClean="0">
                <a:effectLst>
                  <a:outerShdw blurRad="38100" dist="38100" dir="2700000" algn="tl">
                    <a:srgbClr val="C0C0C0"/>
                  </a:outerShdw>
                </a:effectLst>
              </a:rPr>
              <a:t>)</a:t>
            </a:r>
          </a:p>
          <a:p>
            <a:pPr>
              <a:buFontTx/>
              <a:buNone/>
            </a:pPr>
            <a:r>
              <a:rPr kumimoji="0" lang="en-US" altLang="zh-CN" i="1" smtClean="0">
                <a:effectLst>
                  <a:outerShdw blurRad="38100" dist="38100" dir="2700000" algn="tl">
                    <a:srgbClr val="C0C0C0"/>
                  </a:outerShdw>
                </a:effectLst>
              </a:rPr>
              <a:t>					= (A+B)(A+</a:t>
            </a:r>
            <a:r>
              <a:rPr kumimoji="0" lang="en-US" altLang="zh-CN" i="1" smtClean="0">
                <a:solidFill>
                  <a:srgbClr val="FF0000"/>
                </a:solidFill>
                <a:effectLst>
                  <a:outerShdw blurRad="38100" dist="38100" dir="2700000" algn="tl">
                    <a:srgbClr val="C0C0C0"/>
                  </a:outerShdw>
                </a:effectLst>
              </a:rPr>
              <a:t>C</a:t>
            </a:r>
            <a:r>
              <a:rPr kumimoji="0" lang="en-US" altLang="zh-CN" i="1" smtClean="0">
                <a:effectLst>
                  <a:outerShdw blurRad="38100" dist="38100" dir="2700000" algn="tl">
                    <a:srgbClr val="C0C0C0"/>
                  </a:outerShdw>
                </a:effectLst>
              </a:rPr>
              <a:t>)(A+</a:t>
            </a:r>
            <a:r>
              <a:rPr kumimoji="0" lang="en-US" altLang="zh-CN" i="1" smtClean="0">
                <a:solidFill>
                  <a:srgbClr val="FF0000"/>
                </a:solidFill>
                <a:effectLst>
                  <a:outerShdw blurRad="38100" dist="38100" dir="2700000" algn="tl">
                    <a:srgbClr val="C0C0C0"/>
                  </a:outerShdw>
                </a:effectLst>
              </a:rPr>
              <a:t>D</a:t>
            </a:r>
            <a:r>
              <a:rPr kumimoji="0" lang="en-US" altLang="zh-CN" i="1" smtClean="0">
                <a:effectLst>
                  <a:outerShdw blurRad="38100" dist="38100" dir="2700000" algn="tl">
                    <a:srgbClr val="C0C0C0"/>
                  </a:outerShdw>
                </a:effectLst>
              </a:rPr>
              <a:t>)</a:t>
            </a:r>
          </a:p>
        </p:txBody>
      </p:sp>
      <p:sp>
        <p:nvSpPr>
          <p:cNvPr id="51204" name="Line 4"/>
          <p:cNvSpPr>
            <a:spLocks noChangeShapeType="1"/>
          </p:cNvSpPr>
          <p:nvPr/>
        </p:nvSpPr>
        <p:spPr bwMode="auto">
          <a:xfrm flipH="1">
            <a:off x="3419872" y="2348880"/>
            <a:ext cx="142875" cy="1295400"/>
          </a:xfrm>
          <a:prstGeom prst="line">
            <a:avLst/>
          </a:prstGeom>
          <a:noFill/>
          <a:ln w="38100">
            <a:solidFill>
              <a:schemeClr val="hlink"/>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kumimoji="0" lang="en-US" altLang="zh-CN" smtClean="0"/>
              <a:t>2.4.1 </a:t>
            </a:r>
            <a:r>
              <a:rPr kumimoji="0" lang="zh-CN" altLang="en-US" smtClean="0"/>
              <a:t>代入定理</a:t>
            </a:r>
          </a:p>
        </p:txBody>
      </p:sp>
      <p:sp>
        <p:nvSpPr>
          <p:cNvPr id="52227" name="Rectangle 3"/>
          <p:cNvSpPr>
            <a:spLocks noGrp="1" noChangeArrowheads="1"/>
          </p:cNvSpPr>
          <p:nvPr>
            <p:ph type="body" sz="half" idx="1"/>
          </p:nvPr>
        </p:nvSpPr>
        <p:spPr>
          <a:xfrm>
            <a:off x="323850" y="1628775"/>
            <a:ext cx="3424238" cy="3055938"/>
          </a:xfrm>
        </p:spPr>
        <p:txBody>
          <a:bodyPr/>
          <a:lstStyle/>
          <a:p>
            <a:r>
              <a:rPr kumimoji="0" lang="zh-CN" altLang="en-US" sz="3600" smtClean="0">
                <a:effectLst>
                  <a:outerShdw blurRad="38100" dist="38100" dir="2700000" algn="tl">
                    <a:srgbClr val="C0C0C0"/>
                  </a:outerShdw>
                </a:effectLst>
              </a:rPr>
              <a:t>应用举例：</a:t>
            </a:r>
            <a:endParaRPr kumimoji="0" lang="en-US" altLang="zh-CN" sz="3600" smtClean="0">
              <a:effectLst>
                <a:outerShdw blurRad="38100" dist="38100" dir="2700000" algn="tl">
                  <a:srgbClr val="C0C0C0"/>
                </a:outerShdw>
              </a:effectLst>
            </a:endParaRPr>
          </a:p>
          <a:p>
            <a:pPr>
              <a:buFontTx/>
              <a:buNone/>
            </a:pPr>
            <a:r>
              <a:rPr kumimoji="0" lang="en-US" altLang="zh-CN" sz="3600" smtClean="0">
                <a:effectLst>
                  <a:outerShdw blurRad="38100" dist="38100" dir="2700000" algn="tl">
                    <a:srgbClr val="C0C0C0"/>
                  </a:outerShdw>
                </a:effectLst>
              </a:rPr>
              <a:t>  </a:t>
            </a:r>
            <a:r>
              <a:rPr kumimoji="0" lang="zh-CN" altLang="en-US" sz="3600" smtClean="0">
                <a:effectLst>
                  <a:outerShdw blurRad="38100" dist="38100" dir="2700000" algn="tl">
                    <a:srgbClr val="C0C0C0"/>
                  </a:outerShdw>
                </a:effectLst>
              </a:rPr>
              <a:t>式</a:t>
            </a:r>
            <a:r>
              <a:rPr kumimoji="0" lang="en-US" altLang="zh-CN" sz="3600" smtClean="0">
                <a:effectLst>
                  <a:outerShdw blurRad="38100" dist="38100" dir="2700000" algn="tl">
                    <a:srgbClr val="C0C0C0"/>
                  </a:outerShdw>
                </a:effectLst>
              </a:rPr>
              <a:t> </a:t>
            </a:r>
            <a:r>
              <a:rPr kumimoji="0" lang="zh-CN" altLang="en-US" sz="3600" smtClean="0">
                <a:effectLst>
                  <a:outerShdw blurRad="38100" dist="38100" dir="2700000" algn="tl">
                    <a:srgbClr val="C0C0C0"/>
                  </a:outerShdw>
                </a:effectLst>
              </a:rPr>
              <a:t>（</a:t>
            </a:r>
            <a:r>
              <a:rPr kumimoji="0" lang="en-US" altLang="zh-CN" sz="3600" smtClean="0">
                <a:effectLst>
                  <a:outerShdw blurRad="38100" dist="38100" dir="2700000" algn="tl">
                    <a:srgbClr val="C0C0C0"/>
                  </a:outerShdw>
                </a:effectLst>
              </a:rPr>
              <a:t>8</a:t>
            </a:r>
            <a:r>
              <a:rPr kumimoji="0" lang="zh-CN" altLang="en-US" sz="3600" smtClean="0">
                <a:effectLst>
                  <a:outerShdw blurRad="38100" dist="38100" dir="2700000" algn="tl">
                    <a:srgbClr val="C0C0C0"/>
                  </a:outerShdw>
                </a:effectLst>
              </a:rPr>
              <a:t>）</a:t>
            </a:r>
          </a:p>
        </p:txBody>
      </p:sp>
      <p:graphicFrame>
        <p:nvGraphicFramePr>
          <p:cNvPr id="20483" name="Object 4"/>
          <p:cNvGraphicFramePr>
            <a:graphicFrameLocks noChangeAspect="1"/>
          </p:cNvGraphicFramePr>
          <p:nvPr>
            <p:ph sz="half" idx="2"/>
          </p:nvPr>
        </p:nvGraphicFramePr>
        <p:xfrm>
          <a:off x="3657600" y="2016125"/>
          <a:ext cx="4133850" cy="3455988"/>
        </p:xfrm>
        <a:graphic>
          <a:graphicData uri="http://schemas.openxmlformats.org/presentationml/2006/ole">
            <p:oleObj spid="_x0000_s20483" name="公式" r:id="rId3" imgW="1473200" imgH="1231900" progId="Equation.3">
              <p:embed/>
            </p:oleObj>
          </a:graphicData>
        </a:graphic>
      </p:graphicFrame>
      <p:sp>
        <p:nvSpPr>
          <p:cNvPr id="52230" name="AutoShape 6"/>
          <p:cNvSpPr>
            <a:spLocks noChangeArrowheads="1"/>
          </p:cNvSpPr>
          <p:nvPr/>
        </p:nvSpPr>
        <p:spPr bwMode="auto">
          <a:xfrm>
            <a:off x="4427538" y="3213100"/>
            <a:ext cx="719137" cy="863600"/>
          </a:xfrm>
          <a:prstGeom prst="downArrow">
            <a:avLst>
              <a:gd name="adj1" fmla="val 50000"/>
              <a:gd name="adj2" fmla="val 300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kumimoji="0" lang="en-US" altLang="zh-CN" smtClean="0">
                <a:effectLst>
                  <a:outerShdw blurRad="38100" dist="38100" dir="2700000" algn="tl">
                    <a:srgbClr val="C0C0C0"/>
                  </a:outerShdw>
                </a:effectLst>
              </a:rPr>
              <a:t>2.4 </a:t>
            </a:r>
            <a:r>
              <a:rPr kumimoji="0" lang="zh-CN" altLang="en-US" smtClean="0">
                <a:effectLst>
                  <a:outerShdw blurRad="38100" dist="38100" dir="2700000" algn="tl">
                    <a:srgbClr val="C0C0C0"/>
                  </a:outerShdw>
                </a:effectLst>
              </a:rPr>
              <a:t>逻辑代数的基本定理</a:t>
            </a:r>
          </a:p>
        </p:txBody>
      </p:sp>
      <p:sp>
        <p:nvSpPr>
          <p:cNvPr id="48131" name="Rectangle 3"/>
          <p:cNvSpPr>
            <a:spLocks noGrp="1" noChangeArrowheads="1"/>
          </p:cNvSpPr>
          <p:nvPr>
            <p:ph type="body" sz="half" idx="1"/>
          </p:nvPr>
        </p:nvSpPr>
        <p:spPr>
          <a:xfrm>
            <a:off x="395288" y="1628775"/>
            <a:ext cx="7129462" cy="1512888"/>
          </a:xfrm>
        </p:spPr>
        <p:txBody>
          <a:bodyPr/>
          <a:lstStyle/>
          <a:p>
            <a:r>
              <a:rPr kumimoji="0" lang="en-US" altLang="zh-CN" smtClean="0">
                <a:effectLst>
                  <a:outerShdw blurRad="38100" dist="38100" dir="2700000" algn="tl">
                    <a:srgbClr val="C0C0C0"/>
                  </a:outerShdw>
                </a:effectLst>
              </a:rPr>
              <a:t>2.4.2 </a:t>
            </a:r>
            <a:r>
              <a:rPr kumimoji="0" lang="zh-CN" altLang="en-US" smtClean="0">
                <a:effectLst>
                  <a:outerShdw blurRad="38100" dist="38100" dir="2700000" algn="tl">
                    <a:srgbClr val="C0C0C0"/>
                  </a:outerShdw>
                </a:effectLst>
              </a:rPr>
              <a:t>反演定理</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对任一逻辑式</a:t>
            </a:r>
            <a:endParaRPr kumimoji="0" lang="en-US" altLang="zh-CN" smtClean="0">
              <a:effectLst>
                <a:outerShdw blurRad="38100" dist="38100" dir="2700000" algn="tl">
                  <a:srgbClr val="C0C0C0"/>
                </a:outerShdw>
              </a:effectLst>
            </a:endParaRPr>
          </a:p>
          <a:p>
            <a:pPr>
              <a:buFontTx/>
              <a:buNone/>
            </a:pPr>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graphicFrame>
        <p:nvGraphicFramePr>
          <p:cNvPr id="21507" name="Object 4"/>
          <p:cNvGraphicFramePr>
            <a:graphicFrameLocks noChangeAspect="1"/>
          </p:cNvGraphicFramePr>
          <p:nvPr>
            <p:ph sz="quarter" idx="2"/>
          </p:nvPr>
        </p:nvGraphicFramePr>
        <p:xfrm>
          <a:off x="1042988" y="2997200"/>
          <a:ext cx="6335712" cy="2181225"/>
        </p:xfrm>
        <a:graphic>
          <a:graphicData uri="http://schemas.openxmlformats.org/presentationml/2006/ole">
            <p:oleObj spid="_x0000_s21507" name="Equation" r:id="rId3" imgW="1917700" imgH="660400" progId="Equation.3">
              <p:embed/>
            </p:oleObj>
          </a:graphicData>
        </a:graphic>
      </p:graphicFrame>
      <p:graphicFrame>
        <p:nvGraphicFramePr>
          <p:cNvPr id="21508" name="Object 6"/>
          <p:cNvGraphicFramePr>
            <a:graphicFrameLocks noChangeAspect="1"/>
          </p:cNvGraphicFramePr>
          <p:nvPr>
            <p:ph sz="quarter" idx="3"/>
          </p:nvPr>
        </p:nvGraphicFramePr>
        <p:xfrm>
          <a:off x="4979988" y="2247900"/>
          <a:ext cx="1165225" cy="407988"/>
        </p:xfrm>
        <a:graphic>
          <a:graphicData uri="http://schemas.openxmlformats.org/presentationml/2006/ole">
            <p:oleObj spid="_x0000_s21508" name="公式" r:id="rId4" imgW="507780" imgH="177723" progId="Equation.3">
              <p:embed/>
            </p:oleObj>
          </a:graphicData>
        </a:graphic>
      </p:graphicFrame>
      <p:sp>
        <p:nvSpPr>
          <p:cNvPr id="48136" name="AutoShape 8"/>
          <p:cNvSpPr>
            <a:spLocks noChangeArrowheads="1"/>
          </p:cNvSpPr>
          <p:nvPr/>
        </p:nvSpPr>
        <p:spPr bwMode="auto">
          <a:xfrm>
            <a:off x="5219700" y="908050"/>
            <a:ext cx="3924300" cy="1223963"/>
          </a:xfrm>
          <a:prstGeom prst="wedgeEllipseCallout">
            <a:avLst>
              <a:gd name="adj1" fmla="val -92880"/>
              <a:gd name="adj2" fmla="val 467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ltLang="zh-CN" b="0">
                <a:solidFill>
                  <a:srgbClr val="000000"/>
                </a:solidFill>
                <a:effectLst>
                  <a:outerShdw blurRad="38100" dist="38100" dir="2700000" algn="tl">
                    <a:srgbClr val="FFFFFF"/>
                  </a:outerShdw>
                </a:effectLst>
              </a:rPr>
              <a:t> </a:t>
            </a:r>
            <a:r>
              <a:rPr lang="zh-CN" altLang="en-US" sz="2400">
                <a:solidFill>
                  <a:srgbClr val="FF0000"/>
                </a:solidFill>
              </a:rPr>
              <a:t>变换顺序</a:t>
            </a:r>
            <a:r>
              <a:rPr lang="en-US" altLang="zh-CN" sz="2400">
                <a:solidFill>
                  <a:srgbClr val="000000"/>
                </a:solidFill>
              </a:rPr>
              <a:t> </a:t>
            </a:r>
            <a:r>
              <a:rPr lang="zh-CN" altLang="en-US" sz="2400">
                <a:solidFill>
                  <a:srgbClr val="000000"/>
                </a:solidFill>
              </a:rPr>
              <a:t>先括号，然后乘，最后加</a:t>
            </a:r>
            <a:endParaRPr lang="en-US" altLang="zh-CN" sz="2400">
              <a:solidFill>
                <a:srgbClr val="000000"/>
              </a:solidFill>
            </a:endParaRPr>
          </a:p>
          <a:p>
            <a:r>
              <a:rPr lang="en-US" altLang="zh-CN" sz="2000" b="0">
                <a:solidFill>
                  <a:srgbClr val="000000"/>
                </a:solidFill>
                <a:effectLst>
                  <a:outerShdw blurRad="38100" dist="38100" dir="2700000" algn="tl">
                    <a:srgbClr val="FFFFFF"/>
                  </a:outerShdw>
                </a:effectLst>
              </a:rPr>
              <a:t>	</a:t>
            </a:r>
          </a:p>
        </p:txBody>
      </p:sp>
      <p:sp>
        <p:nvSpPr>
          <p:cNvPr id="48137" name="AutoShape 9"/>
          <p:cNvSpPr>
            <a:spLocks noChangeArrowheads="1"/>
          </p:cNvSpPr>
          <p:nvPr/>
        </p:nvSpPr>
        <p:spPr bwMode="auto">
          <a:xfrm>
            <a:off x="4932363" y="4868863"/>
            <a:ext cx="3887787" cy="1152525"/>
          </a:xfrm>
          <a:prstGeom prst="wedgeEllipseCallout">
            <a:avLst>
              <a:gd name="adj1" fmla="val -50120"/>
              <a:gd name="adj2" fmla="val -96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400">
                <a:solidFill>
                  <a:srgbClr val="000000"/>
                </a:solidFill>
              </a:rPr>
              <a:t>不属于单个变量的上的反号保留不变</a:t>
            </a:r>
            <a:endParaRPr lang="en-US" altLang="zh-CN" sz="2400">
              <a:solidFill>
                <a:srgbClr val="000000"/>
              </a:solidFill>
            </a:endParaRPr>
          </a:p>
          <a:p>
            <a:pPr algn="ct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00113" y="2420938"/>
            <a:ext cx="6842125" cy="1470025"/>
          </a:xfrm>
        </p:spPr>
        <p:txBody>
          <a:bodyPr/>
          <a:lstStyle/>
          <a:p>
            <a:r>
              <a:rPr kumimoji="0" lang="zh-CN" altLang="en-US" sz="4800" smtClean="0">
                <a:effectLst>
                  <a:outerShdw blurRad="38100" dist="38100" dir="2700000" algn="tl">
                    <a:srgbClr val="C0C0C0"/>
                  </a:outerShdw>
                </a:effectLst>
              </a:rPr>
              <a:t>第二章</a:t>
            </a:r>
            <a:r>
              <a:rPr kumimoji="0" lang="en-US" altLang="zh-CN" sz="4800" smtClean="0">
                <a:effectLst>
                  <a:outerShdw blurRad="38100" dist="38100" dir="2700000" algn="tl">
                    <a:srgbClr val="C0C0C0"/>
                  </a:outerShdw>
                </a:effectLst>
              </a:rPr>
              <a:t>     </a:t>
            </a:r>
            <a:r>
              <a:rPr kumimoji="0" lang="zh-CN" altLang="en-US" sz="4800" smtClean="0">
                <a:effectLst>
                  <a:outerShdw blurRad="38100" dist="38100" dir="2700000" algn="tl">
                    <a:srgbClr val="C0C0C0"/>
                  </a:outerShdw>
                </a:effectLst>
              </a:rPr>
              <a:t>逻辑代数基础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kumimoji="0" lang="en-US" altLang="zh-CN" smtClean="0"/>
              <a:t>2.4.2 </a:t>
            </a:r>
            <a:r>
              <a:rPr kumimoji="0" lang="zh-CN" altLang="en-US" smtClean="0"/>
              <a:t>反演定理</a:t>
            </a:r>
          </a:p>
        </p:txBody>
      </p:sp>
      <p:sp>
        <p:nvSpPr>
          <p:cNvPr id="56323" name="Rectangle 3"/>
          <p:cNvSpPr>
            <a:spLocks noGrp="1" noChangeArrowheads="1"/>
          </p:cNvSpPr>
          <p:nvPr>
            <p:ph type="body" sz="half" idx="1"/>
          </p:nvPr>
        </p:nvSpPr>
        <p:spPr/>
        <p:txBody>
          <a:bodyPr/>
          <a:lstStyle/>
          <a:p>
            <a:r>
              <a:rPr kumimoji="0" lang="zh-CN" altLang="en-US" smtClean="0">
                <a:effectLst>
                  <a:outerShdw blurRad="38100" dist="38100" dir="2700000" algn="tl">
                    <a:srgbClr val="C0C0C0"/>
                  </a:outerShdw>
                </a:effectLst>
              </a:rPr>
              <a:t>应用举例：</a:t>
            </a:r>
            <a:endParaRPr kumimoji="0" lang="en-US" altLang="zh-CN" smtClean="0">
              <a:effectLst>
                <a:outerShdw blurRad="38100" dist="38100" dir="2700000" algn="tl">
                  <a:srgbClr val="C0C0C0"/>
                </a:outerShdw>
              </a:effectLst>
            </a:endParaRPr>
          </a:p>
          <a:p>
            <a:pPr>
              <a:buFontTx/>
              <a:buNone/>
            </a:pPr>
            <a:endParaRPr kumimoji="0" lang="zh-CN" altLang="en-US" smtClean="0">
              <a:effectLst>
                <a:outerShdw blurRad="38100" dist="38100" dir="2700000" algn="tl">
                  <a:srgbClr val="C0C0C0"/>
                </a:outerShdw>
              </a:effectLst>
            </a:endParaRPr>
          </a:p>
        </p:txBody>
      </p:sp>
      <p:graphicFrame>
        <p:nvGraphicFramePr>
          <p:cNvPr id="22531" name="Object 4"/>
          <p:cNvGraphicFramePr>
            <a:graphicFrameLocks noChangeAspect="1"/>
          </p:cNvGraphicFramePr>
          <p:nvPr>
            <p:ph sz="half" idx="2"/>
          </p:nvPr>
        </p:nvGraphicFramePr>
        <p:xfrm>
          <a:off x="2062163" y="3022600"/>
          <a:ext cx="5233987" cy="1744663"/>
        </p:xfrm>
        <a:graphic>
          <a:graphicData uri="http://schemas.openxmlformats.org/presentationml/2006/ole">
            <p:oleObj spid="_x0000_s22531" name="公式" r:id="rId3" imgW="1981200" imgH="660400" progId="Equation.3">
              <p:embed/>
            </p:oleObj>
          </a:graphicData>
        </a:graphic>
      </p:graphicFrame>
      <p:sp>
        <p:nvSpPr>
          <p:cNvPr id="56326" name="Line 6"/>
          <p:cNvSpPr>
            <a:spLocks noChangeShapeType="1"/>
          </p:cNvSpPr>
          <p:nvPr/>
        </p:nvSpPr>
        <p:spPr bwMode="auto">
          <a:xfrm flipV="1">
            <a:off x="6156325" y="4221163"/>
            <a:ext cx="1079500" cy="360362"/>
          </a:xfrm>
          <a:prstGeom prst="line">
            <a:avLst/>
          </a:prstGeom>
          <a:noFill/>
          <a:ln w="762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95288" y="1773238"/>
            <a:ext cx="8137525" cy="4360862"/>
          </a:xfrm>
        </p:spPr>
        <p:txBody>
          <a:bodyPr/>
          <a:lstStyle/>
          <a:p>
            <a:pPr>
              <a:lnSpc>
                <a:spcPct val="90000"/>
              </a:lnSpc>
            </a:pPr>
            <a:r>
              <a:rPr kumimoji="0" lang="en-US" altLang="zh-CN" smtClean="0">
                <a:effectLst>
                  <a:outerShdw blurRad="38100" dist="38100" dir="2700000" algn="tl">
                    <a:srgbClr val="C0C0C0"/>
                  </a:outerShdw>
                </a:effectLst>
              </a:rPr>
              <a:t>2.5.1  </a:t>
            </a:r>
            <a:r>
              <a:rPr kumimoji="0" lang="zh-CN" altLang="en-US" smtClean="0">
                <a:effectLst>
                  <a:outerShdw blurRad="38100" dist="38100" dir="2700000" algn="tl">
                    <a:srgbClr val="C0C0C0"/>
                  </a:outerShdw>
                </a:effectLst>
              </a:rPr>
              <a:t>逻辑函数</a:t>
            </a:r>
            <a:endParaRPr kumimoji="0" lang="en-US" altLang="zh-CN" smtClean="0">
              <a:effectLst>
                <a:outerShdw blurRad="38100" dist="38100" dir="2700000" algn="tl">
                  <a:srgbClr val="C0C0C0"/>
                </a:outerShdw>
              </a:effectLst>
            </a:endParaRPr>
          </a:p>
          <a:p>
            <a:pPr>
              <a:lnSpc>
                <a:spcPct val="90000"/>
              </a:lnSpc>
            </a:pPr>
            <a:r>
              <a:rPr kumimoji="0" lang="en-US" altLang="zh-CN" smtClean="0">
                <a:effectLst>
                  <a:outerShdw blurRad="38100" dist="38100" dir="2700000" algn="tl">
                    <a:srgbClr val="C0C0C0"/>
                  </a:outerShdw>
                </a:effectLst>
              </a:rPr>
              <a:t>Y=F(</a:t>
            </a:r>
            <a:r>
              <a:rPr kumimoji="0" lang="en-US" altLang="zh-CN" i="1" smtClean="0">
                <a:effectLst>
                  <a:outerShdw blurRad="38100" dist="38100" dir="2700000" algn="tl">
                    <a:srgbClr val="C0C0C0"/>
                  </a:outerShdw>
                </a:effectLst>
              </a:rPr>
              <a:t>A,B,C</a:t>
            </a:r>
            <a:r>
              <a:rPr kumimoji="0" lang="en-US" altLang="zh-CN" smtClean="0">
                <a:effectLst>
                  <a:outerShdw blurRad="38100" dist="38100" dir="2700000" algn="tl">
                    <a:srgbClr val="C0C0C0"/>
                  </a:outerShdw>
                </a:effectLst>
              </a:rPr>
              <a:t>,</a:t>
            </a:r>
            <a:r>
              <a:rPr kumimoji="0" lang="en-US" altLang="zh-CN" smtClean="0">
                <a:effectLst>
                  <a:outerShdw blurRad="38100" dist="38100" dir="2700000" algn="tl">
                    <a:srgbClr val="C0C0C0"/>
                  </a:outerShdw>
                </a:effectLst>
                <a:cs typeface="Times New Roman" pitchFamily="18" charset="0"/>
              </a:rPr>
              <a:t>······</a:t>
            </a:r>
            <a:r>
              <a:rPr kumimoji="0" lang="en-US" altLang="zh-CN" smtClean="0">
                <a:effectLst>
                  <a:outerShdw blurRad="38100" dist="38100" dir="2700000" algn="tl">
                    <a:srgbClr val="C0C0C0"/>
                  </a:outerShdw>
                </a:effectLst>
              </a:rPr>
              <a:t>)</a:t>
            </a:r>
          </a:p>
          <a:p>
            <a:pPr>
              <a:lnSpc>
                <a:spcPct val="90000"/>
              </a:lnSpc>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若以逻辑变量为输入，运算结果为输出，则输入变量值确定以后，输出的取值也随之而定。输入</a:t>
            </a:r>
            <a:r>
              <a:rPr kumimoji="0" lang="en-US" altLang="zh-CN" smtClean="0">
                <a:effectLst>
                  <a:outerShdw blurRad="38100" dist="38100" dir="2700000" algn="tl">
                    <a:srgbClr val="C0C0C0"/>
                  </a:outerShdw>
                </a:effectLst>
              </a:rPr>
              <a:t>/</a:t>
            </a:r>
            <a:r>
              <a:rPr kumimoji="0" lang="zh-CN" altLang="en-US" smtClean="0">
                <a:effectLst>
                  <a:outerShdw blurRad="38100" dist="38100" dir="2700000" algn="tl">
                    <a:srgbClr val="C0C0C0"/>
                  </a:outerShdw>
                </a:effectLst>
              </a:rPr>
              <a:t>输出之间是一种函数关系。</a:t>
            </a:r>
            <a:endParaRPr kumimoji="0" lang="en-US" altLang="zh-CN" smtClean="0">
              <a:effectLst>
                <a:outerShdw blurRad="38100" dist="38100" dir="2700000" algn="tl">
                  <a:srgbClr val="C0C0C0"/>
                </a:outerShdw>
              </a:effectLst>
            </a:endParaRPr>
          </a:p>
          <a:p>
            <a:pPr>
              <a:lnSpc>
                <a:spcPct val="90000"/>
              </a:lnSpc>
              <a:buFontTx/>
              <a:buNone/>
            </a:pPr>
            <a:endParaRPr kumimoji="0" lang="en-US" altLang="zh-CN" sz="2400" smtClean="0">
              <a:effectLst>
                <a:outerShdw blurRad="38100" dist="38100" dir="2700000" algn="tl">
                  <a:srgbClr val="C0C0C0"/>
                </a:outerShdw>
              </a:effectLst>
            </a:endParaRPr>
          </a:p>
          <a:p>
            <a:pPr>
              <a:lnSpc>
                <a:spcPct val="90000"/>
              </a:lnSpc>
              <a:buFontTx/>
              <a:buNone/>
            </a:pPr>
            <a:r>
              <a:rPr kumimoji="0" lang="en-US" altLang="zh-CN" sz="2400" smtClean="0">
                <a:effectLst>
                  <a:outerShdw blurRad="38100" dist="38100" dir="2700000" algn="tl">
                    <a:srgbClr val="C0C0C0"/>
                  </a:outerShdw>
                </a:effectLst>
              </a:rPr>
              <a:t>   </a:t>
            </a:r>
            <a:r>
              <a:rPr kumimoji="0" lang="zh-CN" altLang="en-US" sz="2400" smtClean="0">
                <a:effectLst>
                  <a:outerShdw blurRad="38100" dist="38100" dir="2700000" algn="tl">
                    <a:srgbClr val="C0C0C0"/>
                  </a:outerShdw>
                </a:effectLst>
              </a:rPr>
              <a:t>注：在二值逻辑中，</a:t>
            </a:r>
            <a:endParaRPr kumimoji="0" lang="en-US" altLang="zh-CN" sz="2400" smtClean="0">
              <a:effectLst>
                <a:outerShdw blurRad="38100" dist="38100" dir="2700000" algn="tl">
                  <a:srgbClr val="C0C0C0"/>
                </a:outerShdw>
              </a:effectLst>
            </a:endParaRPr>
          </a:p>
          <a:p>
            <a:pPr>
              <a:lnSpc>
                <a:spcPct val="90000"/>
              </a:lnSpc>
              <a:buFontTx/>
              <a:buNone/>
            </a:pPr>
            <a:r>
              <a:rPr kumimoji="0" lang="en-US" altLang="zh-CN" sz="2400" smtClean="0">
                <a:effectLst>
                  <a:outerShdw blurRad="38100" dist="38100" dir="2700000" algn="tl">
                    <a:srgbClr val="C0C0C0"/>
                  </a:outerShdw>
                </a:effectLst>
              </a:rPr>
              <a:t>	</a:t>
            </a:r>
            <a:r>
              <a:rPr kumimoji="0" lang="zh-CN" altLang="en-US" sz="2400" smtClean="0">
                <a:effectLst>
                  <a:outerShdw blurRad="38100" dist="38100" dir="2700000" algn="tl">
                    <a:srgbClr val="C0C0C0"/>
                  </a:outerShdw>
                </a:effectLst>
              </a:rPr>
              <a:t>输入</a:t>
            </a:r>
            <a:r>
              <a:rPr kumimoji="0" lang="en-US" altLang="zh-CN" sz="2400" smtClean="0">
                <a:effectLst>
                  <a:outerShdw blurRad="38100" dist="38100" dir="2700000" algn="tl">
                    <a:srgbClr val="C0C0C0"/>
                  </a:outerShdw>
                </a:effectLst>
              </a:rPr>
              <a:t>/</a:t>
            </a:r>
            <a:r>
              <a:rPr kumimoji="0" lang="zh-CN" altLang="en-US" sz="2400" smtClean="0">
                <a:effectLst>
                  <a:outerShdw blurRad="38100" dist="38100" dir="2700000" algn="tl">
                    <a:srgbClr val="C0C0C0"/>
                  </a:outerShdw>
                </a:effectLst>
              </a:rPr>
              <a:t>输出都只有两种取值</a:t>
            </a:r>
            <a:r>
              <a:rPr kumimoji="0" lang="en-US" altLang="zh-CN" sz="2400" smtClean="0">
                <a:effectLst>
                  <a:outerShdw blurRad="38100" dist="38100" dir="2700000" algn="tl">
                    <a:srgbClr val="C0C0C0"/>
                  </a:outerShdw>
                </a:effectLst>
              </a:rPr>
              <a:t>0/1</a:t>
            </a:r>
            <a:r>
              <a:rPr kumimoji="0" lang="zh-CN" altLang="en-US" sz="2400" smtClean="0">
                <a:effectLst>
                  <a:outerShdw blurRad="38100" dist="38100" dir="2700000" algn="tl">
                    <a:srgbClr val="C0C0C0"/>
                  </a:outerShdw>
                </a:effectLst>
              </a:rPr>
              <a:t>。</a:t>
            </a:r>
          </a:p>
        </p:txBody>
      </p:sp>
      <p:sp>
        <p:nvSpPr>
          <p:cNvPr id="59396" name="Rectangle 4"/>
          <p:cNvSpPr>
            <a:spLocks noChangeArrowheads="1"/>
          </p:cNvSpPr>
          <p:nvPr/>
        </p:nvSpPr>
        <p:spPr bwMode="auto">
          <a:xfrm>
            <a:off x="250825" y="476250"/>
            <a:ext cx="8229600" cy="884238"/>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r>
              <a:rPr lang="en-US" altLang="zh-CN" sz="3600" b="0" dirty="0">
                <a:solidFill>
                  <a:srgbClr val="000000"/>
                </a:solidFill>
                <a:effectLst>
                  <a:outerShdw blurRad="38100" dist="38100" dir="2700000" algn="tl">
                    <a:srgbClr val="C0C0C0"/>
                  </a:outerShdw>
                </a:effectLst>
                <a:latin typeface="Times New Roman" pitchFamily="18" charset="0"/>
              </a:rPr>
              <a:t>2.5 </a:t>
            </a:r>
            <a:r>
              <a:rPr lang="zh-CN" altLang="en-US" sz="3600" b="0" dirty="0">
                <a:solidFill>
                  <a:srgbClr val="000000"/>
                </a:solidFill>
                <a:effectLst>
                  <a:outerShdw blurRad="38100" dist="38100" dir="2700000" algn="tl">
                    <a:srgbClr val="C0C0C0"/>
                  </a:outerShdw>
                </a:effectLst>
                <a:latin typeface="Times New Roman" pitchFamily="18" charset="0"/>
              </a:rPr>
              <a:t>逻辑函数</a:t>
            </a:r>
            <a:r>
              <a:rPr lang="zh-CN" altLang="en-US" sz="3600" b="0" dirty="0" smtClean="0">
                <a:solidFill>
                  <a:srgbClr val="000000"/>
                </a:solidFill>
                <a:effectLst>
                  <a:outerShdw blurRad="38100" dist="38100" dir="2700000" algn="tl">
                    <a:srgbClr val="C0C0C0"/>
                  </a:outerShdw>
                </a:effectLst>
                <a:latin typeface="Times New Roman" pitchFamily="18" charset="0"/>
              </a:rPr>
              <a:t>及其</a:t>
            </a:r>
            <a:r>
              <a:rPr lang="zh-CN" altLang="en-US" sz="3600" b="0" dirty="0">
                <a:solidFill>
                  <a:srgbClr val="000000"/>
                </a:solidFill>
                <a:effectLst>
                  <a:outerShdw blurRad="38100" dist="38100" dir="2700000" algn="tl">
                    <a:srgbClr val="C0C0C0"/>
                  </a:outerShdw>
                </a:effectLst>
                <a:latin typeface="Times New Roman" pitchFamily="18" charset="0"/>
              </a:rPr>
              <a:t>描述</a:t>
            </a:r>
            <a:r>
              <a:rPr lang="zh-CN" altLang="en-US" sz="3600" b="0" dirty="0" smtClean="0">
                <a:solidFill>
                  <a:srgbClr val="000000"/>
                </a:solidFill>
                <a:effectLst>
                  <a:outerShdw blurRad="38100" dist="38100" dir="2700000" algn="tl">
                    <a:srgbClr val="C0C0C0"/>
                  </a:outerShdw>
                </a:effectLst>
                <a:latin typeface="Times New Roman" pitchFamily="18" charset="0"/>
              </a:rPr>
              <a:t>方法</a:t>
            </a:r>
            <a:endParaRPr lang="zh-CN" altLang="en-US" sz="3600" b="0" dirty="0">
              <a:solidFill>
                <a:srgbClr val="00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kumimoji="0" lang="en-US" altLang="zh-CN" dirty="0" smtClean="0">
                <a:effectLst>
                  <a:outerShdw blurRad="38100" dist="38100" dir="2700000" algn="tl">
                    <a:srgbClr val="C0C0C0"/>
                  </a:outerShdw>
                </a:effectLst>
              </a:rPr>
              <a:t>2.5.2 </a:t>
            </a:r>
            <a:r>
              <a:rPr kumimoji="0" lang="zh-CN" altLang="en-US" dirty="0" smtClean="0">
                <a:effectLst>
                  <a:outerShdw blurRad="38100" dist="38100" dir="2700000" algn="tl">
                    <a:srgbClr val="C0C0C0"/>
                  </a:outerShdw>
                </a:effectLst>
              </a:rPr>
              <a:t>逻辑函数的描述方法</a:t>
            </a:r>
          </a:p>
        </p:txBody>
      </p:sp>
      <p:sp>
        <p:nvSpPr>
          <p:cNvPr id="241667" name="Rectangle 3"/>
          <p:cNvSpPr>
            <a:spLocks noGrp="1" noChangeArrowheads="1"/>
          </p:cNvSpPr>
          <p:nvPr>
            <p:ph type="body" idx="1"/>
          </p:nvPr>
        </p:nvSpPr>
        <p:spPr>
          <a:xfrm>
            <a:off x="611188" y="1773238"/>
            <a:ext cx="8137525" cy="4176712"/>
          </a:xfrm>
        </p:spPr>
        <p:txBody>
          <a:bodyPr/>
          <a:lstStyle/>
          <a:p>
            <a:pPr>
              <a:lnSpc>
                <a:spcPct val="90000"/>
              </a:lnSpc>
            </a:pPr>
            <a:r>
              <a:rPr kumimoji="0" lang="zh-CN" altLang="en-US" smtClean="0">
                <a:effectLst>
                  <a:outerShdw blurRad="38100" dist="38100" dir="2700000" algn="tl">
                    <a:srgbClr val="C0C0C0"/>
                  </a:outerShdw>
                </a:effectLst>
              </a:rPr>
              <a:t>真值表</a:t>
            </a:r>
            <a:endParaRPr kumimoji="0" lang="en-US" altLang="zh-CN" smtClean="0">
              <a:effectLst>
                <a:outerShdw blurRad="38100" dist="38100" dir="2700000" algn="tl">
                  <a:srgbClr val="C0C0C0"/>
                </a:outerShdw>
              </a:effectLst>
            </a:endParaRPr>
          </a:p>
          <a:p>
            <a:pPr>
              <a:lnSpc>
                <a:spcPct val="90000"/>
              </a:lnSpc>
            </a:pPr>
            <a:r>
              <a:rPr kumimoji="0" lang="zh-CN" altLang="en-US" smtClean="0">
                <a:effectLst>
                  <a:outerShdw blurRad="38100" dist="38100" dir="2700000" algn="tl">
                    <a:srgbClr val="C0C0C0"/>
                  </a:outerShdw>
                </a:effectLst>
              </a:rPr>
              <a:t>逻辑式</a:t>
            </a:r>
            <a:endParaRPr kumimoji="0" lang="en-US" altLang="zh-CN" smtClean="0">
              <a:effectLst>
                <a:outerShdw blurRad="38100" dist="38100" dir="2700000" algn="tl">
                  <a:srgbClr val="C0C0C0"/>
                </a:outerShdw>
              </a:effectLst>
            </a:endParaRPr>
          </a:p>
          <a:p>
            <a:pPr>
              <a:lnSpc>
                <a:spcPct val="90000"/>
              </a:lnSpc>
            </a:pPr>
            <a:r>
              <a:rPr kumimoji="0" lang="zh-CN" altLang="en-US" smtClean="0">
                <a:effectLst>
                  <a:outerShdw blurRad="38100" dist="38100" dir="2700000" algn="tl">
                    <a:srgbClr val="C0C0C0"/>
                  </a:outerShdw>
                </a:effectLst>
              </a:rPr>
              <a:t>逻辑图</a:t>
            </a:r>
            <a:endParaRPr kumimoji="0" lang="en-US" altLang="zh-CN" smtClean="0">
              <a:effectLst>
                <a:outerShdw blurRad="38100" dist="38100" dir="2700000" algn="tl">
                  <a:srgbClr val="C0C0C0"/>
                </a:outerShdw>
              </a:effectLst>
            </a:endParaRPr>
          </a:p>
          <a:p>
            <a:pPr>
              <a:lnSpc>
                <a:spcPct val="90000"/>
              </a:lnSpc>
            </a:pPr>
            <a:r>
              <a:rPr kumimoji="0" lang="zh-CN" altLang="en-US" smtClean="0">
                <a:effectLst>
                  <a:outerShdw blurRad="38100" dist="38100" dir="2700000" algn="tl">
                    <a:srgbClr val="C0C0C0"/>
                  </a:outerShdw>
                </a:effectLst>
              </a:rPr>
              <a:t>波形图</a:t>
            </a:r>
            <a:endParaRPr kumimoji="0" lang="en-US" altLang="zh-CN" smtClean="0">
              <a:effectLst>
                <a:outerShdw blurRad="38100" dist="38100" dir="2700000" algn="tl">
                  <a:srgbClr val="C0C0C0"/>
                </a:outerShdw>
              </a:effectLst>
            </a:endParaRPr>
          </a:p>
          <a:p>
            <a:pPr>
              <a:lnSpc>
                <a:spcPct val="90000"/>
              </a:lnSpc>
            </a:pPr>
            <a:r>
              <a:rPr kumimoji="0" lang="zh-CN" altLang="en-US" smtClean="0">
                <a:effectLst>
                  <a:outerShdw blurRad="38100" dist="38100" dir="2700000" algn="tl">
                    <a:srgbClr val="C0C0C0"/>
                  </a:outerShdw>
                </a:effectLst>
              </a:rPr>
              <a:t>卡诺图</a:t>
            </a:r>
            <a:endParaRPr kumimoji="0" lang="en-US" altLang="zh-CN" smtClean="0">
              <a:effectLst>
                <a:outerShdw blurRad="38100" dist="38100" dir="2700000" algn="tl">
                  <a:srgbClr val="C0C0C0"/>
                </a:outerShdw>
              </a:effectLst>
            </a:endParaRPr>
          </a:p>
          <a:p>
            <a:pPr>
              <a:lnSpc>
                <a:spcPct val="90000"/>
              </a:lnSpc>
            </a:pPr>
            <a:r>
              <a:rPr kumimoji="0" lang="zh-CN" altLang="en-US" smtClean="0">
                <a:effectLst>
                  <a:outerShdw blurRad="38100" dist="38100" dir="2700000" algn="tl">
                    <a:srgbClr val="C0C0C0"/>
                  </a:outerShdw>
                </a:effectLst>
              </a:rPr>
              <a:t>计算机软件中的描述方式</a:t>
            </a:r>
            <a:endParaRPr kumimoji="0" lang="en-US" altLang="zh-CN" smtClean="0">
              <a:effectLst>
                <a:outerShdw blurRad="38100" dist="38100" dir="2700000" algn="tl">
                  <a:srgbClr val="C0C0C0"/>
                </a:outerShdw>
              </a:effectLst>
            </a:endParaRPr>
          </a:p>
          <a:p>
            <a:pPr>
              <a:lnSpc>
                <a:spcPct val="90000"/>
              </a:lnSpc>
              <a:buFontTx/>
              <a:buNone/>
            </a:pPr>
            <a:endParaRPr kumimoji="0" lang="en-US" altLang="zh-CN" smtClean="0">
              <a:effectLst>
                <a:outerShdw blurRad="38100" dist="38100" dir="2700000" algn="tl">
                  <a:srgbClr val="C0C0C0"/>
                </a:outerShdw>
              </a:effectLst>
            </a:endParaRPr>
          </a:p>
          <a:p>
            <a:pPr>
              <a:lnSpc>
                <a:spcPct val="90000"/>
              </a:lnSpc>
              <a:buFontTx/>
              <a:buNone/>
            </a:pPr>
            <a:r>
              <a:rPr kumimoji="0" lang="zh-CN" altLang="en-US" smtClean="0">
                <a:effectLst>
                  <a:outerShdw blurRad="38100" dist="38100" dir="2700000" algn="tl">
                    <a:srgbClr val="C0C0C0"/>
                  </a:outerShdw>
                </a:effectLst>
              </a:rPr>
              <a:t>各种表示方法之间可以相互转换</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buFontTx/>
              <a:buChar char="•"/>
            </a:pPr>
            <a:r>
              <a:rPr kumimoji="0" lang="zh-CN" altLang="en-US" smtClean="0">
                <a:effectLst>
                  <a:outerShdw blurRad="38100" dist="38100" dir="2700000" algn="tl">
                    <a:srgbClr val="C0C0C0"/>
                  </a:outerShdw>
                </a:effectLst>
              </a:rPr>
              <a:t>真值表</a:t>
            </a:r>
          </a:p>
        </p:txBody>
      </p:sp>
      <p:graphicFrame>
        <p:nvGraphicFramePr>
          <p:cNvPr id="242691" name="Group 3"/>
          <p:cNvGraphicFramePr>
            <a:graphicFrameLocks noGrp="1"/>
          </p:cNvGraphicFramePr>
          <p:nvPr>
            <p:ph idx="1"/>
          </p:nvPr>
        </p:nvGraphicFramePr>
        <p:xfrm>
          <a:off x="1692275" y="1484313"/>
          <a:ext cx="6335713" cy="4537076"/>
        </p:xfrm>
        <a:graphic>
          <a:graphicData uri="http://schemas.openxmlformats.org/drawingml/2006/table">
            <a:tbl>
              <a:tblPr/>
              <a:tblGrid>
                <a:gridCol w="3311525"/>
                <a:gridCol w="3024188"/>
              </a:tblGrid>
              <a:tr h="1030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输入变量</a:t>
                      </a:r>
                      <a:endPar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C</a:t>
                      </a: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输出</a:t>
                      </a:r>
                      <a:endPar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    </a:t>
                      </a: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r>
                        <a:rPr kumimoji="0" lang="en-US" altLang="zh-CN" sz="2800" b="0" i="0"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a:t>
                      </a: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6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遍历所有可能的输入变量的取值组合</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输出对应的取值</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body" idx="1"/>
          </p:nvPr>
        </p:nvSpPr>
        <p:spPr>
          <a:xfrm>
            <a:off x="468313" y="476250"/>
            <a:ext cx="8280400" cy="5905500"/>
          </a:xfrm>
        </p:spPr>
        <p:txBody>
          <a:bodyPr/>
          <a:lstStyle/>
          <a:p>
            <a:r>
              <a:rPr kumimoji="0" lang="zh-CN" altLang="en-US" smtClean="0">
                <a:effectLst>
                  <a:outerShdw blurRad="38100" dist="38100" dir="2700000" algn="tl">
                    <a:srgbClr val="C0C0C0"/>
                  </a:outerShdw>
                </a:effectLst>
              </a:rPr>
              <a:t>逻辑式</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将输入</a:t>
            </a:r>
            <a:r>
              <a:rPr kumimoji="0" lang="en-US" altLang="zh-CN" smtClean="0">
                <a:effectLst>
                  <a:outerShdw blurRad="38100" dist="38100" dir="2700000" algn="tl">
                    <a:srgbClr val="C0C0C0"/>
                  </a:outerShdw>
                </a:effectLst>
              </a:rPr>
              <a:t>/</a:t>
            </a:r>
            <a:r>
              <a:rPr kumimoji="0" lang="zh-CN" altLang="en-US" smtClean="0">
                <a:effectLst>
                  <a:outerShdw blurRad="38100" dist="38100" dir="2700000" algn="tl">
                    <a:srgbClr val="C0C0C0"/>
                  </a:outerShdw>
                </a:effectLst>
              </a:rPr>
              <a:t>输出之间的逻辑关系用</a:t>
            </a:r>
            <a:r>
              <a:rPr kumimoji="0" lang="zh-CN" altLang="en-US" smtClean="0">
                <a:solidFill>
                  <a:srgbClr val="FF0000"/>
                </a:solidFill>
                <a:effectLst>
                  <a:outerShdw blurRad="38100" dist="38100" dir="2700000" algn="tl">
                    <a:srgbClr val="C0C0C0"/>
                  </a:outerShdw>
                </a:effectLst>
                <a:latin typeface="黑体" pitchFamily="49" charset="-122"/>
                <a:ea typeface="黑体" pitchFamily="49" charset="-122"/>
              </a:rPr>
              <a:t>与</a:t>
            </a:r>
            <a:r>
              <a:rPr kumimoji="0" lang="en-US" altLang="zh-CN" smtClean="0">
                <a:solidFill>
                  <a:srgbClr val="FF0000"/>
                </a:solidFill>
                <a:effectLst>
                  <a:outerShdw blurRad="38100" dist="38100" dir="2700000" algn="tl">
                    <a:srgbClr val="C0C0C0"/>
                  </a:outerShdw>
                </a:effectLst>
                <a:latin typeface="黑体" pitchFamily="49" charset="-122"/>
                <a:ea typeface="黑体" pitchFamily="49" charset="-122"/>
              </a:rPr>
              <a:t>/</a:t>
            </a:r>
            <a:r>
              <a:rPr kumimoji="0" lang="zh-CN" altLang="en-US" smtClean="0">
                <a:solidFill>
                  <a:srgbClr val="FF0000"/>
                </a:solidFill>
                <a:effectLst>
                  <a:outerShdw blurRad="38100" dist="38100" dir="2700000" algn="tl">
                    <a:srgbClr val="C0C0C0"/>
                  </a:outerShdw>
                </a:effectLst>
                <a:latin typeface="黑体" pitchFamily="49" charset="-122"/>
                <a:ea typeface="黑体" pitchFamily="49" charset="-122"/>
              </a:rPr>
              <a:t>或</a:t>
            </a:r>
            <a:r>
              <a:rPr kumimoji="0" lang="en-US" altLang="zh-CN" smtClean="0">
                <a:solidFill>
                  <a:srgbClr val="FF0000"/>
                </a:solidFill>
                <a:effectLst>
                  <a:outerShdw blurRad="38100" dist="38100" dir="2700000" algn="tl">
                    <a:srgbClr val="C0C0C0"/>
                  </a:outerShdw>
                </a:effectLst>
                <a:latin typeface="黑体" pitchFamily="49" charset="-122"/>
                <a:ea typeface="黑体" pitchFamily="49" charset="-122"/>
              </a:rPr>
              <a:t>/</a:t>
            </a:r>
            <a:r>
              <a:rPr kumimoji="0" lang="zh-CN" altLang="en-US" smtClean="0">
                <a:solidFill>
                  <a:srgbClr val="FF0000"/>
                </a:solidFill>
                <a:effectLst>
                  <a:outerShdw blurRad="38100" dist="38100" dir="2700000" algn="tl">
                    <a:srgbClr val="C0C0C0"/>
                  </a:outerShdw>
                </a:effectLst>
                <a:latin typeface="黑体" pitchFamily="49" charset="-122"/>
                <a:ea typeface="黑体" pitchFamily="49" charset="-122"/>
              </a:rPr>
              <a:t>非</a:t>
            </a:r>
            <a:r>
              <a:rPr kumimoji="0" lang="zh-CN" altLang="en-US" smtClean="0">
                <a:effectLst>
                  <a:outerShdw blurRad="38100" dist="38100" dir="2700000" algn="tl">
                    <a:srgbClr val="C0C0C0"/>
                  </a:outerShdw>
                </a:effectLst>
              </a:rPr>
              <a:t>的运算式表示就得到逻辑式。</a:t>
            </a:r>
            <a:endParaRPr kumimoji="0" lang="en-US" altLang="zh-CN" smtClean="0">
              <a:effectLst>
                <a:outerShdw blurRad="38100" dist="38100" dir="2700000" algn="tl">
                  <a:srgbClr val="C0C0C0"/>
                </a:outerShdw>
              </a:effectLst>
            </a:endParaRPr>
          </a:p>
          <a:p>
            <a:pPr>
              <a:buFontTx/>
              <a:buNone/>
            </a:pP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逻辑图</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用逻辑图形符号表示逻辑运算关系，与逻辑电路的实现相对应。</a:t>
            </a:r>
            <a:endParaRPr kumimoji="0" lang="en-US" altLang="zh-CN" smtClean="0">
              <a:effectLst>
                <a:outerShdw blurRad="38100" dist="38100" dir="2700000" algn="tl">
                  <a:srgbClr val="C0C0C0"/>
                </a:outerShdw>
              </a:effectLst>
            </a:endParaRPr>
          </a:p>
          <a:p>
            <a:pPr>
              <a:buFontTx/>
              <a:buNone/>
            </a:pP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波形图</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将输入变量所有取值可能与对应输出按时间顺序排列起来画成时间波形。</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p:cNvPicPr>
            <a:picLocks noGrp="1" noChangeAspect="1" noChangeArrowheads="1"/>
          </p:cNvPicPr>
          <p:nvPr>
            <p:ph idx="1"/>
          </p:nvPr>
        </p:nvPicPr>
        <p:blipFill>
          <a:blip r:embed="rId2"/>
          <a:srcRect/>
          <a:stretch>
            <a:fillRect/>
          </a:stretch>
        </p:blipFill>
        <p:spPr>
          <a:xfrm>
            <a:off x="1979613" y="1412875"/>
            <a:ext cx="4673600" cy="4176713"/>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body" idx="1"/>
          </p:nvPr>
        </p:nvSpPr>
        <p:spPr>
          <a:xfrm>
            <a:off x="468313" y="476250"/>
            <a:ext cx="8280400" cy="5905500"/>
          </a:xfrm>
        </p:spPr>
        <p:txBody>
          <a:bodyPr/>
          <a:lstStyle/>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卡诺图</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en-US" altLang="zh-CN" smtClean="0">
                <a:effectLst>
                  <a:outerShdw blurRad="38100" dist="38100" dir="2700000" algn="tl">
                    <a:srgbClr val="C0C0C0"/>
                  </a:outerShdw>
                </a:effectLst>
              </a:rPr>
              <a:t>EDA</a:t>
            </a:r>
            <a:r>
              <a:rPr kumimoji="0" lang="zh-CN" altLang="en-US" smtClean="0">
                <a:effectLst>
                  <a:outerShdw blurRad="38100" dist="38100" dir="2700000" algn="tl">
                    <a:srgbClr val="C0C0C0"/>
                  </a:outerShdw>
                </a:effectLst>
              </a:rPr>
              <a:t>中的描述方式</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HDL (Hardware Description Language)</a:t>
            </a:r>
          </a:p>
          <a:p>
            <a:pPr>
              <a:buFontTx/>
              <a:buNone/>
            </a:pPr>
            <a:r>
              <a:rPr kumimoji="0" lang="en-US" altLang="zh-CN" smtClean="0">
                <a:effectLst>
                  <a:outerShdw blurRad="38100" dist="38100" dir="2700000" algn="tl">
                    <a:srgbClr val="C0C0C0"/>
                  </a:outerShdw>
                </a:effectLst>
              </a:rPr>
              <a:t>               </a:t>
            </a:r>
            <a:r>
              <a:rPr kumimoji="0" lang="en-US" altLang="zh-CN" sz="2400" smtClean="0">
                <a:effectLst>
                  <a:outerShdw blurRad="38100" dist="38100" dir="2700000" algn="tl">
                    <a:srgbClr val="C0C0C0"/>
                  </a:outerShdw>
                </a:effectLst>
              </a:rPr>
              <a:t>VHDL (Very High Speed Integrated Circuit  …)</a:t>
            </a:r>
          </a:p>
          <a:p>
            <a:pPr>
              <a:buFontTx/>
              <a:buNone/>
            </a:pPr>
            <a:r>
              <a:rPr kumimoji="0" lang="en-US" altLang="zh-CN" sz="2400" smtClean="0">
                <a:effectLst>
                  <a:outerShdw blurRad="38100" dist="38100" dir="2700000" algn="tl">
                    <a:srgbClr val="C0C0C0"/>
                  </a:outerShdw>
                </a:effectLst>
              </a:rPr>
              <a:t>                  Verilog  HDL</a:t>
            </a:r>
          </a:p>
          <a:p>
            <a:pPr>
              <a:buFontTx/>
              <a:buNone/>
            </a:pPr>
            <a:r>
              <a:rPr kumimoji="0" lang="en-US" altLang="zh-CN" smtClean="0">
                <a:effectLst>
                  <a:outerShdw blurRad="38100" dist="38100" dir="2700000" algn="tl">
                    <a:srgbClr val="C0C0C0"/>
                  </a:outerShdw>
                </a:effectLst>
              </a:rPr>
              <a:t>	   EDIF</a:t>
            </a:r>
          </a:p>
          <a:p>
            <a:pPr>
              <a:buFontTx/>
              <a:buNone/>
            </a:pPr>
            <a:r>
              <a:rPr kumimoji="0" lang="en-US" altLang="zh-CN" smtClean="0">
                <a:effectLst>
                  <a:outerShdw blurRad="38100" dist="38100" dir="2700000" algn="tl">
                    <a:srgbClr val="C0C0C0"/>
                  </a:outerShdw>
                </a:effectLst>
              </a:rPr>
              <a:t>	   DTIF</a:t>
            </a: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a:t>
            </a:r>
            <a:r>
              <a:rPr kumimoji="0" lang="en-US" altLang="zh-CN" smtClean="0">
                <a:effectLst>
                  <a:outerShdw blurRad="38100" dist="38100" dir="2700000" algn="tl">
                    <a:srgbClr val="C0C0C0"/>
                  </a:outerShdw>
                </a:effectLst>
              </a:rPr>
              <a:t>	   	</a:t>
            </a:r>
          </a:p>
          <a:p>
            <a:pPr>
              <a:buFontTx/>
              <a:buNone/>
            </a:pPr>
            <a:r>
              <a:rPr kumimoji="0" lang="en-US" altLang="zh-CN" smtClean="0">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kumimoji="0" lang="zh-CN" altLang="en-US" sz="3200" smtClean="0">
                <a:effectLst>
                  <a:outerShdw blurRad="38100" dist="38100" dir="2700000" algn="tl">
                    <a:srgbClr val="C0C0C0"/>
                  </a:outerShdw>
                </a:effectLst>
              </a:rPr>
              <a:t>举例：举重裁判电路</a:t>
            </a:r>
          </a:p>
        </p:txBody>
      </p:sp>
      <p:pic>
        <p:nvPicPr>
          <p:cNvPr id="246787" name="Picture 3" descr="C09A0004"/>
          <p:cNvPicPr>
            <a:picLocks noGrp="1" noChangeAspect="1" noChangeArrowheads="1"/>
          </p:cNvPicPr>
          <p:nvPr>
            <p:ph sz="quarter" idx="2"/>
          </p:nvPr>
        </p:nvPicPr>
        <p:blipFill>
          <a:blip r:embed="rId3"/>
          <a:srcRect/>
          <a:stretch>
            <a:fillRect/>
          </a:stretch>
        </p:blipFill>
        <p:spPr>
          <a:xfrm>
            <a:off x="684213" y="1557338"/>
            <a:ext cx="3455987" cy="2011362"/>
          </a:xfrm>
          <a:noFill/>
        </p:spPr>
      </p:pic>
      <p:graphicFrame>
        <p:nvGraphicFramePr>
          <p:cNvPr id="246834" name="Group 50"/>
          <p:cNvGraphicFramePr>
            <a:graphicFrameLocks noGrp="1"/>
          </p:cNvGraphicFramePr>
          <p:nvPr>
            <p:ph sz="quarter" idx="3"/>
          </p:nvPr>
        </p:nvGraphicFramePr>
        <p:xfrm>
          <a:off x="4427538" y="1773238"/>
          <a:ext cx="3168650" cy="3571875"/>
        </p:xfrm>
        <a:graphic>
          <a:graphicData uri="http://schemas.openxmlformats.org/drawingml/2006/table">
            <a:tbl>
              <a:tblPr/>
              <a:tblGrid>
                <a:gridCol w="2305050"/>
                <a:gridCol w="863600"/>
              </a:tblGrid>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C</a:t>
                      </a:r>
                    </a:p>
                  </a:txBody>
                  <a:tcPr marT="45706" marB="4570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T="45706" marB="4570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0     0      0</a:t>
                      </a:r>
                    </a:p>
                  </a:txBody>
                  <a:tcPr marT="45706" marB="4570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06" marB="4570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0     0      1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0     1      0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0     1      1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1     0      0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1     0      1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1     1      0</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1     1      1</a:t>
                      </a:r>
                    </a:p>
                  </a:txBody>
                  <a:tcPr marT="45706" marB="4570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marT="45706" marB="4570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graphicFrame>
        <p:nvGraphicFramePr>
          <p:cNvPr id="246821" name="Object 37"/>
          <p:cNvGraphicFramePr>
            <a:graphicFrameLocks noChangeAspect="1"/>
          </p:cNvGraphicFramePr>
          <p:nvPr/>
        </p:nvGraphicFramePr>
        <p:xfrm>
          <a:off x="1350963" y="3948113"/>
          <a:ext cx="2122487" cy="463550"/>
        </p:xfrm>
        <a:graphic>
          <a:graphicData uri="http://schemas.openxmlformats.org/presentationml/2006/ole">
            <p:oleObj spid="_x0000_s29720" name="公式" r:id="rId4" imgW="876300" imgH="190500" progId="Equation.3">
              <p:embed/>
            </p:oleObj>
          </a:graphicData>
        </a:graphic>
      </p:graphicFrame>
      <p:pic>
        <p:nvPicPr>
          <p:cNvPr id="246836" name="Picture 52" descr="2-5-2"/>
          <p:cNvPicPr>
            <a:picLocks noGrp="1" noChangeAspect="1" noChangeArrowheads="1"/>
          </p:cNvPicPr>
          <p:nvPr>
            <p:ph sz="half" idx="1"/>
          </p:nvPr>
        </p:nvPicPr>
        <p:blipFill>
          <a:blip r:embed="rId5"/>
          <a:srcRect/>
          <a:stretch>
            <a:fillRect/>
          </a:stretch>
        </p:blipFill>
        <p:spPr>
          <a:xfrm>
            <a:off x="250825" y="4581525"/>
            <a:ext cx="3992563" cy="1100138"/>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6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46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kumimoji="0" lang="zh-CN" altLang="en-US" sz="3200" smtClean="0">
                <a:effectLst>
                  <a:outerShdw blurRad="38100" dist="38100" dir="2700000" algn="tl">
                    <a:srgbClr val="C0C0C0"/>
                  </a:outerShdw>
                </a:effectLst>
              </a:rPr>
              <a:t>各种表现形式的相互转换：</a:t>
            </a:r>
          </a:p>
        </p:txBody>
      </p:sp>
      <p:sp>
        <p:nvSpPr>
          <p:cNvPr id="247811" name="Rectangle 3"/>
          <p:cNvSpPr>
            <a:spLocks noGrp="1" noChangeArrowheads="1"/>
          </p:cNvSpPr>
          <p:nvPr>
            <p:ph type="body" sz="half" idx="1"/>
          </p:nvPr>
        </p:nvSpPr>
        <p:spPr>
          <a:xfrm>
            <a:off x="395288" y="1484313"/>
            <a:ext cx="4897437" cy="4176712"/>
          </a:xfrm>
        </p:spPr>
        <p:txBody>
          <a:bodyPr/>
          <a:lstStyle/>
          <a:p>
            <a:r>
              <a:rPr kumimoji="0" lang="zh-CN" altLang="en-US" smtClean="0">
                <a:effectLst>
                  <a:outerShdw blurRad="38100" dist="38100" dir="2700000" algn="tl">
                    <a:srgbClr val="C0C0C0"/>
                  </a:outerShdw>
                </a:effectLst>
              </a:rPr>
              <a:t>真值表</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逻辑式</a:t>
            </a:r>
            <a:endParaRPr kumimoji="0" lang="en-US" altLang="zh-CN" smtClean="0">
              <a:effectLst>
                <a:outerShdw blurRad="38100" dist="38100" dir="2700000" algn="tl">
                  <a:srgbClr val="C0C0C0"/>
                </a:outerShdw>
              </a:effectLst>
            </a:endParaRPr>
          </a:p>
          <a:p>
            <a:pPr>
              <a:buFontTx/>
              <a:buNone/>
            </a:pPr>
            <a:r>
              <a:rPr kumimoji="0" lang="zh-CN" altLang="en-US" smtClean="0">
                <a:effectLst>
                  <a:outerShdw blurRad="38100" dist="38100" dir="2700000" algn="tl">
                    <a:srgbClr val="C0C0C0"/>
                  </a:outerShdw>
                </a:effectLst>
              </a:rPr>
              <a:t>例：奇偶判别函数的真值表</a:t>
            </a:r>
            <a:endParaRPr kumimoji="0" lang="en-US" altLang="zh-CN" smtClean="0">
              <a:effectLst>
                <a:outerShdw blurRad="38100" dist="38100" dir="2700000" algn="tl">
                  <a:srgbClr val="C0C0C0"/>
                </a:outerShdw>
              </a:effectLst>
            </a:endParaRPr>
          </a:p>
          <a:p>
            <a:pPr>
              <a:buFontTx/>
              <a:buNone/>
            </a:pPr>
            <a:endParaRPr kumimoji="0" lang="en-US" altLang="zh-CN" smtClean="0">
              <a:effectLst>
                <a:outerShdw blurRad="38100" dist="38100" dir="2700000" algn="tl">
                  <a:srgbClr val="C0C0C0"/>
                </a:outerShdw>
              </a:effectLst>
            </a:endParaRPr>
          </a:p>
          <a:p>
            <a:pPr lvl="2"/>
            <a:r>
              <a:rPr kumimoji="0" lang="en-US" altLang="zh-CN" i="1" smtClean="0">
                <a:effectLst>
                  <a:outerShdw blurRad="38100" dist="38100" dir="2700000" algn="tl">
                    <a:srgbClr val="C0C0C0"/>
                  </a:outerShdw>
                </a:effectLst>
              </a:rPr>
              <a:t>A=</a:t>
            </a:r>
            <a:r>
              <a:rPr kumimoji="0" lang="en-US" altLang="zh-CN" smtClean="0">
                <a:effectLst>
                  <a:outerShdw blurRad="38100" dist="38100" dir="2700000" algn="tl">
                    <a:srgbClr val="C0C0C0"/>
                  </a:outerShdw>
                </a:effectLst>
              </a:rPr>
              <a:t>0</a:t>
            </a:r>
            <a:r>
              <a:rPr kumimoji="0" lang="en-US" altLang="zh-CN" i="1" smtClean="0">
                <a:effectLst>
                  <a:outerShdw blurRad="38100" dist="38100" dir="2700000" algn="tl">
                    <a:srgbClr val="C0C0C0"/>
                  </a:outerShdw>
                </a:effectLst>
              </a:rPr>
              <a:t>,B=</a:t>
            </a:r>
            <a:r>
              <a:rPr kumimoji="0" lang="en-US" altLang="zh-CN" smtClean="0">
                <a:effectLst>
                  <a:outerShdw blurRad="38100" dist="38100" dir="2700000" algn="tl">
                    <a:srgbClr val="C0C0C0"/>
                  </a:outerShdw>
                </a:effectLst>
              </a:rPr>
              <a:t>1</a:t>
            </a:r>
            <a:r>
              <a:rPr kumimoji="0" lang="en-US" altLang="zh-CN" i="1" smtClean="0">
                <a:effectLst>
                  <a:outerShdw blurRad="38100" dist="38100" dir="2700000" algn="tl">
                    <a:srgbClr val="C0C0C0"/>
                  </a:outerShdw>
                </a:effectLst>
              </a:rPr>
              <a:t>,C=</a:t>
            </a:r>
            <a:r>
              <a:rPr kumimoji="0" lang="en-US" altLang="zh-CN" smtClean="0">
                <a:effectLst>
                  <a:outerShdw blurRad="38100" dist="38100" dir="2700000" algn="tl">
                    <a:srgbClr val="C0C0C0"/>
                  </a:outerShdw>
                </a:effectLst>
              </a:rPr>
              <a:t>1</a:t>
            </a:r>
            <a:r>
              <a:rPr kumimoji="0" lang="zh-CN" altLang="en-US" smtClean="0">
                <a:effectLst>
                  <a:outerShdw blurRad="38100" dist="38100" dir="2700000" algn="tl">
                    <a:srgbClr val="C0C0C0"/>
                  </a:outerShdw>
                </a:effectLst>
              </a:rPr>
              <a:t>使</a:t>
            </a:r>
            <a:r>
              <a:rPr kumimoji="0" lang="en-US" altLang="zh-CN" i="1" smtClean="0">
                <a:effectLst>
                  <a:outerShdw blurRad="38100" dist="38100" dir="2700000" algn="tl">
                    <a:srgbClr val="C0C0C0"/>
                  </a:outerShdw>
                </a:effectLst>
              </a:rPr>
              <a:t> A</a:t>
            </a:r>
            <a:r>
              <a:rPr kumimoji="0" lang="en-US" altLang="zh-CN" i="1" smtClean="0">
                <a:effectLst/>
                <a:ea typeface="宋体" pitchFamily="2" charset="-122"/>
              </a:rPr>
              <a:t>′</a:t>
            </a:r>
            <a:r>
              <a:rPr kumimoji="0" lang="en-US" altLang="zh-CN" i="1" smtClean="0">
                <a:effectLst>
                  <a:outerShdw blurRad="38100" dist="38100" dir="2700000" algn="tl">
                    <a:srgbClr val="C0C0C0"/>
                  </a:outerShdw>
                </a:effectLst>
              </a:rPr>
              <a:t>BC=</a:t>
            </a:r>
            <a:r>
              <a:rPr kumimoji="0" lang="en-US" altLang="zh-CN" smtClean="0">
                <a:effectLst>
                  <a:outerShdw blurRad="38100" dist="38100" dir="2700000" algn="tl">
                    <a:srgbClr val="C0C0C0"/>
                  </a:outerShdw>
                </a:effectLst>
              </a:rPr>
              <a:t>1</a:t>
            </a:r>
          </a:p>
          <a:p>
            <a:pPr lvl="2"/>
            <a:r>
              <a:rPr kumimoji="0" lang="en-US" altLang="zh-CN" i="1" smtClean="0">
                <a:effectLst>
                  <a:outerShdw blurRad="38100" dist="38100" dir="2700000" algn="tl">
                    <a:srgbClr val="C0C0C0"/>
                  </a:outerShdw>
                </a:effectLst>
              </a:rPr>
              <a:t>A=</a:t>
            </a:r>
            <a:r>
              <a:rPr kumimoji="0" lang="en-US" altLang="zh-CN" smtClean="0">
                <a:effectLst>
                  <a:outerShdw blurRad="38100" dist="38100" dir="2700000" algn="tl">
                    <a:srgbClr val="C0C0C0"/>
                  </a:outerShdw>
                </a:effectLst>
              </a:rPr>
              <a:t>1</a:t>
            </a:r>
            <a:r>
              <a:rPr kumimoji="0" lang="en-US" altLang="zh-CN" i="1" smtClean="0">
                <a:effectLst>
                  <a:outerShdw blurRad="38100" dist="38100" dir="2700000" algn="tl">
                    <a:srgbClr val="C0C0C0"/>
                  </a:outerShdw>
                </a:effectLst>
              </a:rPr>
              <a:t>,B=</a:t>
            </a:r>
            <a:r>
              <a:rPr kumimoji="0" lang="en-US" altLang="zh-CN" smtClean="0">
                <a:effectLst>
                  <a:outerShdw blurRad="38100" dist="38100" dir="2700000" algn="tl">
                    <a:srgbClr val="C0C0C0"/>
                  </a:outerShdw>
                </a:effectLst>
              </a:rPr>
              <a:t>0</a:t>
            </a:r>
            <a:r>
              <a:rPr kumimoji="0" lang="en-US" altLang="zh-CN" i="1" smtClean="0">
                <a:effectLst>
                  <a:outerShdw blurRad="38100" dist="38100" dir="2700000" algn="tl">
                    <a:srgbClr val="C0C0C0"/>
                  </a:outerShdw>
                </a:effectLst>
              </a:rPr>
              <a:t>,C=</a:t>
            </a:r>
            <a:r>
              <a:rPr kumimoji="0" lang="en-US" altLang="zh-CN" smtClean="0">
                <a:effectLst>
                  <a:outerShdw blurRad="38100" dist="38100" dir="2700000" algn="tl">
                    <a:srgbClr val="C0C0C0"/>
                  </a:outerShdw>
                </a:effectLst>
              </a:rPr>
              <a:t>1</a:t>
            </a:r>
            <a:r>
              <a:rPr kumimoji="0" lang="zh-CN" altLang="en-US" smtClean="0">
                <a:effectLst>
                  <a:outerShdw blurRad="38100" dist="38100" dir="2700000" algn="tl">
                    <a:srgbClr val="C0C0C0"/>
                  </a:outerShdw>
                </a:effectLst>
              </a:rPr>
              <a:t>使</a:t>
            </a:r>
            <a:r>
              <a:rPr kumimoji="0" lang="en-US" altLang="zh-CN" smtClean="0">
                <a:effectLst>
                  <a:outerShdw blurRad="38100" dist="38100" dir="2700000" algn="tl">
                    <a:srgbClr val="C0C0C0"/>
                  </a:outerShdw>
                </a:effectLst>
              </a:rPr>
              <a:t> </a:t>
            </a:r>
            <a:r>
              <a:rPr kumimoji="0" lang="en-US" altLang="zh-CN" i="1" smtClean="0">
                <a:effectLst>
                  <a:outerShdw blurRad="38100" dist="38100" dir="2700000" algn="tl">
                    <a:srgbClr val="C0C0C0"/>
                  </a:outerShdw>
                </a:effectLst>
              </a:rPr>
              <a:t>AB</a:t>
            </a:r>
            <a:r>
              <a:rPr kumimoji="0" lang="en-US" altLang="zh-CN" i="1" smtClean="0">
                <a:effectLst/>
                <a:ea typeface="宋体" pitchFamily="2" charset="-122"/>
              </a:rPr>
              <a:t>′</a:t>
            </a:r>
            <a:r>
              <a:rPr kumimoji="0" lang="en-US" altLang="zh-CN" i="1" smtClean="0">
                <a:effectLst>
                  <a:outerShdw blurRad="38100" dist="38100" dir="2700000" algn="tl">
                    <a:srgbClr val="C0C0C0"/>
                  </a:outerShdw>
                </a:effectLst>
              </a:rPr>
              <a:t>C=</a:t>
            </a:r>
            <a:r>
              <a:rPr kumimoji="0" lang="en-US" altLang="zh-CN" smtClean="0">
                <a:effectLst>
                  <a:outerShdw blurRad="38100" dist="38100" dir="2700000" algn="tl">
                    <a:srgbClr val="C0C0C0"/>
                  </a:outerShdw>
                </a:effectLst>
              </a:rPr>
              <a:t>1</a:t>
            </a:r>
          </a:p>
          <a:p>
            <a:pPr lvl="2"/>
            <a:r>
              <a:rPr kumimoji="0" lang="en-US" altLang="zh-CN" i="1" smtClean="0">
                <a:effectLst>
                  <a:outerShdw blurRad="38100" dist="38100" dir="2700000" algn="tl">
                    <a:srgbClr val="C0C0C0"/>
                  </a:outerShdw>
                </a:effectLst>
              </a:rPr>
              <a:t>A=</a:t>
            </a:r>
            <a:r>
              <a:rPr kumimoji="0" lang="en-US" altLang="zh-CN" smtClean="0">
                <a:effectLst>
                  <a:outerShdw blurRad="38100" dist="38100" dir="2700000" algn="tl">
                    <a:srgbClr val="C0C0C0"/>
                  </a:outerShdw>
                </a:effectLst>
              </a:rPr>
              <a:t>1</a:t>
            </a:r>
            <a:r>
              <a:rPr kumimoji="0" lang="en-US" altLang="zh-CN" i="1" smtClean="0">
                <a:effectLst>
                  <a:outerShdw blurRad="38100" dist="38100" dir="2700000" algn="tl">
                    <a:srgbClr val="C0C0C0"/>
                  </a:outerShdw>
                </a:effectLst>
              </a:rPr>
              <a:t>,B=</a:t>
            </a:r>
            <a:r>
              <a:rPr kumimoji="0" lang="en-US" altLang="zh-CN" smtClean="0">
                <a:effectLst>
                  <a:outerShdw blurRad="38100" dist="38100" dir="2700000" algn="tl">
                    <a:srgbClr val="C0C0C0"/>
                  </a:outerShdw>
                </a:effectLst>
              </a:rPr>
              <a:t>1</a:t>
            </a:r>
            <a:r>
              <a:rPr kumimoji="0" lang="en-US" altLang="zh-CN" i="1" smtClean="0">
                <a:effectLst>
                  <a:outerShdw blurRad="38100" dist="38100" dir="2700000" algn="tl">
                    <a:srgbClr val="C0C0C0"/>
                  </a:outerShdw>
                </a:effectLst>
              </a:rPr>
              <a:t>,C=</a:t>
            </a:r>
            <a:r>
              <a:rPr kumimoji="0" lang="en-US" altLang="zh-CN" smtClean="0">
                <a:effectLst>
                  <a:outerShdw blurRad="38100" dist="38100" dir="2700000" algn="tl">
                    <a:srgbClr val="C0C0C0"/>
                  </a:outerShdw>
                </a:effectLst>
              </a:rPr>
              <a:t>0</a:t>
            </a:r>
            <a:r>
              <a:rPr kumimoji="0" lang="zh-CN" altLang="en-US" smtClean="0">
                <a:effectLst>
                  <a:outerShdw blurRad="38100" dist="38100" dir="2700000" algn="tl">
                    <a:srgbClr val="C0C0C0"/>
                  </a:outerShdw>
                </a:effectLst>
              </a:rPr>
              <a:t>使</a:t>
            </a:r>
            <a:r>
              <a:rPr kumimoji="0" lang="en-US" altLang="zh-CN" i="1" smtClean="0">
                <a:effectLst>
                  <a:outerShdw blurRad="38100" dist="38100" dir="2700000" algn="tl">
                    <a:srgbClr val="C0C0C0"/>
                  </a:outerShdw>
                </a:effectLst>
              </a:rPr>
              <a:t> ABC</a:t>
            </a:r>
            <a:r>
              <a:rPr kumimoji="0" lang="en-US" altLang="zh-CN" i="1" smtClean="0">
                <a:effectLst/>
                <a:ea typeface="宋体" pitchFamily="2" charset="-122"/>
              </a:rPr>
              <a:t>′ </a:t>
            </a:r>
            <a:r>
              <a:rPr kumimoji="0" lang="en-US" altLang="zh-CN" i="1" smtClean="0">
                <a:effectLst>
                  <a:outerShdw blurRad="38100" dist="38100" dir="2700000" algn="tl">
                    <a:srgbClr val="C0C0C0"/>
                  </a:outerShdw>
                </a:effectLst>
              </a:rPr>
              <a:t>=</a:t>
            </a:r>
            <a:r>
              <a:rPr kumimoji="0" lang="en-US" altLang="zh-CN" smtClean="0">
                <a:effectLst>
                  <a:outerShdw blurRad="38100" dist="38100" dir="2700000" algn="tl">
                    <a:srgbClr val="C0C0C0"/>
                  </a:outerShdw>
                </a:effectLst>
              </a:rPr>
              <a:t>1</a:t>
            </a:r>
          </a:p>
          <a:p>
            <a:pPr>
              <a:buFontTx/>
              <a:buNone/>
            </a:pPr>
            <a:endParaRPr kumimoji="0" lang="en-US" altLang="zh-CN" sz="2400" smtClean="0">
              <a:effectLst>
                <a:outerShdw blurRad="38100" dist="38100" dir="2700000" algn="tl">
                  <a:srgbClr val="C0C0C0"/>
                </a:outerShdw>
              </a:effectLst>
            </a:endParaRPr>
          </a:p>
          <a:p>
            <a:pPr>
              <a:buFontTx/>
              <a:buNone/>
            </a:pPr>
            <a:r>
              <a:rPr kumimoji="0" lang="zh-CN" altLang="en-US" sz="2400" smtClean="0">
                <a:effectLst>
                  <a:outerShdw blurRad="38100" dist="38100" dir="2700000" algn="tl">
                    <a:srgbClr val="C0C0C0"/>
                  </a:outerShdw>
                </a:effectLst>
              </a:rPr>
              <a:t>这三种取值的任何一种都使</a:t>
            </a:r>
            <a:r>
              <a:rPr kumimoji="0" lang="en-US" altLang="zh-CN" sz="2400" i="1" smtClean="0">
                <a:effectLst>
                  <a:outerShdw blurRad="38100" dist="38100" dir="2700000" algn="tl">
                    <a:srgbClr val="C0C0C0"/>
                  </a:outerShdw>
                </a:effectLst>
              </a:rPr>
              <a:t>Y</a:t>
            </a:r>
            <a:r>
              <a:rPr kumimoji="0" lang="en-US" altLang="zh-CN" sz="2400" smtClean="0">
                <a:effectLst>
                  <a:outerShdw blurRad="38100" dist="38100" dir="2700000" algn="tl">
                    <a:srgbClr val="C0C0C0"/>
                  </a:outerShdw>
                </a:effectLst>
              </a:rPr>
              <a:t>=1,</a:t>
            </a:r>
          </a:p>
          <a:p>
            <a:pPr>
              <a:buFontTx/>
              <a:buNone/>
            </a:pPr>
            <a:r>
              <a:rPr kumimoji="0" lang="zh-CN" altLang="en-US" sz="2400" smtClean="0">
                <a:effectLst>
                  <a:outerShdw blurRad="38100" dist="38100" dir="2700000" algn="tl">
                    <a:srgbClr val="C0C0C0"/>
                  </a:outerShdw>
                </a:effectLst>
              </a:rPr>
              <a:t>所以</a:t>
            </a:r>
            <a:r>
              <a:rPr kumimoji="0" lang="en-US" altLang="zh-CN" sz="2400" smtClean="0">
                <a:effectLst>
                  <a:outerShdw blurRad="38100" dist="38100" dir="2700000" algn="tl">
                    <a:srgbClr val="C0C0C0"/>
                  </a:outerShdw>
                </a:effectLst>
              </a:rPr>
              <a:t>  </a:t>
            </a:r>
            <a:r>
              <a:rPr kumimoji="0" lang="en-US" altLang="zh-CN" sz="2400" i="1" smtClean="0">
                <a:effectLst>
                  <a:outerShdw blurRad="38100" dist="38100" dir="2700000" algn="tl">
                    <a:srgbClr val="C0C0C0"/>
                  </a:outerShdw>
                </a:effectLst>
              </a:rPr>
              <a:t> Y</a:t>
            </a:r>
            <a:r>
              <a:rPr kumimoji="0" lang="en-US" altLang="zh-CN" sz="2400" smtClean="0">
                <a:effectLst>
                  <a:outerShdw blurRad="38100" dist="38100" dir="2700000" algn="tl">
                    <a:srgbClr val="C0C0C0"/>
                  </a:outerShdw>
                </a:effectLst>
              </a:rPr>
              <a:t>=  ?    </a:t>
            </a:r>
          </a:p>
        </p:txBody>
      </p:sp>
      <p:sp>
        <p:nvSpPr>
          <p:cNvPr id="247812" name="AutoShape 4"/>
          <p:cNvSpPr>
            <a:spLocks noChangeArrowheads="1"/>
          </p:cNvSpPr>
          <p:nvPr/>
        </p:nvSpPr>
        <p:spPr bwMode="auto">
          <a:xfrm>
            <a:off x="1979613" y="1628775"/>
            <a:ext cx="576262"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graphicFrame>
        <p:nvGraphicFramePr>
          <p:cNvPr id="247813" name="Group 5"/>
          <p:cNvGraphicFramePr>
            <a:graphicFrameLocks noGrp="1"/>
          </p:cNvGraphicFramePr>
          <p:nvPr>
            <p:ph sz="half" idx="2"/>
          </p:nvPr>
        </p:nvGraphicFramePr>
        <p:xfrm>
          <a:off x="5580063" y="1916113"/>
          <a:ext cx="2232025" cy="4114800"/>
        </p:xfrm>
        <a:graphic>
          <a:graphicData uri="http://schemas.openxmlformats.org/drawingml/2006/table">
            <a:tbl>
              <a:tblPr/>
              <a:tblGrid>
                <a:gridCol w="469900"/>
                <a:gridCol w="182562"/>
                <a:gridCol w="392113"/>
                <a:gridCol w="395287"/>
                <a:gridCol w="792163"/>
              </a:tblGrid>
              <a:tr h="42703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C</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47811">
                                            <p:txEl>
                                              <p:pRg st="3" end="3"/>
                                            </p:txEl>
                                          </p:spTgt>
                                        </p:tgtEl>
                                        <p:attrNameLst>
                                          <p:attrName>style.visibility</p:attrName>
                                        </p:attrNameLst>
                                      </p:cBhvr>
                                      <p:to>
                                        <p:strVal val="visible"/>
                                      </p:to>
                                    </p:set>
                                    <p:anim calcmode="lin" valueType="num">
                                      <p:cBhvr>
                                        <p:cTn id="7" dur="1000" fill="hold"/>
                                        <p:tgtEl>
                                          <p:spTgt spid="247811">
                                            <p:txEl>
                                              <p:pRg st="3" end="3"/>
                                            </p:txEl>
                                          </p:spTgt>
                                        </p:tgtEl>
                                        <p:attrNameLst>
                                          <p:attrName>ppt_x</p:attrName>
                                        </p:attrNameLst>
                                      </p:cBhvr>
                                      <p:tavLst>
                                        <p:tav tm="0">
                                          <p:val>
                                            <p:strVal val="#ppt_x-.2"/>
                                          </p:val>
                                        </p:tav>
                                        <p:tav tm="100000">
                                          <p:val>
                                            <p:strVal val="#ppt_x"/>
                                          </p:val>
                                        </p:tav>
                                      </p:tavLst>
                                    </p:anim>
                                    <p:anim calcmode="lin" valueType="num">
                                      <p:cBhvr>
                                        <p:cTn id="8" dur="1000" fill="hold"/>
                                        <p:tgtEl>
                                          <p:spTgt spid="24781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7811">
                                            <p:txEl>
                                              <p:pRg st="3" end="3"/>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47811">
                                            <p:txEl>
                                              <p:pRg st="4" end="4"/>
                                            </p:txEl>
                                          </p:spTgt>
                                        </p:tgtEl>
                                        <p:attrNameLst>
                                          <p:attrName>style.visibility</p:attrName>
                                        </p:attrNameLst>
                                      </p:cBhvr>
                                      <p:to>
                                        <p:strVal val="visible"/>
                                      </p:to>
                                    </p:set>
                                    <p:anim calcmode="lin" valueType="num">
                                      <p:cBhvr>
                                        <p:cTn id="12" dur="1000" fill="hold"/>
                                        <p:tgtEl>
                                          <p:spTgt spid="247811">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2478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47811">
                                            <p:txEl>
                                              <p:pRg st="4" end="4"/>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47811">
                                            <p:txEl>
                                              <p:pRg st="5" end="5"/>
                                            </p:txEl>
                                          </p:spTgt>
                                        </p:tgtEl>
                                        <p:attrNameLst>
                                          <p:attrName>style.visibility</p:attrName>
                                        </p:attrNameLst>
                                      </p:cBhvr>
                                      <p:to>
                                        <p:strVal val="visible"/>
                                      </p:to>
                                    </p:set>
                                    <p:anim calcmode="lin" valueType="num">
                                      <p:cBhvr>
                                        <p:cTn id="17" dur="1000" fill="hold"/>
                                        <p:tgtEl>
                                          <p:spTgt spid="247811">
                                            <p:txEl>
                                              <p:pRg st="5" end="5"/>
                                            </p:txEl>
                                          </p:spTgt>
                                        </p:tgtEl>
                                        <p:attrNameLst>
                                          <p:attrName>ppt_x</p:attrName>
                                        </p:attrNameLst>
                                      </p:cBhvr>
                                      <p:tavLst>
                                        <p:tav tm="0">
                                          <p:val>
                                            <p:strVal val="#ppt_x-.2"/>
                                          </p:val>
                                        </p:tav>
                                        <p:tav tm="100000">
                                          <p:val>
                                            <p:strVal val="#ppt_x"/>
                                          </p:val>
                                        </p:tav>
                                      </p:tavLst>
                                    </p:anim>
                                    <p:anim calcmode="lin" valueType="num">
                                      <p:cBhvr>
                                        <p:cTn id="18" dur="1000" fill="hold"/>
                                        <p:tgtEl>
                                          <p:spTgt spid="24781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4781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9" presetClass="entr" presetSubtype="0" fill="hold" nodeType="clickEffect">
                                  <p:stCondLst>
                                    <p:cond delay="0"/>
                                  </p:stCondLst>
                                  <p:childTnLst>
                                    <p:set>
                                      <p:cBhvr>
                                        <p:cTn id="23" dur="1" fill="hold">
                                          <p:stCondLst>
                                            <p:cond delay="0"/>
                                          </p:stCondLst>
                                        </p:cTn>
                                        <p:tgtEl>
                                          <p:spTgt spid="247811">
                                            <p:txEl>
                                              <p:pRg st="7" end="7"/>
                                            </p:txEl>
                                          </p:spTgt>
                                        </p:tgtEl>
                                        <p:attrNameLst>
                                          <p:attrName>style.visibility</p:attrName>
                                        </p:attrNameLst>
                                      </p:cBhvr>
                                      <p:to>
                                        <p:strVal val="visible"/>
                                      </p:to>
                                    </p:set>
                                    <p:anim calcmode="lin" valueType="num">
                                      <p:cBhvr>
                                        <p:cTn id="24" dur="1000" fill="hold"/>
                                        <p:tgtEl>
                                          <p:spTgt spid="247811">
                                            <p:txEl>
                                              <p:pRg st="7" end="7"/>
                                            </p:txEl>
                                          </p:spTgt>
                                        </p:tgtEl>
                                        <p:attrNameLst>
                                          <p:attrName>ppt_x</p:attrName>
                                        </p:attrNameLst>
                                      </p:cBhvr>
                                      <p:tavLst>
                                        <p:tav tm="0">
                                          <p:val>
                                            <p:strVal val="#ppt_x-.2"/>
                                          </p:val>
                                        </p:tav>
                                        <p:tav tm="100000">
                                          <p:val>
                                            <p:strVal val="#ppt_x"/>
                                          </p:val>
                                        </p:tav>
                                      </p:tavLst>
                                    </p:anim>
                                    <p:anim calcmode="lin" valueType="num">
                                      <p:cBhvr>
                                        <p:cTn id="25" dur="1000" fill="hold"/>
                                        <p:tgtEl>
                                          <p:spTgt spid="24781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47811">
                                            <p:txEl>
                                              <p:pRg st="7" end="7"/>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247811">
                                            <p:txEl>
                                              <p:pRg st="8" end="8"/>
                                            </p:txEl>
                                          </p:spTgt>
                                        </p:tgtEl>
                                        <p:attrNameLst>
                                          <p:attrName>style.visibility</p:attrName>
                                        </p:attrNameLst>
                                      </p:cBhvr>
                                      <p:to>
                                        <p:strVal val="visible"/>
                                      </p:to>
                                    </p:set>
                                    <p:anim calcmode="lin" valueType="num">
                                      <p:cBhvr>
                                        <p:cTn id="29" dur="1000" fill="hold"/>
                                        <p:tgtEl>
                                          <p:spTgt spid="247811">
                                            <p:txEl>
                                              <p:pRg st="8" end="8"/>
                                            </p:txEl>
                                          </p:spTgt>
                                        </p:tgtEl>
                                        <p:attrNameLst>
                                          <p:attrName>ppt_x</p:attrName>
                                        </p:attrNameLst>
                                      </p:cBhvr>
                                      <p:tavLst>
                                        <p:tav tm="0">
                                          <p:val>
                                            <p:strVal val="#ppt_x-.2"/>
                                          </p:val>
                                        </p:tav>
                                        <p:tav tm="100000">
                                          <p:val>
                                            <p:strVal val="#ppt_x"/>
                                          </p:val>
                                        </p:tav>
                                      </p:tavLst>
                                    </p:anim>
                                    <p:anim calcmode="lin" valueType="num">
                                      <p:cBhvr>
                                        <p:cTn id="30" dur="1000" fill="hold"/>
                                        <p:tgtEl>
                                          <p:spTgt spid="24781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478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body" sz="half" idx="1"/>
          </p:nvPr>
        </p:nvSpPr>
        <p:spPr>
          <a:xfrm>
            <a:off x="323850" y="692150"/>
            <a:ext cx="7920038" cy="4824413"/>
          </a:xfrm>
        </p:spPr>
        <p:txBody>
          <a:bodyPr/>
          <a:lstStyle/>
          <a:p>
            <a:pPr marL="533400" indent="-533400"/>
            <a:r>
              <a:rPr kumimoji="0" lang="zh-CN" altLang="en-US" smtClean="0">
                <a:effectLst>
                  <a:outerShdw blurRad="38100" dist="38100" dir="2700000" algn="tl">
                    <a:srgbClr val="C0C0C0"/>
                  </a:outerShdw>
                </a:effectLst>
              </a:rPr>
              <a:t>真值表</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逻辑式：</a:t>
            </a:r>
            <a:endParaRPr kumimoji="0" lang="en-US" altLang="zh-CN" smtClean="0">
              <a:effectLst>
                <a:outerShdw blurRad="38100" dist="38100" dir="2700000" algn="tl">
                  <a:srgbClr val="C0C0C0"/>
                </a:outerShdw>
              </a:effectLst>
            </a:endParaRPr>
          </a:p>
          <a:p>
            <a:pPr marL="914400" lvl="1" indent="-457200">
              <a:buFontTx/>
              <a:buNone/>
            </a:pPr>
            <a:endParaRPr kumimoji="0" lang="en-US" altLang="zh-CN" smtClean="0">
              <a:effectLst>
                <a:outerShdw blurRad="38100" dist="38100" dir="2700000" algn="tl">
                  <a:srgbClr val="C0C0C0"/>
                </a:outerShdw>
              </a:effectLst>
            </a:endParaRPr>
          </a:p>
          <a:p>
            <a:pPr marL="914400" lvl="1" indent="-457200">
              <a:buFontTx/>
              <a:buAutoNum type="arabicPeriod"/>
            </a:pPr>
            <a:r>
              <a:rPr kumimoji="0" lang="zh-CN" altLang="en-US" smtClean="0">
                <a:effectLst>
                  <a:outerShdw blurRad="38100" dist="38100" dir="2700000" algn="tl">
                    <a:srgbClr val="C0C0C0"/>
                  </a:outerShdw>
                </a:effectLst>
              </a:rPr>
              <a:t>找出真值表中使</a:t>
            </a:r>
            <a:r>
              <a:rPr kumimoji="0" lang="en-US" altLang="zh-CN" smtClean="0">
                <a:effectLst>
                  <a:outerShdw blurRad="38100" dist="38100" dir="2700000" algn="tl">
                    <a:srgbClr val="C0C0C0"/>
                  </a:outerShdw>
                </a:effectLst>
              </a:rPr>
              <a:t> </a:t>
            </a:r>
            <a:r>
              <a:rPr kumimoji="0" lang="en-US" altLang="zh-CN" i="1" smtClean="0">
                <a:effectLst>
                  <a:outerShdw blurRad="38100" dist="38100" dir="2700000" algn="tl">
                    <a:srgbClr val="C0C0C0"/>
                  </a:outerShdw>
                </a:effectLst>
              </a:rPr>
              <a:t>Y</a:t>
            </a:r>
            <a:r>
              <a:rPr kumimoji="0" lang="en-US" altLang="zh-CN" smtClean="0">
                <a:effectLst>
                  <a:outerShdw blurRad="38100" dist="38100" dir="2700000" algn="tl">
                    <a:srgbClr val="C0C0C0"/>
                  </a:outerShdw>
                </a:effectLst>
              </a:rPr>
              <a:t>=1 </a:t>
            </a:r>
            <a:r>
              <a:rPr kumimoji="0" lang="zh-CN" altLang="en-US" smtClean="0">
                <a:effectLst>
                  <a:outerShdw blurRad="38100" dist="38100" dir="2700000" algn="tl">
                    <a:srgbClr val="C0C0C0"/>
                  </a:outerShdw>
                </a:effectLst>
              </a:rPr>
              <a:t>的输入变量取值组合。</a:t>
            </a:r>
            <a:endParaRPr kumimoji="0" lang="en-US" altLang="zh-CN" smtClean="0">
              <a:effectLst>
                <a:outerShdw blurRad="38100" dist="38100" dir="2700000" algn="tl">
                  <a:srgbClr val="C0C0C0"/>
                </a:outerShdw>
              </a:effectLst>
            </a:endParaRPr>
          </a:p>
          <a:p>
            <a:pPr marL="914400" lvl="1" indent="-457200">
              <a:buFontTx/>
              <a:buAutoNum type="arabicPeriod"/>
            </a:pPr>
            <a:r>
              <a:rPr kumimoji="0" lang="zh-CN" altLang="en-US" smtClean="0">
                <a:effectLst>
                  <a:outerShdw blurRad="38100" dist="38100" dir="2700000" algn="tl">
                    <a:srgbClr val="C0C0C0"/>
                  </a:outerShdw>
                </a:effectLst>
              </a:rPr>
              <a:t>每组输入变量取值对应一个乘积项，其中取值为</a:t>
            </a:r>
            <a:r>
              <a:rPr kumimoji="0" lang="en-US" altLang="zh-CN" smtClean="0">
                <a:effectLst>
                  <a:outerShdw blurRad="38100" dist="38100" dir="2700000" algn="tl">
                    <a:srgbClr val="C0C0C0"/>
                  </a:outerShdw>
                </a:effectLst>
              </a:rPr>
              <a:t>1</a:t>
            </a:r>
            <a:r>
              <a:rPr kumimoji="0" lang="zh-CN" altLang="en-US" smtClean="0">
                <a:effectLst>
                  <a:outerShdw blurRad="38100" dist="38100" dir="2700000" algn="tl">
                    <a:srgbClr val="C0C0C0"/>
                  </a:outerShdw>
                </a:effectLst>
              </a:rPr>
              <a:t>的写原变量，取值为</a:t>
            </a:r>
            <a:r>
              <a:rPr kumimoji="0" lang="en-US" altLang="zh-CN" smtClean="0">
                <a:effectLst>
                  <a:outerShdw blurRad="38100" dist="38100" dir="2700000" algn="tl">
                    <a:srgbClr val="C0C0C0"/>
                  </a:outerShdw>
                </a:effectLst>
              </a:rPr>
              <a:t>0</a:t>
            </a:r>
            <a:r>
              <a:rPr kumimoji="0" lang="zh-CN" altLang="en-US" smtClean="0">
                <a:effectLst>
                  <a:outerShdw blurRad="38100" dist="38100" dir="2700000" algn="tl">
                    <a:srgbClr val="C0C0C0"/>
                  </a:outerShdw>
                </a:effectLst>
              </a:rPr>
              <a:t>的写反变量。</a:t>
            </a:r>
            <a:endParaRPr kumimoji="0" lang="en-US" altLang="zh-CN" smtClean="0">
              <a:effectLst>
                <a:outerShdw blurRad="38100" dist="38100" dir="2700000" algn="tl">
                  <a:srgbClr val="C0C0C0"/>
                </a:outerShdw>
              </a:effectLst>
            </a:endParaRPr>
          </a:p>
          <a:p>
            <a:pPr marL="914400" lvl="1" indent="-457200">
              <a:buFontTx/>
              <a:buAutoNum type="arabicPeriod"/>
            </a:pPr>
            <a:r>
              <a:rPr kumimoji="0" lang="zh-CN" altLang="en-US" smtClean="0">
                <a:effectLst>
                  <a:outerShdw blurRad="38100" dist="38100" dir="2700000" algn="tl">
                    <a:srgbClr val="C0C0C0"/>
                  </a:outerShdw>
                </a:effectLst>
              </a:rPr>
              <a:t>将这些变量相加即得</a:t>
            </a:r>
            <a:r>
              <a:rPr kumimoji="0" lang="en-US" altLang="zh-CN" smtClean="0">
                <a:effectLst>
                  <a:outerShdw blurRad="38100" dist="38100" dir="2700000" algn="tl">
                    <a:srgbClr val="C0C0C0"/>
                  </a:outerShdw>
                </a:effectLst>
              </a:rPr>
              <a:t> </a:t>
            </a:r>
            <a:r>
              <a:rPr kumimoji="0" lang="en-US" altLang="zh-CN" i="1" smtClean="0">
                <a:effectLst>
                  <a:outerShdw blurRad="38100" dist="38100" dir="2700000" algn="tl">
                    <a:srgbClr val="C0C0C0"/>
                  </a:outerShdw>
                </a:effectLst>
              </a:rPr>
              <a:t>Y</a:t>
            </a:r>
            <a:r>
              <a:rPr kumimoji="0" lang="zh-CN" altLang="en-US" i="1" smtClean="0">
                <a:effectLst>
                  <a:outerShdw blurRad="38100" dist="38100" dir="2700000" algn="tl">
                    <a:srgbClr val="C0C0C0"/>
                  </a:outerShdw>
                </a:effectLst>
              </a:rPr>
              <a:t>。</a:t>
            </a:r>
            <a:endParaRPr kumimoji="0" lang="en-US" altLang="zh-CN" i="1" smtClean="0">
              <a:effectLst>
                <a:outerShdw blurRad="38100" dist="38100" dir="2700000" algn="tl">
                  <a:srgbClr val="C0C0C0"/>
                </a:outerShdw>
              </a:effectLst>
            </a:endParaRPr>
          </a:p>
          <a:p>
            <a:pPr marL="914400" lvl="1" indent="-457200">
              <a:buFontTx/>
              <a:buAutoNum type="arabicPeriod"/>
            </a:pPr>
            <a:endParaRPr kumimoji="0" lang="en-US" altLang="zh-CN" smtClean="0">
              <a:effectLst>
                <a:outerShdw blurRad="38100" dist="38100" dir="2700000" algn="tl">
                  <a:srgbClr val="C0C0C0"/>
                </a:outerShdw>
              </a:effectLst>
            </a:endParaRPr>
          </a:p>
          <a:p>
            <a:pPr marL="914400" lvl="1" indent="-457200">
              <a:buFontTx/>
              <a:buAutoNum type="arabicPeriod"/>
            </a:pPr>
            <a:r>
              <a:rPr kumimoji="0" lang="zh-CN" altLang="en-US" smtClean="0">
                <a:effectLst>
                  <a:outerShdw blurRad="38100" dist="38100" dir="2700000" algn="tl">
                    <a:srgbClr val="C0C0C0"/>
                  </a:outerShdw>
                </a:effectLst>
              </a:rPr>
              <a:t>把输入变量取值的所有组合逐个代入逻辑式中求出</a:t>
            </a:r>
            <a:r>
              <a:rPr kumimoji="0" lang="en-US" altLang="zh-CN" smtClean="0">
                <a:effectLst>
                  <a:outerShdw blurRad="38100" dist="38100" dir="2700000" algn="tl">
                    <a:srgbClr val="C0C0C0"/>
                  </a:outerShdw>
                </a:effectLst>
              </a:rPr>
              <a:t>Y</a:t>
            </a:r>
            <a:r>
              <a:rPr kumimoji="0" lang="zh-CN" altLang="en-US" smtClean="0">
                <a:effectLst>
                  <a:outerShdw blurRad="38100" dist="38100" dir="2700000" algn="tl">
                    <a:srgbClr val="C0C0C0"/>
                  </a:outerShdw>
                </a:effectLst>
              </a:rPr>
              <a:t>，列表</a:t>
            </a:r>
            <a:endParaRPr kumimoji="0" lang="en-US" altLang="zh-CN" smtClean="0">
              <a:effectLst>
                <a:outerShdw blurRad="38100" dist="38100" dir="2700000" algn="tl">
                  <a:srgbClr val="C0C0C0"/>
                </a:outerShdw>
              </a:effectLst>
            </a:endParaRPr>
          </a:p>
          <a:p>
            <a:pPr marL="533400" indent="-533400">
              <a:buFontTx/>
              <a:buNone/>
            </a:pPr>
            <a:endParaRPr kumimoji="0" lang="zh-CN" altLang="en-US" smtClean="0">
              <a:effectLst>
                <a:outerShdw blurRad="38100" dist="38100" dir="2700000" algn="tl">
                  <a:srgbClr val="C0C0C0"/>
                </a:outerShdw>
              </a:effectLst>
            </a:endParaRPr>
          </a:p>
        </p:txBody>
      </p:sp>
      <p:sp>
        <p:nvSpPr>
          <p:cNvPr id="248835" name="AutoShape 3"/>
          <p:cNvSpPr>
            <a:spLocks noChangeArrowheads="1"/>
          </p:cNvSpPr>
          <p:nvPr/>
        </p:nvSpPr>
        <p:spPr bwMode="auto">
          <a:xfrm>
            <a:off x="2051050" y="836613"/>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48836" name="Line 4"/>
          <p:cNvSpPr>
            <a:spLocks noChangeShapeType="1"/>
          </p:cNvSpPr>
          <p:nvPr/>
        </p:nvSpPr>
        <p:spPr bwMode="auto">
          <a:xfrm>
            <a:off x="179388" y="3573016"/>
            <a:ext cx="8496300" cy="0"/>
          </a:xfrm>
          <a:prstGeom prst="line">
            <a:avLst/>
          </a:prstGeom>
          <a:noFill/>
          <a:ln w="57150">
            <a:solidFill>
              <a:srgbClr val="3366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48834">
                                            <p:txEl>
                                              <p:pRg st="6" end="6"/>
                                            </p:txEl>
                                          </p:spTgt>
                                        </p:tgtEl>
                                        <p:attrNameLst>
                                          <p:attrName>style.visibility</p:attrName>
                                        </p:attrNameLst>
                                      </p:cBhvr>
                                      <p:to>
                                        <p:strVal val="visible"/>
                                      </p:to>
                                    </p:set>
                                    <p:anim calcmode="lin" valueType="num">
                                      <p:cBhvr>
                                        <p:cTn id="7" dur="1000" fill="hold"/>
                                        <p:tgtEl>
                                          <p:spTgt spid="248834">
                                            <p:txEl>
                                              <p:pRg st="6" end="6"/>
                                            </p:txEl>
                                          </p:spTgt>
                                        </p:tgtEl>
                                        <p:attrNameLst>
                                          <p:attrName>ppt_x</p:attrName>
                                        </p:attrNameLst>
                                      </p:cBhvr>
                                      <p:tavLst>
                                        <p:tav tm="0">
                                          <p:val>
                                            <p:strVal val="#ppt_x-.2"/>
                                          </p:val>
                                        </p:tav>
                                        <p:tav tm="100000">
                                          <p:val>
                                            <p:strVal val="#ppt_x"/>
                                          </p:val>
                                        </p:tav>
                                      </p:tavLst>
                                    </p:anim>
                                    <p:anim calcmode="lin" valueType="num">
                                      <p:cBhvr>
                                        <p:cTn id="8" dur="1000" fill="hold"/>
                                        <p:tgtEl>
                                          <p:spTgt spid="24883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88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kumimoji="0" lang="en-US" altLang="zh-CN" smtClean="0"/>
              <a:t>2.1 </a:t>
            </a:r>
            <a:r>
              <a:rPr kumimoji="0" lang="zh-CN" altLang="en-US" smtClean="0"/>
              <a:t>概述</a:t>
            </a:r>
          </a:p>
        </p:txBody>
      </p:sp>
      <p:sp>
        <p:nvSpPr>
          <p:cNvPr id="9223" name="Rectangle 7"/>
          <p:cNvSpPr>
            <a:spLocks noGrp="1" noChangeArrowheads="1"/>
          </p:cNvSpPr>
          <p:nvPr>
            <p:ph type="body" idx="1"/>
          </p:nvPr>
        </p:nvSpPr>
        <p:spPr>
          <a:xfrm>
            <a:off x="427038" y="2028825"/>
            <a:ext cx="8137525" cy="3560763"/>
          </a:xfrm>
        </p:spPr>
        <p:txBody>
          <a:bodyPr/>
          <a:lstStyle/>
          <a:p>
            <a:r>
              <a:rPr kumimoji="0" lang="zh-CN" altLang="en-US" sz="3600" smtClean="0">
                <a:effectLst>
                  <a:outerShdw blurRad="38100" dist="38100" dir="2700000" algn="tl">
                    <a:srgbClr val="C0C0C0"/>
                  </a:outerShdw>
                </a:effectLst>
              </a:rPr>
              <a:t>基本概念</a:t>
            </a:r>
            <a:endParaRPr kumimoji="0" lang="en-US" altLang="zh-CN" sz="3600" smtClean="0">
              <a:effectLst>
                <a:outerShdw blurRad="38100" dist="38100" dir="2700000" algn="tl">
                  <a:srgbClr val="C0C0C0"/>
                </a:outerShdw>
              </a:effectLst>
            </a:endParaRPr>
          </a:p>
          <a:p>
            <a:pPr>
              <a:buFontTx/>
              <a:buNone/>
            </a:pPr>
            <a:r>
              <a:rPr kumimoji="0" lang="en-US" altLang="zh-CN" sz="3600"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事物的因果关系</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逻辑运算的数学基础：</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逻辑代数</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在二值逻辑中的变量取值：</a:t>
            </a:r>
            <a:r>
              <a:rPr kumimoji="0" lang="en-US" altLang="zh-CN" smtClean="0">
                <a:effectLst>
                  <a:outerShdw blurRad="38100" dist="38100" dir="2700000" algn="tl">
                    <a:srgbClr val="C0C0C0"/>
                  </a:outerShdw>
                </a:effectLst>
              </a:rPr>
              <a:t>      </a:t>
            </a:r>
            <a:r>
              <a:rPr kumimoji="0" lang="en-US" altLang="zh-CN" smtClean="0">
                <a:effectLst>
                  <a:outerShdw blurRad="38100" dist="38100" dir="2700000" algn="tl">
                    <a:srgbClr val="C0C0C0"/>
                  </a:outerShdw>
                </a:effectLst>
                <a:latin typeface="黑体" pitchFamily="49" charset="-122"/>
                <a:ea typeface="黑体" pitchFamily="49" charset="-122"/>
              </a:rPr>
              <a:t> 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3">
                                            <p:txEl>
                                              <p:pRg st="1" end="1"/>
                                            </p:txEl>
                                          </p:spTgt>
                                        </p:tgtEl>
                                        <p:attrNameLst>
                                          <p:attrName>style.visibility</p:attrName>
                                        </p:attrNameLst>
                                      </p:cBhvr>
                                      <p:to>
                                        <p:strVal val="visible"/>
                                      </p:to>
                                    </p:set>
                                    <p:anim calcmode="lin" valueType="num">
                                      <p:cBhvr additive="base">
                                        <p:cTn id="7" dur="500" fill="hold"/>
                                        <p:tgtEl>
                                          <p:spTgt spid="92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3">
                                            <p:txEl>
                                              <p:pRg st="2" end="2"/>
                                            </p:txEl>
                                          </p:spTgt>
                                        </p:tgtEl>
                                        <p:attrNameLst>
                                          <p:attrName>style.visibility</p:attrName>
                                        </p:attrNameLst>
                                      </p:cBhvr>
                                      <p:to>
                                        <p:strVal val="visible"/>
                                      </p:to>
                                    </p:set>
                                    <p:anim calcmode="lin" valueType="num">
                                      <p:cBhvr additive="base">
                                        <p:cTn id="13" dur="500" fill="hold"/>
                                        <p:tgtEl>
                                          <p:spTgt spid="92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23">
                                            <p:txEl>
                                              <p:pRg st="3" end="3"/>
                                            </p:txEl>
                                          </p:spTgt>
                                        </p:tgtEl>
                                        <p:attrNameLst>
                                          <p:attrName>style.visibility</p:attrName>
                                        </p:attrNameLst>
                                      </p:cBhvr>
                                      <p:to>
                                        <p:strVal val="visible"/>
                                      </p:to>
                                    </p:set>
                                    <p:anim calcmode="lin" valueType="num">
                                      <p:cBhvr additive="base">
                                        <p:cTn id="19" dur="500" fill="hold"/>
                                        <p:tgtEl>
                                          <p:spTgt spid="92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sz="half" idx="1"/>
          </p:nvPr>
        </p:nvSpPr>
        <p:spPr>
          <a:xfrm>
            <a:off x="468313" y="692150"/>
            <a:ext cx="7673975" cy="4176713"/>
          </a:xfrm>
        </p:spPr>
        <p:txBody>
          <a:bodyPr/>
          <a:lstStyle/>
          <a:p>
            <a:r>
              <a:rPr kumimoji="0" lang="zh-CN" altLang="en-US" smtClean="0">
                <a:effectLst>
                  <a:outerShdw blurRad="38100" dist="38100" dir="2700000" algn="tl">
                    <a:srgbClr val="C0C0C0"/>
                  </a:outerShdw>
                </a:effectLst>
              </a:rPr>
              <a:t>逻辑式</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逻辑图</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pPr lvl="1">
              <a:buFontTx/>
              <a:buNone/>
            </a:pPr>
            <a:r>
              <a:rPr kumimoji="0" lang="en-US" altLang="zh-CN" smtClean="0">
                <a:effectLst>
                  <a:outerShdw blurRad="38100" dist="38100" dir="2700000" algn="tl">
                    <a:srgbClr val="C0C0C0"/>
                  </a:outerShdw>
                </a:effectLst>
              </a:rPr>
              <a:t>1.  </a:t>
            </a:r>
            <a:r>
              <a:rPr kumimoji="0" lang="zh-CN" altLang="en-US" smtClean="0">
                <a:effectLst>
                  <a:outerShdw blurRad="38100" dist="38100" dir="2700000" algn="tl">
                    <a:srgbClr val="C0C0C0"/>
                  </a:outerShdw>
                </a:effectLst>
              </a:rPr>
              <a:t>用图形符号代替逻辑式中的逻辑运算符。</a:t>
            </a:r>
            <a:endParaRPr kumimoji="0" lang="en-US" altLang="zh-CN" smtClean="0">
              <a:effectLst>
                <a:outerShdw blurRad="38100" dist="38100" dir="2700000" algn="tl">
                  <a:srgbClr val="C0C0C0"/>
                </a:outerShdw>
              </a:effectLst>
            </a:endParaRPr>
          </a:p>
          <a:p>
            <a:pPr lvl="1">
              <a:buFontTx/>
              <a:buNone/>
            </a:pPr>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sp>
        <p:nvSpPr>
          <p:cNvPr id="249859" name="AutoShape 3"/>
          <p:cNvSpPr>
            <a:spLocks noChangeArrowheads="1"/>
          </p:cNvSpPr>
          <p:nvPr/>
        </p:nvSpPr>
        <p:spPr bwMode="auto">
          <a:xfrm>
            <a:off x="2124075" y="836613"/>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graphicFrame>
        <p:nvGraphicFramePr>
          <p:cNvPr id="249860" name="Object 4"/>
          <p:cNvGraphicFramePr>
            <a:graphicFrameLocks noChangeAspect="1"/>
          </p:cNvGraphicFramePr>
          <p:nvPr/>
        </p:nvGraphicFramePr>
        <p:xfrm>
          <a:off x="1209675" y="2767013"/>
          <a:ext cx="2308225" cy="493712"/>
        </p:xfrm>
        <a:graphic>
          <a:graphicData uri="http://schemas.openxmlformats.org/presentationml/2006/ole">
            <p:oleObj spid="_x0000_s32771" name="公式" r:id="rId3" imgW="952087" imgH="203112" progId="Equation.3">
              <p:embed/>
            </p:oleObj>
          </a:graphicData>
        </a:graphic>
      </p:graphicFrame>
      <p:pic>
        <p:nvPicPr>
          <p:cNvPr id="249862" name="Picture 6" descr="2-5-2"/>
          <p:cNvPicPr>
            <a:picLocks noChangeAspect="1" noChangeArrowheads="1"/>
          </p:cNvPicPr>
          <p:nvPr/>
        </p:nvPicPr>
        <p:blipFill>
          <a:blip r:embed="rId4"/>
          <a:srcRect/>
          <a:stretch>
            <a:fillRect/>
          </a:stretch>
        </p:blipFill>
        <p:spPr bwMode="auto">
          <a:xfrm>
            <a:off x="755650" y="3860800"/>
            <a:ext cx="3992563" cy="1100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1000" fill="hold"/>
                                        <p:tgtEl>
                                          <p:spTgt spid="249860"/>
                                        </p:tgtEl>
                                        <p:attrNameLst>
                                          <p:attrName>ppt_x</p:attrName>
                                        </p:attrNameLst>
                                      </p:cBhvr>
                                      <p:tavLst>
                                        <p:tav tm="0">
                                          <p:val>
                                            <p:strVal val="#ppt_x-.2"/>
                                          </p:val>
                                        </p:tav>
                                        <p:tav tm="100000">
                                          <p:val>
                                            <p:strVal val="#ppt_x"/>
                                          </p:val>
                                        </p:tav>
                                      </p:tavLst>
                                    </p:anim>
                                    <p:anim calcmode="lin" valueType="num">
                                      <p:cBhvr>
                                        <p:cTn id="8" dur="1000" fill="hold"/>
                                        <p:tgtEl>
                                          <p:spTgt spid="24986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986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49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94" name="Picture 14" descr="2-5-5"/>
          <p:cNvPicPr>
            <a:picLocks noGrp="1" noChangeAspect="1" noChangeArrowheads="1"/>
          </p:cNvPicPr>
          <p:nvPr>
            <p:ph sz="half" idx="2"/>
          </p:nvPr>
        </p:nvPicPr>
        <p:blipFill>
          <a:blip r:embed="rId3"/>
          <a:srcRect/>
          <a:stretch>
            <a:fillRect/>
          </a:stretch>
        </p:blipFill>
        <p:spPr>
          <a:xfrm>
            <a:off x="539750" y="3068638"/>
            <a:ext cx="5832475" cy="2308225"/>
          </a:xfrm>
          <a:noFill/>
        </p:spPr>
      </p:pic>
      <p:sp>
        <p:nvSpPr>
          <p:cNvPr id="250882" name="Rectangle 2"/>
          <p:cNvSpPr>
            <a:spLocks noGrp="1" noChangeArrowheads="1"/>
          </p:cNvSpPr>
          <p:nvPr>
            <p:ph type="body" sz="half" idx="1"/>
          </p:nvPr>
        </p:nvSpPr>
        <p:spPr>
          <a:xfrm>
            <a:off x="468313" y="549275"/>
            <a:ext cx="7673975" cy="4176713"/>
          </a:xfrm>
        </p:spPr>
        <p:txBody>
          <a:bodyPr/>
          <a:lstStyle/>
          <a:p>
            <a:r>
              <a:rPr kumimoji="0" lang="zh-CN" altLang="en-US" smtClean="0">
                <a:effectLst>
                  <a:outerShdw blurRad="38100" dist="38100" dir="2700000" algn="tl">
                    <a:srgbClr val="C0C0C0"/>
                  </a:outerShdw>
                </a:effectLst>
              </a:rPr>
              <a:t>逻辑式</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逻辑图</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pPr lvl="1">
              <a:buFontTx/>
              <a:buNone/>
            </a:pPr>
            <a:r>
              <a:rPr kumimoji="0" lang="en-US" altLang="zh-CN" smtClean="0">
                <a:effectLst>
                  <a:outerShdw blurRad="38100" dist="38100" dir="2700000" algn="tl">
                    <a:srgbClr val="C0C0C0"/>
                  </a:outerShdw>
                </a:effectLst>
              </a:rPr>
              <a:t>1.  </a:t>
            </a:r>
            <a:r>
              <a:rPr kumimoji="0" lang="zh-CN" altLang="en-US" smtClean="0">
                <a:effectLst>
                  <a:outerShdw blurRad="38100" dist="38100" dir="2700000" algn="tl">
                    <a:srgbClr val="C0C0C0"/>
                  </a:outerShdw>
                </a:effectLst>
              </a:rPr>
              <a:t>用图形符号代替逻辑式中的逻辑运算符。</a:t>
            </a:r>
            <a:endParaRPr kumimoji="0" lang="en-US" altLang="zh-CN" smtClean="0">
              <a:effectLst>
                <a:outerShdw blurRad="38100" dist="38100" dir="2700000" algn="tl">
                  <a:srgbClr val="C0C0C0"/>
                </a:outerShdw>
              </a:effectLst>
            </a:endParaRPr>
          </a:p>
          <a:p>
            <a:pPr lvl="1">
              <a:buFontTx/>
              <a:buNone/>
            </a:pPr>
            <a:r>
              <a:rPr kumimoji="0" lang="en-US" altLang="zh-CN" smtClean="0">
                <a:effectLst>
                  <a:outerShdw blurRad="38100" dist="38100" dir="2700000" algn="tl">
                    <a:srgbClr val="C0C0C0"/>
                  </a:outerShdw>
                </a:effectLst>
              </a:rPr>
              <a:t>2. </a:t>
            </a:r>
            <a:r>
              <a:rPr kumimoji="0" lang="zh-CN" altLang="en-US" smtClean="0">
                <a:effectLst>
                  <a:outerShdw blurRad="38100" dist="38100" dir="2700000" algn="tl">
                    <a:srgbClr val="C0C0C0"/>
                  </a:outerShdw>
                </a:effectLst>
              </a:rPr>
              <a:t>从输入到输出逐级写出每个图形符号对应的逻辑运算式。</a:t>
            </a:r>
            <a:r>
              <a:rPr kumimoji="0" lang="en-US" altLang="zh-CN" smtClean="0">
                <a:effectLst>
                  <a:outerShdw blurRad="38100" dist="38100" dir="2700000" algn="tl">
                    <a:srgbClr val="C0C0C0"/>
                  </a:outerShdw>
                </a:effectLst>
              </a:rPr>
              <a:t> </a:t>
            </a:r>
          </a:p>
          <a:p>
            <a:pPr lvl="1">
              <a:buFontTx/>
              <a:buNone/>
            </a:pPr>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sp>
        <p:nvSpPr>
          <p:cNvPr id="250883" name="AutoShape 3"/>
          <p:cNvSpPr>
            <a:spLocks noChangeArrowheads="1"/>
          </p:cNvSpPr>
          <p:nvPr/>
        </p:nvSpPr>
        <p:spPr bwMode="auto">
          <a:xfrm>
            <a:off x="2051050" y="692150"/>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graphicFrame>
        <p:nvGraphicFramePr>
          <p:cNvPr id="250885" name="Object 5"/>
          <p:cNvGraphicFramePr>
            <a:graphicFrameLocks noChangeAspect="1"/>
          </p:cNvGraphicFramePr>
          <p:nvPr/>
        </p:nvGraphicFramePr>
        <p:xfrm>
          <a:off x="3276600" y="3213100"/>
          <a:ext cx="1047750" cy="388938"/>
        </p:xfrm>
        <a:graphic>
          <a:graphicData uri="http://schemas.openxmlformats.org/presentationml/2006/ole">
            <p:oleObj spid="_x0000_s33796" name="公式" r:id="rId4" imgW="545626" imgH="203024" progId="Equation.3">
              <p:embed/>
            </p:oleObj>
          </a:graphicData>
        </a:graphic>
      </p:graphicFrame>
      <p:graphicFrame>
        <p:nvGraphicFramePr>
          <p:cNvPr id="250886" name="Object 6"/>
          <p:cNvGraphicFramePr>
            <a:graphicFrameLocks noChangeAspect="1"/>
          </p:cNvGraphicFramePr>
          <p:nvPr/>
        </p:nvGraphicFramePr>
        <p:xfrm>
          <a:off x="2195513" y="4149725"/>
          <a:ext cx="366712" cy="315913"/>
        </p:xfrm>
        <a:graphic>
          <a:graphicData uri="http://schemas.openxmlformats.org/presentationml/2006/ole">
            <p:oleObj spid="_x0000_s33797" name="公式" r:id="rId5" imgW="190335" imgH="164957" progId="Equation.3">
              <p:embed/>
            </p:oleObj>
          </a:graphicData>
        </a:graphic>
      </p:graphicFrame>
      <p:graphicFrame>
        <p:nvGraphicFramePr>
          <p:cNvPr id="250887" name="Object 7"/>
          <p:cNvGraphicFramePr>
            <a:graphicFrameLocks noChangeAspect="1"/>
          </p:cNvGraphicFramePr>
          <p:nvPr/>
        </p:nvGraphicFramePr>
        <p:xfrm>
          <a:off x="1908175" y="5229225"/>
          <a:ext cx="1169988" cy="387350"/>
        </p:xfrm>
        <a:graphic>
          <a:graphicData uri="http://schemas.openxmlformats.org/presentationml/2006/ole">
            <p:oleObj spid="_x0000_s33798" name="公式" r:id="rId6" imgW="609336" imgH="203112" progId="Equation.3">
              <p:embed/>
            </p:oleObj>
          </a:graphicData>
        </a:graphic>
      </p:graphicFrame>
      <p:graphicFrame>
        <p:nvGraphicFramePr>
          <p:cNvPr id="250888" name="Object 8"/>
          <p:cNvGraphicFramePr>
            <a:graphicFrameLocks noChangeAspect="1"/>
          </p:cNvGraphicFramePr>
          <p:nvPr/>
        </p:nvGraphicFramePr>
        <p:xfrm>
          <a:off x="971550" y="4508500"/>
          <a:ext cx="365125" cy="315913"/>
        </p:xfrm>
        <a:graphic>
          <a:graphicData uri="http://schemas.openxmlformats.org/presentationml/2006/ole">
            <p:oleObj spid="_x0000_s33799" name="公式" r:id="rId7" imgW="190335" imgH="164957" progId="Equation.3">
              <p:embed/>
            </p:oleObj>
          </a:graphicData>
        </a:graphic>
      </p:graphicFrame>
      <p:graphicFrame>
        <p:nvGraphicFramePr>
          <p:cNvPr id="250889" name="Object 9"/>
          <p:cNvGraphicFramePr>
            <a:graphicFrameLocks noChangeAspect="1"/>
          </p:cNvGraphicFramePr>
          <p:nvPr/>
        </p:nvGraphicFramePr>
        <p:xfrm>
          <a:off x="3552825" y="4521200"/>
          <a:ext cx="2341563" cy="365125"/>
        </p:xfrm>
        <a:graphic>
          <a:graphicData uri="http://schemas.openxmlformats.org/presentationml/2006/ole">
            <p:oleObj spid="_x0000_s33800" name="公式" r:id="rId8" imgW="1219200" imgH="190500" progId="Equation.3">
              <p:embed/>
            </p:oleObj>
          </a:graphicData>
        </a:graphic>
      </p:graphicFrame>
      <p:graphicFrame>
        <p:nvGraphicFramePr>
          <p:cNvPr id="250890" name="Object 10"/>
          <p:cNvGraphicFramePr>
            <a:graphicFrameLocks noChangeAspect="1"/>
          </p:cNvGraphicFramePr>
          <p:nvPr/>
        </p:nvGraphicFramePr>
        <p:xfrm>
          <a:off x="6156325" y="3068638"/>
          <a:ext cx="2519363" cy="1574800"/>
        </p:xfrm>
        <a:graphic>
          <a:graphicData uri="http://schemas.openxmlformats.org/presentationml/2006/ole">
            <p:oleObj spid="_x0000_s33801" name="公式" r:id="rId9" imgW="1218671" imgH="76166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ppt_x"/>
                                          </p:val>
                                        </p:tav>
                                        <p:tav tm="100000">
                                          <p:val>
                                            <p:strVal val="#ppt_x"/>
                                          </p:val>
                                        </p:tav>
                                      </p:tavLst>
                                    </p:anim>
                                    <p:anim calcmode="lin" valueType="num">
                                      <p:cBhvr additive="base">
                                        <p:cTn id="8" dur="500" fill="hold"/>
                                        <p:tgtEl>
                                          <p:spTgt spid="2508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0888"/>
                                        </p:tgtEl>
                                        <p:attrNameLst>
                                          <p:attrName>style.visibility</p:attrName>
                                        </p:attrNameLst>
                                      </p:cBhvr>
                                      <p:to>
                                        <p:strVal val="visible"/>
                                      </p:to>
                                    </p:set>
                                    <p:anim calcmode="lin" valueType="num">
                                      <p:cBhvr additive="base">
                                        <p:cTn id="13" dur="500" fill="hold"/>
                                        <p:tgtEl>
                                          <p:spTgt spid="250888"/>
                                        </p:tgtEl>
                                        <p:attrNameLst>
                                          <p:attrName>ppt_x</p:attrName>
                                        </p:attrNameLst>
                                      </p:cBhvr>
                                      <p:tavLst>
                                        <p:tav tm="0">
                                          <p:val>
                                            <p:strVal val="#ppt_x"/>
                                          </p:val>
                                        </p:tav>
                                        <p:tav tm="100000">
                                          <p:val>
                                            <p:strVal val="#ppt_x"/>
                                          </p:val>
                                        </p:tav>
                                      </p:tavLst>
                                    </p:anim>
                                    <p:anim calcmode="lin" valueType="num">
                                      <p:cBhvr additive="base">
                                        <p:cTn id="14" dur="500" fill="hold"/>
                                        <p:tgtEl>
                                          <p:spTgt spid="25088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0886"/>
                                        </p:tgtEl>
                                        <p:attrNameLst>
                                          <p:attrName>style.visibility</p:attrName>
                                        </p:attrNameLst>
                                      </p:cBhvr>
                                      <p:to>
                                        <p:strVal val="visible"/>
                                      </p:to>
                                    </p:set>
                                    <p:anim calcmode="lin" valueType="num">
                                      <p:cBhvr additive="base">
                                        <p:cTn id="17" dur="500" fill="hold"/>
                                        <p:tgtEl>
                                          <p:spTgt spid="250886"/>
                                        </p:tgtEl>
                                        <p:attrNameLst>
                                          <p:attrName>ppt_x</p:attrName>
                                        </p:attrNameLst>
                                      </p:cBhvr>
                                      <p:tavLst>
                                        <p:tav tm="0">
                                          <p:val>
                                            <p:strVal val="#ppt_x"/>
                                          </p:val>
                                        </p:tav>
                                        <p:tav tm="100000">
                                          <p:val>
                                            <p:strVal val="#ppt_x"/>
                                          </p:val>
                                        </p:tav>
                                      </p:tavLst>
                                    </p:anim>
                                    <p:anim calcmode="lin" valueType="num">
                                      <p:cBhvr additive="base">
                                        <p:cTn id="18" dur="500" fill="hold"/>
                                        <p:tgtEl>
                                          <p:spTgt spid="25088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50887"/>
                                        </p:tgtEl>
                                        <p:attrNameLst>
                                          <p:attrName>style.visibility</p:attrName>
                                        </p:attrNameLst>
                                      </p:cBhvr>
                                      <p:to>
                                        <p:strVal val="visible"/>
                                      </p:to>
                                    </p:set>
                                    <p:anim calcmode="lin" valueType="num">
                                      <p:cBhvr additive="base">
                                        <p:cTn id="23" dur="500" fill="hold"/>
                                        <p:tgtEl>
                                          <p:spTgt spid="250887"/>
                                        </p:tgtEl>
                                        <p:attrNameLst>
                                          <p:attrName>ppt_x</p:attrName>
                                        </p:attrNameLst>
                                      </p:cBhvr>
                                      <p:tavLst>
                                        <p:tav tm="0">
                                          <p:val>
                                            <p:strVal val="#ppt_x"/>
                                          </p:val>
                                        </p:tav>
                                        <p:tav tm="100000">
                                          <p:val>
                                            <p:strVal val="#ppt_x"/>
                                          </p:val>
                                        </p:tav>
                                      </p:tavLst>
                                    </p:anim>
                                    <p:anim calcmode="lin" valueType="num">
                                      <p:cBhvr additive="base">
                                        <p:cTn id="24" dur="500" fill="hold"/>
                                        <p:tgtEl>
                                          <p:spTgt spid="25088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50889"/>
                                        </p:tgtEl>
                                        <p:attrNameLst>
                                          <p:attrName>style.visibility</p:attrName>
                                        </p:attrNameLst>
                                      </p:cBhvr>
                                      <p:to>
                                        <p:strVal val="visible"/>
                                      </p:to>
                                    </p:set>
                                    <p:anim calcmode="lin" valueType="num">
                                      <p:cBhvr additive="base">
                                        <p:cTn id="29" dur="500" fill="hold"/>
                                        <p:tgtEl>
                                          <p:spTgt spid="250889"/>
                                        </p:tgtEl>
                                        <p:attrNameLst>
                                          <p:attrName>ppt_x</p:attrName>
                                        </p:attrNameLst>
                                      </p:cBhvr>
                                      <p:tavLst>
                                        <p:tav tm="0">
                                          <p:val>
                                            <p:strVal val="#ppt_x"/>
                                          </p:val>
                                        </p:tav>
                                        <p:tav tm="100000">
                                          <p:val>
                                            <p:strVal val="#ppt_x"/>
                                          </p:val>
                                        </p:tav>
                                      </p:tavLst>
                                    </p:anim>
                                    <p:anim calcmode="lin" valueType="num">
                                      <p:cBhvr additive="base">
                                        <p:cTn id="30" dur="500" fill="hold"/>
                                        <p:tgtEl>
                                          <p:spTgt spid="25088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50890"/>
                                        </p:tgtEl>
                                        <p:attrNameLst>
                                          <p:attrName>style.visibility</p:attrName>
                                        </p:attrNameLst>
                                      </p:cBhvr>
                                      <p:to>
                                        <p:strVal val="visible"/>
                                      </p:to>
                                    </p:set>
                                    <p:anim calcmode="lin" valueType="num">
                                      <p:cBhvr additive="base">
                                        <p:cTn id="35" dur="500" fill="hold"/>
                                        <p:tgtEl>
                                          <p:spTgt spid="250890"/>
                                        </p:tgtEl>
                                        <p:attrNameLst>
                                          <p:attrName>ppt_x</p:attrName>
                                        </p:attrNameLst>
                                      </p:cBhvr>
                                      <p:tavLst>
                                        <p:tav tm="0">
                                          <p:val>
                                            <p:strVal val="#ppt_x"/>
                                          </p:val>
                                        </p:tav>
                                        <p:tav tm="100000">
                                          <p:val>
                                            <p:strVal val="#ppt_x"/>
                                          </p:val>
                                        </p:tav>
                                      </p:tavLst>
                                    </p:anim>
                                    <p:anim calcmode="lin" valueType="num">
                                      <p:cBhvr additive="base">
                                        <p:cTn id="36" dur="500" fill="hold"/>
                                        <p:tgtEl>
                                          <p:spTgt spid="250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427038" y="836613"/>
            <a:ext cx="8137525" cy="5368925"/>
          </a:xfrm>
        </p:spPr>
        <p:txBody>
          <a:bodyPr/>
          <a:lstStyle/>
          <a:p>
            <a:r>
              <a:rPr kumimoji="0" lang="zh-CN" altLang="en-US" smtClean="0">
                <a:effectLst>
                  <a:outerShdw blurRad="38100" dist="38100" dir="2700000" algn="tl">
                    <a:srgbClr val="C0C0C0"/>
                  </a:outerShdw>
                </a:effectLst>
              </a:rPr>
              <a:t>波形图</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真值表</a:t>
            </a:r>
          </a:p>
        </p:txBody>
      </p:sp>
      <p:sp>
        <p:nvSpPr>
          <p:cNvPr id="324612" name="AutoShape 4"/>
          <p:cNvSpPr>
            <a:spLocks noChangeArrowheads="1"/>
          </p:cNvSpPr>
          <p:nvPr/>
        </p:nvSpPr>
        <p:spPr bwMode="auto">
          <a:xfrm>
            <a:off x="2051050" y="1052513"/>
            <a:ext cx="576263" cy="215900"/>
          </a:xfrm>
          <a:prstGeom prst="leftRightArrow">
            <a:avLst>
              <a:gd name="adj1" fmla="val 50000"/>
              <a:gd name="adj2" fmla="val 533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body" sz="half" idx="1"/>
          </p:nvPr>
        </p:nvSpPr>
        <p:spPr>
          <a:xfrm>
            <a:off x="468313" y="1844675"/>
            <a:ext cx="7673975" cy="3271838"/>
          </a:xfrm>
        </p:spPr>
        <p:txBody>
          <a:bodyPr/>
          <a:lstStyle/>
          <a:p>
            <a:pPr>
              <a:buFontTx/>
              <a:buNone/>
            </a:pPr>
            <a:r>
              <a:rPr kumimoji="0" lang="zh-CN" altLang="en-US" smtClean="0">
                <a:effectLst>
                  <a:outerShdw blurRad="38100" dist="38100" dir="2700000" algn="tl">
                    <a:srgbClr val="C0C0C0"/>
                  </a:outerShdw>
                </a:effectLst>
              </a:rPr>
              <a:t>最小项</a:t>
            </a:r>
            <a:r>
              <a:rPr kumimoji="0" lang="en-US" altLang="zh-CN" smtClean="0">
                <a:effectLst>
                  <a:outerShdw blurRad="38100" dist="38100" dir="2700000" algn="tl">
                    <a:srgbClr val="C0C0C0"/>
                  </a:outerShdw>
                </a:effectLst>
              </a:rPr>
              <a:t> </a:t>
            </a:r>
            <a:r>
              <a:rPr kumimoji="0" lang="en-US" altLang="zh-CN" i="1" smtClean="0">
                <a:effectLst>
                  <a:outerShdw blurRad="38100" dist="38100" dir="2700000" algn="tl">
                    <a:srgbClr val="C0C0C0"/>
                  </a:outerShdw>
                </a:effectLst>
              </a:rPr>
              <a:t>m</a:t>
            </a:r>
            <a:r>
              <a:rPr kumimoji="0" lang="zh-CN" altLang="en-US" smtClean="0">
                <a:effectLst>
                  <a:outerShdw blurRad="38100" dist="38100" dir="2700000" algn="tl">
                    <a:srgbClr val="C0C0C0"/>
                  </a:outerShdw>
                </a:effectLst>
              </a:rPr>
              <a:t>：</a:t>
            </a:r>
            <a:endParaRPr kumimoji="0" lang="en-US" altLang="zh-CN" smtClean="0">
              <a:effectLst>
                <a:outerShdw blurRad="38100" dist="38100" dir="2700000" algn="tl">
                  <a:srgbClr val="C0C0C0"/>
                </a:outerShdw>
              </a:effectLst>
            </a:endParaRPr>
          </a:p>
          <a:p>
            <a:r>
              <a:rPr kumimoji="0" lang="en-US" altLang="zh-CN" i="1" smtClean="0">
                <a:effectLst>
                  <a:outerShdw blurRad="38100" dist="38100" dir="2700000" algn="tl">
                    <a:srgbClr val="C0C0C0"/>
                  </a:outerShdw>
                </a:effectLst>
              </a:rPr>
              <a:t>m</a:t>
            </a:r>
            <a:r>
              <a:rPr kumimoji="0" lang="zh-CN" altLang="en-US" smtClean="0">
                <a:effectLst>
                  <a:outerShdw blurRad="38100" dist="38100" dir="2700000" algn="tl">
                    <a:srgbClr val="C0C0C0"/>
                  </a:outerShdw>
                </a:effectLst>
              </a:rPr>
              <a:t>是乘积项</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包含</a:t>
            </a:r>
            <a:r>
              <a:rPr kumimoji="0" lang="en-US" altLang="zh-CN" i="1" smtClean="0">
                <a:effectLst>
                  <a:outerShdw blurRad="38100" dist="38100" dir="2700000" algn="tl">
                    <a:srgbClr val="C0C0C0"/>
                  </a:outerShdw>
                </a:effectLst>
              </a:rPr>
              <a:t>n</a:t>
            </a:r>
            <a:r>
              <a:rPr kumimoji="0" lang="zh-CN" altLang="en-US" smtClean="0">
                <a:effectLst>
                  <a:outerShdw blurRad="38100" dist="38100" dir="2700000" algn="tl">
                    <a:srgbClr val="C0C0C0"/>
                  </a:outerShdw>
                </a:effectLst>
              </a:rPr>
              <a:t>个因子</a:t>
            </a:r>
            <a:endParaRPr kumimoji="0" lang="en-US" altLang="zh-CN" smtClean="0">
              <a:effectLst>
                <a:outerShdw blurRad="38100" dist="38100" dir="2700000" algn="tl">
                  <a:srgbClr val="C0C0C0"/>
                </a:outerShdw>
              </a:effectLst>
            </a:endParaRPr>
          </a:p>
          <a:p>
            <a:r>
              <a:rPr kumimoji="0" lang="en-US" altLang="zh-CN" i="1" smtClean="0">
                <a:effectLst>
                  <a:outerShdw blurRad="38100" dist="38100" dir="2700000" algn="tl">
                    <a:srgbClr val="C0C0C0"/>
                  </a:outerShdw>
                </a:effectLst>
              </a:rPr>
              <a:t>n</a:t>
            </a:r>
            <a:r>
              <a:rPr kumimoji="0" lang="zh-CN" altLang="en-US" smtClean="0">
                <a:effectLst>
                  <a:outerShdw blurRad="38100" dist="38100" dir="2700000" algn="tl">
                    <a:srgbClr val="C0C0C0"/>
                  </a:outerShdw>
                </a:effectLst>
              </a:rPr>
              <a:t>个变量均以原变量和反变量的形式在</a:t>
            </a:r>
            <a:r>
              <a:rPr kumimoji="0" lang="en-US" altLang="zh-CN" i="1" smtClean="0">
                <a:effectLst>
                  <a:outerShdw blurRad="38100" dist="38100" dir="2700000" algn="tl">
                    <a:srgbClr val="C0C0C0"/>
                  </a:outerShdw>
                </a:effectLst>
              </a:rPr>
              <a:t>m</a:t>
            </a:r>
            <a:r>
              <a:rPr kumimoji="0" lang="zh-CN" altLang="en-US" smtClean="0">
                <a:effectLst>
                  <a:outerShdw blurRad="38100" dist="38100" dir="2700000" algn="tl">
                    <a:srgbClr val="C0C0C0"/>
                  </a:outerShdw>
                </a:effectLst>
              </a:rPr>
              <a:t>中出现一次</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sp>
        <p:nvSpPr>
          <p:cNvPr id="251907" name="AutoShape 3"/>
          <p:cNvSpPr>
            <a:spLocks noChangeArrowheads="1"/>
          </p:cNvSpPr>
          <p:nvPr/>
        </p:nvSpPr>
        <p:spPr bwMode="auto">
          <a:xfrm>
            <a:off x="2771775" y="4724400"/>
            <a:ext cx="4608513" cy="1223963"/>
          </a:xfrm>
          <a:prstGeom prst="wedgeEllipseCallout">
            <a:avLst>
              <a:gd name="adj1" fmla="val -64227"/>
              <a:gd name="adj2" fmla="val -101361"/>
            </a:avLst>
          </a:prstGeom>
          <a:solidFill>
            <a:srgbClr val="99CCFF">
              <a:alpha val="39999"/>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sz="2400">
                <a:solidFill>
                  <a:srgbClr val="000000"/>
                </a:solidFill>
                <a:effectLst>
                  <a:outerShdw blurRad="38100" dist="38100" dir="2700000" algn="tl">
                    <a:srgbClr val="FFFFFF"/>
                  </a:outerShdw>
                </a:effectLst>
              </a:rPr>
              <a:t>对于</a:t>
            </a:r>
            <a:r>
              <a:rPr lang="en-US" altLang="zh-CN" sz="2400">
                <a:solidFill>
                  <a:srgbClr val="000000"/>
                </a:solidFill>
                <a:effectLst>
                  <a:outerShdw blurRad="38100" dist="38100" dir="2700000" algn="tl">
                    <a:srgbClr val="FFFFFF"/>
                  </a:outerShdw>
                </a:effectLst>
              </a:rPr>
              <a:t>n</a:t>
            </a:r>
            <a:r>
              <a:rPr lang="zh-CN" altLang="en-US" sz="2400">
                <a:solidFill>
                  <a:srgbClr val="000000"/>
                </a:solidFill>
                <a:effectLst>
                  <a:outerShdw blurRad="38100" dist="38100" dir="2700000" algn="tl">
                    <a:srgbClr val="FFFFFF"/>
                  </a:outerShdw>
                </a:effectLst>
              </a:rPr>
              <a:t>变量函数</a:t>
            </a:r>
            <a:endParaRPr lang="en-US" altLang="zh-CN" sz="2400">
              <a:solidFill>
                <a:srgbClr val="000000"/>
              </a:solidFill>
              <a:effectLst>
                <a:outerShdw blurRad="38100" dist="38100" dir="2700000" algn="tl">
                  <a:srgbClr val="FFFFFF"/>
                </a:outerShdw>
              </a:effectLst>
            </a:endParaRPr>
          </a:p>
          <a:p>
            <a:pPr algn="ctr"/>
            <a:r>
              <a:rPr lang="zh-CN" altLang="en-US" sz="2400">
                <a:solidFill>
                  <a:srgbClr val="000000"/>
                </a:solidFill>
                <a:effectLst>
                  <a:outerShdw blurRad="38100" dist="38100" dir="2700000" algn="tl">
                    <a:srgbClr val="FFFFFF"/>
                  </a:outerShdw>
                </a:effectLst>
              </a:rPr>
              <a:t>有</a:t>
            </a:r>
            <a:r>
              <a:rPr lang="en-US" altLang="zh-CN" sz="2400">
                <a:solidFill>
                  <a:srgbClr val="000000"/>
                </a:solidFill>
                <a:effectLst>
                  <a:outerShdw blurRad="38100" dist="38100" dir="2700000" algn="tl">
                    <a:srgbClr val="FFFFFF"/>
                  </a:outerShdw>
                </a:effectLst>
              </a:rPr>
              <a:t>2</a:t>
            </a:r>
            <a:r>
              <a:rPr lang="en-US" altLang="zh-CN" sz="2400" baseline="30000">
                <a:solidFill>
                  <a:srgbClr val="000000"/>
                </a:solidFill>
                <a:effectLst>
                  <a:outerShdw blurRad="38100" dist="38100" dir="2700000" algn="tl">
                    <a:srgbClr val="FFFFFF"/>
                  </a:outerShdw>
                </a:effectLst>
              </a:rPr>
              <a:t>n</a:t>
            </a:r>
            <a:r>
              <a:rPr lang="zh-CN" altLang="en-US" sz="2400">
                <a:solidFill>
                  <a:srgbClr val="000000"/>
                </a:solidFill>
                <a:effectLst>
                  <a:outerShdw blurRad="38100" dist="38100" dir="2700000" algn="tl">
                    <a:srgbClr val="FFFFFF"/>
                  </a:outerShdw>
                </a:effectLst>
              </a:rPr>
              <a:t>个最小项</a:t>
            </a:r>
            <a:endParaRPr lang="zh-CN" altLang="en-US">
              <a:solidFill>
                <a:srgbClr val="000000"/>
              </a:solidFill>
              <a:effectLst>
                <a:outerShdw blurRad="38100" dist="38100" dir="2700000" algn="tl">
                  <a:srgbClr val="FFFFFF"/>
                </a:outerShdw>
              </a:effectLst>
            </a:endParaRPr>
          </a:p>
        </p:txBody>
      </p:sp>
      <p:sp>
        <p:nvSpPr>
          <p:cNvPr id="251908" name="Rectangle 4"/>
          <p:cNvSpPr>
            <a:spLocks noGrp="1" noChangeArrowheads="1"/>
          </p:cNvSpPr>
          <p:nvPr>
            <p:ph type="title"/>
          </p:nvPr>
        </p:nvSpPr>
        <p:spPr>
          <a:xfrm>
            <a:off x="395288" y="692150"/>
            <a:ext cx="7991475" cy="1150938"/>
          </a:xfrm>
        </p:spPr>
        <p:txBody>
          <a:bodyPr/>
          <a:lstStyle/>
          <a:p>
            <a:r>
              <a:rPr kumimoji="0" lang="en-US" altLang="zh-CN" sz="3200" smtClean="0">
                <a:effectLst>
                  <a:outerShdw blurRad="38100" dist="38100" dir="2700000" algn="tl">
                    <a:srgbClr val="C0C0C0"/>
                  </a:outerShdw>
                </a:effectLst>
              </a:rPr>
              <a:t>2.5.3 </a:t>
            </a:r>
            <a:r>
              <a:rPr kumimoji="0" lang="zh-CN" altLang="en-US" sz="3200" smtClean="0">
                <a:effectLst>
                  <a:outerShdw blurRad="38100" dist="38100" dir="2700000" algn="tl">
                    <a:srgbClr val="C0C0C0"/>
                  </a:outerShdw>
                </a:effectLst>
              </a:rPr>
              <a:t>逻辑函数的两种标准形式</a:t>
            </a:r>
            <a:r>
              <a:rPr kumimoji="0" lang="en-US" altLang="zh-CN" sz="3200" smtClean="0">
                <a:effectLst>
                  <a:outerShdw blurRad="38100" dist="38100" dir="2700000" algn="tl">
                    <a:srgbClr val="C0C0C0"/>
                  </a:outerShdw>
                </a:effectLst>
              </a:rPr>
              <a:t/>
            </a:r>
            <a:br>
              <a:rPr kumimoji="0" lang="en-US" altLang="zh-CN" sz="3200" smtClean="0">
                <a:effectLst>
                  <a:outerShdw blurRad="38100" dist="38100" dir="2700000" algn="tl">
                    <a:srgbClr val="C0C0C0"/>
                  </a:outerShdw>
                </a:effectLst>
              </a:rPr>
            </a:br>
            <a:r>
              <a:rPr kumimoji="0" lang="en-US" altLang="zh-CN" sz="3200" smtClean="0">
                <a:effectLst>
                  <a:outerShdw blurRad="38100" dist="38100" dir="2700000" algn="tl">
                    <a:srgbClr val="C0C0C0"/>
                  </a:outerShdw>
                </a:effectLst>
              </a:rPr>
              <a:t>     </a:t>
            </a:r>
            <a:r>
              <a:rPr kumimoji="0" lang="zh-CN" altLang="en-US" smtClean="0">
                <a:solidFill>
                  <a:srgbClr val="FF0000"/>
                </a:solidFill>
                <a:effectLst>
                  <a:outerShdw blurRad="38100" dist="38100" dir="2700000" algn="tl">
                    <a:srgbClr val="C0C0C0"/>
                  </a:outerShdw>
                </a:effectLst>
              </a:rPr>
              <a:t>最小项</a:t>
            </a:r>
            <a:r>
              <a:rPr kumimoji="0" lang="zh-CN" altLang="en-US" smtClean="0">
                <a:effectLst>
                  <a:outerShdw blurRad="38100" dist="38100" dir="2700000" algn="tl">
                    <a:srgbClr val="C0C0C0"/>
                  </a:outerShdw>
                </a:effectLst>
              </a:rPr>
              <a:t>之和</a:t>
            </a:r>
            <a:r>
              <a:rPr kumimoji="0" lang="en-US" altLang="zh-CN" smtClean="0">
                <a:effectLst>
                  <a:outerShdw blurRad="38100" dist="38100" dir="2700000" algn="tl">
                    <a:srgbClr val="C0C0C0"/>
                  </a:outerShdw>
                </a:effectLst>
              </a:rPr>
              <a:t>                 </a:t>
            </a:r>
            <a:r>
              <a:rPr kumimoji="0" lang="zh-CN" altLang="en-US" smtClean="0">
                <a:solidFill>
                  <a:srgbClr val="FF0000"/>
                </a:solidFill>
                <a:effectLst>
                  <a:outerShdw blurRad="38100" dist="38100" dir="2700000" algn="tl">
                    <a:srgbClr val="C0C0C0"/>
                  </a:outerShdw>
                </a:effectLst>
              </a:rPr>
              <a:t>最大项</a:t>
            </a:r>
            <a:r>
              <a:rPr kumimoji="0" lang="zh-CN" altLang="en-US" smtClean="0">
                <a:effectLst>
                  <a:outerShdw blurRad="38100" dist="38100" dir="2700000" algn="tl">
                    <a:srgbClr val="C0C0C0"/>
                  </a:outerShdw>
                </a:effectLst>
              </a:rPr>
              <a:t>之积</a:t>
            </a:r>
            <a:r>
              <a:rPr kumimoji="0" lang="en-US" altLang="zh-CN" smtClean="0">
                <a:effectLst>
                  <a:outerShdw blurRad="38100" dist="38100" dir="2700000" algn="tl">
                    <a:srgbClr val="C0C0C0"/>
                  </a:outerShdw>
                </a:effectLst>
              </a:rPr>
              <a:t/>
            </a:r>
            <a:br>
              <a:rPr kumimoji="0" lang="en-US" altLang="zh-CN" smtClean="0">
                <a:effectLst>
                  <a:outerShdw blurRad="38100" dist="38100" dir="2700000" algn="tl">
                    <a:srgbClr val="C0C0C0"/>
                  </a:outerShdw>
                </a:effectLst>
              </a:rPr>
            </a:br>
            <a:endParaRPr kumimoji="0" lang="en-US" altLang="zh-CN"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 calcmode="lin" valueType="num">
                                      <p:cBhvr additive="base">
                                        <p:cTn id="7" dur="500" fill="hold"/>
                                        <p:tgtEl>
                                          <p:spTgt spid="2519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19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1906">
                                            <p:txEl>
                                              <p:pRg st="1" end="1"/>
                                            </p:txEl>
                                          </p:spTgt>
                                        </p:tgtEl>
                                        <p:attrNameLst>
                                          <p:attrName>style.visibility</p:attrName>
                                        </p:attrNameLst>
                                      </p:cBhvr>
                                      <p:to>
                                        <p:strVal val="visible"/>
                                      </p:to>
                                    </p:set>
                                    <p:anim calcmode="lin" valueType="num">
                                      <p:cBhvr additive="base">
                                        <p:cTn id="11" dur="500" fill="hold"/>
                                        <p:tgtEl>
                                          <p:spTgt spid="25190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190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1906">
                                            <p:txEl>
                                              <p:pRg st="2" end="2"/>
                                            </p:txEl>
                                          </p:spTgt>
                                        </p:tgtEl>
                                        <p:attrNameLst>
                                          <p:attrName>style.visibility</p:attrName>
                                        </p:attrNameLst>
                                      </p:cBhvr>
                                      <p:to>
                                        <p:strVal val="visible"/>
                                      </p:to>
                                    </p:set>
                                    <p:anim calcmode="lin" valueType="num">
                                      <p:cBhvr additive="base">
                                        <p:cTn id="15" dur="500" fill="hold"/>
                                        <p:tgtEl>
                                          <p:spTgt spid="25190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190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1906">
                                            <p:txEl>
                                              <p:pRg st="3" end="3"/>
                                            </p:txEl>
                                          </p:spTgt>
                                        </p:tgtEl>
                                        <p:attrNameLst>
                                          <p:attrName>style.visibility</p:attrName>
                                        </p:attrNameLst>
                                      </p:cBhvr>
                                      <p:to>
                                        <p:strVal val="visible"/>
                                      </p:to>
                                    </p:set>
                                    <p:anim calcmode="lin" valueType="num">
                                      <p:cBhvr additive="base">
                                        <p:cTn id="19" dur="500" fill="hold"/>
                                        <p:tgtEl>
                                          <p:spTgt spid="25190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19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07"/>
                                        </p:tgtEl>
                                        <p:attrNameLst>
                                          <p:attrName>style.visibility</p:attrName>
                                        </p:attrNameLst>
                                      </p:cBhvr>
                                      <p:to>
                                        <p:strVal val="visible"/>
                                      </p:to>
                                    </p:set>
                                    <p:anim calcmode="lin" valueType="num">
                                      <p:cBhvr additive="base">
                                        <p:cTn id="25" dur="500" fill="hold"/>
                                        <p:tgtEl>
                                          <p:spTgt spid="251907"/>
                                        </p:tgtEl>
                                        <p:attrNameLst>
                                          <p:attrName>ppt_x</p:attrName>
                                        </p:attrNameLst>
                                      </p:cBhvr>
                                      <p:tavLst>
                                        <p:tav tm="0">
                                          <p:val>
                                            <p:strVal val="#ppt_x"/>
                                          </p:val>
                                        </p:tav>
                                        <p:tav tm="100000">
                                          <p:val>
                                            <p:strVal val="#ppt_x"/>
                                          </p:val>
                                        </p:tav>
                                      </p:tavLst>
                                    </p:anim>
                                    <p:anim calcmode="lin" valueType="num">
                                      <p:cBhvr additive="base">
                                        <p:cTn id="26" dur="500" fill="hold"/>
                                        <p:tgtEl>
                                          <p:spTgt spid="251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kumimoji="0" lang="zh-CN" altLang="en-US" sz="3200" smtClean="0">
                <a:effectLst>
                  <a:outerShdw blurRad="38100" dist="38100" dir="2700000" algn="tl">
                    <a:srgbClr val="C0C0C0"/>
                  </a:outerShdw>
                </a:effectLst>
              </a:rPr>
              <a:t>最小项举例：</a:t>
            </a:r>
          </a:p>
        </p:txBody>
      </p:sp>
      <p:sp>
        <p:nvSpPr>
          <p:cNvPr id="252931" name="Rectangle 3"/>
          <p:cNvSpPr>
            <a:spLocks noGrp="1" noChangeArrowheads="1"/>
          </p:cNvSpPr>
          <p:nvPr>
            <p:ph type="body" sz="half" idx="1"/>
          </p:nvPr>
        </p:nvSpPr>
        <p:spPr>
          <a:xfrm>
            <a:off x="427038" y="1700213"/>
            <a:ext cx="8177212" cy="2520950"/>
          </a:xfrm>
        </p:spPr>
        <p:txBody>
          <a:bodyPr/>
          <a:lstStyle/>
          <a:p>
            <a:r>
              <a:rPr kumimoji="0" lang="zh-CN" altLang="en-US" smtClean="0">
                <a:effectLst>
                  <a:outerShdw blurRad="38100" dist="38100" dir="2700000" algn="tl">
                    <a:srgbClr val="C0C0C0"/>
                  </a:outerShdw>
                </a:effectLst>
              </a:rPr>
              <a:t>两变量</a:t>
            </a:r>
            <a:r>
              <a:rPr kumimoji="0" lang="en-US" altLang="zh-CN" i="1" smtClean="0">
                <a:effectLst>
                  <a:outerShdw blurRad="38100" dist="38100" dir="2700000" algn="tl">
                    <a:srgbClr val="C0C0C0"/>
                  </a:outerShdw>
                </a:effectLst>
              </a:rPr>
              <a:t>A, B</a:t>
            </a:r>
            <a:r>
              <a:rPr kumimoji="0" lang="zh-CN" altLang="en-US" smtClean="0">
                <a:effectLst>
                  <a:outerShdw blurRad="38100" dist="38100" dir="2700000" algn="tl">
                    <a:srgbClr val="C0C0C0"/>
                  </a:outerShdw>
                </a:effectLst>
              </a:rPr>
              <a:t>的最小项</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三变量</a:t>
            </a:r>
            <a:r>
              <a:rPr kumimoji="0" lang="en-US" altLang="zh-CN" i="1" smtClean="0">
                <a:effectLst>
                  <a:outerShdw blurRad="38100" dist="38100" dir="2700000" algn="tl">
                    <a:srgbClr val="C0C0C0"/>
                  </a:outerShdw>
                </a:effectLst>
              </a:rPr>
              <a:t>A,B,C</a:t>
            </a:r>
            <a:r>
              <a:rPr kumimoji="0" lang="zh-CN" altLang="en-US" smtClean="0">
                <a:effectLst>
                  <a:outerShdw blurRad="38100" dist="38100" dir="2700000" algn="tl">
                    <a:srgbClr val="C0C0C0"/>
                  </a:outerShdw>
                </a:effectLst>
              </a:rPr>
              <a:t>的最小项</a:t>
            </a:r>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graphicFrame>
        <p:nvGraphicFramePr>
          <p:cNvPr id="252932" name="Object 4"/>
          <p:cNvGraphicFramePr>
            <a:graphicFrameLocks noChangeAspect="1"/>
          </p:cNvGraphicFramePr>
          <p:nvPr>
            <p:ph sz="quarter" idx="2"/>
          </p:nvPr>
        </p:nvGraphicFramePr>
        <p:xfrm>
          <a:off x="1042988" y="2390775"/>
          <a:ext cx="5280025" cy="536575"/>
        </p:xfrm>
        <a:graphic>
          <a:graphicData uri="http://schemas.openxmlformats.org/presentationml/2006/ole">
            <p:oleObj spid="_x0000_s36867" name="公式" r:id="rId3" imgW="2247900" imgH="228600" progId="Equation.3">
              <p:embed/>
            </p:oleObj>
          </a:graphicData>
        </a:graphic>
      </p:graphicFrame>
      <p:graphicFrame>
        <p:nvGraphicFramePr>
          <p:cNvPr id="252933" name="Object 5"/>
          <p:cNvGraphicFramePr>
            <a:graphicFrameLocks noChangeAspect="1"/>
          </p:cNvGraphicFramePr>
          <p:nvPr>
            <p:ph sz="quarter" idx="3"/>
          </p:nvPr>
        </p:nvGraphicFramePr>
        <p:xfrm>
          <a:off x="909638" y="3992563"/>
          <a:ext cx="5951537" cy="1011237"/>
        </p:xfrm>
        <a:graphic>
          <a:graphicData uri="http://schemas.openxmlformats.org/presentationml/2006/ole">
            <p:oleObj spid="_x0000_s36868" name="公式" r:id="rId4" imgW="26924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2932"/>
                                        </p:tgtEl>
                                        <p:attrNameLst>
                                          <p:attrName>style.visibility</p:attrName>
                                        </p:attrNameLst>
                                      </p:cBhvr>
                                      <p:to>
                                        <p:strVal val="visible"/>
                                      </p:to>
                                    </p:set>
                                    <p:anim calcmode="lin" valueType="num">
                                      <p:cBhvr additive="base">
                                        <p:cTn id="13" dur="500" fill="hold"/>
                                        <p:tgtEl>
                                          <p:spTgt spid="252932"/>
                                        </p:tgtEl>
                                        <p:attrNameLst>
                                          <p:attrName>ppt_x</p:attrName>
                                        </p:attrNameLst>
                                      </p:cBhvr>
                                      <p:tavLst>
                                        <p:tav tm="0">
                                          <p:val>
                                            <p:strVal val="#ppt_x"/>
                                          </p:val>
                                        </p:tav>
                                        <p:tav tm="100000">
                                          <p:val>
                                            <p:strVal val="#ppt_x"/>
                                          </p:val>
                                        </p:tav>
                                      </p:tavLst>
                                    </p:anim>
                                    <p:anim calcmode="lin" valueType="num">
                                      <p:cBhvr additive="base">
                                        <p:cTn id="14" dur="500" fill="hold"/>
                                        <p:tgtEl>
                                          <p:spTgt spid="252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anim calcmode="lin" valueType="num">
                                      <p:cBhvr additive="base">
                                        <p:cTn id="19" dur="500" fill="hold"/>
                                        <p:tgtEl>
                                          <p:spTgt spid="2529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2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2933"/>
                                        </p:tgtEl>
                                        <p:attrNameLst>
                                          <p:attrName>style.visibility</p:attrName>
                                        </p:attrNameLst>
                                      </p:cBhvr>
                                      <p:to>
                                        <p:strVal val="visible"/>
                                      </p:to>
                                    </p:set>
                                    <p:anim calcmode="lin" valueType="num">
                                      <p:cBhvr additive="base">
                                        <p:cTn id="25" dur="500" fill="hold"/>
                                        <p:tgtEl>
                                          <p:spTgt spid="252933"/>
                                        </p:tgtEl>
                                        <p:attrNameLst>
                                          <p:attrName>ppt_x</p:attrName>
                                        </p:attrNameLst>
                                      </p:cBhvr>
                                      <p:tavLst>
                                        <p:tav tm="0">
                                          <p:val>
                                            <p:strVal val="#ppt_x"/>
                                          </p:val>
                                        </p:tav>
                                        <p:tav tm="100000">
                                          <p:val>
                                            <p:strVal val="#ppt_x"/>
                                          </p:val>
                                        </p:tav>
                                      </p:tavLst>
                                    </p:anim>
                                    <p:anim calcmode="lin" valueType="num">
                                      <p:cBhvr additive="base">
                                        <p:cTn id="26"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333375"/>
            <a:ext cx="7931150" cy="647700"/>
          </a:xfrm>
        </p:spPr>
        <p:txBody>
          <a:bodyPr/>
          <a:lstStyle/>
          <a:p>
            <a:r>
              <a:rPr kumimoji="0" lang="zh-CN" altLang="en-US" sz="3200" smtClean="0">
                <a:effectLst>
                  <a:outerShdw blurRad="38100" dist="38100" dir="2700000" algn="tl">
                    <a:srgbClr val="C0C0C0"/>
                  </a:outerShdw>
                </a:effectLst>
              </a:rPr>
              <a:t>最小项的编号：</a:t>
            </a:r>
          </a:p>
        </p:txBody>
      </p:sp>
      <p:graphicFrame>
        <p:nvGraphicFramePr>
          <p:cNvPr id="254038" name="Group 86"/>
          <p:cNvGraphicFramePr>
            <a:graphicFrameLocks noGrp="1"/>
          </p:cNvGraphicFramePr>
          <p:nvPr>
            <p:ph sz="half" idx="2"/>
          </p:nvPr>
        </p:nvGraphicFramePr>
        <p:xfrm>
          <a:off x="1331913" y="981075"/>
          <a:ext cx="6840537" cy="5190598"/>
        </p:xfrm>
        <a:graphic>
          <a:graphicData uri="http://schemas.openxmlformats.org/drawingml/2006/table">
            <a:tbl>
              <a:tblPr/>
              <a:tblGrid>
                <a:gridCol w="1439862"/>
                <a:gridCol w="1150938"/>
                <a:gridCol w="1728787"/>
                <a:gridCol w="252095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最小项</a:t>
                      </a:r>
                    </a:p>
                  </a:txBody>
                  <a:tcPr marT="45726" marB="4572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取值</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对应</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编号</a:t>
                      </a:r>
                    </a:p>
                  </a:txBody>
                  <a:tcPr marT="45726" marB="4572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十进制数</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3</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FFFFFF"/>
                            </a:outerShdw>
                          </a:effectLst>
                          <a:latin typeface="黑体" pitchFamily="49" charset="-122"/>
                          <a:ea typeface="黑体" pitchFamily="49" charset="-122"/>
                        </a:rPr>
                        <a:t>1 0 0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4</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5</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6</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7</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37943" name="Object 84"/>
          <p:cNvGraphicFramePr>
            <a:graphicFrameLocks noChangeAspect="1"/>
          </p:cNvGraphicFramePr>
          <p:nvPr>
            <p:ph sz="half" idx="1"/>
          </p:nvPr>
        </p:nvGraphicFramePr>
        <p:xfrm>
          <a:off x="1403350" y="2060575"/>
          <a:ext cx="1114425" cy="4103688"/>
        </p:xfrm>
        <a:graphic>
          <a:graphicData uri="http://schemas.openxmlformats.org/presentationml/2006/ole">
            <p:oleObj spid="_x0000_s37943" name="公式" r:id="rId3" imgW="482391" imgH="1777229"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kumimoji="0" lang="zh-CN" altLang="en-US" sz="3200" smtClean="0">
                <a:effectLst>
                  <a:outerShdw blurRad="38100" dist="38100" dir="2700000" algn="tl">
                    <a:srgbClr val="C0C0C0"/>
                  </a:outerShdw>
                </a:effectLst>
              </a:rPr>
              <a:t>最小项的性质</a:t>
            </a:r>
          </a:p>
        </p:txBody>
      </p:sp>
      <p:sp>
        <p:nvSpPr>
          <p:cNvPr id="254979" name="Rectangle 3"/>
          <p:cNvSpPr>
            <a:spLocks noGrp="1" noChangeArrowheads="1"/>
          </p:cNvSpPr>
          <p:nvPr>
            <p:ph type="body" sz="half" idx="1"/>
          </p:nvPr>
        </p:nvSpPr>
        <p:spPr>
          <a:xfrm>
            <a:off x="395288" y="1412875"/>
            <a:ext cx="8105775" cy="4464050"/>
          </a:xfrm>
        </p:spPr>
        <p:txBody>
          <a:bodyPr/>
          <a:lstStyle/>
          <a:p>
            <a:r>
              <a:rPr kumimoji="0" lang="zh-CN" altLang="en-US" smtClean="0">
                <a:effectLst>
                  <a:outerShdw blurRad="38100" dist="38100" dir="2700000" algn="tl">
                    <a:srgbClr val="C0C0C0"/>
                  </a:outerShdw>
                </a:effectLst>
              </a:rPr>
              <a:t>在输入变量任一取值下，有且仅有一个最小项的值为</a:t>
            </a:r>
            <a:r>
              <a:rPr kumimoji="0" lang="en-US" altLang="zh-CN" smtClean="0">
                <a:solidFill>
                  <a:srgbClr val="FF0000"/>
                </a:solidFill>
                <a:effectLst>
                  <a:outerShdw blurRad="38100" dist="38100" dir="2700000" algn="tl">
                    <a:srgbClr val="C0C0C0"/>
                  </a:outerShdw>
                </a:effectLst>
              </a:rPr>
              <a:t>1</a:t>
            </a:r>
            <a:r>
              <a:rPr kumimoji="0" lang="zh-CN" altLang="en-US" smtClean="0">
                <a:solidFill>
                  <a:schemeClr val="tx1"/>
                </a:solidFill>
                <a:effectLst>
                  <a:outerShdw blurRad="38100" dist="38100" dir="2700000" algn="tl">
                    <a:srgbClr val="C0C0C0"/>
                  </a:outerShdw>
                </a:effectLst>
              </a:rPr>
              <a:t>。</a:t>
            </a:r>
            <a:endParaRPr kumimoji="0" lang="en-US" altLang="zh-CN" smtClean="0">
              <a:solidFill>
                <a:schemeClr val="tx1"/>
              </a:solidFill>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全体最小项之和为</a:t>
            </a:r>
            <a:r>
              <a:rPr kumimoji="0" lang="en-US" altLang="zh-CN" smtClean="0">
                <a:solidFill>
                  <a:srgbClr val="FF0000"/>
                </a:solidFill>
                <a:effectLst>
                  <a:outerShdw blurRad="38100" dist="38100" dir="2700000" algn="tl">
                    <a:srgbClr val="C0C0C0"/>
                  </a:outerShdw>
                </a:effectLst>
              </a:rPr>
              <a:t>1 </a:t>
            </a:r>
            <a:r>
              <a:rPr kumimoji="0" lang="zh-CN" altLang="en-US" smtClean="0">
                <a:solidFill>
                  <a:schemeClr val="tx1"/>
                </a:solidFill>
                <a:effectLst>
                  <a:outerShdw blurRad="38100" dist="38100" dir="2700000" algn="tl">
                    <a:srgbClr val="C0C0C0"/>
                  </a:outerShdw>
                </a:effectLst>
              </a:rPr>
              <a:t>。</a:t>
            </a:r>
            <a:endParaRPr kumimoji="0" lang="en-US" altLang="zh-CN" smtClean="0">
              <a:solidFill>
                <a:srgbClr val="FF0000"/>
              </a:solidFill>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任何两个最小项之积为</a:t>
            </a:r>
            <a:r>
              <a:rPr kumimoji="0" lang="en-US" altLang="zh-CN" smtClean="0">
                <a:solidFill>
                  <a:srgbClr val="FF0000"/>
                </a:solidFill>
                <a:effectLst>
                  <a:outerShdw blurRad="38100" dist="38100" dir="2700000" algn="tl">
                    <a:srgbClr val="C0C0C0"/>
                  </a:outerShdw>
                </a:effectLst>
              </a:rPr>
              <a:t>0 </a:t>
            </a:r>
            <a:r>
              <a:rPr kumimoji="0" lang="zh-CN" altLang="en-US" smtClean="0">
                <a:solidFill>
                  <a:schemeClr val="tx1"/>
                </a:solidFill>
                <a:effectLst>
                  <a:outerShdw blurRad="38100" dist="38100" dir="2700000" algn="tl">
                    <a:srgbClr val="C0C0C0"/>
                  </a:outerShdw>
                </a:effectLst>
              </a:rPr>
              <a:t>。</a:t>
            </a:r>
            <a:endParaRPr kumimoji="0" lang="en-US" altLang="zh-CN" smtClean="0">
              <a:solidFill>
                <a:srgbClr val="FF0000"/>
              </a:solidFill>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两个</a:t>
            </a:r>
            <a:r>
              <a:rPr kumimoji="0" lang="zh-CN" altLang="en-US" smtClean="0">
                <a:solidFill>
                  <a:srgbClr val="FF0000"/>
                </a:solidFill>
                <a:effectLst>
                  <a:outerShdw blurRad="38100" dist="38100" dir="2700000" algn="tl">
                    <a:srgbClr val="C0C0C0"/>
                  </a:outerShdw>
                </a:effectLst>
              </a:rPr>
              <a:t>相邻</a:t>
            </a:r>
            <a:r>
              <a:rPr kumimoji="0" lang="zh-CN" altLang="en-US" smtClean="0">
                <a:effectLst>
                  <a:outerShdw blurRad="38100" dist="38100" dir="2700000" algn="tl">
                    <a:srgbClr val="C0C0C0"/>
                  </a:outerShdw>
                </a:effectLst>
              </a:rPr>
              <a:t>的最小项之和可以</a:t>
            </a:r>
            <a:r>
              <a:rPr kumimoji="0" lang="zh-CN" altLang="en-US" smtClean="0">
                <a:solidFill>
                  <a:srgbClr val="FF0000"/>
                </a:solidFill>
                <a:effectLst>
                  <a:outerShdw blurRad="38100" dist="38100" dir="2700000" algn="tl">
                    <a:srgbClr val="C0C0C0"/>
                  </a:outerShdw>
                </a:effectLst>
              </a:rPr>
              <a:t>合并</a:t>
            </a:r>
            <a:r>
              <a:rPr kumimoji="0" lang="zh-CN" altLang="en-US" smtClean="0">
                <a:effectLst>
                  <a:outerShdw blurRad="38100" dist="38100" dir="2700000" algn="tl">
                    <a:srgbClr val="C0C0C0"/>
                  </a:outerShdw>
                </a:effectLst>
              </a:rPr>
              <a:t>，消去一对因子，只留下公共因子。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solidFill>
                  <a:srgbClr val="FF0000"/>
                </a:solidFill>
                <a:effectLst>
                  <a:outerShdw blurRad="38100" dist="38100" dir="2700000" algn="tl">
                    <a:srgbClr val="C0C0C0"/>
                  </a:outerShdw>
                </a:effectLst>
              </a:rPr>
              <a:t>相邻</a:t>
            </a:r>
            <a:r>
              <a:rPr kumimoji="0" lang="zh-CN" altLang="en-US" smtClean="0">
                <a:effectLst>
                  <a:outerShdw blurRad="38100" dist="38100" dir="2700000" algn="tl">
                    <a:srgbClr val="C0C0C0"/>
                  </a:outerShdw>
                </a:effectLst>
              </a:rPr>
              <a:t>：仅一个变量不同的最小项</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如</a:t>
            </a:r>
            <a:r>
              <a:rPr kumimoji="0" lang="en-US" altLang="zh-CN" smtClean="0">
                <a:effectLst>
                  <a:outerShdw blurRad="38100" dist="38100" dir="2700000" algn="tl">
                    <a:srgbClr val="C0C0C0"/>
                  </a:outerShdw>
                </a:effectLst>
              </a:rPr>
              <a:t>  </a:t>
            </a:r>
          </a:p>
        </p:txBody>
      </p:sp>
      <p:graphicFrame>
        <p:nvGraphicFramePr>
          <p:cNvPr id="254980" name="Object 4"/>
          <p:cNvGraphicFramePr>
            <a:graphicFrameLocks noChangeAspect="1"/>
          </p:cNvGraphicFramePr>
          <p:nvPr>
            <p:ph sz="half" idx="2"/>
          </p:nvPr>
        </p:nvGraphicFramePr>
        <p:xfrm>
          <a:off x="2124075" y="5084763"/>
          <a:ext cx="4608513" cy="931862"/>
        </p:xfrm>
        <a:graphic>
          <a:graphicData uri="http://schemas.openxmlformats.org/presentationml/2006/ole">
            <p:oleObj spid="_x0000_s38915" name="公式" r:id="rId3" imgW="22606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4979">
                                            <p:txEl>
                                              <p:pRg st="3" end="3"/>
                                            </p:txEl>
                                          </p:spTgt>
                                        </p:tgtEl>
                                        <p:attrNameLst>
                                          <p:attrName>style.visibility</p:attrName>
                                        </p:attrNameLst>
                                      </p:cBhvr>
                                      <p:to>
                                        <p:strVal val="visible"/>
                                      </p:to>
                                    </p:set>
                                    <p:anim calcmode="lin" valueType="num">
                                      <p:cBhvr additive="base">
                                        <p:cTn id="25"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54979">
                                            <p:txEl>
                                              <p:pRg st="4" end="4"/>
                                            </p:txEl>
                                          </p:spTgt>
                                        </p:tgtEl>
                                        <p:attrNameLst>
                                          <p:attrName>style.visibility</p:attrName>
                                        </p:attrNameLst>
                                      </p:cBhvr>
                                      <p:to>
                                        <p:strVal val="visible"/>
                                      </p:to>
                                    </p:set>
                                    <p:anim calcmode="lin" valueType="num">
                                      <p:cBhvr additive="base">
                                        <p:cTn id="31"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4979">
                                            <p:txEl>
                                              <p:pRg st="5" end="5"/>
                                            </p:txEl>
                                          </p:spTgt>
                                        </p:tgtEl>
                                        <p:attrNameLst>
                                          <p:attrName>style.visibility</p:attrName>
                                        </p:attrNameLst>
                                      </p:cBhvr>
                                      <p:to>
                                        <p:strVal val="visible"/>
                                      </p:to>
                                    </p:set>
                                    <p:anim calcmode="lin" valueType="num">
                                      <p:cBhvr additive="base">
                                        <p:cTn id="35"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4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54980"/>
                                        </p:tgtEl>
                                        <p:attrNameLst>
                                          <p:attrName>style.visibility</p:attrName>
                                        </p:attrNameLst>
                                      </p:cBhvr>
                                      <p:to>
                                        <p:strVal val="visible"/>
                                      </p:to>
                                    </p:set>
                                    <p:anim calcmode="lin" valueType="num">
                                      <p:cBhvr additive="base">
                                        <p:cTn id="41" dur="500" fill="hold"/>
                                        <p:tgtEl>
                                          <p:spTgt spid="254980"/>
                                        </p:tgtEl>
                                        <p:attrNameLst>
                                          <p:attrName>ppt_x</p:attrName>
                                        </p:attrNameLst>
                                      </p:cBhvr>
                                      <p:tavLst>
                                        <p:tav tm="0">
                                          <p:val>
                                            <p:strVal val="#ppt_x"/>
                                          </p:val>
                                        </p:tav>
                                        <p:tav tm="100000">
                                          <p:val>
                                            <p:strVal val="#ppt_x"/>
                                          </p:val>
                                        </p:tav>
                                      </p:tavLst>
                                    </p:anim>
                                    <p:anim calcmode="lin" valueType="num">
                                      <p:cBhvr additive="base">
                                        <p:cTn id="42"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56003" name="Rectangle 3"/>
          <p:cNvSpPr>
            <a:spLocks noGrp="1" noChangeArrowheads="1"/>
          </p:cNvSpPr>
          <p:nvPr>
            <p:ph type="body" sz="half" idx="1"/>
          </p:nvPr>
        </p:nvSpPr>
        <p:spPr>
          <a:xfrm>
            <a:off x="539750" y="3429000"/>
            <a:ext cx="2200275" cy="2120900"/>
          </a:xfrm>
        </p:spPr>
        <p:txBody>
          <a:bodyPr/>
          <a:lstStyle/>
          <a:p>
            <a:pPr>
              <a:defRPr/>
            </a:pPr>
            <a:r>
              <a:rPr kumimoji="0" lang="zh-CN" altLang="en-US" smtClean="0"/>
              <a:t>例：</a:t>
            </a:r>
          </a:p>
        </p:txBody>
      </p:sp>
      <p:graphicFrame>
        <p:nvGraphicFramePr>
          <p:cNvPr id="256004" name="Object 4"/>
          <p:cNvGraphicFramePr>
            <a:graphicFrameLocks noChangeAspect="1"/>
          </p:cNvGraphicFramePr>
          <p:nvPr>
            <p:ph sz="quarter" idx="2"/>
          </p:nvPr>
        </p:nvGraphicFramePr>
        <p:xfrm>
          <a:off x="1909763" y="3592513"/>
          <a:ext cx="4749800" cy="1909762"/>
        </p:xfrm>
        <a:graphic>
          <a:graphicData uri="http://schemas.openxmlformats.org/presentationml/2006/ole">
            <p:oleObj spid="_x0000_s39939" name="公式" r:id="rId3" imgW="2336800" imgH="939800" progId="Equation.3">
              <p:embed/>
            </p:oleObj>
          </a:graphicData>
        </a:graphic>
      </p:graphicFrame>
      <p:sp>
        <p:nvSpPr>
          <p:cNvPr id="256005" name="AutoShape 5"/>
          <p:cNvSpPr>
            <a:spLocks noChangeArrowheads="1"/>
          </p:cNvSpPr>
          <p:nvPr/>
        </p:nvSpPr>
        <p:spPr bwMode="auto">
          <a:xfrm>
            <a:off x="2124075" y="1773238"/>
            <a:ext cx="6480175" cy="1150937"/>
          </a:xfrm>
          <a:prstGeom prst="wedgeEllipseCallout">
            <a:avLst>
              <a:gd name="adj1" fmla="val -19574"/>
              <a:gd name="adj2" fmla="val -934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800">
                <a:solidFill>
                  <a:srgbClr val="000000"/>
                </a:solidFill>
              </a:rPr>
              <a:t>利用公式</a:t>
            </a:r>
            <a:endParaRPr lang="en-US" altLang="zh-CN" sz="2800">
              <a:solidFill>
                <a:srgbClr val="000000"/>
              </a:solidFill>
            </a:endParaRPr>
          </a:p>
          <a:p>
            <a:r>
              <a:rPr lang="zh-CN" altLang="en-US" sz="2800">
                <a:solidFill>
                  <a:srgbClr val="000000"/>
                </a:solidFill>
              </a:rPr>
              <a:t>可将任何一个函数化为</a:t>
            </a:r>
            <a:endParaRPr lang="zh-CN" altLang="en-US" sz="3600"/>
          </a:p>
        </p:txBody>
      </p:sp>
      <p:graphicFrame>
        <p:nvGraphicFramePr>
          <p:cNvPr id="256006" name="Object 6"/>
          <p:cNvGraphicFramePr>
            <a:graphicFrameLocks noChangeAspect="1"/>
          </p:cNvGraphicFramePr>
          <p:nvPr>
            <p:ph sz="quarter" idx="3"/>
          </p:nvPr>
        </p:nvGraphicFramePr>
        <p:xfrm>
          <a:off x="4643438" y="2027238"/>
          <a:ext cx="1368425" cy="355600"/>
        </p:xfrm>
        <a:graphic>
          <a:graphicData uri="http://schemas.openxmlformats.org/presentationml/2006/ole">
            <p:oleObj spid="_x0000_s39941" name="公式" r:id="rId4" imgW="634449" imgH="164957" progId="Equation.3">
              <p:embed/>
            </p:oleObj>
          </a:graphicData>
        </a:graphic>
      </p:graphicFrame>
      <p:graphicFrame>
        <p:nvGraphicFramePr>
          <p:cNvPr id="256007" name="Object 7"/>
          <p:cNvGraphicFramePr>
            <a:graphicFrameLocks noChangeAspect="1"/>
          </p:cNvGraphicFramePr>
          <p:nvPr/>
        </p:nvGraphicFramePr>
        <p:xfrm>
          <a:off x="6889750" y="2398713"/>
          <a:ext cx="619125" cy="396875"/>
        </p:xfrm>
        <a:graphic>
          <a:graphicData uri="http://schemas.openxmlformats.org/presentationml/2006/ole">
            <p:oleObj spid="_x0000_s39942" name="公式" r:id="rId5" imgW="317225" imgH="203024" progId="Equation.3">
              <p:embed/>
            </p:oleObj>
          </a:graphicData>
        </a:graphic>
      </p:graphicFrame>
      <p:sp>
        <p:nvSpPr>
          <p:cNvPr id="256008" name="Rectangle 8"/>
          <p:cNvSpPr>
            <a:spLocks noChangeArrowheads="1"/>
          </p:cNvSpPr>
          <p:nvPr/>
        </p:nvSpPr>
        <p:spPr bwMode="auto">
          <a:xfrm>
            <a:off x="2339975" y="4076700"/>
            <a:ext cx="5327650" cy="16573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 calcmode="lin" valueType="num">
                                      <p:cBhvr additive="base">
                                        <p:cTn id="7" dur="500" fill="hold"/>
                                        <p:tgtEl>
                                          <p:spTgt spid="256005"/>
                                        </p:tgtEl>
                                        <p:attrNameLst>
                                          <p:attrName>ppt_x</p:attrName>
                                        </p:attrNameLst>
                                      </p:cBhvr>
                                      <p:tavLst>
                                        <p:tav tm="0">
                                          <p:val>
                                            <p:strVal val="#ppt_x"/>
                                          </p:val>
                                        </p:tav>
                                        <p:tav tm="100000">
                                          <p:val>
                                            <p:strVal val="#ppt_x"/>
                                          </p:val>
                                        </p:tav>
                                      </p:tavLst>
                                    </p:anim>
                                    <p:anim calcmode="lin" valueType="num">
                                      <p:cBhvr additive="base">
                                        <p:cTn id="8" dur="500" fill="hold"/>
                                        <p:tgtEl>
                                          <p:spTgt spid="25600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06"/>
                                        </p:tgtEl>
                                        <p:attrNameLst>
                                          <p:attrName>style.visibility</p:attrName>
                                        </p:attrNameLst>
                                      </p:cBhvr>
                                      <p:to>
                                        <p:strVal val="visible"/>
                                      </p:to>
                                    </p:set>
                                    <p:anim calcmode="lin" valueType="num">
                                      <p:cBhvr additive="base">
                                        <p:cTn id="11" dur="500" fill="hold"/>
                                        <p:tgtEl>
                                          <p:spTgt spid="256006"/>
                                        </p:tgtEl>
                                        <p:attrNameLst>
                                          <p:attrName>ppt_x</p:attrName>
                                        </p:attrNameLst>
                                      </p:cBhvr>
                                      <p:tavLst>
                                        <p:tav tm="0">
                                          <p:val>
                                            <p:strVal val="#ppt_x"/>
                                          </p:val>
                                        </p:tav>
                                        <p:tav tm="100000">
                                          <p:val>
                                            <p:strVal val="#ppt_x"/>
                                          </p:val>
                                        </p:tav>
                                      </p:tavLst>
                                    </p:anim>
                                    <p:anim calcmode="lin" valueType="num">
                                      <p:cBhvr additive="base">
                                        <p:cTn id="12" dur="500" fill="hold"/>
                                        <p:tgtEl>
                                          <p:spTgt spid="25600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07"/>
                                        </p:tgtEl>
                                        <p:attrNameLst>
                                          <p:attrName>style.visibility</p:attrName>
                                        </p:attrNameLst>
                                      </p:cBhvr>
                                      <p:to>
                                        <p:strVal val="visible"/>
                                      </p:to>
                                    </p:set>
                                    <p:anim calcmode="lin" valueType="num">
                                      <p:cBhvr additive="base">
                                        <p:cTn id="15" dur="500" fill="hold"/>
                                        <p:tgtEl>
                                          <p:spTgt spid="256007"/>
                                        </p:tgtEl>
                                        <p:attrNameLst>
                                          <p:attrName>ppt_x</p:attrName>
                                        </p:attrNameLst>
                                      </p:cBhvr>
                                      <p:tavLst>
                                        <p:tav tm="0">
                                          <p:val>
                                            <p:strVal val="#ppt_x"/>
                                          </p:val>
                                        </p:tav>
                                        <p:tav tm="100000">
                                          <p:val>
                                            <p:strVal val="#ppt_x"/>
                                          </p:val>
                                        </p:tav>
                                      </p:tavLst>
                                    </p:anim>
                                    <p:anim calcmode="lin" valueType="num">
                                      <p:cBhvr additive="base">
                                        <p:cTn id="16" dur="500" fill="hold"/>
                                        <p:tgtEl>
                                          <p:spTgt spid="25600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56004"/>
                                        </p:tgtEl>
                                        <p:attrNameLst>
                                          <p:attrName>style.visibility</p:attrName>
                                        </p:attrNameLst>
                                      </p:cBhvr>
                                      <p:to>
                                        <p:strVal val="visible"/>
                                      </p:to>
                                    </p:set>
                                    <p:anim calcmode="lin" valueType="num">
                                      <p:cBhvr additive="base">
                                        <p:cTn id="21" dur="500" fill="hold"/>
                                        <p:tgtEl>
                                          <p:spTgt spid="256004"/>
                                        </p:tgtEl>
                                        <p:attrNameLst>
                                          <p:attrName>ppt_x</p:attrName>
                                        </p:attrNameLst>
                                      </p:cBhvr>
                                      <p:tavLst>
                                        <p:tav tm="0">
                                          <p:val>
                                            <p:strVal val="#ppt_x"/>
                                          </p:val>
                                        </p:tav>
                                        <p:tav tm="100000">
                                          <p:val>
                                            <p:strVal val="#ppt_x"/>
                                          </p:val>
                                        </p:tav>
                                      </p:tavLst>
                                    </p:anim>
                                    <p:anim calcmode="lin" valueType="num">
                                      <p:cBhvr additive="base">
                                        <p:cTn id="22" dur="500" fill="hold"/>
                                        <p:tgtEl>
                                          <p:spTgt spid="25600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6003">
                                            <p:txEl>
                                              <p:pRg st="0" end="0"/>
                                            </p:txEl>
                                          </p:spTgt>
                                        </p:tgtEl>
                                        <p:attrNameLst>
                                          <p:attrName>style.visibility</p:attrName>
                                        </p:attrNameLst>
                                      </p:cBhvr>
                                      <p:to>
                                        <p:strVal val="visible"/>
                                      </p:to>
                                    </p:set>
                                    <p:anim calcmode="lin" valueType="num">
                                      <p:cBhvr additive="base">
                                        <p:cTn id="25" dur="500" fill="hold"/>
                                        <p:tgtEl>
                                          <p:spTgt spid="25600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0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008"/>
                                        </p:tgtEl>
                                        <p:attrNameLst>
                                          <p:attrName>style.visibility</p:attrName>
                                        </p:attrNameLst>
                                      </p:cBhvr>
                                      <p:to>
                                        <p:strVal val="visible"/>
                                      </p:to>
                                    </p:set>
                                    <p:anim calcmode="lin" valueType="num">
                                      <p:cBhvr additive="base">
                                        <p:cTn id="29" dur="500" fill="hold"/>
                                        <p:tgtEl>
                                          <p:spTgt spid="256008"/>
                                        </p:tgtEl>
                                        <p:attrNameLst>
                                          <p:attrName>ppt_x</p:attrName>
                                        </p:attrNameLst>
                                      </p:cBhvr>
                                      <p:tavLst>
                                        <p:tav tm="0">
                                          <p:val>
                                            <p:strVal val="#ppt_x"/>
                                          </p:val>
                                        </p:tav>
                                        <p:tav tm="100000">
                                          <p:val>
                                            <p:strVal val="#ppt_x"/>
                                          </p:val>
                                        </p:tav>
                                      </p:tavLst>
                                    </p:anim>
                                    <p:anim calcmode="lin" valueType="num">
                                      <p:cBhvr additive="base">
                                        <p:cTn id="30" dur="500" fill="hold"/>
                                        <p:tgtEl>
                                          <p:spTgt spid="2560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P spid="256005" grpId="0" animBg="1"/>
      <p:bldP spid="25600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57027" name="Rectangle 3"/>
          <p:cNvSpPr>
            <a:spLocks noGrp="1" noChangeArrowheads="1"/>
          </p:cNvSpPr>
          <p:nvPr>
            <p:ph type="body" sz="half" idx="1"/>
          </p:nvPr>
        </p:nvSpPr>
        <p:spPr>
          <a:xfrm>
            <a:off x="539750" y="3429000"/>
            <a:ext cx="2200275" cy="2120900"/>
          </a:xfrm>
        </p:spPr>
        <p:txBody>
          <a:bodyPr/>
          <a:lstStyle/>
          <a:p>
            <a:pPr>
              <a:defRPr/>
            </a:pPr>
            <a:r>
              <a:rPr kumimoji="0" lang="zh-CN" altLang="en-US" smtClean="0"/>
              <a:t>例：</a:t>
            </a:r>
          </a:p>
        </p:txBody>
      </p:sp>
      <p:graphicFrame>
        <p:nvGraphicFramePr>
          <p:cNvPr id="40963" name="Object 4"/>
          <p:cNvGraphicFramePr>
            <a:graphicFrameLocks noChangeAspect="1"/>
          </p:cNvGraphicFramePr>
          <p:nvPr>
            <p:ph sz="quarter" idx="2"/>
          </p:nvPr>
        </p:nvGraphicFramePr>
        <p:xfrm>
          <a:off x="1909763" y="3592513"/>
          <a:ext cx="4749800" cy="1909762"/>
        </p:xfrm>
        <a:graphic>
          <a:graphicData uri="http://schemas.openxmlformats.org/presentationml/2006/ole">
            <p:oleObj spid="_x0000_s40963" name="公式" r:id="rId3" imgW="2336800" imgH="939800" progId="Equation.3">
              <p:embed/>
            </p:oleObj>
          </a:graphicData>
        </a:graphic>
      </p:graphicFrame>
      <p:sp>
        <p:nvSpPr>
          <p:cNvPr id="257029" name="AutoShape 5"/>
          <p:cNvSpPr>
            <a:spLocks noChangeArrowheads="1"/>
          </p:cNvSpPr>
          <p:nvPr/>
        </p:nvSpPr>
        <p:spPr bwMode="auto">
          <a:xfrm>
            <a:off x="2124075" y="1773238"/>
            <a:ext cx="6480175" cy="1150937"/>
          </a:xfrm>
          <a:prstGeom prst="wedgeEllipseCallout">
            <a:avLst>
              <a:gd name="adj1" fmla="val -19574"/>
              <a:gd name="adj2" fmla="val -934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800">
                <a:solidFill>
                  <a:srgbClr val="000000"/>
                </a:solidFill>
              </a:rPr>
              <a:t>利用公式</a:t>
            </a:r>
            <a:endParaRPr lang="en-US" altLang="zh-CN" sz="2800">
              <a:solidFill>
                <a:srgbClr val="000000"/>
              </a:solidFill>
            </a:endParaRPr>
          </a:p>
          <a:p>
            <a:r>
              <a:rPr lang="zh-CN" altLang="en-US" sz="2800">
                <a:solidFill>
                  <a:srgbClr val="000000"/>
                </a:solidFill>
              </a:rPr>
              <a:t>可将任何一个函数化为</a:t>
            </a:r>
            <a:endParaRPr lang="zh-CN" altLang="en-US" sz="3600"/>
          </a:p>
        </p:txBody>
      </p:sp>
      <p:graphicFrame>
        <p:nvGraphicFramePr>
          <p:cNvPr id="40965" name="Object 6"/>
          <p:cNvGraphicFramePr>
            <a:graphicFrameLocks noChangeAspect="1"/>
          </p:cNvGraphicFramePr>
          <p:nvPr>
            <p:ph sz="quarter" idx="3"/>
          </p:nvPr>
        </p:nvGraphicFramePr>
        <p:xfrm>
          <a:off x="4643438" y="2027238"/>
          <a:ext cx="1368425" cy="355600"/>
        </p:xfrm>
        <a:graphic>
          <a:graphicData uri="http://schemas.openxmlformats.org/presentationml/2006/ole">
            <p:oleObj spid="_x0000_s40965" name="公式" r:id="rId4" imgW="634449" imgH="164957" progId="Equation.3">
              <p:embed/>
            </p:oleObj>
          </a:graphicData>
        </a:graphic>
      </p:graphicFrame>
      <p:graphicFrame>
        <p:nvGraphicFramePr>
          <p:cNvPr id="40966" name="Object 7"/>
          <p:cNvGraphicFramePr>
            <a:graphicFrameLocks noChangeAspect="1"/>
          </p:cNvGraphicFramePr>
          <p:nvPr/>
        </p:nvGraphicFramePr>
        <p:xfrm>
          <a:off x="6889750" y="2398713"/>
          <a:ext cx="619125" cy="396875"/>
        </p:xfrm>
        <a:graphic>
          <a:graphicData uri="http://schemas.openxmlformats.org/presentationml/2006/ole">
            <p:oleObj spid="_x0000_s40966" name="公式" r:id="rId5" imgW="317225" imgH="203024" progId="Equation.3">
              <p:embed/>
            </p:oleObj>
          </a:graphicData>
        </a:graphic>
      </p:graphicFrame>
      <p:sp>
        <p:nvSpPr>
          <p:cNvPr id="257032" name="Rectangle 8"/>
          <p:cNvSpPr>
            <a:spLocks noChangeArrowheads="1"/>
          </p:cNvSpPr>
          <p:nvPr/>
        </p:nvSpPr>
        <p:spPr bwMode="auto">
          <a:xfrm>
            <a:off x="3419475" y="4581525"/>
            <a:ext cx="3457575" cy="11525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58051" name="Rectangle 3"/>
          <p:cNvSpPr>
            <a:spLocks noGrp="1" noChangeArrowheads="1"/>
          </p:cNvSpPr>
          <p:nvPr>
            <p:ph type="body" sz="half" idx="1"/>
          </p:nvPr>
        </p:nvSpPr>
        <p:spPr>
          <a:xfrm>
            <a:off x="539750" y="3429000"/>
            <a:ext cx="2200275" cy="2120900"/>
          </a:xfrm>
        </p:spPr>
        <p:txBody>
          <a:bodyPr/>
          <a:lstStyle/>
          <a:p>
            <a:pPr>
              <a:defRPr/>
            </a:pPr>
            <a:r>
              <a:rPr kumimoji="0" lang="zh-CN" altLang="en-US" smtClean="0"/>
              <a:t>例：</a:t>
            </a:r>
          </a:p>
        </p:txBody>
      </p:sp>
      <p:graphicFrame>
        <p:nvGraphicFramePr>
          <p:cNvPr id="41987" name="Object 4"/>
          <p:cNvGraphicFramePr>
            <a:graphicFrameLocks noChangeAspect="1"/>
          </p:cNvGraphicFramePr>
          <p:nvPr>
            <p:ph sz="quarter" idx="2"/>
          </p:nvPr>
        </p:nvGraphicFramePr>
        <p:xfrm>
          <a:off x="1909763" y="3592513"/>
          <a:ext cx="4749800" cy="1909762"/>
        </p:xfrm>
        <a:graphic>
          <a:graphicData uri="http://schemas.openxmlformats.org/presentationml/2006/ole">
            <p:oleObj spid="_x0000_s41987" name="公式" r:id="rId3" imgW="2336800" imgH="939800" progId="Equation.3">
              <p:embed/>
            </p:oleObj>
          </a:graphicData>
        </a:graphic>
      </p:graphicFrame>
      <p:sp>
        <p:nvSpPr>
          <p:cNvPr id="258053" name="AutoShape 5"/>
          <p:cNvSpPr>
            <a:spLocks noChangeArrowheads="1"/>
          </p:cNvSpPr>
          <p:nvPr/>
        </p:nvSpPr>
        <p:spPr bwMode="auto">
          <a:xfrm>
            <a:off x="2124075" y="1773238"/>
            <a:ext cx="6480175" cy="1150937"/>
          </a:xfrm>
          <a:prstGeom prst="wedgeEllipseCallout">
            <a:avLst>
              <a:gd name="adj1" fmla="val -19574"/>
              <a:gd name="adj2" fmla="val -934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800">
                <a:solidFill>
                  <a:srgbClr val="000000"/>
                </a:solidFill>
              </a:rPr>
              <a:t>利用公式</a:t>
            </a:r>
            <a:endParaRPr lang="en-US" altLang="zh-CN" sz="2800">
              <a:solidFill>
                <a:srgbClr val="000000"/>
              </a:solidFill>
            </a:endParaRPr>
          </a:p>
          <a:p>
            <a:r>
              <a:rPr lang="zh-CN" altLang="en-US" sz="2800">
                <a:solidFill>
                  <a:srgbClr val="000000"/>
                </a:solidFill>
              </a:rPr>
              <a:t>可将任何一个函数化为</a:t>
            </a:r>
            <a:endParaRPr lang="zh-CN" altLang="en-US" sz="3600"/>
          </a:p>
        </p:txBody>
      </p:sp>
      <p:graphicFrame>
        <p:nvGraphicFramePr>
          <p:cNvPr id="41989" name="Object 6"/>
          <p:cNvGraphicFramePr>
            <a:graphicFrameLocks noChangeAspect="1"/>
          </p:cNvGraphicFramePr>
          <p:nvPr>
            <p:ph sz="quarter" idx="3"/>
          </p:nvPr>
        </p:nvGraphicFramePr>
        <p:xfrm>
          <a:off x="4643438" y="2027238"/>
          <a:ext cx="1368425" cy="355600"/>
        </p:xfrm>
        <a:graphic>
          <a:graphicData uri="http://schemas.openxmlformats.org/presentationml/2006/ole">
            <p:oleObj spid="_x0000_s41989" name="公式" r:id="rId4" imgW="634449" imgH="164957" progId="Equation.3">
              <p:embed/>
            </p:oleObj>
          </a:graphicData>
        </a:graphic>
      </p:graphicFrame>
      <p:graphicFrame>
        <p:nvGraphicFramePr>
          <p:cNvPr id="41990" name="Object 7"/>
          <p:cNvGraphicFramePr>
            <a:graphicFrameLocks noChangeAspect="1"/>
          </p:cNvGraphicFramePr>
          <p:nvPr/>
        </p:nvGraphicFramePr>
        <p:xfrm>
          <a:off x="6889750" y="2398713"/>
          <a:ext cx="619125" cy="396875"/>
        </p:xfrm>
        <a:graphic>
          <a:graphicData uri="http://schemas.openxmlformats.org/presentationml/2006/ole">
            <p:oleObj spid="_x0000_s41990" name="公式" r:id="rId5" imgW="317225" imgH="203024"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kumimoji="0" lang="en-US" altLang="zh-CN" smtClean="0">
                <a:effectLst>
                  <a:outerShdw blurRad="38100" dist="38100" dir="2700000" algn="tl">
                    <a:srgbClr val="C0C0C0"/>
                  </a:outerShdw>
                </a:effectLst>
              </a:rPr>
              <a:t>2.2 </a:t>
            </a:r>
            <a:r>
              <a:rPr kumimoji="0" lang="zh-CN" altLang="en-US" smtClean="0">
                <a:effectLst>
                  <a:outerShdw blurRad="38100" dist="38100" dir="2700000" algn="tl">
                    <a:srgbClr val="C0C0C0"/>
                  </a:outerShdw>
                </a:effectLst>
              </a:rPr>
              <a:t>逻辑代数中的三种基本运算</a:t>
            </a:r>
          </a:p>
        </p:txBody>
      </p:sp>
      <p:sp>
        <p:nvSpPr>
          <p:cNvPr id="18435" name="Rectangle 3"/>
          <p:cNvSpPr>
            <a:spLocks noGrp="1" noChangeArrowheads="1"/>
          </p:cNvSpPr>
          <p:nvPr>
            <p:ph type="body" sz="half" idx="1"/>
          </p:nvPr>
        </p:nvSpPr>
        <p:spPr>
          <a:xfrm>
            <a:off x="323850" y="1196975"/>
            <a:ext cx="8280400" cy="1439863"/>
          </a:xfrm>
        </p:spPr>
        <p:txBody>
          <a:bodyPr/>
          <a:lstStyle/>
          <a:p>
            <a:pPr>
              <a:buFontTx/>
              <a:buNone/>
              <a:defRPr/>
            </a:pPr>
            <a:r>
              <a:rPr kumimoji="0" lang="en-US" altLang="zh-CN" sz="6600" smtClean="0"/>
              <a:t>  </a:t>
            </a:r>
            <a:r>
              <a:rPr kumimoji="0" lang="zh-CN" altLang="en-US" sz="2400" smtClean="0">
                <a:ea typeface="黑体" charset="0"/>
                <a:cs typeface="黑体" charset="0"/>
              </a:rPr>
              <a:t>与</a:t>
            </a:r>
            <a:r>
              <a:rPr kumimoji="0" lang="zh-CN" altLang="en-US" sz="2400" smtClean="0"/>
              <a:t>（</a:t>
            </a:r>
            <a:r>
              <a:rPr kumimoji="0" lang="en-US" altLang="zh-CN" sz="2400" smtClean="0"/>
              <a:t>AND</a:t>
            </a:r>
            <a:r>
              <a:rPr kumimoji="0" lang="zh-CN" altLang="en-US" sz="2400" smtClean="0"/>
              <a:t>）</a:t>
            </a:r>
            <a:r>
              <a:rPr kumimoji="0" lang="en-US" altLang="zh-CN" sz="2400" smtClean="0"/>
              <a:t>                  </a:t>
            </a:r>
            <a:r>
              <a:rPr kumimoji="0" lang="zh-CN" altLang="en-US" sz="2400" smtClean="0">
                <a:ea typeface="黑体" charset="0"/>
                <a:cs typeface="黑体" charset="0"/>
              </a:rPr>
              <a:t>或</a:t>
            </a:r>
            <a:r>
              <a:rPr kumimoji="0" lang="zh-CN" altLang="en-US" sz="2400" smtClean="0"/>
              <a:t>（</a:t>
            </a:r>
            <a:r>
              <a:rPr kumimoji="0" lang="en-US" altLang="zh-CN" sz="2400" smtClean="0"/>
              <a:t>OR</a:t>
            </a:r>
            <a:r>
              <a:rPr kumimoji="0" lang="zh-CN" altLang="en-US" sz="2400" smtClean="0"/>
              <a:t>）</a:t>
            </a:r>
            <a:r>
              <a:rPr kumimoji="0" lang="en-US" altLang="zh-CN" sz="2400" smtClean="0"/>
              <a:t>                    </a:t>
            </a:r>
            <a:r>
              <a:rPr kumimoji="0" lang="en-US" altLang="zh-CN" sz="2400" smtClean="0">
                <a:latin typeface="黑体" charset="0"/>
                <a:ea typeface="黑体" charset="0"/>
                <a:cs typeface="黑体" charset="0"/>
              </a:rPr>
              <a:t> </a:t>
            </a:r>
            <a:r>
              <a:rPr kumimoji="0" lang="zh-CN" altLang="en-US" sz="2400" smtClean="0">
                <a:latin typeface="黑体" charset="0"/>
                <a:ea typeface="黑体" charset="0"/>
                <a:cs typeface="黑体" charset="0"/>
              </a:rPr>
              <a:t>非</a:t>
            </a:r>
            <a:r>
              <a:rPr kumimoji="0" lang="zh-CN" altLang="en-US" sz="2400" smtClean="0"/>
              <a:t>（</a:t>
            </a:r>
            <a:r>
              <a:rPr kumimoji="0" lang="en-US" altLang="zh-CN" sz="2400" smtClean="0"/>
              <a:t>NOT</a:t>
            </a:r>
            <a:r>
              <a:rPr kumimoji="0" lang="zh-CN" altLang="en-US" sz="2400" smtClean="0"/>
              <a:t>）</a:t>
            </a:r>
          </a:p>
        </p:txBody>
      </p:sp>
      <p:pic>
        <p:nvPicPr>
          <p:cNvPr id="18436" name="Picture 4" descr="C09A0001"/>
          <p:cNvPicPr>
            <a:picLocks noGrp="1" noChangeAspect="1" noChangeArrowheads="1"/>
          </p:cNvPicPr>
          <p:nvPr>
            <p:ph sz="half" idx="2"/>
          </p:nvPr>
        </p:nvPicPr>
        <p:blipFill>
          <a:blip r:embed="rId2"/>
          <a:srcRect/>
          <a:stretch>
            <a:fillRect/>
          </a:stretch>
        </p:blipFill>
        <p:spPr>
          <a:xfrm>
            <a:off x="177800" y="2205038"/>
            <a:ext cx="8858250" cy="2332037"/>
          </a:xfrm>
          <a:noFill/>
        </p:spPr>
      </p:pic>
      <p:sp>
        <p:nvSpPr>
          <p:cNvPr id="18438" name="Rectangle 6"/>
          <p:cNvSpPr>
            <a:spLocks noChangeArrowheads="1"/>
          </p:cNvSpPr>
          <p:nvPr/>
        </p:nvSpPr>
        <p:spPr bwMode="auto">
          <a:xfrm>
            <a:off x="395288" y="4941888"/>
            <a:ext cx="8280400" cy="1152525"/>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r>
              <a:rPr lang="zh-CN" altLang="en-US" sz="2800" b="0">
                <a:solidFill>
                  <a:srgbClr val="000000"/>
                </a:solidFill>
                <a:effectLst>
                  <a:outerShdw blurRad="38100" dist="38100" dir="2700000" algn="tl">
                    <a:srgbClr val="C0C0C0"/>
                  </a:outerShdw>
                </a:effectLst>
                <a:latin typeface="Times New Roman" pitchFamily="18" charset="0"/>
              </a:rPr>
              <a:t>以</a:t>
            </a:r>
            <a:r>
              <a:rPr lang="en-US" altLang="zh-CN" sz="2800" b="0" i="1">
                <a:solidFill>
                  <a:srgbClr val="000000"/>
                </a:solidFill>
                <a:effectLst>
                  <a:outerShdw blurRad="38100" dist="38100" dir="2700000" algn="tl">
                    <a:srgbClr val="C0C0C0"/>
                  </a:outerShdw>
                </a:effectLst>
                <a:latin typeface="Times New Roman" pitchFamily="18" charset="0"/>
              </a:rPr>
              <a:t>A</a:t>
            </a:r>
            <a:r>
              <a:rPr lang="en-US" altLang="zh-CN" sz="2800" b="0">
                <a:solidFill>
                  <a:srgbClr val="000000"/>
                </a:solidFill>
                <a:effectLst>
                  <a:outerShdw blurRad="38100" dist="38100" dir="2700000" algn="tl">
                    <a:srgbClr val="C0C0C0"/>
                  </a:outerShdw>
                </a:effectLst>
                <a:latin typeface="Times New Roman" pitchFamily="18" charset="0"/>
              </a:rPr>
              <a:t>=1</a:t>
            </a:r>
            <a:r>
              <a:rPr lang="zh-CN" altLang="en-US" sz="2800" b="0">
                <a:solidFill>
                  <a:srgbClr val="000000"/>
                </a:solidFill>
                <a:effectLst>
                  <a:outerShdw blurRad="38100" dist="38100" dir="2700000" algn="tl">
                    <a:srgbClr val="C0C0C0"/>
                  </a:outerShdw>
                </a:effectLst>
                <a:latin typeface="Times New Roman" pitchFamily="18" charset="0"/>
              </a:rPr>
              <a:t>表示开关</a:t>
            </a:r>
            <a:r>
              <a:rPr lang="en-US" altLang="zh-CN" sz="2800" b="0" i="1">
                <a:solidFill>
                  <a:srgbClr val="000000"/>
                </a:solidFill>
                <a:effectLst>
                  <a:outerShdw blurRad="38100" dist="38100" dir="2700000" algn="tl">
                    <a:srgbClr val="C0C0C0"/>
                  </a:outerShdw>
                </a:effectLst>
                <a:latin typeface="Times New Roman" pitchFamily="18" charset="0"/>
              </a:rPr>
              <a:t>A</a:t>
            </a:r>
            <a:r>
              <a:rPr lang="zh-CN" altLang="en-US" sz="2800" b="0">
                <a:solidFill>
                  <a:srgbClr val="000000"/>
                </a:solidFill>
                <a:effectLst>
                  <a:outerShdw blurRad="38100" dist="38100" dir="2700000" algn="tl">
                    <a:srgbClr val="C0C0C0"/>
                  </a:outerShdw>
                </a:effectLst>
                <a:latin typeface="Times New Roman" pitchFamily="18" charset="0"/>
              </a:rPr>
              <a:t>合上，</a:t>
            </a:r>
            <a:r>
              <a:rPr lang="en-US" altLang="zh-CN" sz="2800" b="0" i="1">
                <a:solidFill>
                  <a:srgbClr val="000000"/>
                </a:solidFill>
                <a:effectLst>
                  <a:outerShdw blurRad="38100" dist="38100" dir="2700000" algn="tl">
                    <a:srgbClr val="C0C0C0"/>
                  </a:outerShdw>
                </a:effectLst>
                <a:latin typeface="Times New Roman" pitchFamily="18" charset="0"/>
              </a:rPr>
              <a:t>A</a:t>
            </a:r>
            <a:r>
              <a:rPr lang="en-US" altLang="zh-CN" sz="2800" b="0">
                <a:solidFill>
                  <a:srgbClr val="000000"/>
                </a:solidFill>
                <a:effectLst>
                  <a:outerShdw blurRad="38100" dist="38100" dir="2700000" algn="tl">
                    <a:srgbClr val="C0C0C0"/>
                  </a:outerShdw>
                </a:effectLst>
                <a:latin typeface="Times New Roman" pitchFamily="18" charset="0"/>
              </a:rPr>
              <a:t>=</a:t>
            </a:r>
            <a:r>
              <a:rPr lang="en-US" altLang="zh-CN" sz="2800" b="0">
                <a:solidFill>
                  <a:srgbClr val="000000"/>
                </a:solidFill>
                <a:effectLst>
                  <a:outerShdw blurRad="38100" dist="38100" dir="2700000" algn="tl">
                    <a:srgbClr val="C0C0C0"/>
                  </a:outerShdw>
                </a:effectLst>
                <a:latin typeface="黑体" pitchFamily="49" charset="-122"/>
                <a:ea typeface="黑体" pitchFamily="49" charset="-122"/>
              </a:rPr>
              <a:t>0</a:t>
            </a:r>
            <a:r>
              <a:rPr lang="zh-CN" altLang="en-US" sz="2800" b="0">
                <a:solidFill>
                  <a:srgbClr val="000000"/>
                </a:solidFill>
                <a:effectLst>
                  <a:outerShdw blurRad="38100" dist="38100" dir="2700000" algn="tl">
                    <a:srgbClr val="C0C0C0"/>
                  </a:outerShdw>
                </a:effectLst>
                <a:latin typeface="Times New Roman" pitchFamily="18" charset="0"/>
              </a:rPr>
              <a:t>表示开关</a:t>
            </a:r>
            <a:r>
              <a:rPr lang="en-US" altLang="zh-CN" sz="2800" b="0" i="1">
                <a:solidFill>
                  <a:srgbClr val="000000"/>
                </a:solidFill>
                <a:effectLst>
                  <a:outerShdw blurRad="38100" dist="38100" dir="2700000" algn="tl">
                    <a:srgbClr val="C0C0C0"/>
                  </a:outerShdw>
                </a:effectLst>
                <a:latin typeface="Times New Roman" pitchFamily="18" charset="0"/>
              </a:rPr>
              <a:t>A</a:t>
            </a:r>
            <a:r>
              <a:rPr lang="zh-CN" altLang="en-US" sz="2800" b="0">
                <a:solidFill>
                  <a:srgbClr val="000000"/>
                </a:solidFill>
                <a:effectLst>
                  <a:outerShdw blurRad="38100" dist="38100" dir="2700000" algn="tl">
                    <a:srgbClr val="C0C0C0"/>
                  </a:outerShdw>
                </a:effectLst>
                <a:latin typeface="Times New Roman" pitchFamily="18" charset="0"/>
              </a:rPr>
              <a:t>断开；</a:t>
            </a:r>
            <a:r>
              <a:rPr lang="en-US" altLang="zh-CN" sz="2800" b="0">
                <a:solidFill>
                  <a:srgbClr val="000000"/>
                </a:solidFill>
                <a:effectLst>
                  <a:outerShdw blurRad="38100" dist="38100" dir="2700000" algn="tl">
                    <a:srgbClr val="C0C0C0"/>
                  </a:outerShdw>
                </a:effectLst>
                <a:latin typeface="Times New Roman" pitchFamily="18" charset="0"/>
              </a:rPr>
              <a:t/>
            </a:r>
            <a:br>
              <a:rPr lang="en-US" altLang="zh-CN" sz="2800" b="0">
                <a:solidFill>
                  <a:srgbClr val="000000"/>
                </a:solidFill>
                <a:effectLst>
                  <a:outerShdw blurRad="38100" dist="38100" dir="2700000" algn="tl">
                    <a:srgbClr val="C0C0C0"/>
                  </a:outerShdw>
                </a:effectLst>
                <a:latin typeface="Times New Roman" pitchFamily="18" charset="0"/>
              </a:rPr>
            </a:br>
            <a:r>
              <a:rPr lang="zh-CN" altLang="en-US" sz="2800" b="0">
                <a:solidFill>
                  <a:srgbClr val="000000"/>
                </a:solidFill>
                <a:effectLst>
                  <a:outerShdw blurRad="38100" dist="38100" dir="2700000" algn="tl">
                    <a:srgbClr val="C0C0C0"/>
                  </a:outerShdw>
                </a:effectLst>
                <a:latin typeface="Times New Roman" pitchFamily="18" charset="0"/>
              </a:rPr>
              <a:t>以</a:t>
            </a:r>
            <a:r>
              <a:rPr lang="en-US" altLang="zh-CN" sz="2800" b="0" i="1">
                <a:solidFill>
                  <a:srgbClr val="000000"/>
                </a:solidFill>
                <a:effectLst>
                  <a:outerShdw blurRad="38100" dist="38100" dir="2700000" algn="tl">
                    <a:srgbClr val="C0C0C0"/>
                  </a:outerShdw>
                </a:effectLst>
                <a:latin typeface="Times New Roman" pitchFamily="18" charset="0"/>
              </a:rPr>
              <a:t>Y</a:t>
            </a:r>
            <a:r>
              <a:rPr lang="en-US" altLang="zh-CN" sz="2800" b="0">
                <a:solidFill>
                  <a:srgbClr val="000000"/>
                </a:solidFill>
                <a:effectLst>
                  <a:outerShdw blurRad="38100" dist="38100" dir="2700000" algn="tl">
                    <a:srgbClr val="C0C0C0"/>
                  </a:outerShdw>
                </a:effectLst>
                <a:latin typeface="Times New Roman" pitchFamily="18" charset="0"/>
              </a:rPr>
              <a:t>=</a:t>
            </a:r>
            <a:r>
              <a:rPr lang="en-US" altLang="zh-CN" sz="2800" b="0">
                <a:solidFill>
                  <a:srgbClr val="000000"/>
                </a:solidFill>
                <a:effectLst>
                  <a:outerShdw blurRad="38100" dist="38100" dir="2700000" algn="tl">
                    <a:srgbClr val="C0C0C0"/>
                  </a:outerShdw>
                </a:effectLst>
                <a:latin typeface="黑体" pitchFamily="49" charset="-122"/>
                <a:ea typeface="黑体" pitchFamily="49" charset="-122"/>
              </a:rPr>
              <a:t>1</a:t>
            </a:r>
            <a:r>
              <a:rPr lang="zh-CN" altLang="en-US" sz="2800" b="0">
                <a:solidFill>
                  <a:srgbClr val="000000"/>
                </a:solidFill>
                <a:effectLst>
                  <a:outerShdw blurRad="38100" dist="38100" dir="2700000" algn="tl">
                    <a:srgbClr val="C0C0C0"/>
                  </a:outerShdw>
                </a:effectLst>
                <a:latin typeface="Times New Roman" pitchFamily="18" charset="0"/>
              </a:rPr>
              <a:t>表示灯亮，</a:t>
            </a:r>
            <a:r>
              <a:rPr lang="en-US" altLang="zh-CN" sz="2800" b="0" i="1">
                <a:solidFill>
                  <a:srgbClr val="000000"/>
                </a:solidFill>
                <a:effectLst>
                  <a:outerShdw blurRad="38100" dist="38100" dir="2700000" algn="tl">
                    <a:srgbClr val="C0C0C0"/>
                  </a:outerShdw>
                </a:effectLst>
                <a:latin typeface="Times New Roman" pitchFamily="18" charset="0"/>
              </a:rPr>
              <a:t>Y</a:t>
            </a:r>
            <a:r>
              <a:rPr lang="en-US" altLang="zh-CN" sz="2800" b="0">
                <a:solidFill>
                  <a:srgbClr val="000000"/>
                </a:solidFill>
                <a:effectLst>
                  <a:outerShdw blurRad="38100" dist="38100" dir="2700000" algn="tl">
                    <a:srgbClr val="C0C0C0"/>
                  </a:outerShdw>
                </a:effectLst>
                <a:latin typeface="Times New Roman" pitchFamily="18" charset="0"/>
              </a:rPr>
              <a:t>=</a:t>
            </a:r>
            <a:r>
              <a:rPr lang="en-US" altLang="zh-CN" sz="2800" b="0">
                <a:solidFill>
                  <a:srgbClr val="000000"/>
                </a:solidFill>
                <a:effectLst>
                  <a:outerShdw blurRad="38100" dist="38100" dir="2700000" algn="tl">
                    <a:srgbClr val="C0C0C0"/>
                  </a:outerShdw>
                </a:effectLst>
                <a:latin typeface="黑体" pitchFamily="49" charset="-122"/>
                <a:ea typeface="黑体" pitchFamily="49" charset="-122"/>
              </a:rPr>
              <a:t>0</a:t>
            </a:r>
            <a:r>
              <a:rPr lang="zh-CN" altLang="en-US" sz="2800" b="0">
                <a:solidFill>
                  <a:srgbClr val="000000"/>
                </a:solidFill>
                <a:effectLst>
                  <a:outerShdw blurRad="38100" dist="38100" dir="2700000" algn="tl">
                    <a:srgbClr val="C0C0C0"/>
                  </a:outerShdw>
                </a:effectLst>
                <a:latin typeface="Times New Roman" pitchFamily="18" charset="0"/>
              </a:rPr>
              <a:t>表示灯不亮；</a:t>
            </a:r>
            <a:r>
              <a:rPr lang="en-US" altLang="zh-CN" sz="2800" b="0">
                <a:solidFill>
                  <a:srgbClr val="000000"/>
                </a:solidFill>
                <a:effectLst>
                  <a:outerShdw blurRad="38100" dist="38100" dir="2700000" algn="tl">
                    <a:srgbClr val="C0C0C0"/>
                  </a:outerShdw>
                </a:effectLst>
                <a:latin typeface="Times New Roman" pitchFamily="18" charset="0"/>
              </a:rPr>
              <a:t/>
            </a:r>
            <a:br>
              <a:rPr lang="en-US" altLang="zh-CN" sz="2800" b="0">
                <a:solidFill>
                  <a:srgbClr val="000000"/>
                </a:solidFill>
                <a:effectLst>
                  <a:outerShdw blurRad="38100" dist="38100" dir="2700000" algn="tl">
                    <a:srgbClr val="C0C0C0"/>
                  </a:outerShdw>
                </a:effectLst>
                <a:latin typeface="Times New Roman" pitchFamily="18" charset="0"/>
              </a:rPr>
            </a:br>
            <a:r>
              <a:rPr lang="zh-CN" altLang="en-US" sz="2800" b="0">
                <a:solidFill>
                  <a:srgbClr val="000000"/>
                </a:solidFill>
                <a:effectLst>
                  <a:outerShdw blurRad="38100" dist="38100" dir="2700000" algn="tl">
                    <a:srgbClr val="C0C0C0"/>
                  </a:outerShdw>
                </a:effectLst>
                <a:latin typeface="Times New Roman" pitchFamily="18" charset="0"/>
              </a:rPr>
              <a:t>三种电路的因果关系不同：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8">
                                            <p:txEl>
                                              <p:pRg st="0" end="0"/>
                                            </p:txEl>
                                          </p:spTgt>
                                        </p:tgtEl>
                                        <p:attrNameLst>
                                          <p:attrName>style.visibility</p:attrName>
                                        </p:attrNameLst>
                                      </p:cBhvr>
                                      <p:to>
                                        <p:strVal val="visible"/>
                                      </p:to>
                                    </p:set>
                                    <p:anim calcmode="lin" valueType="num">
                                      <p:cBhvr additive="base">
                                        <p:cTn id="19"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59075" name="Rectangle 3"/>
          <p:cNvSpPr>
            <a:spLocks noGrp="1" noChangeArrowheads="1"/>
          </p:cNvSpPr>
          <p:nvPr>
            <p:ph type="body" sz="half" idx="1"/>
          </p:nvPr>
        </p:nvSpPr>
        <p:spPr>
          <a:xfrm>
            <a:off x="250825" y="1557338"/>
            <a:ext cx="8177213" cy="679450"/>
          </a:xfrm>
        </p:spPr>
        <p:txBody>
          <a:bodyPr/>
          <a:lstStyle/>
          <a:p>
            <a:pPr>
              <a:defRPr/>
            </a:pPr>
            <a:r>
              <a:rPr kumimoji="0" lang="zh-CN" altLang="en-US" smtClean="0"/>
              <a:t>例：</a:t>
            </a:r>
          </a:p>
        </p:txBody>
      </p:sp>
      <p:graphicFrame>
        <p:nvGraphicFramePr>
          <p:cNvPr id="43011" name="Object 4"/>
          <p:cNvGraphicFramePr>
            <a:graphicFrameLocks noChangeAspect="1"/>
          </p:cNvGraphicFramePr>
          <p:nvPr>
            <p:ph sz="half" idx="2"/>
          </p:nvPr>
        </p:nvGraphicFramePr>
        <p:xfrm>
          <a:off x="250825" y="2371725"/>
          <a:ext cx="8640763" cy="1738313"/>
        </p:xfrm>
        <a:graphic>
          <a:graphicData uri="http://schemas.openxmlformats.org/presentationml/2006/ole">
            <p:oleObj spid="_x0000_s43011" name="公式" r:id="rId3" imgW="4419600" imgH="889000" progId="Equation.3">
              <p:embed/>
            </p:oleObj>
          </a:graphicData>
        </a:graphic>
      </p:graphicFrame>
      <p:sp>
        <p:nvSpPr>
          <p:cNvPr id="259077" name="Rectangle 5"/>
          <p:cNvSpPr>
            <a:spLocks noChangeArrowheads="1"/>
          </p:cNvSpPr>
          <p:nvPr/>
        </p:nvSpPr>
        <p:spPr bwMode="auto">
          <a:xfrm>
            <a:off x="1476375" y="2781300"/>
            <a:ext cx="7416800" cy="172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60099" name="Rectangle 3"/>
          <p:cNvSpPr>
            <a:spLocks noGrp="1" noChangeArrowheads="1"/>
          </p:cNvSpPr>
          <p:nvPr>
            <p:ph type="body" sz="half" idx="1"/>
          </p:nvPr>
        </p:nvSpPr>
        <p:spPr>
          <a:xfrm>
            <a:off x="250825" y="1557338"/>
            <a:ext cx="8177213" cy="679450"/>
          </a:xfrm>
        </p:spPr>
        <p:txBody>
          <a:bodyPr/>
          <a:lstStyle/>
          <a:p>
            <a:pPr>
              <a:defRPr/>
            </a:pPr>
            <a:r>
              <a:rPr kumimoji="0" lang="zh-CN" altLang="en-US" smtClean="0"/>
              <a:t>例：</a:t>
            </a:r>
          </a:p>
        </p:txBody>
      </p:sp>
      <p:graphicFrame>
        <p:nvGraphicFramePr>
          <p:cNvPr id="44035" name="Object 4"/>
          <p:cNvGraphicFramePr>
            <a:graphicFrameLocks noChangeAspect="1"/>
          </p:cNvGraphicFramePr>
          <p:nvPr>
            <p:ph sz="half" idx="2"/>
          </p:nvPr>
        </p:nvGraphicFramePr>
        <p:xfrm>
          <a:off x="265113" y="2351088"/>
          <a:ext cx="8610600" cy="1781175"/>
        </p:xfrm>
        <a:graphic>
          <a:graphicData uri="http://schemas.openxmlformats.org/presentationml/2006/ole">
            <p:oleObj spid="_x0000_s44035" name="公式" r:id="rId3" imgW="4419600" imgH="914400" progId="Equation.3">
              <p:embed/>
            </p:oleObj>
          </a:graphicData>
        </a:graphic>
      </p:graphicFrame>
      <p:sp>
        <p:nvSpPr>
          <p:cNvPr id="260101" name="Rectangle 5"/>
          <p:cNvSpPr>
            <a:spLocks noChangeArrowheads="1"/>
          </p:cNvSpPr>
          <p:nvPr/>
        </p:nvSpPr>
        <p:spPr bwMode="auto">
          <a:xfrm>
            <a:off x="1547813" y="3284538"/>
            <a:ext cx="7416800" cy="172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61123" name="Rectangle 3"/>
          <p:cNvSpPr>
            <a:spLocks noGrp="1" noChangeArrowheads="1"/>
          </p:cNvSpPr>
          <p:nvPr>
            <p:ph type="body" sz="half" idx="1"/>
          </p:nvPr>
        </p:nvSpPr>
        <p:spPr>
          <a:xfrm>
            <a:off x="250825" y="1557338"/>
            <a:ext cx="8177213" cy="679450"/>
          </a:xfrm>
        </p:spPr>
        <p:txBody>
          <a:bodyPr/>
          <a:lstStyle/>
          <a:p>
            <a:pPr>
              <a:defRPr/>
            </a:pPr>
            <a:r>
              <a:rPr kumimoji="0" lang="zh-CN" altLang="en-US" smtClean="0"/>
              <a:t>例：</a:t>
            </a:r>
          </a:p>
        </p:txBody>
      </p:sp>
      <p:graphicFrame>
        <p:nvGraphicFramePr>
          <p:cNvPr id="45059" name="Object 4"/>
          <p:cNvGraphicFramePr>
            <a:graphicFrameLocks noChangeAspect="1"/>
          </p:cNvGraphicFramePr>
          <p:nvPr>
            <p:ph sz="half" idx="2"/>
          </p:nvPr>
        </p:nvGraphicFramePr>
        <p:xfrm>
          <a:off x="250825" y="2371725"/>
          <a:ext cx="8640763" cy="1738313"/>
        </p:xfrm>
        <a:graphic>
          <a:graphicData uri="http://schemas.openxmlformats.org/presentationml/2006/ole">
            <p:oleObj spid="_x0000_s45059" name="公式" r:id="rId3" imgW="4419600" imgH="889000" progId="Equation.3">
              <p:embed/>
            </p:oleObj>
          </a:graphicData>
        </a:graphic>
      </p:graphicFrame>
      <p:sp>
        <p:nvSpPr>
          <p:cNvPr id="261125" name="Rectangle 5"/>
          <p:cNvSpPr>
            <a:spLocks noChangeArrowheads="1"/>
          </p:cNvSpPr>
          <p:nvPr/>
        </p:nvSpPr>
        <p:spPr bwMode="auto">
          <a:xfrm>
            <a:off x="1403350" y="3716338"/>
            <a:ext cx="7416800" cy="172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逻辑函数最小项之和的形式：</a:t>
            </a:r>
          </a:p>
        </p:txBody>
      </p:sp>
      <p:sp>
        <p:nvSpPr>
          <p:cNvPr id="262147" name="Rectangle 3"/>
          <p:cNvSpPr>
            <a:spLocks noGrp="1" noChangeArrowheads="1"/>
          </p:cNvSpPr>
          <p:nvPr>
            <p:ph type="body" sz="half" idx="1"/>
          </p:nvPr>
        </p:nvSpPr>
        <p:spPr>
          <a:xfrm>
            <a:off x="250825" y="1557338"/>
            <a:ext cx="8177213" cy="679450"/>
          </a:xfrm>
        </p:spPr>
        <p:txBody>
          <a:bodyPr/>
          <a:lstStyle/>
          <a:p>
            <a:pPr>
              <a:defRPr/>
            </a:pPr>
            <a:r>
              <a:rPr kumimoji="0" lang="zh-CN" altLang="en-US" smtClean="0"/>
              <a:t>例：</a:t>
            </a:r>
          </a:p>
        </p:txBody>
      </p:sp>
      <p:graphicFrame>
        <p:nvGraphicFramePr>
          <p:cNvPr id="46083" name="Object 4"/>
          <p:cNvGraphicFramePr>
            <a:graphicFrameLocks noChangeAspect="1"/>
          </p:cNvGraphicFramePr>
          <p:nvPr>
            <p:ph sz="half" idx="2"/>
          </p:nvPr>
        </p:nvGraphicFramePr>
        <p:xfrm>
          <a:off x="250825" y="2371725"/>
          <a:ext cx="8640763" cy="1738313"/>
        </p:xfrm>
        <a:graphic>
          <a:graphicData uri="http://schemas.openxmlformats.org/presentationml/2006/ole">
            <p:oleObj spid="_x0000_s46083" name="公式" r:id="rId3" imgW="4419600" imgH="8890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最大项：</a:t>
            </a:r>
          </a:p>
        </p:txBody>
      </p:sp>
      <p:sp>
        <p:nvSpPr>
          <p:cNvPr id="263171" name="Rectangle 3"/>
          <p:cNvSpPr>
            <a:spLocks noGrp="1" noChangeArrowheads="1"/>
          </p:cNvSpPr>
          <p:nvPr>
            <p:ph type="body" sz="half" idx="1"/>
          </p:nvPr>
        </p:nvSpPr>
        <p:spPr>
          <a:xfrm>
            <a:off x="323850" y="1628775"/>
            <a:ext cx="8569325" cy="3271838"/>
          </a:xfrm>
        </p:spPr>
        <p:txBody>
          <a:bodyPr/>
          <a:lstStyle/>
          <a:p>
            <a:r>
              <a:rPr kumimoji="0" lang="en-US" altLang="zh-CN" i="1" smtClean="0">
                <a:effectLst>
                  <a:outerShdw blurRad="38100" dist="38100" dir="2700000" algn="tl">
                    <a:srgbClr val="C0C0C0"/>
                  </a:outerShdw>
                </a:effectLst>
              </a:rPr>
              <a:t>M</a:t>
            </a:r>
            <a:r>
              <a:rPr kumimoji="0" lang="zh-CN" altLang="en-US" smtClean="0">
                <a:effectLst>
                  <a:outerShdw blurRad="38100" dist="38100" dir="2700000" algn="tl">
                    <a:srgbClr val="C0C0C0"/>
                  </a:outerShdw>
                </a:effectLst>
              </a:rPr>
              <a:t>是相加项；</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包含</a:t>
            </a:r>
            <a:r>
              <a:rPr kumimoji="0" lang="en-US" altLang="zh-CN" i="1" smtClean="0">
                <a:effectLst>
                  <a:outerShdw blurRad="38100" dist="38100" dir="2700000" algn="tl">
                    <a:srgbClr val="C0C0C0"/>
                  </a:outerShdw>
                </a:effectLst>
              </a:rPr>
              <a:t>n</a:t>
            </a:r>
            <a:r>
              <a:rPr kumimoji="0" lang="zh-CN" altLang="en-US" smtClean="0">
                <a:effectLst>
                  <a:outerShdw blurRad="38100" dist="38100" dir="2700000" algn="tl">
                    <a:srgbClr val="C0C0C0"/>
                  </a:outerShdw>
                </a:effectLst>
              </a:rPr>
              <a:t>个因子。</a:t>
            </a:r>
            <a:endParaRPr kumimoji="0" lang="en-US" altLang="zh-CN" smtClean="0">
              <a:effectLst>
                <a:outerShdw blurRad="38100" dist="38100" dir="2700000" algn="tl">
                  <a:srgbClr val="C0C0C0"/>
                </a:outerShdw>
              </a:effectLst>
            </a:endParaRPr>
          </a:p>
          <a:p>
            <a:r>
              <a:rPr kumimoji="0" lang="en-US" altLang="zh-CN" i="1" smtClean="0">
                <a:effectLst>
                  <a:outerShdw blurRad="38100" dist="38100" dir="2700000" algn="tl">
                    <a:srgbClr val="C0C0C0"/>
                  </a:outerShdw>
                </a:effectLst>
              </a:rPr>
              <a:t>n</a:t>
            </a:r>
            <a:r>
              <a:rPr kumimoji="0" lang="zh-CN" altLang="en-US" smtClean="0">
                <a:effectLst>
                  <a:outerShdw blurRad="38100" dist="38100" dir="2700000" algn="tl">
                    <a:srgbClr val="C0C0C0"/>
                  </a:outerShdw>
                </a:effectLst>
              </a:rPr>
              <a:t>个变量均以原变量和反变量的形式在</a:t>
            </a:r>
            <a:r>
              <a:rPr kumimoji="0" lang="en-US" altLang="zh-CN" i="1" smtClean="0">
                <a:effectLst>
                  <a:outerShdw blurRad="38100" dist="38100" dir="2700000" algn="tl">
                    <a:srgbClr val="C0C0C0"/>
                  </a:outerShdw>
                </a:effectLst>
              </a:rPr>
              <a:t>M</a:t>
            </a:r>
            <a:r>
              <a:rPr kumimoji="0" lang="zh-CN" altLang="en-US" smtClean="0">
                <a:effectLst>
                  <a:outerShdw blurRad="38100" dist="38100" dir="2700000" algn="tl">
                    <a:srgbClr val="C0C0C0"/>
                  </a:outerShdw>
                </a:effectLst>
              </a:rPr>
              <a:t>中出现一次。</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如：两变量</a:t>
            </a:r>
            <a:r>
              <a:rPr kumimoji="0" lang="en-US" altLang="zh-CN" i="1" smtClean="0">
                <a:effectLst>
                  <a:outerShdw blurRad="38100" dist="38100" dir="2700000" algn="tl">
                    <a:srgbClr val="C0C0C0"/>
                  </a:outerShdw>
                </a:effectLst>
              </a:rPr>
              <a:t>A, B</a:t>
            </a:r>
            <a:r>
              <a:rPr kumimoji="0" lang="zh-CN" altLang="en-US" smtClean="0">
                <a:effectLst>
                  <a:outerShdw blurRad="38100" dist="38100" dir="2700000" algn="tl">
                    <a:srgbClr val="C0C0C0"/>
                  </a:outerShdw>
                </a:effectLst>
              </a:rPr>
              <a:t>的最大项</a:t>
            </a:r>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sp>
        <p:nvSpPr>
          <p:cNvPr id="263172" name="AutoShape 4"/>
          <p:cNvSpPr>
            <a:spLocks noChangeArrowheads="1"/>
          </p:cNvSpPr>
          <p:nvPr/>
        </p:nvSpPr>
        <p:spPr bwMode="auto">
          <a:xfrm>
            <a:off x="3995738" y="549275"/>
            <a:ext cx="4392612" cy="1223963"/>
          </a:xfrm>
          <a:prstGeom prst="wedgeEllipseCallout">
            <a:avLst>
              <a:gd name="adj1" fmla="val -90190"/>
              <a:gd name="adj2" fmla="val -86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sz="2800">
                <a:solidFill>
                  <a:srgbClr val="000000"/>
                </a:solidFill>
                <a:effectLst>
                  <a:outerShdw blurRad="38100" dist="38100" dir="2700000" algn="tl">
                    <a:srgbClr val="FFFFFF"/>
                  </a:outerShdw>
                </a:effectLst>
              </a:rPr>
              <a:t>对于</a:t>
            </a:r>
            <a:r>
              <a:rPr lang="en-US" altLang="zh-CN" sz="2800" i="1">
                <a:solidFill>
                  <a:srgbClr val="000000"/>
                </a:solidFill>
                <a:effectLst>
                  <a:outerShdw blurRad="38100" dist="38100" dir="2700000" algn="tl">
                    <a:srgbClr val="FFFFFF"/>
                  </a:outerShdw>
                </a:effectLst>
              </a:rPr>
              <a:t>n</a:t>
            </a:r>
            <a:r>
              <a:rPr lang="zh-CN" altLang="en-US" sz="2800">
                <a:solidFill>
                  <a:srgbClr val="000000"/>
                </a:solidFill>
                <a:effectLst>
                  <a:outerShdw blurRad="38100" dist="38100" dir="2700000" algn="tl">
                    <a:srgbClr val="FFFFFF"/>
                  </a:outerShdw>
                </a:effectLst>
              </a:rPr>
              <a:t>变量函数</a:t>
            </a:r>
            <a:endParaRPr lang="en-US" altLang="zh-CN" sz="2800">
              <a:solidFill>
                <a:srgbClr val="000000"/>
              </a:solidFill>
              <a:effectLst>
                <a:outerShdw blurRad="38100" dist="38100" dir="2700000" algn="tl">
                  <a:srgbClr val="FFFFFF"/>
                </a:outerShdw>
              </a:effectLst>
            </a:endParaRPr>
          </a:p>
          <a:p>
            <a:pPr algn="ctr"/>
            <a:r>
              <a:rPr lang="en-US" altLang="zh-CN" sz="2800" i="1">
                <a:solidFill>
                  <a:srgbClr val="000000"/>
                </a:solidFill>
                <a:effectLst>
                  <a:outerShdw blurRad="38100" dist="38100" dir="2700000" algn="tl">
                    <a:srgbClr val="FFFFFF"/>
                  </a:outerShdw>
                </a:effectLst>
              </a:rPr>
              <a:t>2</a:t>
            </a:r>
            <a:r>
              <a:rPr lang="en-US" altLang="zh-CN" sz="2800" i="1" baseline="30000">
                <a:solidFill>
                  <a:srgbClr val="000000"/>
                </a:solidFill>
                <a:effectLst>
                  <a:outerShdw blurRad="38100" dist="38100" dir="2700000" algn="tl">
                    <a:srgbClr val="FFFFFF"/>
                  </a:outerShdw>
                </a:effectLst>
              </a:rPr>
              <a:t>n</a:t>
            </a:r>
            <a:r>
              <a:rPr lang="zh-CN" altLang="en-US" sz="2800">
                <a:solidFill>
                  <a:srgbClr val="000000"/>
                </a:solidFill>
                <a:effectLst>
                  <a:outerShdw blurRad="38100" dist="38100" dir="2700000" algn="tl">
                    <a:srgbClr val="FFFFFF"/>
                  </a:outerShdw>
                </a:effectLst>
              </a:rPr>
              <a:t>个</a:t>
            </a:r>
            <a:endParaRPr lang="zh-CN" altLang="en-US">
              <a:solidFill>
                <a:srgbClr val="000000"/>
              </a:solidFill>
              <a:effectLst>
                <a:outerShdw blurRad="38100" dist="38100" dir="2700000" algn="tl">
                  <a:srgbClr val="FFFFFF"/>
                </a:outerShdw>
              </a:effectLst>
            </a:endParaRPr>
          </a:p>
        </p:txBody>
      </p:sp>
      <p:graphicFrame>
        <p:nvGraphicFramePr>
          <p:cNvPr id="47108" name="Object 5"/>
          <p:cNvGraphicFramePr>
            <a:graphicFrameLocks noChangeAspect="1"/>
          </p:cNvGraphicFramePr>
          <p:nvPr>
            <p:ph sz="half" idx="2"/>
          </p:nvPr>
        </p:nvGraphicFramePr>
        <p:xfrm>
          <a:off x="1408113" y="4922838"/>
          <a:ext cx="5246687" cy="427037"/>
        </p:xfrm>
        <a:graphic>
          <a:graphicData uri="http://schemas.openxmlformats.org/presentationml/2006/ole">
            <p:oleObj spid="_x0000_s47108" name="公式" r:id="rId3" imgW="2806700" imgH="228600"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kumimoji="0" lang="zh-CN" altLang="en-US" sz="3200" smtClean="0">
                <a:effectLst>
                  <a:outerShdw blurRad="38100" dist="38100" dir="2700000" algn="tl">
                    <a:srgbClr val="C0C0C0"/>
                  </a:outerShdw>
                </a:effectLst>
              </a:rPr>
              <a:t>最大项的性质</a:t>
            </a:r>
          </a:p>
        </p:txBody>
      </p:sp>
      <p:sp>
        <p:nvSpPr>
          <p:cNvPr id="264195" name="Rectangle 3"/>
          <p:cNvSpPr>
            <a:spLocks noGrp="1" noChangeArrowheads="1"/>
          </p:cNvSpPr>
          <p:nvPr>
            <p:ph type="body" sz="half" idx="1"/>
          </p:nvPr>
        </p:nvSpPr>
        <p:spPr>
          <a:xfrm>
            <a:off x="395288" y="1412875"/>
            <a:ext cx="8105775" cy="4464050"/>
          </a:xfrm>
        </p:spPr>
        <p:txBody>
          <a:bodyPr/>
          <a:lstStyle/>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在输入变量任一取值下，有且仅有一个最大项的值为</a:t>
            </a:r>
            <a:r>
              <a:rPr kumimoji="0" lang="en-US" altLang="zh-CN" smtClean="0">
                <a:solidFill>
                  <a:srgbClr val="FF0000"/>
                </a:solidFill>
                <a:effectLst>
                  <a:outerShdw blurRad="38100" dist="38100" dir="2700000" algn="tl">
                    <a:srgbClr val="C0C0C0"/>
                  </a:outerShdw>
                </a:effectLst>
                <a:latin typeface="黑体" pitchFamily="49" charset="-122"/>
                <a:ea typeface="黑体" pitchFamily="49" charset="-122"/>
              </a:rPr>
              <a:t>0</a:t>
            </a:r>
            <a:r>
              <a:rPr kumimoji="0" lang="zh-CN" altLang="en-US" smtClean="0">
                <a:solidFill>
                  <a:schemeClr val="tx1"/>
                </a:solidFill>
                <a:effectLst>
                  <a:outerShdw blurRad="38100" dist="38100" dir="2700000" algn="tl">
                    <a:srgbClr val="C0C0C0"/>
                  </a:outerShdw>
                </a:effectLst>
                <a:latin typeface="黑体" pitchFamily="49" charset="-122"/>
                <a:ea typeface="黑体" pitchFamily="49" charset="-122"/>
              </a:rPr>
              <a:t>；</a:t>
            </a:r>
            <a:endParaRPr kumimoji="0" lang="en-US" altLang="zh-CN" smtClean="0">
              <a:solidFill>
                <a:schemeClr val="tx1"/>
              </a:solidFill>
              <a:effectLst>
                <a:outerShdw blurRad="38100" dist="38100" dir="2700000" algn="tl">
                  <a:srgbClr val="C0C0C0"/>
                </a:outerShdw>
              </a:effectLst>
              <a:latin typeface="黑体" pitchFamily="49" charset="-122"/>
              <a:ea typeface="黑体" pitchFamily="49" charset="-122"/>
            </a:endParaRPr>
          </a:p>
          <a:p>
            <a:r>
              <a:rPr kumimoji="0" lang="zh-CN" altLang="en-US" smtClean="0">
                <a:effectLst>
                  <a:outerShdw blurRad="38100" dist="38100" dir="2700000" algn="tl">
                    <a:srgbClr val="C0C0C0"/>
                  </a:outerShdw>
                </a:effectLst>
              </a:rPr>
              <a:t>全体最大项之积为</a:t>
            </a:r>
            <a:r>
              <a:rPr kumimoji="0" lang="en-US" altLang="zh-CN" smtClean="0">
                <a:solidFill>
                  <a:srgbClr val="FF0000"/>
                </a:solidFill>
                <a:effectLst>
                  <a:outerShdw blurRad="38100" dist="38100" dir="2700000" algn="tl">
                    <a:srgbClr val="C0C0C0"/>
                  </a:outerShdw>
                </a:effectLst>
                <a:latin typeface="黑体" pitchFamily="49" charset="-122"/>
                <a:ea typeface="黑体" pitchFamily="49" charset="-122"/>
              </a:rPr>
              <a:t>0</a:t>
            </a:r>
            <a:r>
              <a:rPr kumimoji="0" lang="zh-CN" altLang="en-US" smtClean="0">
                <a:solidFill>
                  <a:schemeClr val="tx1"/>
                </a:solidFill>
                <a:effectLst>
                  <a:outerShdw blurRad="38100" dist="38100" dir="2700000" algn="tl">
                    <a:srgbClr val="C0C0C0"/>
                  </a:outerShdw>
                </a:effectLst>
                <a:latin typeface="黑体" pitchFamily="49" charset="-122"/>
                <a:ea typeface="黑体" pitchFamily="49" charset="-122"/>
              </a:rPr>
              <a:t>；</a:t>
            </a:r>
            <a:endParaRPr kumimoji="0" lang="en-US" altLang="zh-CN" smtClean="0">
              <a:solidFill>
                <a:schemeClr val="tx1"/>
              </a:solidFill>
              <a:effectLst>
                <a:outerShdw blurRad="38100" dist="38100" dir="2700000" algn="tl">
                  <a:srgbClr val="C0C0C0"/>
                </a:outerShdw>
              </a:effectLst>
              <a:latin typeface="黑体" pitchFamily="49" charset="-122"/>
              <a:ea typeface="黑体" pitchFamily="49" charset="-122"/>
            </a:endParaRPr>
          </a:p>
          <a:p>
            <a:r>
              <a:rPr kumimoji="0" lang="zh-CN" altLang="en-US" smtClean="0">
                <a:effectLst>
                  <a:outerShdw blurRad="38100" dist="38100" dir="2700000" algn="tl">
                    <a:srgbClr val="C0C0C0"/>
                  </a:outerShdw>
                </a:effectLst>
              </a:rPr>
              <a:t>任何两个最大项之和为</a:t>
            </a:r>
            <a:r>
              <a:rPr kumimoji="0" lang="en-US" altLang="zh-CN" smtClean="0">
                <a:solidFill>
                  <a:srgbClr val="FF0000"/>
                </a:solidFill>
                <a:effectLst>
                  <a:outerShdw blurRad="38100" dist="38100" dir="2700000" algn="tl">
                    <a:srgbClr val="C0C0C0"/>
                  </a:outerShdw>
                </a:effectLst>
                <a:latin typeface="黑体" pitchFamily="49" charset="-122"/>
                <a:ea typeface="黑体" pitchFamily="49" charset="-122"/>
              </a:rPr>
              <a:t>1</a:t>
            </a:r>
            <a:r>
              <a:rPr kumimoji="0" lang="zh-CN" altLang="en-US" smtClean="0">
                <a:solidFill>
                  <a:schemeClr val="tx1"/>
                </a:solidFill>
                <a:effectLst>
                  <a:outerShdw blurRad="38100" dist="38100" dir="2700000" algn="tl">
                    <a:srgbClr val="C0C0C0"/>
                  </a:outerShdw>
                </a:effectLst>
                <a:latin typeface="黑体" pitchFamily="49" charset="-122"/>
                <a:ea typeface="黑体" pitchFamily="49" charset="-122"/>
              </a:rPr>
              <a:t>；</a:t>
            </a:r>
            <a:endParaRPr kumimoji="0" lang="en-US" altLang="zh-CN" smtClean="0">
              <a:solidFill>
                <a:schemeClr val="tx1"/>
              </a:solidFill>
              <a:effectLst>
                <a:outerShdw blurRad="38100" dist="38100" dir="2700000" algn="tl">
                  <a:srgbClr val="C0C0C0"/>
                </a:outerShdw>
              </a:effectLst>
              <a:latin typeface="黑体" pitchFamily="49" charset="-122"/>
              <a:ea typeface="黑体" pitchFamily="49" charset="-122"/>
            </a:endParaRPr>
          </a:p>
          <a:p>
            <a:r>
              <a:rPr kumimoji="0" lang="zh-CN" altLang="en-US" smtClean="0">
                <a:effectLst>
                  <a:outerShdw blurRad="38100" dist="38100" dir="2700000" algn="tl">
                    <a:srgbClr val="C0C0C0"/>
                  </a:outerShdw>
                </a:effectLst>
              </a:rPr>
              <a:t>只有一个变量不同的最大项的乘积等于各相同变量之和。</a:t>
            </a:r>
            <a:endParaRPr kumimoji="0" lang="en-US" altLang="zh-CN" smtClean="0">
              <a:effectLst>
                <a:outerShdw blurRad="38100" dist="38100" dir="2700000" algn="tl">
                  <a:srgbClr val="C0C0C0"/>
                </a:outerShdw>
              </a:effectLst>
            </a:endParaRPr>
          </a:p>
          <a:p>
            <a:endParaRPr kumimoji="0" lang="zh-CN" altLang="en-US" smtClean="0">
              <a:solidFill>
                <a:srgbClr val="FF0000"/>
              </a:solidFill>
              <a:effectLst>
                <a:outerShdw blurRad="38100" dist="38100" dir="2700000" algn="tl">
                  <a:srgbClr val="C0C0C0"/>
                </a:outerShdw>
              </a:effectLst>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4195">
                                            <p:txEl>
                                              <p:pRg st="1" end="1"/>
                                            </p:txEl>
                                          </p:spTgt>
                                        </p:tgtEl>
                                        <p:attrNameLst>
                                          <p:attrName>style.visibility</p:attrName>
                                        </p:attrNameLst>
                                      </p:cBhvr>
                                      <p:to>
                                        <p:strVal val="visible"/>
                                      </p:to>
                                    </p:set>
                                    <p:anim calcmode="lin" valueType="num">
                                      <p:cBhvr additive="base">
                                        <p:cTn id="7"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4195">
                                            <p:txEl>
                                              <p:pRg st="2" end="2"/>
                                            </p:txEl>
                                          </p:spTgt>
                                        </p:tgtEl>
                                        <p:attrNameLst>
                                          <p:attrName>style.visibility</p:attrName>
                                        </p:attrNameLst>
                                      </p:cBhvr>
                                      <p:to>
                                        <p:strVal val="visible"/>
                                      </p:to>
                                    </p:set>
                                    <p:anim calcmode="lin" valueType="num">
                                      <p:cBhvr additive="base">
                                        <p:cTn id="13"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4195">
                                            <p:txEl>
                                              <p:pRg st="3" end="3"/>
                                            </p:txEl>
                                          </p:spTgt>
                                        </p:tgtEl>
                                        <p:attrNameLst>
                                          <p:attrName>style.visibility</p:attrName>
                                        </p:attrNameLst>
                                      </p:cBhvr>
                                      <p:to>
                                        <p:strVal val="visible"/>
                                      </p:to>
                                    </p:set>
                                    <p:anim calcmode="lin" valueType="num">
                                      <p:cBhvr additive="base">
                                        <p:cTn id="19"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4195">
                                            <p:txEl>
                                              <p:pRg st="4" end="4"/>
                                            </p:txEl>
                                          </p:spTgt>
                                        </p:tgtEl>
                                        <p:attrNameLst>
                                          <p:attrName>style.visibility</p:attrName>
                                        </p:attrNameLst>
                                      </p:cBhvr>
                                      <p:to>
                                        <p:strVal val="visible"/>
                                      </p:to>
                                    </p:set>
                                    <p:anim calcmode="lin" valueType="num">
                                      <p:cBhvr additive="base">
                                        <p:cTn id="25" dur="500" fill="hold"/>
                                        <p:tgtEl>
                                          <p:spTgt spid="2641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4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457200" y="333375"/>
            <a:ext cx="7931150" cy="647700"/>
          </a:xfrm>
        </p:spPr>
        <p:txBody>
          <a:bodyPr/>
          <a:lstStyle/>
          <a:p>
            <a:r>
              <a:rPr kumimoji="0" lang="zh-CN" altLang="en-US" sz="3200" smtClean="0">
                <a:effectLst>
                  <a:outerShdw blurRad="38100" dist="38100" dir="2700000" algn="tl">
                    <a:srgbClr val="C0C0C0"/>
                  </a:outerShdw>
                </a:effectLst>
              </a:rPr>
              <a:t>最大项的编号：</a:t>
            </a:r>
          </a:p>
        </p:txBody>
      </p:sp>
      <p:graphicFrame>
        <p:nvGraphicFramePr>
          <p:cNvPr id="326659" name="Group 3"/>
          <p:cNvGraphicFramePr>
            <a:graphicFrameLocks noGrp="1"/>
          </p:cNvGraphicFramePr>
          <p:nvPr>
            <p:ph sz="half" idx="2"/>
          </p:nvPr>
        </p:nvGraphicFramePr>
        <p:xfrm>
          <a:off x="1116013" y="981075"/>
          <a:ext cx="7416800" cy="5190598"/>
        </p:xfrm>
        <a:graphic>
          <a:graphicData uri="http://schemas.openxmlformats.org/drawingml/2006/table">
            <a:tbl>
              <a:tblPr/>
              <a:tblGrid>
                <a:gridCol w="1560512"/>
                <a:gridCol w="1247775"/>
                <a:gridCol w="1874838"/>
                <a:gridCol w="273367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最大项</a:t>
                      </a:r>
                    </a:p>
                  </a:txBody>
                  <a:tcPr marT="45726" marB="4572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取值</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对应</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编号</a:t>
                      </a:r>
                    </a:p>
                  </a:txBody>
                  <a:tcPr marT="45726" marB="4572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 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十进制数</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7</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6</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5</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4</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FFFFFF"/>
                            </a:outerShdw>
                          </a:effectLst>
                          <a:latin typeface="黑体" pitchFamily="49" charset="-122"/>
                          <a:ea typeface="黑体" pitchFamily="49" charset="-122"/>
                        </a:rPr>
                        <a:t>0 1 1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FFFFFF"/>
                            </a:outerShdw>
                          </a:effectLst>
                          <a:latin typeface="Times New Roman" pitchFamily="18" charset="0"/>
                          <a:ea typeface="楷体_GB2312" pitchFamily="49" charset="-122"/>
                        </a:rPr>
                        <a:t>3</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2</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M</a:t>
                      </a:r>
                      <a:r>
                        <a:rPr kumimoji="0" lang="en-US" altLang="zh-CN" sz="2800" b="0" i="1" u="none" strike="noStrike" cap="none" normalizeH="0" baseline="-2500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49207" name="Object 84"/>
          <p:cNvGraphicFramePr>
            <a:graphicFrameLocks noChangeAspect="1"/>
          </p:cNvGraphicFramePr>
          <p:nvPr>
            <p:ph sz="half" idx="1"/>
          </p:nvPr>
        </p:nvGraphicFramePr>
        <p:xfrm>
          <a:off x="971550" y="2060575"/>
          <a:ext cx="1738313" cy="3960813"/>
        </p:xfrm>
        <a:graphic>
          <a:graphicData uri="http://schemas.openxmlformats.org/presentationml/2006/ole">
            <p:oleObj spid="_x0000_s49207" name="公式" r:id="rId3" imgW="685800" imgH="156210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2"/>
          <p:cNvGraphicFramePr>
            <a:graphicFrameLocks noChangeAspect="1"/>
          </p:cNvGraphicFramePr>
          <p:nvPr/>
        </p:nvGraphicFramePr>
        <p:xfrm>
          <a:off x="2916238" y="836613"/>
          <a:ext cx="1441450" cy="544512"/>
        </p:xfrm>
        <a:graphic>
          <a:graphicData uri="http://schemas.openxmlformats.org/presentationml/2006/ole">
            <p:oleObj spid="_x0000_s50177" name="公式" r:id="rId3" imgW="571252" imgH="215806" progId="Equation.3">
              <p:embed/>
            </p:oleObj>
          </a:graphicData>
        </a:graphic>
      </p:graphicFrame>
      <p:sp>
        <p:nvSpPr>
          <p:cNvPr id="265219" name="AutoShape 3"/>
          <p:cNvSpPr>
            <a:spLocks noChangeArrowheads="1"/>
          </p:cNvSpPr>
          <p:nvPr/>
        </p:nvSpPr>
        <p:spPr bwMode="auto">
          <a:xfrm>
            <a:off x="3556000" y="1571625"/>
            <a:ext cx="215900" cy="358775"/>
          </a:xfrm>
          <a:prstGeom prst="downArrow">
            <a:avLst>
              <a:gd name="adj1" fmla="val 50000"/>
              <a:gd name="adj2" fmla="val 41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graphicFrame>
        <p:nvGraphicFramePr>
          <p:cNvPr id="265220" name="Object 4"/>
          <p:cNvGraphicFramePr>
            <a:graphicFrameLocks noChangeAspect="1"/>
          </p:cNvGraphicFramePr>
          <p:nvPr/>
        </p:nvGraphicFramePr>
        <p:xfrm>
          <a:off x="2747963" y="1955800"/>
          <a:ext cx="1824037" cy="863600"/>
        </p:xfrm>
        <a:graphic>
          <a:graphicData uri="http://schemas.openxmlformats.org/presentationml/2006/ole">
            <p:oleObj spid="_x0000_s50179" name="公式" r:id="rId4" imgW="723586" imgH="342751" progId="Equation.3">
              <p:embed/>
            </p:oleObj>
          </a:graphicData>
        </a:graphic>
      </p:graphicFrame>
      <p:sp>
        <p:nvSpPr>
          <p:cNvPr id="265221" name="AutoShape 5"/>
          <p:cNvSpPr>
            <a:spLocks noChangeArrowheads="1"/>
          </p:cNvSpPr>
          <p:nvPr/>
        </p:nvSpPr>
        <p:spPr bwMode="auto">
          <a:xfrm>
            <a:off x="3556000" y="2867025"/>
            <a:ext cx="215900" cy="358775"/>
          </a:xfrm>
          <a:prstGeom prst="downArrow">
            <a:avLst>
              <a:gd name="adj1" fmla="val 50000"/>
              <a:gd name="adj2" fmla="val 41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graphicFrame>
        <p:nvGraphicFramePr>
          <p:cNvPr id="265222" name="Object 6"/>
          <p:cNvGraphicFramePr>
            <a:graphicFrameLocks noChangeAspect="1"/>
          </p:cNvGraphicFramePr>
          <p:nvPr/>
        </p:nvGraphicFramePr>
        <p:xfrm>
          <a:off x="2619375" y="3171825"/>
          <a:ext cx="2081213" cy="1027113"/>
        </p:xfrm>
        <a:graphic>
          <a:graphicData uri="http://schemas.openxmlformats.org/presentationml/2006/ole">
            <p:oleObj spid="_x0000_s50181" name="公式" r:id="rId5" imgW="825142" imgH="406224" progId="Equation.3">
              <p:embed/>
            </p:oleObj>
          </a:graphicData>
        </a:graphic>
      </p:graphicFrame>
      <p:sp>
        <p:nvSpPr>
          <p:cNvPr id="265223" name="AutoShape 7"/>
          <p:cNvSpPr>
            <a:spLocks noChangeArrowheads="1"/>
          </p:cNvSpPr>
          <p:nvPr/>
        </p:nvSpPr>
        <p:spPr bwMode="auto">
          <a:xfrm>
            <a:off x="3556000" y="4237038"/>
            <a:ext cx="215900" cy="358775"/>
          </a:xfrm>
          <a:prstGeom prst="downArrow">
            <a:avLst>
              <a:gd name="adj1" fmla="val 50000"/>
              <a:gd name="adj2" fmla="val 4154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graphicFrame>
        <p:nvGraphicFramePr>
          <p:cNvPr id="265224" name="Object 8"/>
          <p:cNvGraphicFramePr>
            <a:graphicFrameLocks noChangeAspect="1"/>
          </p:cNvGraphicFramePr>
          <p:nvPr/>
        </p:nvGraphicFramePr>
        <p:xfrm>
          <a:off x="2236788" y="4633913"/>
          <a:ext cx="3327400" cy="995362"/>
        </p:xfrm>
        <a:graphic>
          <a:graphicData uri="http://schemas.openxmlformats.org/presentationml/2006/ole">
            <p:oleObj spid="_x0000_s50183" name="公式" r:id="rId6" imgW="1320227" imgH="393529"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gtEl>
                                        <p:attrNameLst>
                                          <p:attrName>style.visibility</p:attrName>
                                        </p:attrNameLst>
                                      </p:cBhvr>
                                      <p:to>
                                        <p:strVal val="visible"/>
                                      </p:to>
                                    </p:set>
                                    <p:anim calcmode="lin" valueType="num">
                                      <p:cBhvr additive="base">
                                        <p:cTn id="7" dur="500" fill="hold"/>
                                        <p:tgtEl>
                                          <p:spTgt spid="265219"/>
                                        </p:tgtEl>
                                        <p:attrNameLst>
                                          <p:attrName>ppt_x</p:attrName>
                                        </p:attrNameLst>
                                      </p:cBhvr>
                                      <p:tavLst>
                                        <p:tav tm="0">
                                          <p:val>
                                            <p:strVal val="#ppt_x"/>
                                          </p:val>
                                        </p:tav>
                                        <p:tav tm="100000">
                                          <p:val>
                                            <p:strVal val="#ppt_x"/>
                                          </p:val>
                                        </p:tav>
                                      </p:tavLst>
                                    </p:anim>
                                    <p:anim calcmode="lin" valueType="num">
                                      <p:cBhvr additive="base">
                                        <p:cTn id="8" dur="500" fill="hold"/>
                                        <p:tgtEl>
                                          <p:spTgt spid="2652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20"/>
                                        </p:tgtEl>
                                        <p:attrNameLst>
                                          <p:attrName>style.visibility</p:attrName>
                                        </p:attrNameLst>
                                      </p:cBhvr>
                                      <p:to>
                                        <p:strVal val="visible"/>
                                      </p:to>
                                    </p:set>
                                    <p:anim calcmode="lin" valueType="num">
                                      <p:cBhvr additive="base">
                                        <p:cTn id="11" dur="500" fill="hold"/>
                                        <p:tgtEl>
                                          <p:spTgt spid="265220"/>
                                        </p:tgtEl>
                                        <p:attrNameLst>
                                          <p:attrName>ppt_x</p:attrName>
                                        </p:attrNameLst>
                                      </p:cBhvr>
                                      <p:tavLst>
                                        <p:tav tm="0">
                                          <p:val>
                                            <p:strVal val="#ppt_x"/>
                                          </p:val>
                                        </p:tav>
                                        <p:tav tm="100000">
                                          <p:val>
                                            <p:strVal val="#ppt_x"/>
                                          </p:val>
                                        </p:tav>
                                      </p:tavLst>
                                    </p:anim>
                                    <p:anim calcmode="lin" valueType="num">
                                      <p:cBhvr additive="base">
                                        <p:cTn id="12"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5221"/>
                                        </p:tgtEl>
                                        <p:attrNameLst>
                                          <p:attrName>style.visibility</p:attrName>
                                        </p:attrNameLst>
                                      </p:cBhvr>
                                      <p:to>
                                        <p:strVal val="visible"/>
                                      </p:to>
                                    </p:set>
                                    <p:anim calcmode="lin" valueType="num">
                                      <p:cBhvr additive="base">
                                        <p:cTn id="17" dur="500" fill="hold"/>
                                        <p:tgtEl>
                                          <p:spTgt spid="265221"/>
                                        </p:tgtEl>
                                        <p:attrNameLst>
                                          <p:attrName>ppt_x</p:attrName>
                                        </p:attrNameLst>
                                      </p:cBhvr>
                                      <p:tavLst>
                                        <p:tav tm="0">
                                          <p:val>
                                            <p:strVal val="#ppt_x"/>
                                          </p:val>
                                        </p:tav>
                                        <p:tav tm="100000">
                                          <p:val>
                                            <p:strVal val="#ppt_x"/>
                                          </p:val>
                                        </p:tav>
                                      </p:tavLst>
                                    </p:anim>
                                    <p:anim calcmode="lin" valueType="num">
                                      <p:cBhvr additive="base">
                                        <p:cTn id="18" dur="500" fill="hold"/>
                                        <p:tgtEl>
                                          <p:spTgt spid="2652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5222"/>
                                        </p:tgtEl>
                                        <p:attrNameLst>
                                          <p:attrName>style.visibility</p:attrName>
                                        </p:attrNameLst>
                                      </p:cBhvr>
                                      <p:to>
                                        <p:strVal val="visible"/>
                                      </p:to>
                                    </p:set>
                                    <p:anim calcmode="lin" valueType="num">
                                      <p:cBhvr additive="base">
                                        <p:cTn id="21" dur="500" fill="hold"/>
                                        <p:tgtEl>
                                          <p:spTgt spid="265222"/>
                                        </p:tgtEl>
                                        <p:attrNameLst>
                                          <p:attrName>ppt_x</p:attrName>
                                        </p:attrNameLst>
                                      </p:cBhvr>
                                      <p:tavLst>
                                        <p:tav tm="0">
                                          <p:val>
                                            <p:strVal val="#ppt_x"/>
                                          </p:val>
                                        </p:tav>
                                        <p:tav tm="100000">
                                          <p:val>
                                            <p:strVal val="#ppt_x"/>
                                          </p:val>
                                        </p:tav>
                                      </p:tavLst>
                                    </p:anim>
                                    <p:anim calcmode="lin" valueType="num">
                                      <p:cBhvr additive="base">
                                        <p:cTn id="22"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5223"/>
                                        </p:tgtEl>
                                        <p:attrNameLst>
                                          <p:attrName>style.visibility</p:attrName>
                                        </p:attrNameLst>
                                      </p:cBhvr>
                                      <p:to>
                                        <p:strVal val="visible"/>
                                      </p:to>
                                    </p:set>
                                    <p:anim calcmode="lin" valueType="num">
                                      <p:cBhvr additive="base">
                                        <p:cTn id="27" dur="500" fill="hold"/>
                                        <p:tgtEl>
                                          <p:spTgt spid="265223"/>
                                        </p:tgtEl>
                                        <p:attrNameLst>
                                          <p:attrName>ppt_x</p:attrName>
                                        </p:attrNameLst>
                                      </p:cBhvr>
                                      <p:tavLst>
                                        <p:tav tm="0">
                                          <p:val>
                                            <p:strVal val="#ppt_x"/>
                                          </p:val>
                                        </p:tav>
                                        <p:tav tm="100000">
                                          <p:val>
                                            <p:strVal val="#ppt_x"/>
                                          </p:val>
                                        </p:tav>
                                      </p:tavLst>
                                    </p:anim>
                                    <p:anim calcmode="lin" valueType="num">
                                      <p:cBhvr additive="base">
                                        <p:cTn id="28" dur="500" fill="hold"/>
                                        <p:tgtEl>
                                          <p:spTgt spid="26522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5224"/>
                                        </p:tgtEl>
                                        <p:attrNameLst>
                                          <p:attrName>style.visibility</p:attrName>
                                        </p:attrNameLst>
                                      </p:cBhvr>
                                      <p:to>
                                        <p:strVal val="visible"/>
                                      </p:to>
                                    </p:set>
                                    <p:anim calcmode="lin" valueType="num">
                                      <p:cBhvr additive="base">
                                        <p:cTn id="31" dur="500" fill="hold"/>
                                        <p:tgtEl>
                                          <p:spTgt spid="265224"/>
                                        </p:tgtEl>
                                        <p:attrNameLst>
                                          <p:attrName>ppt_x</p:attrName>
                                        </p:attrNameLst>
                                      </p:cBhvr>
                                      <p:tavLst>
                                        <p:tav tm="0">
                                          <p:val>
                                            <p:strVal val="#ppt_x"/>
                                          </p:val>
                                        </p:tav>
                                        <p:tav tm="100000">
                                          <p:val>
                                            <p:strVal val="#ppt_x"/>
                                          </p:val>
                                        </p:tav>
                                      </p:tavLst>
                                    </p:anim>
                                    <p:anim calcmode="lin" valueType="num">
                                      <p:cBhvr additive="base">
                                        <p:cTn id="32" dur="500" fill="hold"/>
                                        <p:tgtEl>
                                          <p:spTgt spid="2652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animBg="1"/>
      <p:bldP spid="265221" grpId="0" animBg="1"/>
      <p:bldP spid="2652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kumimoji="0" lang="en-US" altLang="zh-CN" smtClean="0">
                <a:effectLst>
                  <a:outerShdw blurRad="38100" dist="38100" dir="2700000" algn="tl">
                    <a:srgbClr val="C0C0C0"/>
                  </a:outerShdw>
                </a:effectLst>
              </a:rPr>
              <a:t>2.6 </a:t>
            </a:r>
            <a:r>
              <a:rPr kumimoji="0" lang="zh-CN" altLang="en-US" smtClean="0">
                <a:effectLst>
                  <a:outerShdw blurRad="38100" dist="38100" dir="2700000" algn="tl">
                    <a:srgbClr val="C0C0C0"/>
                  </a:outerShdw>
                </a:effectLst>
              </a:rPr>
              <a:t>逻辑函数的化简法</a:t>
            </a:r>
          </a:p>
        </p:txBody>
      </p:sp>
      <p:sp>
        <p:nvSpPr>
          <p:cNvPr id="266243" name="Rectangle 3"/>
          <p:cNvSpPr>
            <a:spLocks noGrp="1" noChangeArrowheads="1"/>
          </p:cNvSpPr>
          <p:nvPr>
            <p:ph type="body" sz="half" idx="1"/>
          </p:nvPr>
        </p:nvSpPr>
        <p:spPr>
          <a:xfrm>
            <a:off x="468313" y="1557338"/>
            <a:ext cx="7991475" cy="2159000"/>
          </a:xfrm>
        </p:spPr>
        <p:txBody>
          <a:bodyPr/>
          <a:lstStyle/>
          <a:p>
            <a:r>
              <a:rPr kumimoji="0" lang="zh-CN" altLang="en-US" smtClean="0">
                <a:effectLst>
                  <a:outerShdw blurRad="38100" dist="38100" dir="2700000" algn="tl">
                    <a:srgbClr val="C0C0C0"/>
                  </a:outerShdw>
                </a:effectLst>
              </a:rPr>
              <a:t>逻辑函数的最简形式</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最简</a:t>
            </a:r>
            <a:r>
              <a:rPr kumimoji="0" lang="zh-CN" altLang="en-US" smtClean="0">
                <a:effectLst>
                  <a:outerShdw blurRad="38100" dist="38100" dir="2700000" algn="tl">
                    <a:srgbClr val="C0C0C0"/>
                  </a:outerShdw>
                </a:effectLst>
                <a:ea typeface="黑体" pitchFamily="49" charset="-122"/>
              </a:rPr>
              <a:t>与或</a:t>
            </a:r>
            <a:endParaRPr kumimoji="0" lang="en-US" altLang="zh-CN" smtClean="0">
              <a:effectLst>
                <a:outerShdw blurRad="38100" dist="38100" dir="2700000" algn="tl">
                  <a:srgbClr val="C0C0C0"/>
                </a:outerShdw>
              </a:effectLst>
              <a:ea typeface="黑体" pitchFamily="49" charset="-122"/>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包含的乘积项已经最少，每个乘积项的因子也最少，称为最简的</a:t>
            </a:r>
            <a:r>
              <a:rPr kumimoji="0" lang="zh-CN" altLang="en-US" smtClean="0">
                <a:effectLst>
                  <a:outerShdw blurRad="38100" dist="38100" dir="2700000" algn="tl">
                    <a:srgbClr val="C0C0C0"/>
                  </a:outerShdw>
                </a:effectLst>
                <a:ea typeface="黑体" pitchFamily="49" charset="-122"/>
              </a:rPr>
              <a:t>与</a:t>
            </a:r>
            <a:r>
              <a:rPr kumimoji="0" lang="en-US" altLang="zh-CN" smtClean="0">
                <a:effectLst>
                  <a:outerShdw blurRad="38100" dist="38100" dir="2700000" algn="tl">
                    <a:srgbClr val="C0C0C0"/>
                  </a:outerShdw>
                </a:effectLst>
                <a:latin typeface="Dotum" pitchFamily="34" charset="-127"/>
                <a:ea typeface="Dotum" pitchFamily="34" charset="-127"/>
              </a:rPr>
              <a:t>-</a:t>
            </a:r>
            <a:r>
              <a:rPr kumimoji="0" lang="zh-CN" altLang="en-US" smtClean="0">
                <a:effectLst>
                  <a:outerShdw blurRad="38100" dist="38100" dir="2700000" algn="tl">
                    <a:srgbClr val="C0C0C0"/>
                  </a:outerShdw>
                </a:effectLst>
                <a:ea typeface="黑体" pitchFamily="49" charset="-122"/>
              </a:rPr>
              <a:t>或</a:t>
            </a:r>
            <a:r>
              <a:rPr kumimoji="0" lang="zh-CN" altLang="en-US" smtClean="0">
                <a:effectLst>
                  <a:outerShdw blurRad="38100" dist="38100" dir="2700000" algn="tl">
                    <a:srgbClr val="C0C0C0"/>
                  </a:outerShdw>
                </a:effectLst>
              </a:rPr>
              <a:t>逻辑式。</a:t>
            </a:r>
          </a:p>
        </p:txBody>
      </p:sp>
      <p:graphicFrame>
        <p:nvGraphicFramePr>
          <p:cNvPr id="266244" name="Object 4"/>
          <p:cNvGraphicFramePr>
            <a:graphicFrameLocks noChangeAspect="1"/>
          </p:cNvGraphicFramePr>
          <p:nvPr>
            <p:ph sz="half" idx="2"/>
          </p:nvPr>
        </p:nvGraphicFramePr>
        <p:xfrm>
          <a:off x="2122488" y="4056063"/>
          <a:ext cx="3459162" cy="1477962"/>
        </p:xfrm>
        <a:graphic>
          <a:graphicData uri="http://schemas.openxmlformats.org/presentationml/2006/ole">
            <p:oleObj spid="_x0000_s51203" name="公式" r:id="rId3" imgW="1574800" imgH="673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strips(downLeft)">
                                      <p:cBhvr>
                                        <p:cTn id="7" dur="500"/>
                                        <p:tgtEl>
                                          <p:spTgt spid="266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66243">
                                            <p:txEl>
                                              <p:pRg st="2" end="2"/>
                                            </p:txEl>
                                          </p:spTgt>
                                        </p:tgtEl>
                                        <p:attrNameLst>
                                          <p:attrName>style.visibility</p:attrName>
                                        </p:attrNameLst>
                                      </p:cBhvr>
                                      <p:to>
                                        <p:strVal val="visible"/>
                                      </p:to>
                                    </p:set>
                                    <p:animEffect transition="in" filter="strips(downLeft)">
                                      <p:cBhvr>
                                        <p:cTn id="12" dur="500"/>
                                        <p:tgtEl>
                                          <p:spTgt spid="266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body" sz="half" idx="1"/>
          </p:nvPr>
        </p:nvSpPr>
        <p:spPr>
          <a:xfrm>
            <a:off x="468313" y="692150"/>
            <a:ext cx="7600950" cy="2016125"/>
          </a:xfrm>
        </p:spPr>
        <p:txBody>
          <a:bodyPr/>
          <a:lstStyle/>
          <a:p>
            <a:pPr>
              <a:buFontTx/>
              <a:buNone/>
            </a:pPr>
            <a:r>
              <a:rPr kumimoji="0" lang="en-US" altLang="zh-CN" smtClean="0">
                <a:effectLst>
                  <a:outerShdw blurRad="38100" dist="38100" dir="2700000" algn="tl">
                    <a:srgbClr val="C0C0C0"/>
                  </a:outerShdw>
                </a:effectLst>
              </a:rPr>
              <a:t>2.6.1</a:t>
            </a:r>
            <a:r>
              <a:rPr kumimoji="0" lang="zh-CN" altLang="en-US" smtClean="0">
                <a:effectLst>
                  <a:outerShdw blurRad="38100" dist="38100" dir="2700000" algn="tl">
                    <a:srgbClr val="C0C0C0"/>
                  </a:outerShdw>
                </a:effectLst>
              </a:rPr>
              <a:t>公式化简法</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反复应用基本公式和常用公式，消去多余的乘积项和多余的因子。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例：</a:t>
            </a:r>
            <a:endParaRPr kumimoji="0" lang="en-US" altLang="zh-CN" smtClean="0">
              <a:effectLst>
                <a:outerShdw blurRad="38100" dist="38100" dir="2700000" algn="tl">
                  <a:srgbClr val="C0C0C0"/>
                </a:outerShdw>
              </a:effectLst>
            </a:endParaRPr>
          </a:p>
          <a:p>
            <a:pPr>
              <a:buFontTx/>
              <a:buNone/>
            </a:pPr>
            <a:r>
              <a:rPr kumimoji="0" lang="en-US" altLang="zh-CN" sz="2400" smtClean="0">
                <a:effectLst>
                  <a:outerShdw blurRad="38100" dist="38100" dir="2700000" algn="tl">
                    <a:srgbClr val="C0C0C0"/>
                  </a:outerShdw>
                </a:effectLst>
              </a:rPr>
              <a:t>    </a:t>
            </a:r>
          </a:p>
          <a:p>
            <a:endParaRPr kumimoji="0" lang="en-US" altLang="zh-CN" sz="2400" smtClean="0">
              <a:effectLst>
                <a:outerShdw blurRad="38100" dist="38100" dir="2700000" algn="tl">
                  <a:srgbClr val="C0C0C0"/>
                </a:outerShdw>
              </a:effectLst>
            </a:endParaRPr>
          </a:p>
          <a:p>
            <a:pPr>
              <a:buFontTx/>
              <a:buNone/>
            </a:pPr>
            <a:endParaRPr kumimoji="0" lang="zh-CN" altLang="en-US" sz="2400" smtClean="0">
              <a:effectLst>
                <a:outerShdw blurRad="38100" dist="38100" dir="2700000" algn="tl">
                  <a:srgbClr val="C0C0C0"/>
                </a:outerShdw>
              </a:effectLst>
            </a:endParaRPr>
          </a:p>
        </p:txBody>
      </p:sp>
      <p:graphicFrame>
        <p:nvGraphicFramePr>
          <p:cNvPr id="267267" name="Object 3"/>
          <p:cNvGraphicFramePr>
            <a:graphicFrameLocks noChangeAspect="1"/>
          </p:cNvGraphicFramePr>
          <p:nvPr>
            <p:ph sz="half" idx="2"/>
          </p:nvPr>
        </p:nvGraphicFramePr>
        <p:xfrm>
          <a:off x="900113" y="2917825"/>
          <a:ext cx="7361237" cy="2668588"/>
        </p:xfrm>
        <a:graphic>
          <a:graphicData uri="http://schemas.openxmlformats.org/presentationml/2006/ole">
            <p:oleObj spid="_x0000_s52226" name="公式" r:id="rId3" imgW="3784600" imgH="1371600" progId="Equation.3">
              <p:embed/>
            </p:oleObj>
          </a:graphicData>
        </a:graphic>
      </p:graphicFrame>
      <p:sp>
        <p:nvSpPr>
          <p:cNvPr id="267268" name="Rectangle 4"/>
          <p:cNvSpPr>
            <a:spLocks noChangeArrowheads="1"/>
          </p:cNvSpPr>
          <p:nvPr/>
        </p:nvSpPr>
        <p:spPr bwMode="auto">
          <a:xfrm>
            <a:off x="1116013" y="3357563"/>
            <a:ext cx="6842125" cy="27352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strips(downLeft)">
                                      <p:cBhvr>
                                        <p:cTn id="7" dur="5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kumimoji="0" lang="zh-CN" altLang="en-US" smtClean="0">
                <a:ea typeface="黑体" charset="0"/>
                <a:cs typeface="黑体" charset="0"/>
              </a:rPr>
              <a:t>与</a:t>
            </a:r>
          </a:p>
        </p:txBody>
      </p:sp>
      <p:sp>
        <p:nvSpPr>
          <p:cNvPr id="19459" name="Rectangle 3"/>
          <p:cNvSpPr>
            <a:spLocks noGrp="1" noChangeArrowheads="1"/>
          </p:cNvSpPr>
          <p:nvPr>
            <p:ph type="body" sz="half" idx="1"/>
          </p:nvPr>
        </p:nvSpPr>
        <p:spPr>
          <a:xfrm>
            <a:off x="468313" y="1557338"/>
            <a:ext cx="7127875" cy="1079500"/>
          </a:xfrm>
        </p:spPr>
        <p:txBody>
          <a:bodyPr/>
          <a:lstStyle/>
          <a:p>
            <a:r>
              <a:rPr kumimoji="0" lang="zh-CN" altLang="en-US" smtClean="0">
                <a:effectLst>
                  <a:outerShdw blurRad="38100" dist="38100" dir="2700000" algn="tl">
                    <a:srgbClr val="C0C0C0"/>
                  </a:outerShdw>
                </a:effectLst>
              </a:rPr>
              <a:t>条件同时具备，结果发生</a:t>
            </a:r>
            <a:endParaRPr kumimoji="0" lang="en-US" altLang="zh-CN" smtClean="0">
              <a:effectLst>
                <a:outerShdw blurRad="38100" dist="38100" dir="2700000" algn="tl">
                  <a:srgbClr val="C0C0C0"/>
                </a:outerShdw>
              </a:effectLst>
            </a:endParaRPr>
          </a:p>
          <a:p>
            <a:r>
              <a:rPr kumimoji="0" lang="en-US" altLang="zh-CN" i="1" smtClean="0">
                <a:effectLst>
                  <a:outerShdw blurRad="38100" dist="38100" dir="2700000" algn="tl">
                    <a:srgbClr val="C0C0C0"/>
                  </a:outerShdw>
                </a:effectLst>
              </a:rPr>
              <a:t>Y=A </a:t>
            </a:r>
            <a:r>
              <a:rPr kumimoji="0" lang="en-US" altLang="zh-CN" smtClean="0">
                <a:effectLst>
                  <a:outerShdw blurRad="38100" dist="38100" dir="2700000" algn="tl">
                    <a:srgbClr val="C0C0C0"/>
                  </a:outerShdw>
                </a:effectLst>
              </a:rPr>
              <a:t> AND  </a:t>
            </a:r>
            <a:r>
              <a:rPr kumimoji="0" lang="en-US" altLang="zh-CN" i="1" smtClean="0">
                <a:effectLst>
                  <a:outerShdw blurRad="38100" dist="38100" dir="2700000" algn="tl">
                    <a:srgbClr val="C0C0C0"/>
                  </a:outerShdw>
                </a:effectLst>
              </a:rPr>
              <a:t>B  = A</a:t>
            </a:r>
            <a:r>
              <a:rPr kumimoji="0" lang="en-US" altLang="zh-CN" smtClean="0">
                <a:effectLst>
                  <a:outerShdw blurRad="38100" dist="38100" dir="2700000" algn="tl">
                    <a:srgbClr val="C0C0C0"/>
                  </a:outerShdw>
                </a:effectLst>
              </a:rPr>
              <a:t>&amp;</a:t>
            </a:r>
            <a:r>
              <a:rPr kumimoji="0" lang="en-US" altLang="zh-CN" i="1" smtClean="0">
                <a:effectLst>
                  <a:outerShdw blurRad="38100" dist="38100" dir="2700000" algn="tl">
                    <a:srgbClr val="C0C0C0"/>
                  </a:outerShdw>
                </a:effectLst>
              </a:rPr>
              <a:t>B=A</a:t>
            </a:r>
            <a:r>
              <a:rPr kumimoji="0" lang="en-US" altLang="zh-CN" i="1" smtClean="0">
                <a:effectLst>
                  <a:outerShdw blurRad="38100" dist="38100" dir="2700000" algn="tl">
                    <a:srgbClr val="C0C0C0"/>
                  </a:outerShdw>
                </a:effectLst>
                <a:cs typeface="Times New Roman" pitchFamily="18" charset="0"/>
              </a:rPr>
              <a:t>·</a:t>
            </a:r>
            <a:r>
              <a:rPr kumimoji="0" lang="en-US" altLang="zh-CN" i="1" smtClean="0">
                <a:effectLst>
                  <a:outerShdw blurRad="38100" dist="38100" dir="2700000" algn="tl">
                    <a:srgbClr val="C0C0C0"/>
                  </a:outerShdw>
                </a:effectLst>
              </a:rPr>
              <a:t>B=AB</a:t>
            </a:r>
          </a:p>
        </p:txBody>
      </p:sp>
      <p:graphicFrame>
        <p:nvGraphicFramePr>
          <p:cNvPr id="19518" name="Group 62"/>
          <p:cNvGraphicFramePr>
            <a:graphicFrameLocks noGrp="1"/>
          </p:cNvGraphicFramePr>
          <p:nvPr/>
        </p:nvGraphicFramePr>
        <p:xfrm>
          <a:off x="1403350" y="2924175"/>
          <a:ext cx="2232025" cy="3213102"/>
        </p:xfrm>
        <a:graphic>
          <a:graphicData uri="http://schemas.openxmlformats.org/drawingml/2006/table">
            <a:tbl>
              <a:tblPr/>
              <a:tblGrid>
                <a:gridCol w="1368425"/>
                <a:gridCol w="863600"/>
              </a:tblGrid>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7187" name="Object 56"/>
          <p:cNvGraphicFramePr>
            <a:graphicFrameLocks noChangeAspect="1"/>
          </p:cNvGraphicFramePr>
          <p:nvPr>
            <p:ph sz="half" idx="2"/>
          </p:nvPr>
        </p:nvGraphicFramePr>
        <p:xfrm>
          <a:off x="4813300" y="2492375"/>
          <a:ext cx="3006725" cy="3816350"/>
        </p:xfrm>
        <a:graphic>
          <a:graphicData uri="http://schemas.openxmlformats.org/presentationml/2006/ole">
            <p:oleObj spid="_x0000_s7187" name="Photo Editor Photo" r:id="rId3" imgW="4809524" imgH="6106377" progId="">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sz="half" idx="1"/>
          </p:nvPr>
        </p:nvSpPr>
        <p:spPr>
          <a:xfrm>
            <a:off x="468313" y="692150"/>
            <a:ext cx="7600950" cy="2016125"/>
          </a:xfrm>
        </p:spPr>
        <p:txBody>
          <a:bodyPr/>
          <a:lstStyle/>
          <a:p>
            <a:pPr>
              <a:buFontTx/>
              <a:buNone/>
            </a:pPr>
            <a:r>
              <a:rPr kumimoji="0" lang="en-US" altLang="zh-CN" smtClean="0">
                <a:effectLst>
                  <a:outerShdw blurRad="38100" dist="38100" dir="2700000" algn="tl">
                    <a:srgbClr val="C0C0C0"/>
                  </a:outerShdw>
                </a:effectLst>
              </a:rPr>
              <a:t>2.6.1</a:t>
            </a:r>
            <a:r>
              <a:rPr kumimoji="0" lang="zh-CN" altLang="en-US" smtClean="0">
                <a:effectLst>
                  <a:outerShdw blurRad="38100" dist="38100" dir="2700000" algn="tl">
                    <a:srgbClr val="C0C0C0"/>
                  </a:outerShdw>
                </a:effectLst>
              </a:rPr>
              <a:t>公式化简法</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反复应用基本公式和常用公式，消去多余的乘积项和多余的因子。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例：</a:t>
            </a:r>
            <a:endParaRPr kumimoji="0" lang="en-US" altLang="zh-CN" smtClean="0">
              <a:effectLst>
                <a:outerShdw blurRad="38100" dist="38100" dir="2700000" algn="tl">
                  <a:srgbClr val="C0C0C0"/>
                </a:outerShdw>
              </a:effectLst>
            </a:endParaRPr>
          </a:p>
          <a:p>
            <a:pPr>
              <a:buFontTx/>
              <a:buNone/>
            </a:pPr>
            <a:r>
              <a:rPr kumimoji="0" lang="en-US" altLang="zh-CN" sz="2400" smtClean="0">
                <a:effectLst>
                  <a:outerShdw blurRad="38100" dist="38100" dir="2700000" algn="tl">
                    <a:srgbClr val="C0C0C0"/>
                  </a:outerShdw>
                </a:effectLst>
              </a:rPr>
              <a:t>    </a:t>
            </a:r>
          </a:p>
          <a:p>
            <a:endParaRPr kumimoji="0" lang="en-US" altLang="zh-CN" sz="2400" smtClean="0">
              <a:effectLst>
                <a:outerShdw blurRad="38100" dist="38100" dir="2700000" algn="tl">
                  <a:srgbClr val="C0C0C0"/>
                </a:outerShdw>
              </a:effectLst>
            </a:endParaRPr>
          </a:p>
          <a:p>
            <a:pPr>
              <a:buFontTx/>
              <a:buNone/>
            </a:pPr>
            <a:endParaRPr kumimoji="0" lang="zh-CN" altLang="en-US" sz="2400" smtClean="0">
              <a:effectLst>
                <a:outerShdw blurRad="38100" dist="38100" dir="2700000" algn="tl">
                  <a:srgbClr val="C0C0C0"/>
                </a:outerShdw>
              </a:effectLst>
            </a:endParaRPr>
          </a:p>
        </p:txBody>
      </p:sp>
      <p:graphicFrame>
        <p:nvGraphicFramePr>
          <p:cNvPr id="53250" name="Object 3"/>
          <p:cNvGraphicFramePr>
            <a:graphicFrameLocks noChangeAspect="1"/>
          </p:cNvGraphicFramePr>
          <p:nvPr>
            <p:ph sz="half" idx="2"/>
          </p:nvPr>
        </p:nvGraphicFramePr>
        <p:xfrm>
          <a:off x="900113" y="2928938"/>
          <a:ext cx="7361237" cy="2646362"/>
        </p:xfrm>
        <a:graphic>
          <a:graphicData uri="http://schemas.openxmlformats.org/presentationml/2006/ole">
            <p:oleObj spid="_x0000_s53250" name="公式" r:id="rId3" imgW="3390900" imgH="1219200" progId="Equation.3">
              <p:embed/>
            </p:oleObj>
          </a:graphicData>
        </a:graphic>
      </p:graphicFrame>
      <p:sp>
        <p:nvSpPr>
          <p:cNvPr id="300037" name="Rectangle 5"/>
          <p:cNvSpPr>
            <a:spLocks noChangeArrowheads="1"/>
          </p:cNvSpPr>
          <p:nvPr/>
        </p:nvSpPr>
        <p:spPr bwMode="auto">
          <a:xfrm>
            <a:off x="1258888" y="3860800"/>
            <a:ext cx="6842125" cy="2159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body" sz="half" idx="1"/>
          </p:nvPr>
        </p:nvSpPr>
        <p:spPr>
          <a:xfrm>
            <a:off x="468313" y="692150"/>
            <a:ext cx="7600950" cy="2016125"/>
          </a:xfrm>
        </p:spPr>
        <p:txBody>
          <a:bodyPr/>
          <a:lstStyle/>
          <a:p>
            <a:pPr>
              <a:buFontTx/>
              <a:buNone/>
            </a:pPr>
            <a:r>
              <a:rPr kumimoji="0" lang="en-US" altLang="zh-CN" smtClean="0">
                <a:effectLst>
                  <a:outerShdw blurRad="38100" dist="38100" dir="2700000" algn="tl">
                    <a:srgbClr val="C0C0C0"/>
                  </a:outerShdw>
                </a:effectLst>
              </a:rPr>
              <a:t>2.6.1</a:t>
            </a:r>
            <a:r>
              <a:rPr kumimoji="0" lang="zh-CN" altLang="en-US" smtClean="0">
                <a:effectLst>
                  <a:outerShdw blurRad="38100" dist="38100" dir="2700000" algn="tl">
                    <a:srgbClr val="C0C0C0"/>
                  </a:outerShdw>
                </a:effectLst>
              </a:rPr>
              <a:t>公式化简法</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反复应用基本公式和常用公式，消去多余的乘积项和多余的因子。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例：</a:t>
            </a:r>
            <a:endParaRPr kumimoji="0" lang="en-US" altLang="zh-CN" smtClean="0">
              <a:effectLst>
                <a:outerShdw blurRad="38100" dist="38100" dir="2700000" algn="tl">
                  <a:srgbClr val="C0C0C0"/>
                </a:outerShdw>
              </a:effectLst>
            </a:endParaRPr>
          </a:p>
          <a:p>
            <a:pPr>
              <a:buFontTx/>
              <a:buNone/>
            </a:pPr>
            <a:r>
              <a:rPr kumimoji="0" lang="en-US" altLang="zh-CN" sz="2400" smtClean="0">
                <a:effectLst>
                  <a:outerShdw blurRad="38100" dist="38100" dir="2700000" algn="tl">
                    <a:srgbClr val="C0C0C0"/>
                  </a:outerShdw>
                </a:effectLst>
              </a:rPr>
              <a:t>    </a:t>
            </a:r>
          </a:p>
          <a:p>
            <a:endParaRPr kumimoji="0" lang="en-US" altLang="zh-CN" sz="2400" smtClean="0">
              <a:effectLst>
                <a:outerShdw blurRad="38100" dist="38100" dir="2700000" algn="tl">
                  <a:srgbClr val="C0C0C0"/>
                </a:outerShdw>
              </a:effectLst>
            </a:endParaRPr>
          </a:p>
          <a:p>
            <a:pPr>
              <a:buFontTx/>
              <a:buNone/>
            </a:pPr>
            <a:endParaRPr kumimoji="0" lang="zh-CN" altLang="en-US" sz="2400" smtClean="0">
              <a:effectLst>
                <a:outerShdw blurRad="38100" dist="38100" dir="2700000" algn="tl">
                  <a:srgbClr val="C0C0C0"/>
                </a:outerShdw>
              </a:effectLst>
            </a:endParaRPr>
          </a:p>
        </p:txBody>
      </p:sp>
      <p:graphicFrame>
        <p:nvGraphicFramePr>
          <p:cNvPr id="54274" name="Object 3"/>
          <p:cNvGraphicFramePr>
            <a:graphicFrameLocks noChangeAspect="1"/>
          </p:cNvGraphicFramePr>
          <p:nvPr>
            <p:ph sz="half" idx="2"/>
          </p:nvPr>
        </p:nvGraphicFramePr>
        <p:xfrm>
          <a:off x="900113" y="2928938"/>
          <a:ext cx="7361237" cy="2646362"/>
        </p:xfrm>
        <a:graphic>
          <a:graphicData uri="http://schemas.openxmlformats.org/presentationml/2006/ole">
            <p:oleObj spid="_x0000_s54274" name="公式" r:id="rId3" imgW="3390900" imgH="1219200" progId="Equation.3">
              <p:embed/>
            </p:oleObj>
          </a:graphicData>
        </a:graphic>
      </p:graphicFrame>
      <p:sp>
        <p:nvSpPr>
          <p:cNvPr id="303108" name="Rectangle 4"/>
          <p:cNvSpPr>
            <a:spLocks noChangeArrowheads="1"/>
          </p:cNvSpPr>
          <p:nvPr/>
        </p:nvSpPr>
        <p:spPr bwMode="auto">
          <a:xfrm>
            <a:off x="1116013" y="4221163"/>
            <a:ext cx="6842125" cy="15113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303109" name="Rectangle 5"/>
          <p:cNvSpPr>
            <a:spLocks noChangeArrowheads="1"/>
          </p:cNvSpPr>
          <p:nvPr/>
        </p:nvSpPr>
        <p:spPr bwMode="auto">
          <a:xfrm>
            <a:off x="2411413" y="3789363"/>
            <a:ext cx="647700" cy="431800"/>
          </a:xfrm>
          <a:prstGeom prst="rect">
            <a:avLst/>
          </a:prstGeom>
          <a:solidFill>
            <a:schemeClr val="accent1">
              <a:alpha val="28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303110" name="Rectangle 6"/>
          <p:cNvSpPr>
            <a:spLocks noChangeArrowheads="1"/>
          </p:cNvSpPr>
          <p:nvPr/>
        </p:nvSpPr>
        <p:spPr bwMode="auto">
          <a:xfrm>
            <a:off x="4716463" y="3789363"/>
            <a:ext cx="1079500" cy="431800"/>
          </a:xfrm>
          <a:prstGeom prst="rect">
            <a:avLst/>
          </a:prstGeom>
          <a:solidFill>
            <a:schemeClr val="accent1">
              <a:alpha val="28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body" sz="half" idx="1"/>
          </p:nvPr>
        </p:nvSpPr>
        <p:spPr>
          <a:xfrm>
            <a:off x="468313" y="692150"/>
            <a:ext cx="7600950" cy="2016125"/>
          </a:xfrm>
        </p:spPr>
        <p:txBody>
          <a:bodyPr/>
          <a:lstStyle/>
          <a:p>
            <a:pPr>
              <a:buFontTx/>
              <a:buNone/>
            </a:pPr>
            <a:r>
              <a:rPr kumimoji="0" lang="en-US" altLang="zh-CN" smtClean="0">
                <a:effectLst>
                  <a:outerShdw blurRad="38100" dist="38100" dir="2700000" algn="tl">
                    <a:srgbClr val="C0C0C0"/>
                  </a:outerShdw>
                </a:effectLst>
              </a:rPr>
              <a:t>2.6.1</a:t>
            </a:r>
            <a:r>
              <a:rPr kumimoji="0" lang="zh-CN" altLang="en-US" smtClean="0">
                <a:effectLst>
                  <a:outerShdw blurRad="38100" dist="38100" dir="2700000" algn="tl">
                    <a:srgbClr val="C0C0C0"/>
                  </a:outerShdw>
                </a:effectLst>
              </a:rPr>
              <a:t>公式化简法</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反复应用基本公式和常用公式，消去多余的乘积项和多余的因子。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例：</a:t>
            </a:r>
            <a:endParaRPr kumimoji="0" lang="en-US" altLang="zh-CN" smtClean="0">
              <a:effectLst>
                <a:outerShdw blurRad="38100" dist="38100" dir="2700000" algn="tl">
                  <a:srgbClr val="C0C0C0"/>
                </a:outerShdw>
              </a:effectLst>
            </a:endParaRPr>
          </a:p>
          <a:p>
            <a:pPr>
              <a:buFontTx/>
              <a:buNone/>
            </a:pPr>
            <a:r>
              <a:rPr kumimoji="0" lang="en-US" altLang="zh-CN" sz="2400" smtClean="0">
                <a:effectLst>
                  <a:outerShdw blurRad="38100" dist="38100" dir="2700000" algn="tl">
                    <a:srgbClr val="C0C0C0"/>
                  </a:outerShdw>
                </a:effectLst>
              </a:rPr>
              <a:t>    </a:t>
            </a:r>
          </a:p>
          <a:p>
            <a:endParaRPr kumimoji="0" lang="en-US" altLang="zh-CN" sz="2400" smtClean="0">
              <a:effectLst>
                <a:outerShdw blurRad="38100" dist="38100" dir="2700000" algn="tl">
                  <a:srgbClr val="C0C0C0"/>
                </a:outerShdw>
              </a:effectLst>
            </a:endParaRPr>
          </a:p>
          <a:p>
            <a:pPr>
              <a:buFontTx/>
              <a:buNone/>
            </a:pPr>
            <a:endParaRPr kumimoji="0" lang="zh-CN" altLang="en-US" sz="2400" smtClean="0">
              <a:effectLst>
                <a:outerShdw blurRad="38100" dist="38100" dir="2700000" algn="tl">
                  <a:srgbClr val="C0C0C0"/>
                </a:outerShdw>
              </a:effectLst>
            </a:endParaRPr>
          </a:p>
        </p:txBody>
      </p:sp>
      <p:graphicFrame>
        <p:nvGraphicFramePr>
          <p:cNvPr id="55298" name="Object 3"/>
          <p:cNvGraphicFramePr>
            <a:graphicFrameLocks noChangeAspect="1"/>
          </p:cNvGraphicFramePr>
          <p:nvPr>
            <p:ph sz="half" idx="2"/>
          </p:nvPr>
        </p:nvGraphicFramePr>
        <p:xfrm>
          <a:off x="900113" y="2928938"/>
          <a:ext cx="7361237" cy="2646362"/>
        </p:xfrm>
        <a:graphic>
          <a:graphicData uri="http://schemas.openxmlformats.org/presentationml/2006/ole">
            <p:oleObj spid="_x0000_s55298" name="公式" r:id="rId3" imgW="3390900" imgH="1219200" progId="Equation.3">
              <p:embed/>
            </p:oleObj>
          </a:graphicData>
        </a:graphic>
      </p:graphicFrame>
      <p:sp>
        <p:nvSpPr>
          <p:cNvPr id="304132" name="Rectangle 4"/>
          <p:cNvSpPr>
            <a:spLocks noChangeArrowheads="1"/>
          </p:cNvSpPr>
          <p:nvPr/>
        </p:nvSpPr>
        <p:spPr bwMode="auto">
          <a:xfrm>
            <a:off x="1116013" y="4724400"/>
            <a:ext cx="6842125" cy="10080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304133" name="Rectangle 5"/>
          <p:cNvSpPr>
            <a:spLocks noChangeArrowheads="1"/>
          </p:cNvSpPr>
          <p:nvPr/>
        </p:nvSpPr>
        <p:spPr bwMode="auto">
          <a:xfrm>
            <a:off x="2411413" y="3789363"/>
            <a:ext cx="647700" cy="431800"/>
          </a:xfrm>
          <a:prstGeom prst="rect">
            <a:avLst/>
          </a:prstGeom>
          <a:solidFill>
            <a:schemeClr val="accent1">
              <a:alpha val="28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304134" name="Rectangle 6"/>
          <p:cNvSpPr>
            <a:spLocks noChangeArrowheads="1"/>
          </p:cNvSpPr>
          <p:nvPr/>
        </p:nvSpPr>
        <p:spPr bwMode="auto">
          <a:xfrm>
            <a:off x="4716463" y="3789363"/>
            <a:ext cx="1079500" cy="431800"/>
          </a:xfrm>
          <a:prstGeom prst="rect">
            <a:avLst/>
          </a:prstGeom>
          <a:solidFill>
            <a:schemeClr val="accent1">
              <a:alpha val="28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body" sz="half" idx="1"/>
          </p:nvPr>
        </p:nvSpPr>
        <p:spPr>
          <a:xfrm>
            <a:off x="468313" y="692150"/>
            <a:ext cx="7600950" cy="2016125"/>
          </a:xfrm>
        </p:spPr>
        <p:txBody>
          <a:bodyPr/>
          <a:lstStyle/>
          <a:p>
            <a:pPr>
              <a:buFontTx/>
              <a:buNone/>
            </a:pPr>
            <a:r>
              <a:rPr kumimoji="0" lang="en-US" altLang="zh-CN" smtClean="0">
                <a:effectLst>
                  <a:outerShdw blurRad="38100" dist="38100" dir="2700000" algn="tl">
                    <a:srgbClr val="C0C0C0"/>
                  </a:outerShdw>
                </a:effectLst>
              </a:rPr>
              <a:t>2.6.1</a:t>
            </a:r>
            <a:r>
              <a:rPr kumimoji="0" lang="zh-CN" altLang="en-US" smtClean="0">
                <a:effectLst>
                  <a:outerShdw blurRad="38100" dist="38100" dir="2700000" algn="tl">
                    <a:srgbClr val="C0C0C0"/>
                  </a:outerShdw>
                </a:effectLst>
              </a:rPr>
              <a:t>公式化简法</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反复应用基本公式和常用公式，消去多余的乘积项和多余的因子。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例：</a:t>
            </a:r>
            <a:endParaRPr kumimoji="0" lang="en-US" altLang="zh-CN" smtClean="0">
              <a:effectLst>
                <a:outerShdw blurRad="38100" dist="38100" dir="2700000" algn="tl">
                  <a:srgbClr val="C0C0C0"/>
                </a:outerShdw>
              </a:effectLst>
            </a:endParaRPr>
          </a:p>
          <a:p>
            <a:pPr>
              <a:buFontTx/>
              <a:buNone/>
            </a:pPr>
            <a:r>
              <a:rPr kumimoji="0" lang="en-US" altLang="zh-CN" sz="2400" smtClean="0">
                <a:effectLst>
                  <a:outerShdw blurRad="38100" dist="38100" dir="2700000" algn="tl">
                    <a:srgbClr val="C0C0C0"/>
                  </a:outerShdw>
                </a:effectLst>
              </a:rPr>
              <a:t>    </a:t>
            </a:r>
          </a:p>
          <a:p>
            <a:endParaRPr kumimoji="0" lang="en-US" altLang="zh-CN" sz="2400" smtClean="0">
              <a:effectLst>
                <a:outerShdw blurRad="38100" dist="38100" dir="2700000" algn="tl">
                  <a:srgbClr val="C0C0C0"/>
                </a:outerShdw>
              </a:effectLst>
            </a:endParaRPr>
          </a:p>
          <a:p>
            <a:pPr>
              <a:buFontTx/>
              <a:buNone/>
            </a:pPr>
            <a:endParaRPr kumimoji="0" lang="zh-CN" altLang="en-US" sz="2400" smtClean="0">
              <a:effectLst>
                <a:outerShdw blurRad="38100" dist="38100" dir="2700000" algn="tl">
                  <a:srgbClr val="C0C0C0"/>
                </a:outerShdw>
              </a:effectLst>
            </a:endParaRPr>
          </a:p>
        </p:txBody>
      </p:sp>
      <p:graphicFrame>
        <p:nvGraphicFramePr>
          <p:cNvPr id="56322" name="Object 3"/>
          <p:cNvGraphicFramePr>
            <a:graphicFrameLocks noChangeAspect="1"/>
          </p:cNvGraphicFramePr>
          <p:nvPr>
            <p:ph sz="half" idx="2"/>
          </p:nvPr>
        </p:nvGraphicFramePr>
        <p:xfrm>
          <a:off x="900113" y="2928938"/>
          <a:ext cx="7361237" cy="2646362"/>
        </p:xfrm>
        <a:graphic>
          <a:graphicData uri="http://schemas.openxmlformats.org/presentationml/2006/ole">
            <p:oleObj spid="_x0000_s56322" name="公式" r:id="rId3" imgW="3390900" imgH="1219200" progId="Equation.3">
              <p:embed/>
            </p:oleObj>
          </a:graphicData>
        </a:graphic>
      </p:graphicFrame>
      <p:sp>
        <p:nvSpPr>
          <p:cNvPr id="305157" name="Rectangle 5"/>
          <p:cNvSpPr>
            <a:spLocks noChangeArrowheads="1"/>
          </p:cNvSpPr>
          <p:nvPr/>
        </p:nvSpPr>
        <p:spPr bwMode="auto">
          <a:xfrm>
            <a:off x="2411413" y="3789363"/>
            <a:ext cx="647700" cy="431800"/>
          </a:xfrm>
          <a:prstGeom prst="rect">
            <a:avLst/>
          </a:prstGeom>
          <a:solidFill>
            <a:schemeClr val="accent1">
              <a:alpha val="28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305158" name="Rectangle 6"/>
          <p:cNvSpPr>
            <a:spLocks noChangeArrowheads="1"/>
          </p:cNvSpPr>
          <p:nvPr/>
        </p:nvSpPr>
        <p:spPr bwMode="auto">
          <a:xfrm>
            <a:off x="4716463" y="3789363"/>
            <a:ext cx="1079500" cy="431800"/>
          </a:xfrm>
          <a:prstGeom prst="rect">
            <a:avLst/>
          </a:prstGeom>
          <a:solidFill>
            <a:schemeClr val="accent1">
              <a:alpha val="28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68313" y="333375"/>
            <a:ext cx="8229600" cy="884238"/>
          </a:xfrm>
        </p:spPr>
        <p:txBody>
          <a:bodyPr/>
          <a:lstStyle/>
          <a:p>
            <a:r>
              <a:rPr kumimoji="0" lang="en-US" altLang="zh-CN" smtClean="0">
                <a:effectLst>
                  <a:outerShdw blurRad="38100" dist="38100" dir="2700000" algn="tl">
                    <a:srgbClr val="C0C0C0"/>
                  </a:outerShdw>
                </a:effectLst>
              </a:rPr>
              <a:t>2.6.2 </a:t>
            </a:r>
            <a:r>
              <a:rPr kumimoji="0" lang="zh-CN" altLang="en-US" smtClean="0">
                <a:effectLst>
                  <a:outerShdw blurRad="38100" dist="38100" dir="2700000" algn="tl">
                    <a:srgbClr val="C0C0C0"/>
                  </a:outerShdw>
                </a:effectLst>
              </a:rPr>
              <a:t>卡诺图化简法</a:t>
            </a:r>
          </a:p>
        </p:txBody>
      </p:sp>
      <p:sp>
        <p:nvSpPr>
          <p:cNvPr id="272387" name="Rectangle 3"/>
          <p:cNvSpPr>
            <a:spLocks noGrp="1" noChangeArrowheads="1"/>
          </p:cNvSpPr>
          <p:nvPr>
            <p:ph type="body" sz="half" idx="1"/>
          </p:nvPr>
        </p:nvSpPr>
        <p:spPr>
          <a:xfrm>
            <a:off x="427038" y="1341438"/>
            <a:ext cx="7745412" cy="4864100"/>
          </a:xfrm>
        </p:spPr>
        <p:txBody>
          <a:bodyPr/>
          <a:lstStyle/>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逻辑函数的卡诺图表示法</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实质：将逻辑函数的最小项之和的以图形的方式表示出来</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以</a:t>
            </a:r>
            <a:r>
              <a:rPr kumimoji="0" lang="en-US" altLang="zh-CN" i="1" smtClean="0">
                <a:effectLst>
                  <a:outerShdw blurRad="38100" dist="38100" dir="2700000" algn="tl">
                    <a:srgbClr val="C0C0C0"/>
                  </a:outerShdw>
                </a:effectLst>
              </a:rPr>
              <a:t>2</a:t>
            </a:r>
            <a:r>
              <a:rPr kumimoji="0" lang="en-US" altLang="zh-CN" i="1" baseline="30000" smtClean="0">
                <a:effectLst>
                  <a:outerShdw blurRad="38100" dist="38100" dir="2700000" algn="tl">
                    <a:srgbClr val="C0C0C0"/>
                  </a:outerShdw>
                </a:effectLst>
              </a:rPr>
              <a:t>n</a:t>
            </a:r>
            <a:r>
              <a:rPr kumimoji="0" lang="zh-CN" altLang="en-US" smtClean="0">
                <a:effectLst>
                  <a:outerShdw blurRad="38100" dist="38100" dir="2700000" algn="tl">
                    <a:srgbClr val="C0C0C0"/>
                  </a:outerShdw>
                </a:effectLst>
              </a:rPr>
              <a:t>个小方块分别代表</a:t>
            </a:r>
            <a:r>
              <a:rPr kumimoji="0" lang="en-US" altLang="zh-CN" smtClean="0">
                <a:effectLst>
                  <a:outerShdw blurRad="38100" dist="38100" dir="2700000" algn="tl">
                    <a:srgbClr val="C0C0C0"/>
                  </a:outerShdw>
                </a:effectLst>
              </a:rPr>
              <a:t> </a:t>
            </a:r>
            <a:r>
              <a:rPr kumimoji="0" lang="en-US" altLang="zh-CN" i="1" smtClean="0">
                <a:effectLst>
                  <a:outerShdw blurRad="38100" dist="38100" dir="2700000" algn="tl">
                    <a:srgbClr val="C0C0C0"/>
                  </a:outerShdw>
                </a:effectLst>
              </a:rPr>
              <a:t>n </a:t>
            </a:r>
            <a:r>
              <a:rPr kumimoji="0" lang="zh-CN" altLang="en-US" smtClean="0">
                <a:effectLst>
                  <a:outerShdw blurRad="38100" dist="38100" dir="2700000" algn="tl">
                    <a:srgbClr val="C0C0C0"/>
                  </a:outerShdw>
                </a:effectLst>
              </a:rPr>
              <a:t>变量的所有最小项，并将它们排列成矩阵，而且使</a:t>
            </a:r>
            <a:r>
              <a:rPr kumimoji="0" lang="zh-CN" altLang="en-US" smtClean="0">
                <a:solidFill>
                  <a:srgbClr val="FF0000"/>
                </a:solidFill>
                <a:effectLst>
                  <a:outerShdw blurRad="38100" dist="38100" dir="2700000" algn="tl">
                    <a:srgbClr val="C0C0C0"/>
                  </a:outerShdw>
                </a:effectLst>
              </a:rPr>
              <a:t>几何位置相邻</a:t>
            </a:r>
            <a:r>
              <a:rPr kumimoji="0" lang="zh-CN" altLang="en-US" smtClean="0">
                <a:effectLst>
                  <a:outerShdw blurRad="38100" dist="38100" dir="2700000" algn="tl">
                    <a:srgbClr val="C0C0C0"/>
                  </a:outerShdw>
                </a:effectLst>
              </a:rPr>
              <a:t>的两个最小项在</a:t>
            </a:r>
            <a:r>
              <a:rPr kumimoji="0" lang="zh-CN" altLang="en-US" smtClean="0">
                <a:solidFill>
                  <a:srgbClr val="FF0000"/>
                </a:solidFill>
                <a:effectLst>
                  <a:outerShdw blurRad="38100" dist="38100" dir="2700000" algn="tl">
                    <a:srgbClr val="C0C0C0"/>
                  </a:outerShdw>
                </a:effectLst>
              </a:rPr>
              <a:t>逻辑上也是相邻的</a:t>
            </a:r>
            <a:r>
              <a:rPr kumimoji="0" lang="zh-CN" altLang="en-US" smtClean="0">
                <a:effectLst>
                  <a:outerShdw blurRad="38100" dist="38100" dir="2700000" algn="tl">
                    <a:srgbClr val="C0C0C0"/>
                  </a:outerShdw>
                </a:effectLst>
              </a:rPr>
              <a:t>（只有一个变量不同），就得到表示</a:t>
            </a:r>
            <a:r>
              <a:rPr kumimoji="0" lang="en-US" altLang="zh-CN" i="1" smtClean="0">
                <a:effectLst>
                  <a:outerShdw blurRad="38100" dist="38100" dir="2700000" algn="tl">
                    <a:srgbClr val="C0C0C0"/>
                  </a:outerShdw>
                </a:effectLst>
              </a:rPr>
              <a:t>n</a:t>
            </a:r>
            <a:r>
              <a:rPr kumimoji="0" lang="zh-CN" altLang="en-US" smtClean="0">
                <a:effectLst>
                  <a:outerShdw blurRad="38100" dist="38100" dir="2700000" algn="tl">
                    <a:srgbClr val="C0C0C0"/>
                  </a:outerShdw>
                </a:effectLst>
              </a:rPr>
              <a:t>变量全部最小项的卡诺图。</a:t>
            </a:r>
            <a:r>
              <a:rPr kumimoji="0" lang="en-US" altLang="zh-CN" smtClean="0">
                <a:effectLst>
                  <a:outerShdw blurRad="38100" dist="38100" dir="2700000" algn="tl">
                    <a:srgbClr val="C0C0C0"/>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72387">
                                            <p:txEl>
                                              <p:pRg st="2" end="2"/>
                                            </p:txEl>
                                          </p:spTgt>
                                        </p:tgtEl>
                                        <p:attrNameLst>
                                          <p:attrName>style.visibility</p:attrName>
                                        </p:attrNameLst>
                                      </p:cBhvr>
                                      <p:to>
                                        <p:strVal val="visible"/>
                                      </p:to>
                                    </p:set>
                                    <p:anim calcmode="lin" valueType="num">
                                      <p:cBhvr>
                                        <p:cTn id="7" dur="1000" fill="hold"/>
                                        <p:tgtEl>
                                          <p:spTgt spid="272387">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27238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238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72387">
                                            <p:txEl>
                                              <p:pRg st="4" end="4"/>
                                            </p:txEl>
                                          </p:spTgt>
                                        </p:tgtEl>
                                        <p:attrNameLst>
                                          <p:attrName>style.visibility</p:attrName>
                                        </p:attrNameLst>
                                      </p:cBhvr>
                                      <p:to>
                                        <p:strVal val="visible"/>
                                      </p:to>
                                    </p:set>
                                    <p:anim calcmode="lin" valueType="num">
                                      <p:cBhvr>
                                        <p:cTn id="14" dur="1000" fill="hold"/>
                                        <p:tgtEl>
                                          <p:spTgt spid="272387">
                                            <p:txEl>
                                              <p:pRg st="4" end="4"/>
                                            </p:txEl>
                                          </p:spTgt>
                                        </p:tgtEl>
                                        <p:attrNameLst>
                                          <p:attrName>ppt_x</p:attrName>
                                        </p:attrNameLst>
                                      </p:cBhvr>
                                      <p:tavLst>
                                        <p:tav tm="0">
                                          <p:val>
                                            <p:strVal val="#ppt_x-.2"/>
                                          </p:val>
                                        </p:tav>
                                        <p:tav tm="100000">
                                          <p:val>
                                            <p:strVal val="#ppt_x"/>
                                          </p:val>
                                        </p:tav>
                                      </p:tavLst>
                                    </p:anim>
                                    <p:anim calcmode="lin" valueType="num">
                                      <p:cBhvr>
                                        <p:cTn id="15" dur="1000" fill="hold"/>
                                        <p:tgtEl>
                                          <p:spTgt spid="27238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2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title"/>
          </p:nvPr>
        </p:nvSpPr>
        <p:spPr>
          <a:xfrm>
            <a:off x="250825" y="333375"/>
            <a:ext cx="8229600" cy="884238"/>
          </a:xfrm>
        </p:spPr>
        <p:txBody>
          <a:bodyPr/>
          <a:lstStyle/>
          <a:p>
            <a:r>
              <a:rPr kumimoji="0" lang="zh-CN" altLang="en-US" sz="3200" smtClean="0">
                <a:effectLst>
                  <a:outerShdw blurRad="38100" dist="38100" dir="2700000" algn="tl">
                    <a:srgbClr val="C0C0C0"/>
                  </a:outerShdw>
                </a:effectLst>
              </a:rPr>
              <a:t>表示最小项的卡诺图</a:t>
            </a:r>
          </a:p>
        </p:txBody>
      </p:sp>
      <p:sp>
        <p:nvSpPr>
          <p:cNvPr id="274436" name="Rectangle 4"/>
          <p:cNvSpPr>
            <a:spLocks noGrp="1" noChangeArrowheads="1"/>
          </p:cNvSpPr>
          <p:nvPr>
            <p:ph type="body" sz="half" idx="1"/>
          </p:nvPr>
        </p:nvSpPr>
        <p:spPr>
          <a:xfrm>
            <a:off x="468313" y="1125538"/>
            <a:ext cx="7816850" cy="1112837"/>
          </a:xfrm>
        </p:spPr>
        <p:txBody>
          <a:bodyPr/>
          <a:lstStyle/>
          <a:p>
            <a:r>
              <a:rPr kumimoji="0" lang="zh-CN" altLang="en-US" smtClean="0">
                <a:effectLst>
                  <a:outerShdw blurRad="38100" dist="38100" dir="2700000" algn="tl">
                    <a:srgbClr val="C0C0C0"/>
                  </a:outerShdw>
                </a:effectLst>
              </a:rPr>
              <a:t>二变量卡诺图</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三变量的卡诺图</a:t>
            </a:r>
          </a:p>
        </p:txBody>
      </p:sp>
      <p:sp>
        <p:nvSpPr>
          <p:cNvPr id="274438" name="Rectangle 6"/>
          <p:cNvSpPr>
            <a:spLocks noChangeArrowheads="1"/>
          </p:cNvSpPr>
          <p:nvPr/>
        </p:nvSpPr>
        <p:spPr bwMode="auto">
          <a:xfrm>
            <a:off x="179388" y="4868863"/>
            <a:ext cx="3136900"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altLang="zh-CN" sz="2800" b="0">
                <a:solidFill>
                  <a:srgbClr val="000000"/>
                </a:solidFill>
                <a:effectLst>
                  <a:outerShdw blurRad="38100" dist="38100" dir="2700000" algn="tl">
                    <a:srgbClr val="C0C0C0"/>
                  </a:outerShdw>
                </a:effectLst>
                <a:latin typeface="Times New Roman" pitchFamily="18" charset="0"/>
              </a:rPr>
              <a:t>4</a:t>
            </a:r>
            <a:r>
              <a:rPr lang="zh-CN" altLang="en-US" sz="2800" b="0">
                <a:solidFill>
                  <a:srgbClr val="000000"/>
                </a:solidFill>
                <a:effectLst>
                  <a:outerShdw blurRad="38100" dist="38100" dir="2700000" algn="tl">
                    <a:srgbClr val="C0C0C0"/>
                  </a:outerShdw>
                </a:effectLst>
                <a:latin typeface="Times New Roman" pitchFamily="18" charset="0"/>
              </a:rPr>
              <a:t>变量的卡诺图</a:t>
            </a:r>
          </a:p>
        </p:txBody>
      </p:sp>
      <p:sp>
        <p:nvSpPr>
          <p:cNvPr id="274441" name="Rectangle 9"/>
          <p:cNvSpPr>
            <a:spLocks noChangeArrowheads="1"/>
          </p:cNvSpPr>
          <p:nvPr/>
        </p:nvSpPr>
        <p:spPr bwMode="auto">
          <a:xfrm>
            <a:off x="179388" y="4797425"/>
            <a:ext cx="2879725" cy="7921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pic>
        <p:nvPicPr>
          <p:cNvPr id="274444" name="Picture 12" descr="2-6-1a"/>
          <p:cNvPicPr>
            <a:picLocks noGrp="1" noChangeAspect="1" noChangeArrowheads="1"/>
          </p:cNvPicPr>
          <p:nvPr>
            <p:ph sz="quarter" idx="3"/>
          </p:nvPr>
        </p:nvPicPr>
        <p:blipFill>
          <a:blip r:embed="rId2"/>
          <a:srcRect/>
          <a:stretch>
            <a:fillRect/>
          </a:stretch>
        </p:blipFill>
        <p:spPr>
          <a:xfrm>
            <a:off x="971550" y="1700213"/>
            <a:ext cx="1849438" cy="2012950"/>
          </a:xfrm>
          <a:noFill/>
        </p:spPr>
      </p:pic>
      <p:pic>
        <p:nvPicPr>
          <p:cNvPr id="274446" name="Picture 14" descr="2-6-1b"/>
          <p:cNvPicPr>
            <a:picLocks noGrp="1" noChangeAspect="1" noChangeArrowheads="1"/>
          </p:cNvPicPr>
          <p:nvPr>
            <p:ph sz="quarter" idx="2"/>
          </p:nvPr>
        </p:nvPicPr>
        <p:blipFill>
          <a:blip r:embed="rId3"/>
          <a:srcRect/>
          <a:stretch>
            <a:fillRect/>
          </a:stretch>
        </p:blipFill>
        <p:spPr>
          <a:xfrm>
            <a:off x="4643438" y="1773238"/>
            <a:ext cx="2976562" cy="2011362"/>
          </a:xfrm>
          <a:noFill/>
        </p:spPr>
      </p:pic>
      <p:pic>
        <p:nvPicPr>
          <p:cNvPr id="59399" name="Picture 15" descr="2-6-1c"/>
          <p:cNvPicPr>
            <a:picLocks noChangeAspect="1" noChangeArrowheads="1"/>
          </p:cNvPicPr>
          <p:nvPr/>
        </p:nvPicPr>
        <p:blipFill>
          <a:blip r:embed="rId4"/>
          <a:srcRect/>
          <a:stretch>
            <a:fillRect/>
          </a:stretch>
        </p:blipFill>
        <p:spPr bwMode="auto">
          <a:xfrm>
            <a:off x="3276600" y="3716338"/>
            <a:ext cx="2873375" cy="2606675"/>
          </a:xfrm>
          <a:prstGeom prst="rect">
            <a:avLst/>
          </a:prstGeom>
          <a:noFill/>
          <a:ln w="9525">
            <a:noFill/>
            <a:miter lim="800000"/>
            <a:headEnd/>
            <a:tailEnd/>
          </a:ln>
        </p:spPr>
      </p:pic>
      <p:sp>
        <p:nvSpPr>
          <p:cNvPr id="274440" name="Rectangle 8"/>
          <p:cNvSpPr>
            <a:spLocks noChangeArrowheads="1"/>
          </p:cNvSpPr>
          <p:nvPr/>
        </p:nvSpPr>
        <p:spPr bwMode="auto">
          <a:xfrm>
            <a:off x="3059113" y="1268413"/>
            <a:ext cx="5473700" cy="53292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250825" y="333375"/>
            <a:ext cx="8229600" cy="884238"/>
          </a:xfrm>
        </p:spPr>
        <p:txBody>
          <a:bodyPr/>
          <a:lstStyle/>
          <a:p>
            <a:r>
              <a:rPr kumimoji="0" lang="zh-CN" altLang="en-US" sz="3200" smtClean="0">
                <a:effectLst>
                  <a:outerShdw blurRad="38100" dist="38100" dir="2700000" algn="tl">
                    <a:srgbClr val="C0C0C0"/>
                  </a:outerShdw>
                </a:effectLst>
              </a:rPr>
              <a:t>表示最小项的卡诺图</a:t>
            </a:r>
          </a:p>
        </p:txBody>
      </p:sp>
      <p:sp>
        <p:nvSpPr>
          <p:cNvPr id="309251" name="Rectangle 3"/>
          <p:cNvSpPr>
            <a:spLocks noGrp="1" noChangeArrowheads="1"/>
          </p:cNvSpPr>
          <p:nvPr>
            <p:ph type="body" sz="half" idx="1"/>
          </p:nvPr>
        </p:nvSpPr>
        <p:spPr>
          <a:xfrm>
            <a:off x="468313" y="1125538"/>
            <a:ext cx="7816850" cy="1112837"/>
          </a:xfrm>
        </p:spPr>
        <p:txBody>
          <a:bodyPr/>
          <a:lstStyle/>
          <a:p>
            <a:r>
              <a:rPr kumimoji="0" lang="zh-CN" altLang="en-US" smtClean="0">
                <a:effectLst>
                  <a:outerShdw blurRad="38100" dist="38100" dir="2700000" algn="tl">
                    <a:srgbClr val="C0C0C0"/>
                  </a:outerShdw>
                </a:effectLst>
              </a:rPr>
              <a:t>二变量卡诺图</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三变量的卡诺图</a:t>
            </a:r>
          </a:p>
        </p:txBody>
      </p:sp>
      <p:sp>
        <p:nvSpPr>
          <p:cNvPr id="309252" name="Rectangle 4"/>
          <p:cNvSpPr>
            <a:spLocks noChangeArrowheads="1"/>
          </p:cNvSpPr>
          <p:nvPr/>
        </p:nvSpPr>
        <p:spPr bwMode="auto">
          <a:xfrm>
            <a:off x="179388" y="4868863"/>
            <a:ext cx="3136900"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altLang="zh-CN" sz="2800" b="0">
                <a:solidFill>
                  <a:srgbClr val="000000"/>
                </a:solidFill>
                <a:effectLst>
                  <a:outerShdw blurRad="38100" dist="38100" dir="2700000" algn="tl">
                    <a:srgbClr val="C0C0C0"/>
                  </a:outerShdw>
                </a:effectLst>
                <a:latin typeface="Times New Roman" pitchFamily="18" charset="0"/>
              </a:rPr>
              <a:t>4</a:t>
            </a:r>
            <a:r>
              <a:rPr lang="zh-CN" altLang="en-US" sz="2800" b="0">
                <a:solidFill>
                  <a:srgbClr val="000000"/>
                </a:solidFill>
                <a:effectLst>
                  <a:outerShdw blurRad="38100" dist="38100" dir="2700000" algn="tl">
                    <a:srgbClr val="C0C0C0"/>
                  </a:outerShdw>
                </a:effectLst>
                <a:latin typeface="Times New Roman" pitchFamily="18" charset="0"/>
              </a:rPr>
              <a:t>变量的卡诺图</a:t>
            </a:r>
          </a:p>
        </p:txBody>
      </p:sp>
      <p:sp>
        <p:nvSpPr>
          <p:cNvPr id="309253" name="Rectangle 5"/>
          <p:cNvSpPr>
            <a:spLocks noChangeArrowheads="1"/>
          </p:cNvSpPr>
          <p:nvPr/>
        </p:nvSpPr>
        <p:spPr bwMode="auto">
          <a:xfrm>
            <a:off x="179388" y="4797425"/>
            <a:ext cx="2879725" cy="7921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pic>
        <p:nvPicPr>
          <p:cNvPr id="309254" name="Picture 6" descr="2-6-1a"/>
          <p:cNvPicPr>
            <a:picLocks noGrp="1" noChangeAspect="1" noChangeArrowheads="1"/>
          </p:cNvPicPr>
          <p:nvPr>
            <p:ph sz="quarter" idx="3"/>
          </p:nvPr>
        </p:nvPicPr>
        <p:blipFill>
          <a:blip r:embed="rId2"/>
          <a:srcRect/>
          <a:stretch>
            <a:fillRect/>
          </a:stretch>
        </p:blipFill>
        <p:spPr>
          <a:xfrm>
            <a:off x="971550" y="1700213"/>
            <a:ext cx="1849438" cy="2012950"/>
          </a:xfrm>
          <a:noFill/>
        </p:spPr>
      </p:pic>
      <p:pic>
        <p:nvPicPr>
          <p:cNvPr id="309255" name="Picture 7" descr="2-6-1b"/>
          <p:cNvPicPr>
            <a:picLocks noGrp="1" noChangeAspect="1" noChangeArrowheads="1"/>
          </p:cNvPicPr>
          <p:nvPr>
            <p:ph sz="quarter" idx="2"/>
          </p:nvPr>
        </p:nvPicPr>
        <p:blipFill>
          <a:blip r:embed="rId3"/>
          <a:srcRect/>
          <a:stretch>
            <a:fillRect/>
          </a:stretch>
        </p:blipFill>
        <p:spPr>
          <a:xfrm>
            <a:off x="4643438" y="1773238"/>
            <a:ext cx="2976562" cy="2011362"/>
          </a:xfrm>
          <a:noFill/>
        </p:spPr>
      </p:pic>
      <p:pic>
        <p:nvPicPr>
          <p:cNvPr id="60423" name="Picture 8" descr="2-6-1c"/>
          <p:cNvPicPr>
            <a:picLocks noChangeAspect="1" noChangeArrowheads="1"/>
          </p:cNvPicPr>
          <p:nvPr/>
        </p:nvPicPr>
        <p:blipFill>
          <a:blip r:embed="rId4"/>
          <a:srcRect/>
          <a:stretch>
            <a:fillRect/>
          </a:stretch>
        </p:blipFill>
        <p:spPr bwMode="auto">
          <a:xfrm>
            <a:off x="3276600" y="3716338"/>
            <a:ext cx="2873375" cy="2606675"/>
          </a:xfrm>
          <a:prstGeom prst="rect">
            <a:avLst/>
          </a:prstGeom>
          <a:noFill/>
          <a:ln w="9525">
            <a:noFill/>
            <a:miter lim="800000"/>
            <a:headEnd/>
            <a:tailEnd/>
          </a:ln>
        </p:spPr>
      </p:pic>
      <p:sp>
        <p:nvSpPr>
          <p:cNvPr id="309258" name="Rectangle 10"/>
          <p:cNvSpPr>
            <a:spLocks noChangeArrowheads="1"/>
          </p:cNvSpPr>
          <p:nvPr/>
        </p:nvSpPr>
        <p:spPr bwMode="auto">
          <a:xfrm>
            <a:off x="2555875" y="3716338"/>
            <a:ext cx="4103688" cy="259238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250825" y="333375"/>
            <a:ext cx="8229600" cy="884238"/>
          </a:xfrm>
        </p:spPr>
        <p:txBody>
          <a:bodyPr/>
          <a:lstStyle/>
          <a:p>
            <a:r>
              <a:rPr kumimoji="0" lang="zh-CN" altLang="en-US" sz="3200" smtClean="0">
                <a:effectLst>
                  <a:outerShdw blurRad="38100" dist="38100" dir="2700000" algn="tl">
                    <a:srgbClr val="C0C0C0"/>
                  </a:outerShdw>
                </a:effectLst>
              </a:rPr>
              <a:t>表示最小项的卡诺图</a:t>
            </a:r>
          </a:p>
        </p:txBody>
      </p:sp>
      <p:sp>
        <p:nvSpPr>
          <p:cNvPr id="310275" name="Rectangle 3"/>
          <p:cNvSpPr>
            <a:spLocks noGrp="1" noChangeArrowheads="1"/>
          </p:cNvSpPr>
          <p:nvPr>
            <p:ph type="body" sz="half" idx="1"/>
          </p:nvPr>
        </p:nvSpPr>
        <p:spPr>
          <a:xfrm>
            <a:off x="468313" y="1125538"/>
            <a:ext cx="7816850" cy="1112837"/>
          </a:xfrm>
        </p:spPr>
        <p:txBody>
          <a:bodyPr/>
          <a:lstStyle/>
          <a:p>
            <a:r>
              <a:rPr kumimoji="0" lang="zh-CN" altLang="en-US" smtClean="0">
                <a:effectLst>
                  <a:outerShdw blurRad="38100" dist="38100" dir="2700000" algn="tl">
                    <a:srgbClr val="C0C0C0"/>
                  </a:outerShdw>
                </a:effectLst>
              </a:rPr>
              <a:t>二变量卡诺图</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三变量的卡诺图</a:t>
            </a:r>
          </a:p>
        </p:txBody>
      </p:sp>
      <p:sp>
        <p:nvSpPr>
          <p:cNvPr id="310276" name="Rectangle 4"/>
          <p:cNvSpPr>
            <a:spLocks noChangeArrowheads="1"/>
          </p:cNvSpPr>
          <p:nvPr/>
        </p:nvSpPr>
        <p:spPr bwMode="auto">
          <a:xfrm>
            <a:off x="179388" y="4868863"/>
            <a:ext cx="3136900"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altLang="zh-CN" sz="2800" b="0">
                <a:solidFill>
                  <a:srgbClr val="000000"/>
                </a:solidFill>
                <a:effectLst>
                  <a:outerShdw blurRad="38100" dist="38100" dir="2700000" algn="tl">
                    <a:srgbClr val="C0C0C0"/>
                  </a:outerShdw>
                </a:effectLst>
                <a:latin typeface="Times New Roman" pitchFamily="18" charset="0"/>
              </a:rPr>
              <a:t>4</a:t>
            </a:r>
            <a:r>
              <a:rPr lang="zh-CN" altLang="en-US" sz="2800" b="0">
                <a:solidFill>
                  <a:srgbClr val="000000"/>
                </a:solidFill>
                <a:effectLst>
                  <a:outerShdw blurRad="38100" dist="38100" dir="2700000" algn="tl">
                    <a:srgbClr val="C0C0C0"/>
                  </a:outerShdw>
                </a:effectLst>
                <a:latin typeface="Times New Roman" pitchFamily="18" charset="0"/>
              </a:rPr>
              <a:t>变量的卡诺图</a:t>
            </a:r>
          </a:p>
        </p:txBody>
      </p:sp>
      <p:pic>
        <p:nvPicPr>
          <p:cNvPr id="310278" name="Picture 6" descr="2-6-1a"/>
          <p:cNvPicPr>
            <a:picLocks noGrp="1" noChangeAspect="1" noChangeArrowheads="1"/>
          </p:cNvPicPr>
          <p:nvPr>
            <p:ph sz="quarter" idx="3"/>
          </p:nvPr>
        </p:nvPicPr>
        <p:blipFill>
          <a:blip r:embed="rId2"/>
          <a:srcRect/>
          <a:stretch>
            <a:fillRect/>
          </a:stretch>
        </p:blipFill>
        <p:spPr>
          <a:xfrm>
            <a:off x="971550" y="1700213"/>
            <a:ext cx="1849438" cy="2012950"/>
          </a:xfrm>
          <a:noFill/>
        </p:spPr>
      </p:pic>
      <p:pic>
        <p:nvPicPr>
          <p:cNvPr id="310279" name="Picture 7" descr="2-6-1b"/>
          <p:cNvPicPr>
            <a:picLocks noGrp="1" noChangeAspect="1" noChangeArrowheads="1"/>
          </p:cNvPicPr>
          <p:nvPr>
            <p:ph sz="quarter" idx="2"/>
          </p:nvPr>
        </p:nvPicPr>
        <p:blipFill>
          <a:blip r:embed="rId3"/>
          <a:srcRect/>
          <a:stretch>
            <a:fillRect/>
          </a:stretch>
        </p:blipFill>
        <p:spPr>
          <a:xfrm>
            <a:off x="4643438" y="1773238"/>
            <a:ext cx="2976562" cy="2011362"/>
          </a:xfrm>
          <a:noFill/>
        </p:spPr>
      </p:pic>
      <p:pic>
        <p:nvPicPr>
          <p:cNvPr id="61446" name="Picture 8" descr="2-6-1c"/>
          <p:cNvPicPr>
            <a:picLocks noChangeAspect="1" noChangeArrowheads="1"/>
          </p:cNvPicPr>
          <p:nvPr/>
        </p:nvPicPr>
        <p:blipFill>
          <a:blip r:embed="rId4"/>
          <a:srcRect/>
          <a:stretch>
            <a:fillRect/>
          </a:stretch>
        </p:blipFill>
        <p:spPr bwMode="auto">
          <a:xfrm>
            <a:off x="3276600" y="3716338"/>
            <a:ext cx="2873375" cy="260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body" sz="half" idx="1"/>
          </p:nvPr>
        </p:nvSpPr>
        <p:spPr>
          <a:xfrm>
            <a:off x="611188" y="981075"/>
            <a:ext cx="7745412" cy="4505325"/>
          </a:xfrm>
        </p:spPr>
        <p:txBody>
          <a:bodyPr/>
          <a:lstStyle/>
          <a:p>
            <a:r>
              <a:rPr kumimoji="0" lang="zh-CN" altLang="en-US" smtClean="0">
                <a:effectLst>
                  <a:outerShdw blurRad="38100" dist="38100" dir="2700000" algn="tl">
                    <a:srgbClr val="C0C0C0"/>
                  </a:outerShdw>
                </a:effectLst>
              </a:rPr>
              <a:t>五变量的卡诺图</a:t>
            </a:r>
          </a:p>
        </p:txBody>
      </p:sp>
      <p:graphicFrame>
        <p:nvGraphicFramePr>
          <p:cNvPr id="62466" name="Object 3"/>
          <p:cNvGraphicFramePr>
            <a:graphicFrameLocks noChangeAspect="1"/>
          </p:cNvGraphicFramePr>
          <p:nvPr>
            <p:ph sz="half" idx="2"/>
          </p:nvPr>
        </p:nvGraphicFramePr>
        <p:xfrm>
          <a:off x="971550" y="2205038"/>
          <a:ext cx="6697663" cy="3808412"/>
        </p:xfrm>
        <a:graphic>
          <a:graphicData uri="http://schemas.openxmlformats.org/presentationml/2006/ole">
            <p:oleObj spid="_x0000_s62466" name="Photo Editor Photo" r:id="rId4" imgW="7857143" imgH="4466667" progId="">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用卡诺图表示逻辑函数</a:t>
            </a:r>
          </a:p>
        </p:txBody>
      </p:sp>
      <p:sp>
        <p:nvSpPr>
          <p:cNvPr id="279555" name="Rectangle 3"/>
          <p:cNvSpPr>
            <a:spLocks noGrp="1" noChangeArrowheads="1"/>
          </p:cNvSpPr>
          <p:nvPr>
            <p:ph type="body" sz="half" idx="1"/>
          </p:nvPr>
        </p:nvSpPr>
        <p:spPr>
          <a:xfrm>
            <a:off x="427038" y="2028825"/>
            <a:ext cx="7889875" cy="4176713"/>
          </a:xfrm>
        </p:spPr>
        <p:txBody>
          <a:bodyPr/>
          <a:lstStyle/>
          <a:p>
            <a:pPr marL="609600" indent="-609600">
              <a:buFontTx/>
              <a:buAutoNum type="arabicPeriod"/>
            </a:pPr>
            <a:r>
              <a:rPr kumimoji="0" lang="zh-CN" altLang="en-US" smtClean="0">
                <a:effectLst>
                  <a:outerShdw blurRad="38100" dist="38100" dir="2700000" algn="tl">
                    <a:srgbClr val="C0C0C0"/>
                  </a:outerShdw>
                </a:effectLst>
              </a:rPr>
              <a:t>将函数表示为最小项之和的形式</a:t>
            </a: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a:t>
            </a:r>
            <a:endParaRPr kumimoji="0" lang="en-US" altLang="zh-CN" smtClean="0">
              <a:effectLst>
                <a:outerShdw blurRad="38100" dist="38100" dir="2700000" algn="tl">
                  <a:srgbClr val="C0C0C0"/>
                </a:outerShdw>
              </a:effectLst>
            </a:endParaRPr>
          </a:p>
          <a:p>
            <a:pPr marL="609600" indent="-609600">
              <a:buFontTx/>
              <a:buAutoNum type="arabicPeriod"/>
            </a:pPr>
            <a:endParaRPr kumimoji="0" lang="en-US" altLang="zh-CN" smtClean="0">
              <a:effectLst>
                <a:outerShdw blurRad="38100" dist="38100" dir="2700000" algn="tl">
                  <a:srgbClr val="C0C0C0"/>
                </a:outerShdw>
              </a:effectLst>
            </a:endParaRPr>
          </a:p>
          <a:p>
            <a:pPr marL="609600" indent="-609600">
              <a:buFontTx/>
              <a:buAutoNum type="arabicPeriod"/>
            </a:pPr>
            <a:r>
              <a:rPr kumimoji="0" lang="zh-CN" altLang="en-US" smtClean="0">
                <a:effectLst>
                  <a:outerShdw blurRad="38100" dist="38100" dir="2700000" algn="tl">
                    <a:srgbClr val="C0C0C0"/>
                  </a:outerShdw>
                </a:effectLst>
              </a:rPr>
              <a:t>在卡诺图上与这些最小项对应的位置上添入</a:t>
            </a:r>
            <a:r>
              <a:rPr kumimoji="0" lang="en-US" altLang="zh-CN" smtClean="0">
                <a:effectLst>
                  <a:outerShdw blurRad="38100" dist="38100" dir="2700000" algn="tl">
                    <a:srgbClr val="C0C0C0"/>
                  </a:outerShdw>
                </a:effectLst>
              </a:rPr>
              <a:t>1</a:t>
            </a:r>
            <a:r>
              <a:rPr kumimoji="0" lang="zh-CN" altLang="en-US" smtClean="0">
                <a:effectLst>
                  <a:outerShdw blurRad="38100" dist="38100" dir="2700000" algn="tl">
                    <a:srgbClr val="C0C0C0"/>
                  </a:outerShdw>
                </a:effectLst>
              </a:rPr>
              <a:t>，其余地方添</a:t>
            </a:r>
            <a:r>
              <a:rPr kumimoji="0" lang="en-US" altLang="zh-CN" smtClean="0">
                <a:effectLst>
                  <a:outerShdw blurRad="38100" dist="38100" dir="2700000" algn="tl">
                    <a:srgbClr val="C0C0C0"/>
                  </a:outerShdw>
                </a:effectLst>
              </a:rPr>
              <a:t>0</a:t>
            </a:r>
            <a:r>
              <a:rPr kumimoji="0" lang="zh-CN" altLang="en-US" smtClean="0">
                <a:effectLst>
                  <a:outerShdw blurRad="38100" dist="38100" dir="2700000" algn="tl">
                    <a:srgbClr val="C0C0C0"/>
                  </a:outerShdw>
                </a:effectLst>
              </a:rPr>
              <a:t>。</a:t>
            </a:r>
            <a:endParaRPr kumimoji="0" lang="en-US" altLang="zh-CN" smtClean="0">
              <a:effectLst>
                <a:outerShdw blurRad="38100" dist="38100" dir="2700000" algn="tl">
                  <a:srgbClr val="C0C0C0"/>
                </a:outerShdw>
              </a:effectLst>
            </a:endParaRPr>
          </a:p>
          <a:p>
            <a:pPr marL="609600" indent="-609600"/>
            <a:endParaRPr kumimoji="0" lang="zh-CN" altLang="en-US" smtClean="0">
              <a:effectLst>
                <a:outerShdw blurRad="38100" dist="38100" dir="2700000" algn="tl">
                  <a:srgbClr val="C0C0C0"/>
                </a:outerShdw>
              </a:effectLst>
            </a:endParaRPr>
          </a:p>
        </p:txBody>
      </p:sp>
      <p:graphicFrame>
        <p:nvGraphicFramePr>
          <p:cNvPr id="64515" name="Object 4"/>
          <p:cNvGraphicFramePr>
            <a:graphicFrameLocks noChangeAspect="1"/>
          </p:cNvGraphicFramePr>
          <p:nvPr>
            <p:ph sz="half" idx="2"/>
          </p:nvPr>
        </p:nvGraphicFramePr>
        <p:xfrm>
          <a:off x="6315075" y="1916113"/>
          <a:ext cx="1195388" cy="765175"/>
        </p:xfrm>
        <a:graphic>
          <a:graphicData uri="http://schemas.openxmlformats.org/presentationml/2006/ole">
            <p:oleObj spid="_x0000_s64515" name="公式" r:id="rId3" imgW="317225" imgH="203024"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kumimoji="0" lang="zh-CN" altLang="en-US" smtClean="0">
                <a:ea typeface="黑体" charset="0"/>
                <a:cs typeface="黑体" charset="0"/>
              </a:rPr>
              <a:t>或</a:t>
            </a:r>
          </a:p>
        </p:txBody>
      </p:sp>
      <p:sp>
        <p:nvSpPr>
          <p:cNvPr id="22531" name="Rectangle 3"/>
          <p:cNvSpPr>
            <a:spLocks noGrp="1" noChangeArrowheads="1"/>
          </p:cNvSpPr>
          <p:nvPr>
            <p:ph type="body" sz="half" idx="1"/>
          </p:nvPr>
        </p:nvSpPr>
        <p:spPr>
          <a:xfrm>
            <a:off x="468313" y="1557338"/>
            <a:ext cx="7240587" cy="1112837"/>
          </a:xfrm>
        </p:spPr>
        <p:txBody>
          <a:bodyPr/>
          <a:lstStyle/>
          <a:p>
            <a:r>
              <a:rPr kumimoji="0" lang="zh-CN" altLang="en-US" smtClean="0">
                <a:effectLst>
                  <a:outerShdw blurRad="38100" dist="38100" dir="2700000" algn="tl">
                    <a:srgbClr val="C0C0C0"/>
                  </a:outerShdw>
                </a:effectLst>
              </a:rPr>
              <a:t>条件之一具备，结果发生</a:t>
            </a:r>
            <a:endParaRPr kumimoji="0" lang="en-US" altLang="zh-CN" smtClean="0">
              <a:effectLst>
                <a:outerShdw blurRad="38100" dist="38100" dir="2700000" algn="tl">
                  <a:srgbClr val="C0C0C0"/>
                </a:outerShdw>
              </a:effectLst>
            </a:endParaRPr>
          </a:p>
          <a:p>
            <a:r>
              <a:rPr kumimoji="0" lang="en-US" altLang="zh-CN" i="1" smtClean="0">
                <a:effectLst>
                  <a:outerShdw blurRad="38100" dist="38100" dir="2700000" algn="tl">
                    <a:srgbClr val="C0C0C0"/>
                  </a:outerShdw>
                </a:effectLst>
              </a:rPr>
              <a:t>Y= A </a:t>
            </a:r>
            <a:r>
              <a:rPr kumimoji="0" lang="en-US" altLang="zh-CN" smtClean="0">
                <a:effectLst>
                  <a:outerShdw blurRad="38100" dist="38100" dir="2700000" algn="tl">
                    <a:srgbClr val="C0C0C0"/>
                  </a:outerShdw>
                </a:effectLst>
              </a:rPr>
              <a:t> OR </a:t>
            </a:r>
            <a:r>
              <a:rPr kumimoji="0" lang="en-US" altLang="zh-CN" i="1" smtClean="0">
                <a:effectLst>
                  <a:outerShdw blurRad="38100" dist="38100" dir="2700000" algn="tl">
                    <a:srgbClr val="C0C0C0"/>
                  </a:outerShdw>
                </a:effectLst>
              </a:rPr>
              <a:t> B  = A+B</a:t>
            </a:r>
          </a:p>
        </p:txBody>
      </p:sp>
      <p:graphicFrame>
        <p:nvGraphicFramePr>
          <p:cNvPr id="22566" name="Group 38"/>
          <p:cNvGraphicFramePr>
            <a:graphicFrameLocks noGrp="1"/>
          </p:cNvGraphicFramePr>
          <p:nvPr/>
        </p:nvGraphicFramePr>
        <p:xfrm>
          <a:off x="1403350" y="2924175"/>
          <a:ext cx="2520950" cy="3213102"/>
        </p:xfrm>
        <a:graphic>
          <a:graphicData uri="http://schemas.openxmlformats.org/drawingml/2006/table">
            <a:tbl>
              <a:tblPr/>
              <a:tblGrid>
                <a:gridCol w="1512888"/>
                <a:gridCol w="1008062"/>
              </a:tblGrid>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8211" name="Object 35"/>
          <p:cNvGraphicFramePr>
            <a:graphicFrameLocks noChangeAspect="1"/>
          </p:cNvGraphicFramePr>
          <p:nvPr>
            <p:ph sz="half" idx="2"/>
          </p:nvPr>
        </p:nvGraphicFramePr>
        <p:xfrm>
          <a:off x="4922838" y="2205038"/>
          <a:ext cx="3151187" cy="4000500"/>
        </p:xfrm>
        <a:graphic>
          <a:graphicData uri="http://schemas.openxmlformats.org/presentationml/2006/ole">
            <p:oleObj spid="_x0000_s8211" name="Photo Editor Photo" r:id="rId3" imgW="4809524" imgH="6106377" progId="">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用卡诺图表示逻辑函数</a:t>
            </a:r>
          </a:p>
        </p:txBody>
      </p:sp>
      <p:graphicFrame>
        <p:nvGraphicFramePr>
          <p:cNvPr id="65538" name="Object 3"/>
          <p:cNvGraphicFramePr>
            <a:graphicFrameLocks noChangeAspect="1"/>
          </p:cNvGraphicFramePr>
          <p:nvPr>
            <p:ph sz="half" idx="2"/>
          </p:nvPr>
        </p:nvGraphicFramePr>
        <p:xfrm>
          <a:off x="179388" y="2425700"/>
          <a:ext cx="8281987" cy="1309688"/>
        </p:xfrm>
        <a:graphic>
          <a:graphicData uri="http://schemas.openxmlformats.org/presentationml/2006/ole">
            <p:oleObj spid="_x0000_s65538" name="公式" r:id="rId3" imgW="4495800" imgH="711200" progId="Equation.3">
              <p:embed/>
            </p:oleObj>
          </a:graphicData>
        </a:graphic>
      </p:graphicFrame>
      <p:sp>
        <p:nvSpPr>
          <p:cNvPr id="280580" name="Rectangle 4"/>
          <p:cNvSpPr>
            <a:spLocks noChangeArrowheads="1"/>
          </p:cNvSpPr>
          <p:nvPr/>
        </p:nvSpPr>
        <p:spPr bwMode="auto">
          <a:xfrm>
            <a:off x="427038" y="1628775"/>
            <a:ext cx="7889875" cy="457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609600" indent="-609600">
              <a:spcBef>
                <a:spcPct val="20000"/>
              </a:spcBef>
              <a:defRPr/>
            </a:pPr>
            <a:r>
              <a:rPr lang="zh-CN" altLang="en-US" sz="2800" b="0">
                <a:solidFill>
                  <a:srgbClr val="000000"/>
                </a:solidFill>
                <a:effectLst>
                  <a:outerShdw blurRad="38100" dist="38100" dir="2700000" algn="tl">
                    <a:srgbClr val="DDDDDD"/>
                  </a:outerShdw>
                </a:effectLst>
                <a:latin typeface="Times New Roman" charset="0"/>
                <a:ea typeface="楷体_GB2312" charset="0"/>
              </a:rPr>
              <a:t>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用卡诺图表示逻辑函数</a:t>
            </a:r>
          </a:p>
        </p:txBody>
      </p:sp>
      <p:pic>
        <p:nvPicPr>
          <p:cNvPr id="281603" name="Picture 3"/>
          <p:cNvPicPr>
            <a:picLocks noGrp="1" noChangeAspect="1" noChangeArrowheads="1"/>
          </p:cNvPicPr>
          <p:nvPr>
            <p:ph idx="1"/>
          </p:nvPr>
        </p:nvPicPr>
        <p:blipFill>
          <a:blip r:embed="rId2"/>
          <a:srcRect/>
          <a:stretch>
            <a:fillRect/>
          </a:stretch>
        </p:blipFill>
        <p:spPr>
          <a:xfrm>
            <a:off x="2051050" y="1773238"/>
            <a:ext cx="4332288" cy="4176712"/>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用卡诺图化简函数</a:t>
            </a:r>
          </a:p>
        </p:txBody>
      </p:sp>
      <p:sp>
        <p:nvSpPr>
          <p:cNvPr id="208899" name="Rectangle 3"/>
          <p:cNvSpPr>
            <a:spLocks noGrp="1" noChangeArrowheads="1"/>
          </p:cNvSpPr>
          <p:nvPr>
            <p:ph type="body" idx="1"/>
          </p:nvPr>
        </p:nvSpPr>
        <p:spPr>
          <a:xfrm>
            <a:off x="427038" y="1773238"/>
            <a:ext cx="8137525" cy="3311525"/>
          </a:xfrm>
        </p:spPr>
        <p:txBody>
          <a:bodyPr/>
          <a:lstStyle/>
          <a:p>
            <a:r>
              <a:rPr kumimoji="0" lang="zh-CN" altLang="en-US" smtClean="0">
                <a:effectLst>
                  <a:outerShdw blurRad="38100" dist="38100" dir="2700000" algn="tl">
                    <a:srgbClr val="C0C0C0"/>
                  </a:outerShdw>
                </a:effectLst>
              </a:rPr>
              <a:t>依据：具有相邻性的最小项可合并，消去不同因子。</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p>
          <a:p>
            <a:r>
              <a:rPr kumimoji="0" lang="zh-CN" altLang="en-US" smtClean="0">
                <a:effectLst>
                  <a:outerShdw blurRad="38100" dist="38100" dir="2700000" algn="tl">
                    <a:srgbClr val="C0C0C0"/>
                  </a:outerShdw>
                </a:effectLst>
              </a:rPr>
              <a:t>在卡诺图中，最小项的相邻性可以从图形中直观地反映出来。</a:t>
            </a:r>
            <a:endParaRPr kumimoji="0" lang="en-US" altLang="zh-CN" smtClean="0">
              <a:effectLst>
                <a:outerShdw blurRad="38100" dist="38100" dir="2700000" algn="tl">
                  <a:srgbClr val="C0C0C0"/>
                </a:outerShdw>
              </a:effectLst>
            </a:endParaRPr>
          </a:p>
          <a:p>
            <a:endParaRPr kumimoji="0" lang="zh-CN" altLang="en-US"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8899">
                                            <p:txEl>
                                              <p:pRg st="2" end="2"/>
                                            </p:txEl>
                                          </p:spTgt>
                                        </p:tgtEl>
                                        <p:attrNameLst>
                                          <p:attrName>style.visibility</p:attrName>
                                        </p:attrNameLst>
                                      </p:cBhvr>
                                      <p:to>
                                        <p:strVal val="visible"/>
                                      </p:to>
                                    </p:set>
                                    <p:anim calcmode="lin" valueType="num">
                                      <p:cBhvr additive="base">
                                        <p:cTn id="13" dur="500" fill="hold"/>
                                        <p:tgtEl>
                                          <p:spTgt spid="208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88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body" idx="1"/>
          </p:nvPr>
        </p:nvSpPr>
        <p:spPr>
          <a:xfrm>
            <a:off x="395288" y="1052513"/>
            <a:ext cx="8137525" cy="4792662"/>
          </a:xfrm>
        </p:spPr>
        <p:txBody>
          <a:bodyPr/>
          <a:lstStyle/>
          <a:p>
            <a:r>
              <a:rPr kumimoji="0" lang="zh-CN" altLang="en-US" smtClean="0">
                <a:effectLst>
                  <a:outerShdw blurRad="38100" dist="38100" dir="2700000" algn="tl">
                    <a:srgbClr val="C0C0C0"/>
                  </a:outerShdw>
                </a:effectLst>
              </a:rPr>
              <a:t>合并最小项的原则：</a:t>
            </a:r>
            <a:endParaRPr kumimoji="0" lang="en-US" altLang="zh-CN" smtClean="0">
              <a:effectLst>
                <a:outerShdw blurRad="38100" dist="38100" dir="2700000" algn="tl">
                  <a:srgbClr val="C0C0C0"/>
                </a:outerShdw>
              </a:effectLst>
            </a:endParaRPr>
          </a:p>
          <a:p>
            <a:pPr lvl="1"/>
            <a:endParaRPr kumimoji="0" lang="en-US" altLang="zh-CN" smtClean="0">
              <a:effectLst>
                <a:outerShdw blurRad="38100" dist="38100" dir="2700000" algn="tl">
                  <a:srgbClr val="C0C0C0"/>
                </a:outerShdw>
              </a:effectLst>
            </a:endParaRPr>
          </a:p>
          <a:p>
            <a:pPr lvl="1"/>
            <a:r>
              <a:rPr kumimoji="0" lang="zh-CN" altLang="en-US" smtClean="0">
                <a:effectLst>
                  <a:outerShdw blurRad="38100" dist="38100" dir="2700000" algn="tl">
                    <a:srgbClr val="C0C0C0"/>
                  </a:outerShdw>
                </a:effectLst>
              </a:rPr>
              <a:t>两个相邻最小项可合并为一项，消去一对因子</a:t>
            </a:r>
            <a:endParaRPr kumimoji="0" lang="en-US" altLang="zh-CN" smtClean="0">
              <a:effectLst>
                <a:outerShdw blurRad="38100" dist="38100" dir="2700000" algn="tl">
                  <a:srgbClr val="C0C0C0"/>
                </a:outerShdw>
              </a:effectLst>
            </a:endParaRPr>
          </a:p>
          <a:p>
            <a:pPr lvl="1"/>
            <a:endParaRPr kumimoji="0" lang="en-US" altLang="zh-CN" smtClean="0">
              <a:effectLst>
                <a:outerShdw blurRad="38100" dist="38100" dir="2700000" algn="tl">
                  <a:srgbClr val="C0C0C0"/>
                </a:outerShdw>
              </a:effectLst>
            </a:endParaRPr>
          </a:p>
          <a:p>
            <a:pPr lvl="1"/>
            <a:r>
              <a:rPr kumimoji="0" lang="zh-CN" altLang="en-US" smtClean="0">
                <a:effectLst>
                  <a:outerShdw blurRad="38100" dist="38100" dir="2700000" algn="tl">
                    <a:srgbClr val="C0C0C0"/>
                  </a:outerShdw>
                </a:effectLst>
              </a:rPr>
              <a:t>四个排成矩形的相邻最小项可合并为一项，消去两对因子</a:t>
            </a:r>
            <a:endParaRPr kumimoji="0" lang="en-US" altLang="zh-CN" smtClean="0">
              <a:effectLst>
                <a:outerShdw blurRad="38100" dist="38100" dir="2700000" algn="tl">
                  <a:srgbClr val="C0C0C0"/>
                </a:outerShdw>
              </a:effectLst>
            </a:endParaRPr>
          </a:p>
          <a:p>
            <a:pPr lvl="1"/>
            <a:endParaRPr kumimoji="0" lang="en-US" altLang="zh-CN" smtClean="0">
              <a:effectLst>
                <a:outerShdw blurRad="38100" dist="38100" dir="2700000" algn="tl">
                  <a:srgbClr val="C0C0C0"/>
                </a:outerShdw>
              </a:effectLst>
            </a:endParaRPr>
          </a:p>
          <a:p>
            <a:pPr lvl="1"/>
            <a:r>
              <a:rPr kumimoji="0" lang="zh-CN" altLang="en-US" smtClean="0">
                <a:effectLst>
                  <a:outerShdw blurRad="38100" dist="38100" dir="2700000" algn="tl">
                    <a:srgbClr val="C0C0C0"/>
                  </a:outerShdw>
                </a:effectLst>
              </a:rPr>
              <a:t>八个相邻最小项可合并为一项，消去三对因子</a:t>
            </a:r>
            <a:endParaRPr kumimoji="0" lang="en-US" altLang="zh-CN" smtClean="0">
              <a:effectLst>
                <a:outerShdw blurRad="38100" dist="38100" dir="2700000" algn="tl">
                  <a:srgbClr val="C0C0C0"/>
                </a:outerShdw>
              </a:effectLst>
            </a:endParaRPr>
          </a:p>
          <a:p>
            <a:pPr lvl="1"/>
            <a:endParaRPr kumimoji="0" lang="zh-CN" altLang="en-US"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anim calcmode="lin" valueType="num">
                                      <p:cBhvr additive="base">
                                        <p:cTn id="7" dur="500" fill="hold"/>
                                        <p:tgtEl>
                                          <p:spTgt spid="20992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9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9922">
                                            <p:txEl>
                                              <p:pRg st="4" end="4"/>
                                            </p:txEl>
                                          </p:spTgt>
                                        </p:tgtEl>
                                        <p:attrNameLst>
                                          <p:attrName>style.visibility</p:attrName>
                                        </p:attrNameLst>
                                      </p:cBhvr>
                                      <p:to>
                                        <p:strVal val="visible"/>
                                      </p:to>
                                    </p:set>
                                    <p:anim calcmode="lin" valueType="num">
                                      <p:cBhvr additive="base">
                                        <p:cTn id="13" dur="500" fill="hold"/>
                                        <p:tgtEl>
                                          <p:spTgt spid="20992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9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9922">
                                            <p:txEl>
                                              <p:pRg st="6" end="6"/>
                                            </p:txEl>
                                          </p:spTgt>
                                        </p:tgtEl>
                                        <p:attrNameLst>
                                          <p:attrName>style.visibility</p:attrName>
                                        </p:attrNameLst>
                                      </p:cBhvr>
                                      <p:to>
                                        <p:strVal val="visible"/>
                                      </p:to>
                                    </p:set>
                                    <p:anim calcmode="lin" valueType="num">
                                      <p:cBhvr additive="base">
                                        <p:cTn id="19" dur="500" fill="hold"/>
                                        <p:tgtEl>
                                          <p:spTgt spid="20992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99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549275"/>
            <a:ext cx="7786688" cy="1439863"/>
          </a:xfrm>
        </p:spPr>
        <p:txBody>
          <a:bodyPr/>
          <a:lstStyle/>
          <a:p>
            <a:r>
              <a:rPr kumimoji="0" lang="zh-CN" altLang="en-US" sz="3200" smtClean="0">
                <a:effectLst>
                  <a:outerShdw blurRad="38100" dist="38100" dir="2700000" algn="tl">
                    <a:srgbClr val="C0C0C0"/>
                  </a:outerShdw>
                </a:effectLst>
              </a:rPr>
              <a:t>两个相邻最小项可合并为一项，</a:t>
            </a:r>
            <a:r>
              <a:rPr kumimoji="0" lang="en-US" altLang="zh-CN" sz="3200" smtClean="0">
                <a:effectLst>
                  <a:outerShdw blurRad="38100" dist="38100" dir="2700000" algn="tl">
                    <a:srgbClr val="C0C0C0"/>
                  </a:outerShdw>
                </a:effectLst>
              </a:rPr>
              <a:t/>
            </a:r>
            <a:br>
              <a:rPr kumimoji="0" lang="en-US" altLang="zh-CN" sz="3200" smtClean="0">
                <a:effectLst>
                  <a:outerShdw blurRad="38100" dist="38100" dir="2700000" algn="tl">
                    <a:srgbClr val="C0C0C0"/>
                  </a:outerShdw>
                </a:effectLst>
              </a:rPr>
            </a:br>
            <a:r>
              <a:rPr kumimoji="0" lang="zh-CN" altLang="en-US" sz="3200" smtClean="0">
                <a:effectLst>
                  <a:outerShdw blurRad="38100" dist="38100" dir="2700000" algn="tl">
                    <a:srgbClr val="C0C0C0"/>
                  </a:outerShdw>
                </a:effectLst>
              </a:rPr>
              <a:t>消去一对因子</a:t>
            </a:r>
          </a:p>
        </p:txBody>
      </p:sp>
      <p:graphicFrame>
        <p:nvGraphicFramePr>
          <p:cNvPr id="210947" name="Object 3"/>
          <p:cNvGraphicFramePr>
            <a:graphicFrameLocks noChangeAspect="1"/>
          </p:cNvGraphicFramePr>
          <p:nvPr>
            <p:ph sz="half" idx="1"/>
          </p:nvPr>
        </p:nvGraphicFramePr>
        <p:xfrm>
          <a:off x="760413" y="2816225"/>
          <a:ext cx="3324225" cy="2600325"/>
        </p:xfrm>
        <a:graphic>
          <a:graphicData uri="http://schemas.openxmlformats.org/presentationml/2006/ole">
            <p:oleObj spid="_x0000_s69634" name="Photo Editor Photo" r:id="rId3" imgW="3323810" imgH="2600000" progId="">
              <p:embed/>
            </p:oleObj>
          </a:graphicData>
        </a:graphic>
      </p:graphicFrame>
      <p:graphicFrame>
        <p:nvGraphicFramePr>
          <p:cNvPr id="210948" name="Object 4"/>
          <p:cNvGraphicFramePr>
            <a:graphicFrameLocks noChangeAspect="1"/>
          </p:cNvGraphicFramePr>
          <p:nvPr>
            <p:ph sz="half" idx="2"/>
          </p:nvPr>
        </p:nvGraphicFramePr>
        <p:xfrm>
          <a:off x="4829175" y="2454275"/>
          <a:ext cx="3476625" cy="3324225"/>
        </p:xfrm>
        <a:graphic>
          <a:graphicData uri="http://schemas.openxmlformats.org/presentationml/2006/ole">
            <p:oleObj spid="_x0000_s69635" name="Photo Editor Photo" r:id="rId4" imgW="3476190" imgH="332381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947"/>
                                        </p:tgtEl>
                                        <p:attrNameLst>
                                          <p:attrName>style.visibility</p:attrName>
                                        </p:attrNameLst>
                                      </p:cBhvr>
                                      <p:to>
                                        <p:strVal val="visible"/>
                                      </p:to>
                                    </p:set>
                                    <p:anim calcmode="lin" valueType="num">
                                      <p:cBhvr additive="base">
                                        <p:cTn id="7" dur="500" fill="hold"/>
                                        <p:tgtEl>
                                          <p:spTgt spid="210947"/>
                                        </p:tgtEl>
                                        <p:attrNameLst>
                                          <p:attrName>ppt_x</p:attrName>
                                        </p:attrNameLst>
                                      </p:cBhvr>
                                      <p:tavLst>
                                        <p:tav tm="0">
                                          <p:val>
                                            <p:strVal val="#ppt_x"/>
                                          </p:val>
                                        </p:tav>
                                        <p:tav tm="100000">
                                          <p:val>
                                            <p:strVal val="#ppt_x"/>
                                          </p:val>
                                        </p:tav>
                                      </p:tavLst>
                                    </p:anim>
                                    <p:anim calcmode="lin" valueType="num">
                                      <p:cBhvr additive="base">
                                        <p:cTn id="8" dur="500" fill="hold"/>
                                        <p:tgtEl>
                                          <p:spTgt spid="2109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0948"/>
                                        </p:tgtEl>
                                        <p:attrNameLst>
                                          <p:attrName>style.visibility</p:attrName>
                                        </p:attrNameLst>
                                      </p:cBhvr>
                                      <p:to>
                                        <p:strVal val="visible"/>
                                      </p:to>
                                    </p:set>
                                    <p:anim calcmode="lin" valueType="num">
                                      <p:cBhvr additive="base">
                                        <p:cTn id="11" dur="500" fill="hold"/>
                                        <p:tgtEl>
                                          <p:spTgt spid="210948"/>
                                        </p:tgtEl>
                                        <p:attrNameLst>
                                          <p:attrName>ppt_x</p:attrName>
                                        </p:attrNameLst>
                                      </p:cBhvr>
                                      <p:tavLst>
                                        <p:tav tm="0">
                                          <p:val>
                                            <p:strVal val="#ppt_x"/>
                                          </p:val>
                                        </p:tav>
                                        <p:tav tm="100000">
                                          <p:val>
                                            <p:strVal val="#ppt_x"/>
                                          </p:val>
                                        </p:tav>
                                      </p:tavLst>
                                    </p:anim>
                                    <p:anim calcmode="lin" valueType="num">
                                      <p:cBhvr additive="base">
                                        <p:cTn id="12" dur="500" fill="hold"/>
                                        <p:tgtEl>
                                          <p:spTgt spid="210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body" idx="1"/>
          </p:nvPr>
        </p:nvSpPr>
        <p:spPr>
          <a:xfrm>
            <a:off x="427038" y="1628775"/>
            <a:ext cx="8137525" cy="4576763"/>
          </a:xfrm>
        </p:spPr>
        <p:txBody>
          <a:bodyPr/>
          <a:lstStyle/>
          <a:p>
            <a:r>
              <a:rPr kumimoji="0" lang="zh-CN" altLang="en-US" smtClean="0">
                <a:effectLst>
                  <a:outerShdw blurRad="38100" dist="38100" dir="2700000" algn="tl">
                    <a:srgbClr val="C0C0C0"/>
                  </a:outerShdw>
                </a:effectLst>
              </a:rPr>
              <a:t>化简步骤：</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en-US" altLang="zh-CN" smtClean="0">
                <a:solidFill>
                  <a:schemeClr val="tx1"/>
                </a:solidFill>
                <a:effectLst>
                  <a:outerShdw blurRad="38100" dist="38100" dir="2700000" algn="tl">
                    <a:srgbClr val="C0C0C0"/>
                  </a:outerShdw>
                </a:effectLst>
              </a:rPr>
              <a:t>------</a:t>
            </a:r>
            <a:r>
              <a:rPr kumimoji="0" lang="zh-CN" altLang="en-US" smtClean="0">
                <a:solidFill>
                  <a:schemeClr val="tx1"/>
                </a:solidFill>
                <a:effectLst>
                  <a:outerShdw blurRad="38100" dist="38100" dir="2700000" algn="tl">
                    <a:srgbClr val="C0C0C0"/>
                  </a:outerShdw>
                </a:effectLst>
              </a:rPr>
              <a:t>用卡诺图表示逻辑函数</a:t>
            </a:r>
            <a:endParaRPr kumimoji="0" lang="en-US" altLang="zh-CN" smtClean="0">
              <a:solidFill>
                <a:schemeClr val="tx1"/>
              </a:solidFill>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找出可合并的最小项</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化简后的乘积项相加</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（项数最少，每项因子最少）</a:t>
            </a:r>
            <a:endParaRPr kumimoji="0" lang="en-US" altLang="zh-CN" smtClean="0">
              <a:effectLst>
                <a:outerShdw blurRad="38100" dist="38100" dir="2700000" algn="tl">
                  <a:srgbClr val="C0C0C0"/>
                </a:outerShdw>
              </a:effectLst>
            </a:endParaRPr>
          </a:p>
          <a:p>
            <a:pPr>
              <a:buFontTx/>
              <a:buNone/>
            </a:pPr>
            <a:r>
              <a:rPr kumimoji="0" lang="en-US" altLang="zh-CN" smtClean="0">
                <a:effectLst>
                  <a:outerShdw blurRad="38100" dist="38100" dir="2700000" algn="tl">
                    <a:srgbClr val="C0C0C0"/>
                  </a:outerShdw>
                </a:effectLst>
              </a:rPr>
              <a:t> </a:t>
            </a:r>
          </a:p>
        </p:txBody>
      </p:sp>
      <p:sp>
        <p:nvSpPr>
          <p:cNvPr id="227331" name="Rectangle 3"/>
          <p:cNvSpPr>
            <a:spLocks noGrp="1" noChangeArrowheads="1"/>
          </p:cNvSpPr>
          <p:nvPr>
            <p:ph type="title"/>
          </p:nvPr>
        </p:nvSpPr>
        <p:spPr/>
        <p:txBody>
          <a:bodyPr/>
          <a:lstStyle/>
          <a:p>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用卡诺图化简函数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27330">
                                            <p:txEl>
                                              <p:pRg st="1" end="1"/>
                                            </p:txEl>
                                          </p:spTgt>
                                        </p:tgtEl>
                                        <p:attrNameLst>
                                          <p:attrName>style.visibility</p:attrName>
                                        </p:attrNameLst>
                                      </p:cBhvr>
                                      <p:to>
                                        <p:strVal val="visible"/>
                                      </p:to>
                                    </p:set>
                                    <p:anim calcmode="lin" valueType="num">
                                      <p:cBhvr>
                                        <p:cTn id="7" dur="1000" fill="hold"/>
                                        <p:tgtEl>
                                          <p:spTgt spid="227330">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273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7330">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27330">
                                            <p:txEl>
                                              <p:pRg st="2" end="2"/>
                                            </p:txEl>
                                          </p:spTgt>
                                        </p:tgtEl>
                                        <p:attrNameLst>
                                          <p:attrName>style.visibility</p:attrName>
                                        </p:attrNameLst>
                                      </p:cBhvr>
                                      <p:to>
                                        <p:strVal val="visible"/>
                                      </p:to>
                                    </p:set>
                                    <p:anim calcmode="lin" valueType="num">
                                      <p:cBhvr>
                                        <p:cTn id="14" dur="1000" fill="hold"/>
                                        <p:tgtEl>
                                          <p:spTgt spid="227330">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2733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733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27330">
                                            <p:txEl>
                                              <p:pRg st="3" end="3"/>
                                            </p:txEl>
                                          </p:spTgt>
                                        </p:tgtEl>
                                        <p:attrNameLst>
                                          <p:attrName>style.visibility</p:attrName>
                                        </p:attrNameLst>
                                      </p:cBhvr>
                                      <p:to>
                                        <p:strVal val="visible"/>
                                      </p:to>
                                    </p:set>
                                    <p:anim calcmode="lin" valueType="num">
                                      <p:cBhvr>
                                        <p:cTn id="21" dur="1000" fill="hold"/>
                                        <p:tgtEl>
                                          <p:spTgt spid="227330">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2733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27330">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227330">
                                            <p:txEl>
                                              <p:pRg st="4" end="4"/>
                                            </p:txEl>
                                          </p:spTgt>
                                        </p:tgtEl>
                                        <p:attrNameLst>
                                          <p:attrName>style.visibility</p:attrName>
                                        </p:attrNameLst>
                                      </p:cBhvr>
                                      <p:to>
                                        <p:strVal val="visible"/>
                                      </p:to>
                                    </p:set>
                                    <p:anim calcmode="lin" valueType="num">
                                      <p:cBhvr>
                                        <p:cTn id="26" dur="1000" fill="hold"/>
                                        <p:tgtEl>
                                          <p:spTgt spid="227330">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22733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27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卡诺图化简的原则</a:t>
            </a:r>
          </a:p>
        </p:txBody>
      </p:sp>
      <p:sp>
        <p:nvSpPr>
          <p:cNvPr id="228355" name="Rectangle 3"/>
          <p:cNvSpPr>
            <a:spLocks noGrp="1" noChangeArrowheads="1"/>
          </p:cNvSpPr>
          <p:nvPr>
            <p:ph type="body" idx="1"/>
          </p:nvPr>
        </p:nvSpPr>
        <p:spPr>
          <a:xfrm>
            <a:off x="250825" y="1557338"/>
            <a:ext cx="8642350" cy="3600450"/>
          </a:xfrm>
        </p:spPr>
        <p:txBody>
          <a:bodyPr/>
          <a:lstStyle/>
          <a:p>
            <a:r>
              <a:rPr kumimoji="0" lang="zh-CN" altLang="en-US" smtClean="0">
                <a:effectLst>
                  <a:outerShdw blurRad="38100" dist="38100" dir="2700000" algn="tl">
                    <a:srgbClr val="C0C0C0"/>
                  </a:outerShdw>
                </a:effectLst>
              </a:rPr>
              <a:t>化简后的乘积项应包含函数式的所有最小项，</a:t>
            </a:r>
            <a:r>
              <a:rPr kumimoji="0" lang="zh-CN" altLang="en-US" smtClean="0">
                <a:solidFill>
                  <a:srgbClr val="FF0000"/>
                </a:solidFill>
                <a:effectLst>
                  <a:outerShdw blurRad="38100" dist="38100" dir="2700000" algn="tl">
                    <a:srgbClr val="C0C0C0"/>
                  </a:outerShdw>
                </a:effectLst>
              </a:rPr>
              <a:t>即覆盖图中所有的</a:t>
            </a:r>
            <a:r>
              <a:rPr kumimoji="0" lang="en-US" altLang="zh-CN" smtClean="0">
                <a:solidFill>
                  <a:srgbClr val="FF0000"/>
                </a:solidFill>
                <a:effectLst>
                  <a:outerShdw blurRad="38100" dist="38100" dir="2700000" algn="tl">
                    <a:srgbClr val="C0C0C0"/>
                  </a:outerShdw>
                </a:effectLst>
              </a:rPr>
              <a:t>1</a:t>
            </a:r>
            <a:r>
              <a:rPr kumimoji="0" lang="zh-CN" altLang="en-US" smtClean="0">
                <a:solidFill>
                  <a:schemeClr val="tx1"/>
                </a:solidFill>
                <a:effectLst>
                  <a:outerShdw blurRad="38100" dist="38100" dir="2700000" algn="tl">
                    <a:srgbClr val="C0C0C0"/>
                  </a:outerShdw>
                </a:effectLst>
              </a:rPr>
              <a:t>。</a:t>
            </a:r>
            <a:endParaRPr kumimoji="0" lang="en-US" altLang="zh-CN" smtClean="0">
              <a:solidFill>
                <a:srgbClr val="FF0000"/>
              </a:solidFill>
              <a:effectLst>
                <a:outerShdw blurRad="38100" dist="38100" dir="2700000" algn="tl">
                  <a:srgbClr val="C0C0C0"/>
                </a:outerShdw>
              </a:effectLst>
            </a:endParaRPr>
          </a:p>
          <a:p>
            <a:endParaRPr kumimoji="0" lang="en-US" altLang="zh-CN" smtClean="0">
              <a:solidFill>
                <a:srgbClr val="FF0000"/>
              </a:solidFill>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乘积项的数目最少，</a:t>
            </a:r>
            <a:r>
              <a:rPr kumimoji="0" lang="zh-CN" altLang="en-US" smtClean="0">
                <a:solidFill>
                  <a:srgbClr val="FF0000"/>
                </a:solidFill>
                <a:effectLst>
                  <a:outerShdw blurRad="38100" dist="38100" dir="2700000" algn="tl">
                    <a:srgbClr val="C0C0C0"/>
                  </a:outerShdw>
                </a:effectLst>
              </a:rPr>
              <a:t>即圈成的矩形最少</a:t>
            </a:r>
            <a:r>
              <a:rPr kumimoji="0" lang="zh-CN" altLang="en-US" smtClean="0">
                <a:solidFill>
                  <a:schemeClr val="tx1"/>
                </a:solidFill>
                <a:effectLst>
                  <a:outerShdw blurRad="38100" dist="38100" dir="2700000" algn="tl">
                    <a:srgbClr val="C0C0C0"/>
                  </a:outerShdw>
                </a:effectLst>
              </a:rPr>
              <a:t>。</a:t>
            </a:r>
            <a:endParaRPr kumimoji="0" lang="en-US" altLang="zh-CN" smtClean="0">
              <a:solidFill>
                <a:srgbClr val="FF0000"/>
              </a:solidFill>
              <a:effectLst>
                <a:outerShdw blurRad="38100" dist="38100" dir="2700000" algn="tl">
                  <a:srgbClr val="C0C0C0"/>
                </a:outerShdw>
              </a:effectLst>
            </a:endParaRPr>
          </a:p>
          <a:p>
            <a:endParaRPr kumimoji="0" lang="en-US" altLang="zh-CN" smtClean="0">
              <a:solidFill>
                <a:srgbClr val="FF0000"/>
              </a:solidFill>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每个乘积项因子最少，</a:t>
            </a:r>
            <a:r>
              <a:rPr kumimoji="0" lang="zh-CN" altLang="en-US" smtClean="0">
                <a:solidFill>
                  <a:srgbClr val="FF0000"/>
                </a:solidFill>
                <a:effectLst>
                  <a:outerShdw blurRad="38100" dist="38100" dir="2700000" algn="tl">
                    <a:srgbClr val="C0C0C0"/>
                  </a:outerShdw>
                </a:effectLst>
              </a:rPr>
              <a:t>即圈成的矩形最大</a:t>
            </a:r>
            <a:r>
              <a:rPr kumimoji="0" lang="zh-CN" altLang="en-US" smtClean="0">
                <a:solidFill>
                  <a:schemeClr val="tx1"/>
                </a:solidFill>
                <a:effectLst>
                  <a:outerShdw blurRad="38100" dist="38100" dir="2700000" algn="tl">
                    <a:srgbClr val="C0C0C0"/>
                  </a:outerShdw>
                </a:effectLst>
              </a:rPr>
              <a:t>。</a:t>
            </a:r>
            <a:endParaRPr kumimoji="0" lang="zh-CN" altLang="en-US" smtClean="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p:cTn id="7" dur="1000" fill="hold"/>
                                        <p:tgtEl>
                                          <p:spTgt spid="22835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835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835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28355">
                                            <p:txEl>
                                              <p:pRg st="2" end="2"/>
                                            </p:txEl>
                                          </p:spTgt>
                                        </p:tgtEl>
                                        <p:attrNameLst>
                                          <p:attrName>style.visibility</p:attrName>
                                        </p:attrNameLst>
                                      </p:cBhvr>
                                      <p:to>
                                        <p:strVal val="visible"/>
                                      </p:to>
                                    </p:set>
                                    <p:anim calcmode="lin" valueType="num">
                                      <p:cBhvr>
                                        <p:cTn id="14" dur="1000" fill="hold"/>
                                        <p:tgtEl>
                                          <p:spTgt spid="22835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283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835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28355">
                                            <p:txEl>
                                              <p:pRg st="4" end="4"/>
                                            </p:txEl>
                                          </p:spTgt>
                                        </p:tgtEl>
                                        <p:attrNameLst>
                                          <p:attrName>style.visibility</p:attrName>
                                        </p:attrNameLst>
                                      </p:cBhvr>
                                      <p:to>
                                        <p:strVal val="visible"/>
                                      </p:to>
                                    </p:set>
                                    <p:anim calcmode="lin" valueType="num">
                                      <p:cBhvr>
                                        <p:cTn id="21" dur="1000" fill="hold"/>
                                        <p:tgtEl>
                                          <p:spTgt spid="228355">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2283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28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sz="quarter"/>
          </p:nvPr>
        </p:nvSpPr>
        <p:spPr>
          <a:xfrm>
            <a:off x="395288" y="333375"/>
            <a:ext cx="8229600" cy="884238"/>
          </a:xfrm>
        </p:spPr>
        <p:txBody>
          <a:bodyPr/>
          <a:lstStyle/>
          <a:p>
            <a:pPr>
              <a:defRPr/>
            </a:pPr>
            <a:r>
              <a:rPr kumimoji="0" lang="zh-CN" altLang="en-US" smtClean="0"/>
              <a:t>例：</a:t>
            </a:r>
          </a:p>
        </p:txBody>
      </p:sp>
      <p:graphicFrame>
        <p:nvGraphicFramePr>
          <p:cNvPr id="72706" name="Object 3"/>
          <p:cNvGraphicFramePr>
            <a:graphicFrameLocks noChangeAspect="1"/>
          </p:cNvGraphicFramePr>
          <p:nvPr>
            <p:ph sz="quarter" idx="1"/>
          </p:nvPr>
        </p:nvGraphicFramePr>
        <p:xfrm>
          <a:off x="1781175" y="595313"/>
          <a:ext cx="5146675" cy="463550"/>
        </p:xfrm>
        <a:graphic>
          <a:graphicData uri="http://schemas.openxmlformats.org/presentationml/2006/ole">
            <p:oleObj spid="_x0000_s72706" name="公式" r:id="rId3" imgW="2400300" imgH="215900" progId="Equation.3">
              <p:embed/>
            </p:oleObj>
          </a:graphicData>
        </a:graphic>
      </p:graphicFrame>
      <p:graphicFrame>
        <p:nvGraphicFramePr>
          <p:cNvPr id="229380" name="Group 4"/>
          <p:cNvGraphicFramePr>
            <a:graphicFrameLocks noGrp="1"/>
          </p:cNvGraphicFramePr>
          <p:nvPr/>
        </p:nvGraphicFramePr>
        <p:xfrm>
          <a:off x="2051050" y="2060575"/>
          <a:ext cx="4392613" cy="1911949"/>
        </p:xfrm>
        <a:graphic>
          <a:graphicData uri="http://schemas.openxmlformats.org/drawingml/2006/table">
            <a:tbl>
              <a:tblPr/>
              <a:tblGrid>
                <a:gridCol w="433388"/>
                <a:gridCol w="1008062"/>
                <a:gridCol w="1008063"/>
                <a:gridCol w="935037"/>
                <a:gridCol w="1008063"/>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15" name="Text Box 39"/>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t>A</a:t>
            </a:r>
          </a:p>
        </p:txBody>
      </p:sp>
      <p:sp>
        <p:nvSpPr>
          <p:cNvPr id="229416" name="Text Box 40"/>
          <p:cNvSpPr txBox="1">
            <a:spLocks noChangeArrowheads="1"/>
          </p:cNvSpPr>
          <p:nvPr/>
        </p:nvSpPr>
        <p:spPr bwMode="auto">
          <a:xfrm>
            <a:off x="2124075" y="1892300"/>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BC</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sz="quarter"/>
          </p:nvPr>
        </p:nvSpPr>
        <p:spPr>
          <a:xfrm>
            <a:off x="395288" y="333375"/>
            <a:ext cx="8229600" cy="884238"/>
          </a:xfrm>
        </p:spPr>
        <p:txBody>
          <a:bodyPr/>
          <a:lstStyle/>
          <a:p>
            <a:pPr>
              <a:defRPr/>
            </a:pPr>
            <a:r>
              <a:rPr kumimoji="0" lang="zh-CN" altLang="en-US" smtClean="0"/>
              <a:t>例：</a:t>
            </a:r>
          </a:p>
        </p:txBody>
      </p:sp>
      <p:graphicFrame>
        <p:nvGraphicFramePr>
          <p:cNvPr id="73730" name="Object 3"/>
          <p:cNvGraphicFramePr>
            <a:graphicFrameLocks noChangeAspect="1"/>
          </p:cNvGraphicFramePr>
          <p:nvPr>
            <p:ph sz="quarter" idx="1"/>
          </p:nvPr>
        </p:nvGraphicFramePr>
        <p:xfrm>
          <a:off x="1781175" y="595313"/>
          <a:ext cx="5146675" cy="463550"/>
        </p:xfrm>
        <a:graphic>
          <a:graphicData uri="http://schemas.openxmlformats.org/presentationml/2006/ole">
            <p:oleObj spid="_x0000_s73730" name="公式" r:id="rId3" imgW="2400300" imgH="215900" progId="Equation.3">
              <p:embed/>
            </p:oleObj>
          </a:graphicData>
        </a:graphic>
      </p:graphicFrame>
      <p:graphicFrame>
        <p:nvGraphicFramePr>
          <p:cNvPr id="230404" name="Group 4"/>
          <p:cNvGraphicFramePr>
            <a:graphicFrameLocks noGrp="1"/>
          </p:cNvGraphicFramePr>
          <p:nvPr/>
        </p:nvGraphicFramePr>
        <p:xfrm>
          <a:off x="2051050" y="2060575"/>
          <a:ext cx="4392613" cy="1911949"/>
        </p:xfrm>
        <a:graphic>
          <a:graphicData uri="http://schemas.openxmlformats.org/drawingml/2006/table">
            <a:tbl>
              <a:tblPr/>
              <a:tblGrid>
                <a:gridCol w="433388"/>
                <a:gridCol w="1008062"/>
                <a:gridCol w="1008063"/>
                <a:gridCol w="935037"/>
                <a:gridCol w="1008063"/>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0439" name="Oval 39"/>
          <p:cNvSpPr>
            <a:spLocks noChangeArrowheads="1"/>
          </p:cNvSpPr>
          <p:nvPr/>
        </p:nvSpPr>
        <p:spPr bwMode="auto">
          <a:xfrm>
            <a:off x="3635375" y="2708275"/>
            <a:ext cx="1584325" cy="5048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30440" name="Oval 40"/>
          <p:cNvSpPr>
            <a:spLocks noChangeArrowheads="1"/>
          </p:cNvSpPr>
          <p:nvPr/>
        </p:nvSpPr>
        <p:spPr bwMode="auto">
          <a:xfrm>
            <a:off x="2700338" y="3355975"/>
            <a:ext cx="1584325" cy="5048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30441" name="Oval 41"/>
          <p:cNvSpPr>
            <a:spLocks noChangeArrowheads="1"/>
          </p:cNvSpPr>
          <p:nvPr/>
        </p:nvSpPr>
        <p:spPr bwMode="auto">
          <a:xfrm>
            <a:off x="5653088" y="2708275"/>
            <a:ext cx="574675" cy="11525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graphicFrame>
        <p:nvGraphicFramePr>
          <p:cNvPr id="230442" name="Object 42"/>
          <p:cNvGraphicFramePr>
            <a:graphicFrameLocks noChangeAspect="1"/>
          </p:cNvGraphicFramePr>
          <p:nvPr>
            <p:ph sz="quarter" idx="3"/>
          </p:nvPr>
        </p:nvGraphicFramePr>
        <p:xfrm>
          <a:off x="3395663" y="5145088"/>
          <a:ext cx="2252662" cy="366712"/>
        </p:xfrm>
        <a:graphic>
          <a:graphicData uri="http://schemas.openxmlformats.org/presentationml/2006/ole">
            <p:oleObj spid="_x0000_s73759" name="公式" r:id="rId4" imgW="1091726" imgH="177723" progId="Equation.3">
              <p:embed/>
            </p:oleObj>
          </a:graphicData>
        </a:graphic>
      </p:graphicFrame>
      <p:sp>
        <p:nvSpPr>
          <p:cNvPr id="230443" name="AutoShape 43"/>
          <p:cNvSpPr>
            <a:spLocks noChangeArrowheads="1"/>
          </p:cNvSpPr>
          <p:nvPr/>
        </p:nvSpPr>
        <p:spPr bwMode="auto">
          <a:xfrm>
            <a:off x="3681413" y="4275138"/>
            <a:ext cx="1439862" cy="7921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230444" name="Text Box 44"/>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t>A</a:t>
            </a:r>
          </a:p>
        </p:txBody>
      </p:sp>
      <p:sp>
        <p:nvSpPr>
          <p:cNvPr id="230445" name="Text Box 45"/>
          <p:cNvSpPr txBox="1">
            <a:spLocks noChangeArrowheads="1"/>
          </p:cNvSpPr>
          <p:nvPr/>
        </p:nvSpPr>
        <p:spPr bwMode="auto">
          <a:xfrm>
            <a:off x="2124075" y="1892300"/>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439"/>
                                        </p:tgtEl>
                                        <p:attrNameLst>
                                          <p:attrName>style.visibility</p:attrName>
                                        </p:attrNameLst>
                                      </p:cBhvr>
                                      <p:to>
                                        <p:strVal val="visible"/>
                                      </p:to>
                                    </p:set>
                                    <p:anim calcmode="lin" valueType="num">
                                      <p:cBhvr additive="base">
                                        <p:cTn id="7" dur="500" fill="hold"/>
                                        <p:tgtEl>
                                          <p:spTgt spid="230439"/>
                                        </p:tgtEl>
                                        <p:attrNameLst>
                                          <p:attrName>ppt_x</p:attrName>
                                        </p:attrNameLst>
                                      </p:cBhvr>
                                      <p:tavLst>
                                        <p:tav tm="0">
                                          <p:val>
                                            <p:strVal val="#ppt_x"/>
                                          </p:val>
                                        </p:tav>
                                        <p:tav tm="100000">
                                          <p:val>
                                            <p:strVal val="#ppt_x"/>
                                          </p:val>
                                        </p:tav>
                                      </p:tavLst>
                                    </p:anim>
                                    <p:anim calcmode="lin" valueType="num">
                                      <p:cBhvr additive="base">
                                        <p:cTn id="8" dur="500" fill="hold"/>
                                        <p:tgtEl>
                                          <p:spTgt spid="2304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0440"/>
                                        </p:tgtEl>
                                        <p:attrNameLst>
                                          <p:attrName>style.visibility</p:attrName>
                                        </p:attrNameLst>
                                      </p:cBhvr>
                                      <p:to>
                                        <p:strVal val="visible"/>
                                      </p:to>
                                    </p:set>
                                    <p:anim calcmode="lin" valueType="num">
                                      <p:cBhvr additive="base">
                                        <p:cTn id="13" dur="500" fill="hold"/>
                                        <p:tgtEl>
                                          <p:spTgt spid="230440"/>
                                        </p:tgtEl>
                                        <p:attrNameLst>
                                          <p:attrName>ppt_x</p:attrName>
                                        </p:attrNameLst>
                                      </p:cBhvr>
                                      <p:tavLst>
                                        <p:tav tm="0">
                                          <p:val>
                                            <p:strVal val="#ppt_x"/>
                                          </p:val>
                                        </p:tav>
                                        <p:tav tm="100000">
                                          <p:val>
                                            <p:strVal val="#ppt_x"/>
                                          </p:val>
                                        </p:tav>
                                      </p:tavLst>
                                    </p:anim>
                                    <p:anim calcmode="lin" valueType="num">
                                      <p:cBhvr additive="base">
                                        <p:cTn id="14" dur="500" fill="hold"/>
                                        <p:tgtEl>
                                          <p:spTgt spid="23044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0441"/>
                                        </p:tgtEl>
                                        <p:attrNameLst>
                                          <p:attrName>style.visibility</p:attrName>
                                        </p:attrNameLst>
                                      </p:cBhvr>
                                      <p:to>
                                        <p:strVal val="visible"/>
                                      </p:to>
                                    </p:set>
                                    <p:anim calcmode="lin" valueType="num">
                                      <p:cBhvr additive="base">
                                        <p:cTn id="19" dur="500" fill="hold"/>
                                        <p:tgtEl>
                                          <p:spTgt spid="230441"/>
                                        </p:tgtEl>
                                        <p:attrNameLst>
                                          <p:attrName>ppt_x</p:attrName>
                                        </p:attrNameLst>
                                      </p:cBhvr>
                                      <p:tavLst>
                                        <p:tav tm="0">
                                          <p:val>
                                            <p:strVal val="#ppt_x"/>
                                          </p:val>
                                        </p:tav>
                                        <p:tav tm="100000">
                                          <p:val>
                                            <p:strVal val="#ppt_x"/>
                                          </p:val>
                                        </p:tav>
                                      </p:tavLst>
                                    </p:anim>
                                    <p:anim calcmode="lin" valueType="num">
                                      <p:cBhvr additive="base">
                                        <p:cTn id="20" dur="500" fill="hold"/>
                                        <p:tgtEl>
                                          <p:spTgt spid="23044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0443"/>
                                        </p:tgtEl>
                                        <p:attrNameLst>
                                          <p:attrName>style.visibility</p:attrName>
                                        </p:attrNameLst>
                                      </p:cBhvr>
                                      <p:to>
                                        <p:strVal val="visible"/>
                                      </p:to>
                                    </p:set>
                                    <p:anim calcmode="lin" valueType="num">
                                      <p:cBhvr additive="base">
                                        <p:cTn id="25" dur="500" fill="hold"/>
                                        <p:tgtEl>
                                          <p:spTgt spid="230443"/>
                                        </p:tgtEl>
                                        <p:attrNameLst>
                                          <p:attrName>ppt_x</p:attrName>
                                        </p:attrNameLst>
                                      </p:cBhvr>
                                      <p:tavLst>
                                        <p:tav tm="0">
                                          <p:val>
                                            <p:strVal val="#ppt_x"/>
                                          </p:val>
                                        </p:tav>
                                        <p:tav tm="100000">
                                          <p:val>
                                            <p:strVal val="#ppt_x"/>
                                          </p:val>
                                        </p:tav>
                                      </p:tavLst>
                                    </p:anim>
                                    <p:anim calcmode="lin" valueType="num">
                                      <p:cBhvr additive="base">
                                        <p:cTn id="26" dur="500" fill="hold"/>
                                        <p:tgtEl>
                                          <p:spTgt spid="23044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0442"/>
                                        </p:tgtEl>
                                        <p:attrNameLst>
                                          <p:attrName>style.visibility</p:attrName>
                                        </p:attrNameLst>
                                      </p:cBhvr>
                                      <p:to>
                                        <p:strVal val="visible"/>
                                      </p:to>
                                    </p:set>
                                    <p:anim calcmode="lin" valueType="num">
                                      <p:cBhvr additive="base">
                                        <p:cTn id="29" dur="500" fill="hold"/>
                                        <p:tgtEl>
                                          <p:spTgt spid="230442"/>
                                        </p:tgtEl>
                                        <p:attrNameLst>
                                          <p:attrName>ppt_x</p:attrName>
                                        </p:attrNameLst>
                                      </p:cBhvr>
                                      <p:tavLst>
                                        <p:tav tm="0">
                                          <p:val>
                                            <p:strVal val="#ppt_x"/>
                                          </p:val>
                                        </p:tav>
                                        <p:tav tm="100000">
                                          <p:val>
                                            <p:strVal val="#ppt_x"/>
                                          </p:val>
                                        </p:tav>
                                      </p:tavLst>
                                    </p:anim>
                                    <p:anim calcmode="lin" valueType="num">
                                      <p:cBhvr additive="base">
                                        <p:cTn id="30" dur="500" fill="hold"/>
                                        <p:tgtEl>
                                          <p:spTgt spid="230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39" grpId="0" animBg="1"/>
      <p:bldP spid="230440" grpId="0" animBg="1"/>
      <p:bldP spid="230441" grpId="0" animBg="1"/>
      <p:bldP spid="23044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sz="quarter"/>
          </p:nvPr>
        </p:nvSpPr>
        <p:spPr>
          <a:xfrm>
            <a:off x="395288" y="333375"/>
            <a:ext cx="8229600" cy="884238"/>
          </a:xfrm>
        </p:spPr>
        <p:txBody>
          <a:bodyPr/>
          <a:lstStyle/>
          <a:p>
            <a:pPr>
              <a:defRPr/>
            </a:pPr>
            <a:r>
              <a:rPr kumimoji="0" lang="zh-CN" altLang="en-US" smtClean="0"/>
              <a:t>例：</a:t>
            </a:r>
          </a:p>
        </p:txBody>
      </p:sp>
      <p:graphicFrame>
        <p:nvGraphicFramePr>
          <p:cNvPr id="74754" name="Object 3"/>
          <p:cNvGraphicFramePr>
            <a:graphicFrameLocks noChangeAspect="1"/>
          </p:cNvGraphicFramePr>
          <p:nvPr>
            <p:ph sz="quarter" idx="1"/>
          </p:nvPr>
        </p:nvGraphicFramePr>
        <p:xfrm>
          <a:off x="1781175" y="595313"/>
          <a:ext cx="5146675" cy="463550"/>
        </p:xfrm>
        <a:graphic>
          <a:graphicData uri="http://schemas.openxmlformats.org/presentationml/2006/ole">
            <p:oleObj spid="_x0000_s74754" name="公式" r:id="rId3" imgW="2400300" imgH="215900" progId="Equation.3">
              <p:embed/>
            </p:oleObj>
          </a:graphicData>
        </a:graphic>
      </p:graphicFrame>
      <p:graphicFrame>
        <p:nvGraphicFramePr>
          <p:cNvPr id="231428" name="Group 4"/>
          <p:cNvGraphicFramePr>
            <a:graphicFrameLocks noGrp="1"/>
          </p:cNvGraphicFramePr>
          <p:nvPr/>
        </p:nvGraphicFramePr>
        <p:xfrm>
          <a:off x="2051050" y="2060575"/>
          <a:ext cx="4392613" cy="1911949"/>
        </p:xfrm>
        <a:graphic>
          <a:graphicData uri="http://schemas.openxmlformats.org/drawingml/2006/table">
            <a:tbl>
              <a:tblPr/>
              <a:tblGrid>
                <a:gridCol w="433388"/>
                <a:gridCol w="1008062"/>
                <a:gridCol w="1008063"/>
                <a:gridCol w="935037"/>
                <a:gridCol w="1008063"/>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2" marB="45702"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marT="45702" marB="4570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1463" name="Oval 39"/>
          <p:cNvSpPr>
            <a:spLocks noChangeArrowheads="1"/>
          </p:cNvSpPr>
          <p:nvPr/>
        </p:nvSpPr>
        <p:spPr bwMode="auto">
          <a:xfrm>
            <a:off x="3708400" y="2708275"/>
            <a:ext cx="576263" cy="122555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31464" name="Oval 40"/>
          <p:cNvSpPr>
            <a:spLocks noChangeArrowheads="1"/>
          </p:cNvSpPr>
          <p:nvPr/>
        </p:nvSpPr>
        <p:spPr bwMode="auto">
          <a:xfrm>
            <a:off x="4643438" y="2636838"/>
            <a:ext cx="1582737" cy="5762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31465" name="Freeform 41"/>
          <p:cNvSpPr>
            <a:spLocks/>
          </p:cNvSpPr>
          <p:nvPr/>
        </p:nvSpPr>
        <p:spPr bwMode="auto">
          <a:xfrm>
            <a:off x="2543175" y="3357563"/>
            <a:ext cx="804863" cy="563562"/>
          </a:xfrm>
          <a:custGeom>
            <a:avLst/>
            <a:gdLst>
              <a:gd name="T0" fmla="*/ 73025 w 507"/>
              <a:gd name="T1" fmla="*/ 71437 h 355"/>
              <a:gd name="T2" fmla="*/ 720725 w 507"/>
              <a:gd name="T3" fmla="*/ 71437 h 355"/>
              <a:gd name="T4" fmla="*/ 576263 w 507"/>
              <a:gd name="T5" fmla="*/ 503237 h 355"/>
              <a:gd name="T6" fmla="*/ 0 w 507"/>
              <a:gd name="T7" fmla="*/ 431800 h 3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7" h="355">
                <a:moveTo>
                  <a:pt x="46" y="45"/>
                </a:moveTo>
                <a:cubicBezTo>
                  <a:pt x="223" y="22"/>
                  <a:pt x="401" y="0"/>
                  <a:pt x="454" y="45"/>
                </a:cubicBezTo>
                <a:cubicBezTo>
                  <a:pt x="507" y="90"/>
                  <a:pt x="438" y="279"/>
                  <a:pt x="363" y="317"/>
                </a:cubicBezTo>
                <a:cubicBezTo>
                  <a:pt x="288" y="355"/>
                  <a:pt x="61" y="279"/>
                  <a:pt x="0" y="272"/>
                </a:cubicBezTo>
              </a:path>
            </a:pathLst>
          </a:custGeom>
          <a:noFill/>
          <a:ln w="9525">
            <a:solidFill>
              <a:schemeClr val="tx1"/>
            </a:solidFill>
            <a:round/>
            <a:headEnd/>
            <a:tailEnd/>
          </a:ln>
          <a:effectLst/>
        </p:spPr>
        <p:txBody>
          <a:bodyPr/>
          <a:lstStyle/>
          <a:p>
            <a:endParaRPr lang="zh-CN" altLang="en-US"/>
          </a:p>
        </p:txBody>
      </p:sp>
      <p:sp>
        <p:nvSpPr>
          <p:cNvPr id="231466" name="Freeform 42"/>
          <p:cNvSpPr>
            <a:spLocks/>
          </p:cNvSpPr>
          <p:nvPr/>
        </p:nvSpPr>
        <p:spPr bwMode="auto">
          <a:xfrm>
            <a:off x="5530850" y="3344863"/>
            <a:ext cx="841375" cy="587375"/>
          </a:xfrm>
          <a:custGeom>
            <a:avLst/>
            <a:gdLst>
              <a:gd name="T0" fmla="*/ 841375 w 530"/>
              <a:gd name="T1" fmla="*/ 12700 h 370"/>
              <a:gd name="T2" fmla="*/ 120650 w 530"/>
              <a:gd name="T3" fmla="*/ 84138 h 370"/>
              <a:gd name="T4" fmla="*/ 120650 w 530"/>
              <a:gd name="T5" fmla="*/ 515938 h 370"/>
              <a:gd name="T6" fmla="*/ 696913 w 530"/>
              <a:gd name="T7" fmla="*/ 515938 h 370"/>
              <a:gd name="T8" fmla="*/ 841375 w 530"/>
              <a:gd name="T9" fmla="*/ 515938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370">
                <a:moveTo>
                  <a:pt x="530" y="8"/>
                </a:moveTo>
                <a:cubicBezTo>
                  <a:pt x="341" y="4"/>
                  <a:pt x="152" y="0"/>
                  <a:pt x="76" y="53"/>
                </a:cubicBezTo>
                <a:cubicBezTo>
                  <a:pt x="0" y="106"/>
                  <a:pt x="16" y="280"/>
                  <a:pt x="76" y="325"/>
                </a:cubicBezTo>
                <a:cubicBezTo>
                  <a:pt x="136" y="370"/>
                  <a:pt x="363" y="325"/>
                  <a:pt x="439" y="325"/>
                </a:cubicBezTo>
                <a:cubicBezTo>
                  <a:pt x="515" y="325"/>
                  <a:pt x="522" y="325"/>
                  <a:pt x="530" y="325"/>
                </a:cubicBezTo>
              </a:path>
            </a:pathLst>
          </a:custGeom>
          <a:noFill/>
          <a:ln w="9525">
            <a:solidFill>
              <a:schemeClr val="tx1"/>
            </a:solidFill>
            <a:round/>
            <a:headEnd/>
            <a:tailEnd/>
          </a:ln>
          <a:effectLst/>
        </p:spPr>
        <p:txBody>
          <a:bodyPr/>
          <a:lstStyle/>
          <a:p>
            <a:endParaRPr lang="zh-CN" altLang="en-US"/>
          </a:p>
        </p:txBody>
      </p:sp>
      <p:sp>
        <p:nvSpPr>
          <p:cNvPr id="231467" name="Text Box 43"/>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a:t>A</a:t>
            </a:r>
          </a:p>
        </p:txBody>
      </p:sp>
      <p:sp>
        <p:nvSpPr>
          <p:cNvPr id="231468" name="Text Box 44"/>
          <p:cNvSpPr txBox="1">
            <a:spLocks noChangeArrowheads="1"/>
          </p:cNvSpPr>
          <p:nvPr/>
        </p:nvSpPr>
        <p:spPr bwMode="auto">
          <a:xfrm>
            <a:off x="2124075" y="1892300"/>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BC</a:t>
            </a:r>
          </a:p>
        </p:txBody>
      </p:sp>
      <p:sp>
        <p:nvSpPr>
          <p:cNvPr id="231469" name="AutoShape 45"/>
          <p:cNvSpPr>
            <a:spLocks noChangeArrowheads="1"/>
          </p:cNvSpPr>
          <p:nvPr/>
        </p:nvSpPr>
        <p:spPr bwMode="auto">
          <a:xfrm>
            <a:off x="3636963" y="4424363"/>
            <a:ext cx="1439862" cy="7921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graphicFrame>
        <p:nvGraphicFramePr>
          <p:cNvPr id="231470" name="Object 46"/>
          <p:cNvGraphicFramePr>
            <a:graphicFrameLocks noChangeAspect="1"/>
          </p:cNvGraphicFramePr>
          <p:nvPr>
            <p:ph sz="quarter" idx="4"/>
          </p:nvPr>
        </p:nvGraphicFramePr>
        <p:xfrm>
          <a:off x="3508375" y="5367338"/>
          <a:ext cx="2200275" cy="358775"/>
        </p:xfrm>
        <a:graphic>
          <a:graphicData uri="http://schemas.openxmlformats.org/presentationml/2006/ole">
            <p:oleObj spid="_x0000_s74787" name="公式" r:id="rId4" imgW="1091726" imgH="177723"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63"/>
                                        </p:tgtEl>
                                        <p:attrNameLst>
                                          <p:attrName>style.visibility</p:attrName>
                                        </p:attrNameLst>
                                      </p:cBhvr>
                                      <p:to>
                                        <p:strVal val="visible"/>
                                      </p:to>
                                    </p:set>
                                    <p:anim calcmode="lin" valueType="num">
                                      <p:cBhvr additive="base">
                                        <p:cTn id="7" dur="500" fill="hold"/>
                                        <p:tgtEl>
                                          <p:spTgt spid="231463"/>
                                        </p:tgtEl>
                                        <p:attrNameLst>
                                          <p:attrName>ppt_x</p:attrName>
                                        </p:attrNameLst>
                                      </p:cBhvr>
                                      <p:tavLst>
                                        <p:tav tm="0">
                                          <p:val>
                                            <p:strVal val="#ppt_x"/>
                                          </p:val>
                                        </p:tav>
                                        <p:tav tm="100000">
                                          <p:val>
                                            <p:strVal val="#ppt_x"/>
                                          </p:val>
                                        </p:tav>
                                      </p:tavLst>
                                    </p:anim>
                                    <p:anim calcmode="lin" valueType="num">
                                      <p:cBhvr additive="base">
                                        <p:cTn id="8" dur="500" fill="hold"/>
                                        <p:tgtEl>
                                          <p:spTgt spid="2314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464"/>
                                        </p:tgtEl>
                                        <p:attrNameLst>
                                          <p:attrName>style.visibility</p:attrName>
                                        </p:attrNameLst>
                                      </p:cBhvr>
                                      <p:to>
                                        <p:strVal val="visible"/>
                                      </p:to>
                                    </p:set>
                                    <p:anim calcmode="lin" valueType="num">
                                      <p:cBhvr additive="base">
                                        <p:cTn id="13" dur="500" fill="hold"/>
                                        <p:tgtEl>
                                          <p:spTgt spid="231464"/>
                                        </p:tgtEl>
                                        <p:attrNameLst>
                                          <p:attrName>ppt_x</p:attrName>
                                        </p:attrNameLst>
                                      </p:cBhvr>
                                      <p:tavLst>
                                        <p:tav tm="0">
                                          <p:val>
                                            <p:strVal val="#ppt_x"/>
                                          </p:val>
                                        </p:tav>
                                        <p:tav tm="100000">
                                          <p:val>
                                            <p:strVal val="#ppt_x"/>
                                          </p:val>
                                        </p:tav>
                                      </p:tavLst>
                                    </p:anim>
                                    <p:anim calcmode="lin" valueType="num">
                                      <p:cBhvr additive="base">
                                        <p:cTn id="14" dur="500" fill="hold"/>
                                        <p:tgtEl>
                                          <p:spTgt spid="2314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1465"/>
                                        </p:tgtEl>
                                        <p:attrNameLst>
                                          <p:attrName>style.visibility</p:attrName>
                                        </p:attrNameLst>
                                      </p:cBhvr>
                                      <p:to>
                                        <p:strVal val="visible"/>
                                      </p:to>
                                    </p:set>
                                    <p:anim calcmode="lin" valueType="num">
                                      <p:cBhvr additive="base">
                                        <p:cTn id="19" dur="500" fill="hold"/>
                                        <p:tgtEl>
                                          <p:spTgt spid="231465"/>
                                        </p:tgtEl>
                                        <p:attrNameLst>
                                          <p:attrName>ppt_x</p:attrName>
                                        </p:attrNameLst>
                                      </p:cBhvr>
                                      <p:tavLst>
                                        <p:tav tm="0">
                                          <p:val>
                                            <p:strVal val="#ppt_x"/>
                                          </p:val>
                                        </p:tav>
                                        <p:tav tm="100000">
                                          <p:val>
                                            <p:strVal val="#ppt_x"/>
                                          </p:val>
                                        </p:tav>
                                      </p:tavLst>
                                    </p:anim>
                                    <p:anim calcmode="lin" valueType="num">
                                      <p:cBhvr additive="base">
                                        <p:cTn id="20" dur="500" fill="hold"/>
                                        <p:tgtEl>
                                          <p:spTgt spid="23146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1466"/>
                                        </p:tgtEl>
                                        <p:attrNameLst>
                                          <p:attrName>style.visibility</p:attrName>
                                        </p:attrNameLst>
                                      </p:cBhvr>
                                      <p:to>
                                        <p:strVal val="visible"/>
                                      </p:to>
                                    </p:set>
                                    <p:anim calcmode="lin" valueType="num">
                                      <p:cBhvr additive="base">
                                        <p:cTn id="23" dur="500" fill="hold"/>
                                        <p:tgtEl>
                                          <p:spTgt spid="231466"/>
                                        </p:tgtEl>
                                        <p:attrNameLst>
                                          <p:attrName>ppt_x</p:attrName>
                                        </p:attrNameLst>
                                      </p:cBhvr>
                                      <p:tavLst>
                                        <p:tav tm="0">
                                          <p:val>
                                            <p:strVal val="#ppt_x"/>
                                          </p:val>
                                        </p:tav>
                                        <p:tav tm="100000">
                                          <p:val>
                                            <p:strVal val="#ppt_x"/>
                                          </p:val>
                                        </p:tav>
                                      </p:tavLst>
                                    </p:anim>
                                    <p:anim calcmode="lin" valueType="num">
                                      <p:cBhvr additive="base">
                                        <p:cTn id="24" dur="500" fill="hold"/>
                                        <p:tgtEl>
                                          <p:spTgt spid="23146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1469"/>
                                        </p:tgtEl>
                                        <p:attrNameLst>
                                          <p:attrName>style.visibility</p:attrName>
                                        </p:attrNameLst>
                                      </p:cBhvr>
                                      <p:to>
                                        <p:strVal val="visible"/>
                                      </p:to>
                                    </p:set>
                                    <p:anim calcmode="lin" valueType="num">
                                      <p:cBhvr additive="base">
                                        <p:cTn id="29" dur="500" fill="hold"/>
                                        <p:tgtEl>
                                          <p:spTgt spid="231469"/>
                                        </p:tgtEl>
                                        <p:attrNameLst>
                                          <p:attrName>ppt_x</p:attrName>
                                        </p:attrNameLst>
                                      </p:cBhvr>
                                      <p:tavLst>
                                        <p:tav tm="0">
                                          <p:val>
                                            <p:strVal val="#ppt_x"/>
                                          </p:val>
                                        </p:tav>
                                        <p:tav tm="100000">
                                          <p:val>
                                            <p:strVal val="#ppt_x"/>
                                          </p:val>
                                        </p:tav>
                                      </p:tavLst>
                                    </p:anim>
                                    <p:anim calcmode="lin" valueType="num">
                                      <p:cBhvr additive="base">
                                        <p:cTn id="30" dur="500" fill="hold"/>
                                        <p:tgtEl>
                                          <p:spTgt spid="23146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1470"/>
                                        </p:tgtEl>
                                        <p:attrNameLst>
                                          <p:attrName>style.visibility</p:attrName>
                                        </p:attrNameLst>
                                      </p:cBhvr>
                                      <p:to>
                                        <p:strVal val="visible"/>
                                      </p:to>
                                    </p:set>
                                    <p:anim calcmode="lin" valueType="num">
                                      <p:cBhvr additive="base">
                                        <p:cTn id="33" dur="500" fill="hold"/>
                                        <p:tgtEl>
                                          <p:spTgt spid="231470"/>
                                        </p:tgtEl>
                                        <p:attrNameLst>
                                          <p:attrName>ppt_x</p:attrName>
                                        </p:attrNameLst>
                                      </p:cBhvr>
                                      <p:tavLst>
                                        <p:tav tm="0">
                                          <p:val>
                                            <p:strVal val="#ppt_x"/>
                                          </p:val>
                                        </p:tav>
                                        <p:tav tm="100000">
                                          <p:val>
                                            <p:strVal val="#ppt_x"/>
                                          </p:val>
                                        </p:tav>
                                      </p:tavLst>
                                    </p:anim>
                                    <p:anim calcmode="lin" valueType="num">
                                      <p:cBhvr additive="base">
                                        <p:cTn id="34" dur="500" fill="hold"/>
                                        <p:tgtEl>
                                          <p:spTgt spid="231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63" grpId="0" animBg="1"/>
      <p:bldP spid="231464" grpId="0" animBg="1"/>
      <p:bldP spid="231465" grpId="0" animBg="1"/>
      <p:bldP spid="231466" grpId="0" animBg="1"/>
      <p:bldP spid="2314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kumimoji="0" lang="zh-CN" altLang="en-US" smtClean="0">
                <a:ea typeface="黑体" charset="0"/>
                <a:cs typeface="黑体" charset="0"/>
              </a:rPr>
              <a:t>非</a:t>
            </a:r>
          </a:p>
        </p:txBody>
      </p:sp>
      <p:sp>
        <p:nvSpPr>
          <p:cNvPr id="24579" name="Rectangle 3"/>
          <p:cNvSpPr>
            <a:spLocks noGrp="1" noChangeArrowheads="1"/>
          </p:cNvSpPr>
          <p:nvPr>
            <p:ph type="body" sz="half" idx="1"/>
          </p:nvPr>
        </p:nvSpPr>
        <p:spPr>
          <a:xfrm>
            <a:off x="395288" y="1557338"/>
            <a:ext cx="7529512" cy="4176712"/>
          </a:xfrm>
        </p:spPr>
        <p:txBody>
          <a:bodyPr/>
          <a:lstStyle/>
          <a:p>
            <a:r>
              <a:rPr kumimoji="0" lang="zh-CN" altLang="en-US" smtClean="0">
                <a:effectLst>
                  <a:outerShdw blurRad="38100" dist="38100" dir="2700000" algn="tl">
                    <a:srgbClr val="C0C0C0"/>
                  </a:outerShdw>
                </a:effectLst>
              </a:rPr>
              <a:t>条件不具备，结果发生</a:t>
            </a:r>
            <a:endParaRPr kumimoji="0" lang="en-US" altLang="zh-CN" smtClean="0">
              <a:effectLst>
                <a:outerShdw blurRad="38100" dist="38100" dir="2700000" algn="tl">
                  <a:srgbClr val="C0C0C0"/>
                </a:outerShdw>
              </a:effectLst>
            </a:endParaRPr>
          </a:p>
          <a:p>
            <a:r>
              <a:rPr kumimoji="0" lang="en-US" altLang="zh-CN" smtClean="0">
                <a:effectLst>
                  <a:outerShdw blurRad="38100" dist="38100" dir="2700000" algn="tl">
                    <a:srgbClr val="C0C0C0"/>
                  </a:outerShdw>
                </a:effectLst>
              </a:rPr>
              <a:t> </a:t>
            </a:r>
          </a:p>
          <a:p>
            <a:pPr>
              <a:buFontTx/>
              <a:buNone/>
            </a:pPr>
            <a:endParaRPr kumimoji="0" lang="zh-CN" altLang="en-US" smtClean="0">
              <a:effectLst>
                <a:outerShdw blurRad="38100" dist="38100" dir="2700000" algn="tl">
                  <a:srgbClr val="C0C0C0"/>
                </a:outerShdw>
              </a:effectLst>
            </a:endParaRPr>
          </a:p>
        </p:txBody>
      </p:sp>
      <p:graphicFrame>
        <p:nvGraphicFramePr>
          <p:cNvPr id="9219" name="Object 35"/>
          <p:cNvGraphicFramePr>
            <a:graphicFrameLocks noChangeAspect="1"/>
          </p:cNvGraphicFramePr>
          <p:nvPr>
            <p:ph sz="quarter" idx="3"/>
          </p:nvPr>
        </p:nvGraphicFramePr>
        <p:xfrm>
          <a:off x="827088" y="2238375"/>
          <a:ext cx="2393950" cy="442913"/>
        </p:xfrm>
        <a:graphic>
          <a:graphicData uri="http://schemas.openxmlformats.org/presentationml/2006/ole">
            <p:oleObj spid="_x0000_s9219" name="公式" r:id="rId3" imgW="1167893" imgH="215806" progId="Equation.3">
              <p:embed/>
            </p:oleObj>
          </a:graphicData>
        </a:graphic>
      </p:graphicFrame>
      <p:graphicFrame>
        <p:nvGraphicFramePr>
          <p:cNvPr id="24615" name="Group 39"/>
          <p:cNvGraphicFramePr>
            <a:graphicFrameLocks noGrp="1"/>
          </p:cNvGraphicFramePr>
          <p:nvPr/>
        </p:nvGraphicFramePr>
        <p:xfrm>
          <a:off x="1187450" y="3357563"/>
          <a:ext cx="2520950" cy="1866901"/>
        </p:xfrm>
        <a:graphic>
          <a:graphicData uri="http://schemas.openxmlformats.org/drawingml/2006/table">
            <a:tbl>
              <a:tblPr/>
              <a:tblGrid>
                <a:gridCol w="1512888"/>
                <a:gridCol w="1008062"/>
              </a:tblGrid>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9230" name="Object 40"/>
          <p:cNvGraphicFramePr>
            <a:graphicFrameLocks noChangeAspect="1"/>
          </p:cNvGraphicFramePr>
          <p:nvPr>
            <p:ph sz="quarter" idx="2"/>
          </p:nvPr>
        </p:nvGraphicFramePr>
        <p:xfrm>
          <a:off x="5003800" y="2133600"/>
          <a:ext cx="2779713" cy="3529013"/>
        </p:xfrm>
        <a:graphic>
          <a:graphicData uri="http://schemas.openxmlformats.org/presentationml/2006/ole">
            <p:oleObj spid="_x0000_s9230" name="Photo Editor Photo" r:id="rId4" imgW="4809524" imgH="6106377" progId="">
              <p:embed/>
            </p:oleObj>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sz="quarter"/>
          </p:nvPr>
        </p:nvSpPr>
        <p:spPr>
          <a:xfrm>
            <a:off x="395288" y="333375"/>
            <a:ext cx="8229600" cy="884238"/>
          </a:xfrm>
        </p:spPr>
        <p:txBody>
          <a:bodyPr/>
          <a:lstStyle/>
          <a:p>
            <a:pPr>
              <a:defRPr/>
            </a:pPr>
            <a:r>
              <a:rPr kumimoji="0" lang="zh-CN" altLang="en-US" smtClean="0"/>
              <a:t>例：</a:t>
            </a:r>
          </a:p>
        </p:txBody>
      </p:sp>
      <p:graphicFrame>
        <p:nvGraphicFramePr>
          <p:cNvPr id="75778" name="Object 3"/>
          <p:cNvGraphicFramePr>
            <a:graphicFrameLocks noChangeAspect="1"/>
          </p:cNvGraphicFramePr>
          <p:nvPr>
            <p:ph sz="quarter" idx="1"/>
          </p:nvPr>
        </p:nvGraphicFramePr>
        <p:xfrm>
          <a:off x="1781175" y="595313"/>
          <a:ext cx="5146675" cy="463550"/>
        </p:xfrm>
        <a:graphic>
          <a:graphicData uri="http://schemas.openxmlformats.org/presentationml/2006/ole">
            <p:oleObj spid="_x0000_s75778" name="公式" r:id="rId3" imgW="2400300" imgH="215900" progId="Equation.3">
              <p:embed/>
            </p:oleObj>
          </a:graphicData>
        </a:graphic>
      </p:graphicFrame>
      <p:pic>
        <p:nvPicPr>
          <p:cNvPr id="232452" name="Picture 4"/>
          <p:cNvPicPr>
            <a:picLocks noGrp="1" noChangeAspect="1" noChangeArrowheads="1"/>
          </p:cNvPicPr>
          <p:nvPr>
            <p:ph sz="quarter" idx="2"/>
          </p:nvPr>
        </p:nvPicPr>
        <p:blipFill>
          <a:blip r:embed="rId4"/>
          <a:srcRect/>
          <a:stretch>
            <a:fillRect/>
          </a:stretch>
        </p:blipFill>
        <p:spPr>
          <a:xfrm>
            <a:off x="755650" y="1412875"/>
            <a:ext cx="7632700" cy="2941638"/>
          </a:xfrm>
          <a:noFill/>
        </p:spPr>
      </p:pic>
      <p:graphicFrame>
        <p:nvGraphicFramePr>
          <p:cNvPr id="75780" name="Object 5"/>
          <p:cNvGraphicFramePr>
            <a:graphicFrameLocks noChangeAspect="1"/>
          </p:cNvGraphicFramePr>
          <p:nvPr>
            <p:ph sz="quarter" idx="3"/>
          </p:nvPr>
        </p:nvGraphicFramePr>
        <p:xfrm>
          <a:off x="1693863" y="4659313"/>
          <a:ext cx="2252662" cy="366712"/>
        </p:xfrm>
        <a:graphic>
          <a:graphicData uri="http://schemas.openxmlformats.org/presentationml/2006/ole">
            <p:oleObj spid="_x0000_s75780" name="公式" r:id="rId5" imgW="1091726" imgH="177723" progId="Equation.3">
              <p:embed/>
            </p:oleObj>
          </a:graphicData>
        </a:graphic>
      </p:graphicFrame>
      <p:sp>
        <p:nvSpPr>
          <p:cNvPr id="232454" name="AutoShape 6"/>
          <p:cNvSpPr>
            <a:spLocks noChangeArrowheads="1"/>
          </p:cNvSpPr>
          <p:nvPr/>
        </p:nvSpPr>
        <p:spPr bwMode="auto">
          <a:xfrm>
            <a:off x="1979613" y="3789363"/>
            <a:ext cx="1439862" cy="7921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232455" name="AutoShape 7"/>
          <p:cNvSpPr>
            <a:spLocks noChangeArrowheads="1"/>
          </p:cNvSpPr>
          <p:nvPr/>
        </p:nvSpPr>
        <p:spPr bwMode="auto">
          <a:xfrm>
            <a:off x="6011863" y="3789363"/>
            <a:ext cx="1439862" cy="79216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graphicFrame>
        <p:nvGraphicFramePr>
          <p:cNvPr id="75783" name="Object 8"/>
          <p:cNvGraphicFramePr>
            <a:graphicFrameLocks noChangeAspect="1"/>
          </p:cNvGraphicFramePr>
          <p:nvPr>
            <p:ph sz="quarter" idx="4"/>
          </p:nvPr>
        </p:nvGraphicFramePr>
        <p:xfrm>
          <a:off x="5883275" y="4732338"/>
          <a:ext cx="2200275" cy="358775"/>
        </p:xfrm>
        <a:graphic>
          <a:graphicData uri="http://schemas.openxmlformats.org/presentationml/2006/ole">
            <p:oleObj spid="_x0000_s75783" name="公式" r:id="rId6" imgW="1091726" imgH="177723" progId="Equation.3">
              <p:embed/>
            </p:oleObj>
          </a:graphicData>
        </a:graphic>
      </p:graphicFrame>
      <p:sp>
        <p:nvSpPr>
          <p:cNvPr id="232457" name="Rectangle 9"/>
          <p:cNvSpPr>
            <a:spLocks noChangeArrowheads="1"/>
          </p:cNvSpPr>
          <p:nvPr/>
        </p:nvSpPr>
        <p:spPr bwMode="auto">
          <a:xfrm>
            <a:off x="755650" y="5300663"/>
            <a:ext cx="822960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zh-CN" altLang="en-US" sz="3600" b="0" dirty="0">
                <a:solidFill>
                  <a:srgbClr val="000000"/>
                </a:solidFill>
                <a:effectLst>
                  <a:outerShdw blurRad="38100" dist="38100" dir="2700000" algn="tl">
                    <a:srgbClr val="DDDDDD"/>
                  </a:outerShdw>
                </a:effectLst>
                <a:latin typeface="Times New Roman" charset="0"/>
                <a:ea typeface="楷体_GB2312" charset="0"/>
              </a:rPr>
              <a:t>化</a:t>
            </a:r>
            <a:r>
              <a:rPr lang="en-US" altLang="zh-CN" sz="3600" b="0" dirty="0">
                <a:solidFill>
                  <a:srgbClr val="000000"/>
                </a:solidFill>
                <a:effectLst>
                  <a:outerShdw blurRad="38100" dist="38100" dir="2700000" algn="tl">
                    <a:srgbClr val="DDDDDD"/>
                  </a:outerShdw>
                </a:effectLst>
                <a:latin typeface="Times New Roman" charset="0"/>
                <a:ea typeface="楷体_GB2312" charset="0"/>
              </a:rPr>
              <a:t> </a:t>
            </a:r>
            <a:r>
              <a:rPr lang="zh-CN" altLang="en-US" sz="3600" b="0" dirty="0">
                <a:solidFill>
                  <a:srgbClr val="000000"/>
                </a:solidFill>
                <a:effectLst>
                  <a:outerShdw blurRad="38100" dist="38100" dir="2700000" algn="tl">
                    <a:srgbClr val="DDDDDD"/>
                  </a:outerShdw>
                </a:effectLst>
                <a:latin typeface="Times New Roman" charset="0"/>
                <a:ea typeface="楷体_GB2312" charset="0"/>
              </a:rPr>
              <a:t>简</a:t>
            </a:r>
            <a:r>
              <a:rPr lang="en-US" altLang="zh-CN" sz="3600" b="0" dirty="0">
                <a:solidFill>
                  <a:srgbClr val="000000"/>
                </a:solidFill>
                <a:effectLst>
                  <a:outerShdw blurRad="38100" dist="38100" dir="2700000" algn="tl">
                    <a:srgbClr val="DDDDDD"/>
                  </a:outerShdw>
                </a:effectLst>
                <a:latin typeface="Times New Roman" charset="0"/>
                <a:ea typeface="楷体_GB2312" charset="0"/>
              </a:rPr>
              <a:t> </a:t>
            </a:r>
            <a:r>
              <a:rPr lang="zh-CN" altLang="en-US" sz="3600" b="0" dirty="0">
                <a:solidFill>
                  <a:srgbClr val="000000"/>
                </a:solidFill>
                <a:effectLst>
                  <a:outerShdw blurRad="38100" dist="38100" dir="2700000" algn="tl">
                    <a:srgbClr val="DDDDDD"/>
                  </a:outerShdw>
                </a:effectLst>
                <a:latin typeface="Times New Roman" charset="0"/>
                <a:ea typeface="楷体_GB2312" charset="0"/>
              </a:rPr>
              <a:t>结</a:t>
            </a:r>
            <a:r>
              <a:rPr lang="en-US" altLang="zh-CN" sz="3600" b="0" dirty="0">
                <a:solidFill>
                  <a:srgbClr val="000000"/>
                </a:solidFill>
                <a:effectLst>
                  <a:outerShdw blurRad="38100" dist="38100" dir="2700000" algn="tl">
                    <a:srgbClr val="DDDDDD"/>
                  </a:outerShdw>
                </a:effectLst>
                <a:latin typeface="Times New Roman" charset="0"/>
                <a:ea typeface="楷体_GB2312" charset="0"/>
              </a:rPr>
              <a:t> </a:t>
            </a:r>
            <a:r>
              <a:rPr lang="zh-CN" altLang="en-US" sz="3600" b="0" dirty="0">
                <a:solidFill>
                  <a:srgbClr val="000000"/>
                </a:solidFill>
                <a:effectLst>
                  <a:outerShdw blurRad="38100" dist="38100" dir="2700000" algn="tl">
                    <a:srgbClr val="DDDDDD"/>
                  </a:outerShdw>
                </a:effectLst>
                <a:latin typeface="Times New Roman" charset="0"/>
                <a:ea typeface="楷体_GB2312" charset="0"/>
              </a:rPr>
              <a:t>果</a:t>
            </a:r>
            <a:r>
              <a:rPr lang="en-US" altLang="zh-CN" sz="3600" b="0" dirty="0">
                <a:solidFill>
                  <a:srgbClr val="000000"/>
                </a:solidFill>
                <a:effectLst>
                  <a:outerShdw blurRad="38100" dist="38100" dir="2700000" algn="tl">
                    <a:srgbClr val="DDDDDD"/>
                  </a:outerShdw>
                </a:effectLst>
                <a:latin typeface="Times New Roman" charset="0"/>
                <a:ea typeface="楷体_GB2312" charset="0"/>
              </a:rPr>
              <a:t> </a:t>
            </a:r>
            <a:r>
              <a:rPr lang="zh-CN" altLang="en-US" sz="3600" b="0" dirty="0">
                <a:solidFill>
                  <a:srgbClr val="000000"/>
                </a:solidFill>
                <a:effectLst>
                  <a:outerShdw blurRad="38100" dist="38100" dir="2700000" algn="tl">
                    <a:srgbClr val="DDDDDD"/>
                  </a:outerShdw>
                </a:effectLst>
                <a:latin typeface="Times New Roman" charset="0"/>
                <a:ea typeface="楷体_GB2312" charset="0"/>
              </a:rPr>
              <a:t>不</a:t>
            </a:r>
            <a:r>
              <a:rPr lang="en-US" altLang="zh-CN" sz="3600" b="0" dirty="0">
                <a:solidFill>
                  <a:srgbClr val="000000"/>
                </a:solidFill>
                <a:effectLst>
                  <a:outerShdw blurRad="38100" dist="38100" dir="2700000" algn="tl">
                    <a:srgbClr val="DDDDDD"/>
                  </a:outerShdw>
                </a:effectLst>
                <a:latin typeface="Times New Roman" charset="0"/>
                <a:ea typeface="楷体_GB2312" charset="0"/>
              </a:rPr>
              <a:t> </a:t>
            </a:r>
            <a:r>
              <a:rPr lang="zh-CN" altLang="en-US" sz="3600" b="0" dirty="0">
                <a:solidFill>
                  <a:srgbClr val="000000"/>
                </a:solidFill>
                <a:effectLst>
                  <a:outerShdw blurRad="38100" dist="38100" dir="2700000" algn="tl">
                    <a:srgbClr val="DDDDDD"/>
                  </a:outerShdw>
                </a:effectLst>
                <a:latin typeface="Times New Roman" charset="0"/>
                <a:ea typeface="楷体_GB2312" charset="0"/>
              </a:rPr>
              <a:t>唯</a:t>
            </a:r>
            <a:r>
              <a:rPr lang="en-US" altLang="zh-CN" sz="3600" b="0" dirty="0">
                <a:solidFill>
                  <a:srgbClr val="000000"/>
                </a:solidFill>
                <a:effectLst>
                  <a:outerShdw blurRad="38100" dist="38100" dir="2700000" algn="tl">
                    <a:srgbClr val="DDDDDD"/>
                  </a:outerShdw>
                </a:effectLst>
                <a:latin typeface="Times New Roman" charset="0"/>
                <a:ea typeface="楷体_GB2312" charset="0"/>
              </a:rPr>
              <a:t> </a:t>
            </a:r>
            <a:r>
              <a:rPr lang="zh-CN" altLang="en-US" sz="3600" b="0" dirty="0">
                <a:solidFill>
                  <a:srgbClr val="000000"/>
                </a:solidFill>
                <a:effectLst>
                  <a:outerShdw blurRad="38100" dist="38100" dir="2700000" algn="tl">
                    <a:srgbClr val="DDDDDD"/>
                  </a:outerShdw>
                </a:effectLst>
                <a:latin typeface="Times New Roman" charset="0"/>
                <a:ea typeface="楷体_GB2312" charset="0"/>
              </a:rPr>
              <a:t>一</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a:defRPr/>
            </a:pPr>
            <a:r>
              <a:rPr kumimoji="0" lang="zh-CN" altLang="en-US" smtClean="0"/>
              <a:t>例：</a:t>
            </a:r>
          </a:p>
        </p:txBody>
      </p:sp>
      <p:graphicFrame>
        <p:nvGraphicFramePr>
          <p:cNvPr id="233475" name="Group 3"/>
          <p:cNvGraphicFramePr>
            <a:graphicFrameLocks noGrp="1"/>
          </p:cNvGraphicFramePr>
          <p:nvPr/>
        </p:nvGraphicFramePr>
        <p:xfrm>
          <a:off x="2339975" y="1916113"/>
          <a:ext cx="4032250" cy="2937490"/>
        </p:xfrm>
        <a:graphic>
          <a:graphicData uri="http://schemas.openxmlformats.org/drawingml/2006/table">
            <a:tbl>
              <a:tblPr/>
              <a:tblGrid>
                <a:gridCol w="574675"/>
                <a:gridCol w="793750"/>
                <a:gridCol w="912813"/>
                <a:gridCol w="836612"/>
                <a:gridCol w="9144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3524" name="Text Box 52"/>
          <p:cNvSpPr txBox="1">
            <a:spLocks noChangeArrowheads="1"/>
          </p:cNvSpPr>
          <p:nvPr/>
        </p:nvSpPr>
        <p:spPr bwMode="auto">
          <a:xfrm>
            <a:off x="2051050" y="2060575"/>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AB</a:t>
            </a:r>
          </a:p>
        </p:txBody>
      </p:sp>
      <p:sp>
        <p:nvSpPr>
          <p:cNvPr id="233525" name="Text Box 53"/>
          <p:cNvSpPr txBox="1">
            <a:spLocks noChangeArrowheads="1"/>
          </p:cNvSpPr>
          <p:nvPr/>
        </p:nvSpPr>
        <p:spPr bwMode="auto">
          <a:xfrm>
            <a:off x="2555875" y="1700213"/>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CD</a:t>
            </a:r>
          </a:p>
        </p:txBody>
      </p:sp>
      <p:graphicFrame>
        <p:nvGraphicFramePr>
          <p:cNvPr id="76841" name="Object 54"/>
          <p:cNvGraphicFramePr>
            <a:graphicFrameLocks noChangeAspect="1"/>
          </p:cNvGraphicFramePr>
          <p:nvPr/>
        </p:nvGraphicFramePr>
        <p:xfrm>
          <a:off x="1133475" y="871538"/>
          <a:ext cx="7040563" cy="469900"/>
        </p:xfrm>
        <a:graphic>
          <a:graphicData uri="http://schemas.openxmlformats.org/presentationml/2006/ole">
            <p:oleObj spid="_x0000_s76841" name="公式" r:id="rId3" imgW="3238500" imgH="215900" progId="Equation.3">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a:defRPr/>
            </a:pPr>
            <a:r>
              <a:rPr kumimoji="0" lang="zh-CN" altLang="en-US" smtClean="0"/>
              <a:t>例：</a:t>
            </a:r>
          </a:p>
        </p:txBody>
      </p:sp>
      <p:graphicFrame>
        <p:nvGraphicFramePr>
          <p:cNvPr id="77826" name="Object 3"/>
          <p:cNvGraphicFramePr>
            <a:graphicFrameLocks noChangeAspect="1"/>
          </p:cNvGraphicFramePr>
          <p:nvPr>
            <p:ph sz="half" idx="1"/>
          </p:nvPr>
        </p:nvGraphicFramePr>
        <p:xfrm>
          <a:off x="1771650" y="1103313"/>
          <a:ext cx="5743575" cy="382587"/>
        </p:xfrm>
        <a:graphic>
          <a:graphicData uri="http://schemas.openxmlformats.org/presentationml/2006/ole">
            <p:oleObj spid="_x0000_s77826" name="公式" r:id="rId3" imgW="3238500" imgH="215900" progId="Equation.3">
              <p:embed/>
            </p:oleObj>
          </a:graphicData>
        </a:graphic>
      </p:graphicFrame>
      <p:graphicFrame>
        <p:nvGraphicFramePr>
          <p:cNvPr id="234500" name="Group 4"/>
          <p:cNvGraphicFramePr>
            <a:graphicFrameLocks noGrp="1"/>
          </p:cNvGraphicFramePr>
          <p:nvPr/>
        </p:nvGraphicFramePr>
        <p:xfrm>
          <a:off x="2339975" y="1916113"/>
          <a:ext cx="4032250" cy="2937490"/>
        </p:xfrm>
        <a:graphic>
          <a:graphicData uri="http://schemas.openxmlformats.org/drawingml/2006/table">
            <a:tbl>
              <a:tblPr/>
              <a:tblGrid>
                <a:gridCol w="574675"/>
                <a:gridCol w="793750"/>
                <a:gridCol w="912813"/>
                <a:gridCol w="836612"/>
                <a:gridCol w="9144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4549" name="Text Box 53"/>
          <p:cNvSpPr txBox="1">
            <a:spLocks noChangeArrowheads="1"/>
          </p:cNvSpPr>
          <p:nvPr/>
        </p:nvSpPr>
        <p:spPr bwMode="auto">
          <a:xfrm>
            <a:off x="2051050" y="2060575"/>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AB</a:t>
            </a:r>
          </a:p>
        </p:txBody>
      </p:sp>
      <p:sp>
        <p:nvSpPr>
          <p:cNvPr id="234550" name="Text Box 54"/>
          <p:cNvSpPr txBox="1">
            <a:spLocks noChangeArrowheads="1"/>
          </p:cNvSpPr>
          <p:nvPr/>
        </p:nvSpPr>
        <p:spPr bwMode="auto">
          <a:xfrm>
            <a:off x="2555875" y="1700213"/>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CD</a:t>
            </a:r>
          </a:p>
        </p:txBody>
      </p:sp>
      <p:sp>
        <p:nvSpPr>
          <p:cNvPr id="234551" name="Oval 55"/>
          <p:cNvSpPr>
            <a:spLocks noChangeArrowheads="1"/>
          </p:cNvSpPr>
          <p:nvPr/>
        </p:nvSpPr>
        <p:spPr bwMode="auto">
          <a:xfrm>
            <a:off x="2843213" y="3716338"/>
            <a:ext cx="3240087" cy="1081087"/>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34552" name="Freeform 56"/>
          <p:cNvSpPr>
            <a:spLocks/>
          </p:cNvSpPr>
          <p:nvPr/>
        </p:nvSpPr>
        <p:spPr bwMode="auto">
          <a:xfrm>
            <a:off x="2627313" y="2205038"/>
            <a:ext cx="887412" cy="2987675"/>
          </a:xfrm>
          <a:custGeom>
            <a:avLst/>
            <a:gdLst>
              <a:gd name="T0" fmla="*/ 144462 w 559"/>
              <a:gd name="T1" fmla="*/ 311150 h 1882"/>
              <a:gd name="T2" fmla="*/ 792162 w 559"/>
              <a:gd name="T3" fmla="*/ 384175 h 1882"/>
              <a:gd name="T4" fmla="*/ 720725 w 559"/>
              <a:gd name="T5" fmla="*/ 2616200 h 1882"/>
              <a:gd name="T6" fmla="*/ 0 w 559"/>
              <a:gd name="T7" fmla="*/ 2616200 h 18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9" h="1882">
                <a:moveTo>
                  <a:pt x="91" y="196"/>
                </a:moveTo>
                <a:cubicBezTo>
                  <a:pt x="265" y="98"/>
                  <a:pt x="439" y="0"/>
                  <a:pt x="499" y="242"/>
                </a:cubicBezTo>
                <a:cubicBezTo>
                  <a:pt x="559" y="484"/>
                  <a:pt x="537" y="1414"/>
                  <a:pt x="454" y="1648"/>
                </a:cubicBezTo>
                <a:cubicBezTo>
                  <a:pt x="371" y="1882"/>
                  <a:pt x="76" y="1648"/>
                  <a:pt x="0" y="1648"/>
                </a:cubicBezTo>
              </a:path>
            </a:pathLst>
          </a:custGeom>
          <a:noFill/>
          <a:ln w="9525">
            <a:solidFill>
              <a:schemeClr val="tx1"/>
            </a:solidFill>
            <a:round/>
            <a:headEnd/>
            <a:tailEnd/>
          </a:ln>
          <a:effectLst/>
        </p:spPr>
        <p:txBody>
          <a:bodyPr/>
          <a:lstStyle/>
          <a:p>
            <a:endParaRPr lang="zh-CN" altLang="en-US"/>
          </a:p>
        </p:txBody>
      </p:sp>
      <p:sp>
        <p:nvSpPr>
          <p:cNvPr id="234553" name="Freeform 57"/>
          <p:cNvSpPr>
            <a:spLocks/>
          </p:cNvSpPr>
          <p:nvPr/>
        </p:nvSpPr>
        <p:spPr bwMode="auto">
          <a:xfrm>
            <a:off x="5422900" y="2144713"/>
            <a:ext cx="1236663" cy="3168650"/>
          </a:xfrm>
          <a:custGeom>
            <a:avLst/>
            <a:gdLst>
              <a:gd name="T0" fmla="*/ 1236663 w 779"/>
              <a:gd name="T1" fmla="*/ 276225 h 1996"/>
              <a:gd name="T2" fmla="*/ 155575 w 779"/>
              <a:gd name="T3" fmla="*/ 420688 h 1996"/>
              <a:gd name="T4" fmla="*/ 300038 w 779"/>
              <a:gd name="T5" fmla="*/ 2797175 h 1996"/>
              <a:gd name="T6" fmla="*/ 1236663 w 779"/>
              <a:gd name="T7" fmla="*/ 2652713 h 19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9" h="1996">
                <a:moveTo>
                  <a:pt x="779" y="174"/>
                </a:moveTo>
                <a:cubicBezTo>
                  <a:pt x="487" y="87"/>
                  <a:pt x="196" y="0"/>
                  <a:pt x="98" y="265"/>
                </a:cubicBezTo>
                <a:cubicBezTo>
                  <a:pt x="0" y="530"/>
                  <a:pt x="76" y="1528"/>
                  <a:pt x="189" y="1762"/>
                </a:cubicBezTo>
                <a:cubicBezTo>
                  <a:pt x="302" y="1996"/>
                  <a:pt x="540" y="1833"/>
                  <a:pt x="779" y="1671"/>
                </a:cubicBezTo>
              </a:path>
            </a:pathLst>
          </a:custGeom>
          <a:noFill/>
          <a:ln w="9525">
            <a:solidFill>
              <a:schemeClr val="tx1"/>
            </a:solidFill>
            <a:round/>
            <a:headEnd/>
            <a:tailEnd/>
          </a:ln>
          <a:effectLst/>
        </p:spPr>
        <p:txBody>
          <a:bodyPr/>
          <a:lstStyle/>
          <a:p>
            <a:endParaRPr lang="zh-CN" altLang="en-US"/>
          </a:p>
        </p:txBody>
      </p:sp>
      <p:graphicFrame>
        <p:nvGraphicFramePr>
          <p:cNvPr id="234554" name="Object 58"/>
          <p:cNvGraphicFramePr>
            <a:graphicFrameLocks noChangeAspect="1"/>
          </p:cNvGraphicFramePr>
          <p:nvPr/>
        </p:nvGraphicFramePr>
        <p:xfrm>
          <a:off x="3902075" y="5205413"/>
          <a:ext cx="1144588" cy="423862"/>
        </p:xfrm>
        <a:graphic>
          <a:graphicData uri="http://schemas.openxmlformats.org/presentationml/2006/ole">
            <p:oleObj spid="_x0000_s77869" name="公式" r:id="rId4" imgW="444114" imgH="16495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51"/>
                                        </p:tgtEl>
                                        <p:attrNameLst>
                                          <p:attrName>style.visibility</p:attrName>
                                        </p:attrNameLst>
                                      </p:cBhvr>
                                      <p:to>
                                        <p:strVal val="visible"/>
                                      </p:to>
                                    </p:set>
                                    <p:anim calcmode="lin" valueType="num">
                                      <p:cBhvr additive="base">
                                        <p:cTn id="7" dur="500" fill="hold"/>
                                        <p:tgtEl>
                                          <p:spTgt spid="234551"/>
                                        </p:tgtEl>
                                        <p:attrNameLst>
                                          <p:attrName>ppt_x</p:attrName>
                                        </p:attrNameLst>
                                      </p:cBhvr>
                                      <p:tavLst>
                                        <p:tav tm="0">
                                          <p:val>
                                            <p:strVal val="#ppt_x"/>
                                          </p:val>
                                        </p:tav>
                                        <p:tav tm="100000">
                                          <p:val>
                                            <p:strVal val="#ppt_x"/>
                                          </p:val>
                                        </p:tav>
                                      </p:tavLst>
                                    </p:anim>
                                    <p:anim calcmode="lin" valueType="num">
                                      <p:cBhvr additive="base">
                                        <p:cTn id="8" dur="500" fill="hold"/>
                                        <p:tgtEl>
                                          <p:spTgt spid="2345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4552"/>
                                        </p:tgtEl>
                                        <p:attrNameLst>
                                          <p:attrName>style.visibility</p:attrName>
                                        </p:attrNameLst>
                                      </p:cBhvr>
                                      <p:to>
                                        <p:strVal val="visible"/>
                                      </p:to>
                                    </p:set>
                                    <p:anim calcmode="lin" valueType="num">
                                      <p:cBhvr additive="base">
                                        <p:cTn id="13" dur="500" fill="hold"/>
                                        <p:tgtEl>
                                          <p:spTgt spid="234552"/>
                                        </p:tgtEl>
                                        <p:attrNameLst>
                                          <p:attrName>ppt_x</p:attrName>
                                        </p:attrNameLst>
                                      </p:cBhvr>
                                      <p:tavLst>
                                        <p:tav tm="0">
                                          <p:val>
                                            <p:strVal val="#ppt_x"/>
                                          </p:val>
                                        </p:tav>
                                        <p:tav tm="100000">
                                          <p:val>
                                            <p:strVal val="#ppt_x"/>
                                          </p:val>
                                        </p:tav>
                                      </p:tavLst>
                                    </p:anim>
                                    <p:anim calcmode="lin" valueType="num">
                                      <p:cBhvr additive="base">
                                        <p:cTn id="14" dur="500" fill="hold"/>
                                        <p:tgtEl>
                                          <p:spTgt spid="23455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4553"/>
                                        </p:tgtEl>
                                        <p:attrNameLst>
                                          <p:attrName>style.visibility</p:attrName>
                                        </p:attrNameLst>
                                      </p:cBhvr>
                                      <p:to>
                                        <p:strVal val="visible"/>
                                      </p:to>
                                    </p:set>
                                    <p:anim calcmode="lin" valueType="num">
                                      <p:cBhvr additive="base">
                                        <p:cTn id="17" dur="500" fill="hold"/>
                                        <p:tgtEl>
                                          <p:spTgt spid="234553"/>
                                        </p:tgtEl>
                                        <p:attrNameLst>
                                          <p:attrName>ppt_x</p:attrName>
                                        </p:attrNameLst>
                                      </p:cBhvr>
                                      <p:tavLst>
                                        <p:tav tm="0">
                                          <p:val>
                                            <p:strVal val="#ppt_x"/>
                                          </p:val>
                                        </p:tav>
                                        <p:tav tm="100000">
                                          <p:val>
                                            <p:strVal val="#ppt_x"/>
                                          </p:val>
                                        </p:tav>
                                      </p:tavLst>
                                    </p:anim>
                                    <p:anim calcmode="lin" valueType="num">
                                      <p:cBhvr additive="base">
                                        <p:cTn id="18" dur="500" fill="hold"/>
                                        <p:tgtEl>
                                          <p:spTgt spid="23455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34554"/>
                                        </p:tgtEl>
                                        <p:attrNameLst>
                                          <p:attrName>style.visibility</p:attrName>
                                        </p:attrNameLst>
                                      </p:cBhvr>
                                      <p:to>
                                        <p:strVal val="visible"/>
                                      </p:to>
                                    </p:set>
                                    <p:anim calcmode="lin" valueType="num">
                                      <p:cBhvr additive="base">
                                        <p:cTn id="23" dur="500" fill="hold"/>
                                        <p:tgtEl>
                                          <p:spTgt spid="234554"/>
                                        </p:tgtEl>
                                        <p:attrNameLst>
                                          <p:attrName>ppt_x</p:attrName>
                                        </p:attrNameLst>
                                      </p:cBhvr>
                                      <p:tavLst>
                                        <p:tav tm="0">
                                          <p:val>
                                            <p:strVal val="#ppt_x"/>
                                          </p:val>
                                        </p:tav>
                                        <p:tav tm="100000">
                                          <p:val>
                                            <p:strVal val="#ppt_x"/>
                                          </p:val>
                                        </p:tav>
                                      </p:tavLst>
                                    </p:anim>
                                    <p:anim calcmode="lin" valueType="num">
                                      <p:cBhvr additive="base">
                                        <p:cTn id="24" dur="500" fill="hold"/>
                                        <p:tgtEl>
                                          <p:spTgt spid="234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51" grpId="0" animBg="1"/>
      <p:bldP spid="234552" grpId="0" animBg="1"/>
      <p:bldP spid="23455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427038" y="1916113"/>
            <a:ext cx="8137525" cy="4289425"/>
          </a:xfrm>
        </p:spPr>
        <p:txBody>
          <a:bodyPr/>
          <a:lstStyle/>
          <a:p>
            <a:r>
              <a:rPr kumimoji="0" lang="zh-CN" altLang="en-US" smtClean="0">
                <a:effectLst>
                  <a:outerShdw blurRad="38100" dist="38100" dir="2700000" algn="tl">
                    <a:srgbClr val="C0C0C0"/>
                  </a:outerShdw>
                </a:effectLst>
              </a:rPr>
              <a:t>约束项</a:t>
            </a:r>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任意项</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逻辑函数中的无关项：约束项和任意项可以写入函数式，也可不包含在函数式中，因此统称为无关项。</a:t>
            </a:r>
            <a:endParaRPr kumimoji="0" lang="en-US" altLang="zh-CN" smtClean="0">
              <a:effectLst>
                <a:outerShdw blurRad="38100" dist="38100" dir="2700000" algn="tl">
                  <a:srgbClr val="C0C0C0"/>
                </a:outerShdw>
              </a:effectLst>
            </a:endParaRPr>
          </a:p>
          <a:p>
            <a:pPr>
              <a:buFontTx/>
              <a:buNone/>
            </a:pPr>
            <a:endParaRPr kumimoji="0" lang="zh-CN" altLang="en-US" smtClean="0">
              <a:effectLst>
                <a:outerShdw blurRad="38100" dist="38100" dir="2700000" algn="tl">
                  <a:srgbClr val="C0C0C0"/>
                </a:outerShdw>
              </a:effectLst>
            </a:endParaRPr>
          </a:p>
        </p:txBody>
      </p:sp>
      <p:sp>
        <p:nvSpPr>
          <p:cNvPr id="235523" name="AutoShape 3"/>
          <p:cNvSpPr>
            <a:spLocks noChangeArrowheads="1"/>
          </p:cNvSpPr>
          <p:nvPr/>
        </p:nvSpPr>
        <p:spPr bwMode="auto">
          <a:xfrm>
            <a:off x="3635375" y="1268413"/>
            <a:ext cx="5113338" cy="1223962"/>
          </a:xfrm>
          <a:prstGeom prst="wedgeRoundRectCallout">
            <a:avLst>
              <a:gd name="adj1" fmla="val -79093"/>
              <a:gd name="adj2" fmla="val 3845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400">
                <a:effectLst>
                  <a:outerShdw blurRad="38100" dist="38100" dir="2700000" algn="tl">
                    <a:srgbClr val="FFFFFF"/>
                  </a:outerShdw>
                </a:effectLst>
              </a:rPr>
              <a:t>在逻辑函数中，对输入变量取值的限制，在这些取值下为</a:t>
            </a:r>
            <a:r>
              <a:rPr lang="en-US" altLang="zh-CN" sz="2400">
                <a:effectLst>
                  <a:outerShdw blurRad="38100" dist="38100" dir="2700000" algn="tl">
                    <a:srgbClr val="FFFFFF"/>
                  </a:outerShdw>
                </a:effectLst>
              </a:rPr>
              <a:t>1</a:t>
            </a:r>
            <a:r>
              <a:rPr lang="zh-CN" altLang="en-US" sz="2400">
                <a:effectLst>
                  <a:outerShdw blurRad="38100" dist="38100" dir="2700000" algn="tl">
                    <a:srgbClr val="FFFFFF"/>
                  </a:outerShdw>
                </a:effectLst>
              </a:rPr>
              <a:t>的最小项称为约束项</a:t>
            </a:r>
          </a:p>
        </p:txBody>
      </p:sp>
      <p:sp>
        <p:nvSpPr>
          <p:cNvPr id="235524" name="AutoShape 4"/>
          <p:cNvSpPr>
            <a:spLocks noChangeArrowheads="1"/>
          </p:cNvSpPr>
          <p:nvPr/>
        </p:nvSpPr>
        <p:spPr bwMode="auto">
          <a:xfrm>
            <a:off x="3563938" y="2708275"/>
            <a:ext cx="5400675" cy="1584325"/>
          </a:xfrm>
          <a:prstGeom prst="wedgeRoundRectCallout">
            <a:avLst>
              <a:gd name="adj1" fmla="val -78806"/>
              <a:gd name="adj2" fmla="val -3777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400">
                <a:effectLst>
                  <a:outerShdw blurRad="38100" dist="38100" dir="2700000" algn="tl">
                    <a:srgbClr val="FFFFFF"/>
                  </a:outerShdw>
                </a:effectLst>
              </a:rPr>
              <a:t>在输入变量某些取值下，函数值为</a:t>
            </a:r>
            <a:r>
              <a:rPr lang="en-US" altLang="zh-CN" sz="2400">
                <a:effectLst>
                  <a:outerShdw blurRad="38100" dist="38100" dir="2700000" algn="tl">
                    <a:srgbClr val="FFFFFF"/>
                  </a:outerShdw>
                </a:effectLst>
              </a:rPr>
              <a:t>1</a:t>
            </a:r>
            <a:r>
              <a:rPr lang="zh-CN" altLang="en-US" sz="2400">
                <a:effectLst>
                  <a:outerShdw blurRad="38100" dist="38100" dir="2700000" algn="tl">
                    <a:srgbClr val="FFFFFF"/>
                  </a:outerShdw>
                </a:effectLst>
              </a:rPr>
              <a:t>或为</a:t>
            </a:r>
            <a:r>
              <a:rPr lang="en-US" altLang="zh-CN" sz="2400">
                <a:effectLst>
                  <a:outerShdw blurRad="38100" dist="38100" dir="2700000" algn="tl">
                    <a:srgbClr val="FFFFFF"/>
                  </a:outerShdw>
                </a:effectLst>
              </a:rPr>
              <a:t>0</a:t>
            </a:r>
            <a:r>
              <a:rPr lang="zh-CN" altLang="en-US" sz="2400">
                <a:effectLst>
                  <a:outerShdw blurRad="38100" dist="38100" dir="2700000" algn="tl">
                    <a:srgbClr val="FFFFFF"/>
                  </a:outerShdw>
                </a:effectLst>
              </a:rPr>
              <a:t>不影响逻辑电路的功能，在这些取值下为</a:t>
            </a:r>
            <a:r>
              <a:rPr lang="en-US" altLang="zh-CN" sz="2400">
                <a:effectLst>
                  <a:outerShdw blurRad="38100" dist="38100" dir="2700000" algn="tl">
                    <a:srgbClr val="FFFFFF"/>
                  </a:outerShdw>
                </a:effectLst>
              </a:rPr>
              <a:t>1</a:t>
            </a:r>
            <a:r>
              <a:rPr lang="zh-CN" altLang="en-US" sz="2400">
                <a:effectLst>
                  <a:outerShdw blurRad="38100" dist="38100" dir="2700000" algn="tl">
                    <a:srgbClr val="FFFFFF"/>
                  </a:outerShdw>
                </a:effectLst>
              </a:rPr>
              <a:t>的最小项称为任意项</a:t>
            </a:r>
          </a:p>
        </p:txBody>
      </p:sp>
      <p:sp>
        <p:nvSpPr>
          <p:cNvPr id="235525" name="AutoShape 5"/>
          <p:cNvSpPr>
            <a:spLocks noChangeArrowheads="1"/>
          </p:cNvSpPr>
          <p:nvPr/>
        </p:nvSpPr>
        <p:spPr bwMode="auto">
          <a:xfrm>
            <a:off x="1403350" y="2996952"/>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235526" name="Rectangle 6"/>
          <p:cNvSpPr>
            <a:spLocks noChangeArrowheads="1"/>
          </p:cNvSpPr>
          <p:nvPr/>
        </p:nvSpPr>
        <p:spPr bwMode="auto">
          <a:xfrm>
            <a:off x="395288" y="333375"/>
            <a:ext cx="8569325" cy="1171575"/>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r>
              <a:rPr lang="en-US" altLang="zh-CN" sz="2800" b="0">
                <a:solidFill>
                  <a:srgbClr val="000000"/>
                </a:solidFill>
                <a:effectLst>
                  <a:outerShdw blurRad="38100" dist="38100" dir="2700000" algn="tl">
                    <a:srgbClr val="C0C0C0"/>
                  </a:outerShdw>
                </a:effectLst>
                <a:latin typeface="Times New Roman" pitchFamily="18" charset="0"/>
              </a:rPr>
              <a:t>2.7</a:t>
            </a:r>
            <a:r>
              <a:rPr lang="en-US" altLang="en-US" sz="2800" b="0">
                <a:solidFill>
                  <a:srgbClr val="000000"/>
                </a:solidFill>
                <a:effectLst>
                  <a:outerShdw blurRad="38100" dist="38100" dir="2700000" algn="tl">
                    <a:srgbClr val="C0C0C0"/>
                  </a:outerShdw>
                </a:effectLst>
                <a:latin typeface="Times New Roman" pitchFamily="18" charset="0"/>
              </a:rPr>
              <a:t>具有无关项的逻辑函数及其化简</a:t>
            </a:r>
            <a:r>
              <a:rPr lang="en-US" altLang="zh-CN" sz="2800" b="0">
                <a:solidFill>
                  <a:srgbClr val="000000"/>
                </a:solidFill>
                <a:effectLst>
                  <a:outerShdw blurRad="38100" dist="38100" dir="2700000" algn="tl">
                    <a:srgbClr val="C0C0C0"/>
                  </a:outerShdw>
                </a:effectLst>
                <a:latin typeface="Times New Roman" pitchFamily="18" charset="0"/>
              </a:rPr>
              <a:t/>
            </a:r>
            <a:br>
              <a:rPr lang="en-US" altLang="zh-CN" sz="2800" b="0">
                <a:solidFill>
                  <a:srgbClr val="000000"/>
                </a:solidFill>
                <a:effectLst>
                  <a:outerShdw blurRad="38100" dist="38100" dir="2700000" algn="tl">
                    <a:srgbClr val="C0C0C0"/>
                  </a:outerShdw>
                </a:effectLst>
                <a:latin typeface="Times New Roman" pitchFamily="18" charset="0"/>
              </a:rPr>
            </a:br>
            <a:r>
              <a:rPr lang="en-US" altLang="zh-CN" sz="2800" b="0">
                <a:solidFill>
                  <a:srgbClr val="000000"/>
                </a:solidFill>
                <a:effectLst>
                  <a:outerShdw blurRad="38100" dist="38100" dir="2700000" algn="tl">
                    <a:srgbClr val="C0C0C0"/>
                  </a:outerShdw>
                </a:effectLst>
                <a:latin typeface="Times New Roman" pitchFamily="18" charset="0"/>
              </a:rPr>
              <a:t>2.7.1 </a:t>
            </a:r>
            <a:r>
              <a:rPr lang="zh-CN" altLang="en-US" sz="2800" b="0">
                <a:solidFill>
                  <a:srgbClr val="000000"/>
                </a:solidFill>
                <a:effectLst>
                  <a:outerShdw blurRad="38100" dist="38100" dir="2700000" algn="tl">
                    <a:srgbClr val="C0C0C0"/>
                  </a:outerShdw>
                </a:effectLst>
                <a:latin typeface="Times New Roman" pitchFamily="18" charset="0"/>
              </a:rPr>
              <a:t>约束项、任意项和逻辑函数式中的无关项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22">
                                            <p:txEl>
                                              <p:pRg st="0" end="0"/>
                                            </p:txEl>
                                          </p:spTgt>
                                        </p:tgtEl>
                                        <p:attrNameLst>
                                          <p:attrName>style.visibility</p:attrName>
                                        </p:attrNameLst>
                                      </p:cBhvr>
                                      <p:to>
                                        <p:strVal val="visible"/>
                                      </p:to>
                                    </p:set>
                                    <p:animEffect transition="in" filter="blinds(horizontal)">
                                      <p:cBhvr>
                                        <p:cTn id="7" dur="500"/>
                                        <p:tgtEl>
                                          <p:spTgt spid="235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 calcmode="lin" valueType="num">
                                      <p:cBhvr additive="base">
                                        <p:cTn id="12" dur="500" fill="hold"/>
                                        <p:tgtEl>
                                          <p:spTgt spid="235523"/>
                                        </p:tgtEl>
                                        <p:attrNameLst>
                                          <p:attrName>ppt_x</p:attrName>
                                        </p:attrNameLst>
                                      </p:cBhvr>
                                      <p:tavLst>
                                        <p:tav tm="0">
                                          <p:val>
                                            <p:strVal val="#ppt_x"/>
                                          </p:val>
                                        </p:tav>
                                        <p:tav tm="100000">
                                          <p:val>
                                            <p:strVal val="#ppt_x"/>
                                          </p:val>
                                        </p:tav>
                                      </p:tavLst>
                                    </p:anim>
                                    <p:anim calcmode="lin" valueType="num">
                                      <p:cBhvr additive="base">
                                        <p:cTn id="13" dur="500" fill="hold"/>
                                        <p:tgtEl>
                                          <p:spTgt spid="23552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35522">
                                            <p:txEl>
                                              <p:pRg st="1" end="1"/>
                                            </p:txEl>
                                          </p:spTgt>
                                        </p:tgtEl>
                                        <p:attrNameLst>
                                          <p:attrName>style.visibility</p:attrName>
                                        </p:attrNameLst>
                                      </p:cBhvr>
                                      <p:to>
                                        <p:strVal val="visible"/>
                                      </p:to>
                                    </p:set>
                                    <p:animEffect transition="in" filter="blinds(horizontal)">
                                      <p:cBhvr>
                                        <p:cTn id="18" dur="500"/>
                                        <p:tgtEl>
                                          <p:spTgt spid="235522">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5524"/>
                                        </p:tgtEl>
                                        <p:attrNameLst>
                                          <p:attrName>style.visibility</p:attrName>
                                        </p:attrNameLst>
                                      </p:cBhvr>
                                      <p:to>
                                        <p:strVal val="visible"/>
                                      </p:to>
                                    </p:set>
                                    <p:animEffect transition="in" filter="blinds(horizontal)">
                                      <p:cBhvr>
                                        <p:cTn id="23" dur="500"/>
                                        <p:tgtEl>
                                          <p:spTgt spid="2355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5525"/>
                                        </p:tgtEl>
                                        <p:attrNameLst>
                                          <p:attrName>style.visibility</p:attrName>
                                        </p:attrNameLst>
                                      </p:cBhvr>
                                      <p:to>
                                        <p:strVal val="visible"/>
                                      </p:to>
                                    </p:set>
                                    <p:anim calcmode="lin" valueType="num">
                                      <p:cBhvr additive="base">
                                        <p:cTn id="28" dur="500" fill="hold"/>
                                        <p:tgtEl>
                                          <p:spTgt spid="235525"/>
                                        </p:tgtEl>
                                        <p:attrNameLst>
                                          <p:attrName>ppt_x</p:attrName>
                                        </p:attrNameLst>
                                      </p:cBhvr>
                                      <p:tavLst>
                                        <p:tav tm="0">
                                          <p:val>
                                            <p:strVal val="#ppt_x"/>
                                          </p:val>
                                        </p:tav>
                                        <p:tav tm="100000">
                                          <p:val>
                                            <p:strVal val="#ppt_x"/>
                                          </p:val>
                                        </p:tav>
                                      </p:tavLst>
                                    </p:anim>
                                    <p:anim calcmode="lin" valueType="num">
                                      <p:cBhvr additive="base">
                                        <p:cTn id="29" dur="500" fill="hold"/>
                                        <p:tgtEl>
                                          <p:spTgt spid="23552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35522">
                                            <p:txEl>
                                              <p:pRg st="4" end="4"/>
                                            </p:txEl>
                                          </p:spTgt>
                                        </p:tgtEl>
                                        <p:attrNameLst>
                                          <p:attrName>style.visibility</p:attrName>
                                        </p:attrNameLst>
                                      </p:cBhvr>
                                      <p:to>
                                        <p:strVal val="visible"/>
                                      </p:to>
                                    </p:set>
                                    <p:anim calcmode="lin" valueType="num">
                                      <p:cBhvr additive="base">
                                        <p:cTn id="34" dur="500" fill="hold"/>
                                        <p:tgtEl>
                                          <p:spTgt spid="23552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552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nimBg="1"/>
      <p:bldP spid="235524" grpId="0" animBg="1"/>
      <p:bldP spid="23552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kumimoji="0" lang="en-US" altLang="zh-CN" smtClean="0">
                <a:effectLst>
                  <a:outerShdw blurRad="38100" dist="38100" dir="2700000" algn="tl">
                    <a:srgbClr val="C0C0C0"/>
                  </a:outerShdw>
                </a:effectLst>
              </a:rPr>
              <a:t>2.7.2 </a:t>
            </a:r>
            <a:r>
              <a:rPr kumimoji="0" lang="zh-CN" altLang="en-US" smtClean="0">
                <a:effectLst>
                  <a:outerShdw blurRad="38100" dist="38100" dir="2700000" algn="tl">
                    <a:srgbClr val="C0C0C0"/>
                  </a:outerShdw>
                </a:effectLst>
              </a:rPr>
              <a:t>无关项在化简逻辑函数中的应用</a:t>
            </a:r>
          </a:p>
        </p:txBody>
      </p:sp>
      <p:sp>
        <p:nvSpPr>
          <p:cNvPr id="236547" name="Rectangle 3"/>
          <p:cNvSpPr>
            <a:spLocks noGrp="1" noChangeArrowheads="1"/>
          </p:cNvSpPr>
          <p:nvPr>
            <p:ph type="body" idx="1"/>
          </p:nvPr>
        </p:nvSpPr>
        <p:spPr>
          <a:xfrm>
            <a:off x="395288" y="1557338"/>
            <a:ext cx="8353425" cy="4648200"/>
          </a:xfrm>
        </p:spPr>
        <p:txBody>
          <a:bodyPr/>
          <a:lstStyle/>
          <a:p>
            <a:r>
              <a:rPr kumimoji="0" lang="zh-CN" altLang="en-US" smtClean="0">
                <a:effectLst>
                  <a:outerShdw blurRad="38100" dist="38100" dir="2700000" algn="tl">
                    <a:srgbClr val="C0C0C0"/>
                  </a:outerShdw>
                </a:effectLst>
              </a:rPr>
              <a:t>合理地利用无关项，可得更简单的化简结果。</a:t>
            </a:r>
            <a:endParaRPr kumimoji="0" lang="en-US" altLang="zh-CN" smtClean="0">
              <a:effectLst>
                <a:outerShdw blurRad="38100" dist="38100" dir="2700000" algn="tl">
                  <a:srgbClr val="C0C0C0"/>
                </a:outerShdw>
              </a:effectLst>
            </a:endParaRPr>
          </a:p>
          <a:p>
            <a:endParaRPr kumimoji="0" lang="en-US" altLang="zh-CN" smtClean="0">
              <a:effectLst>
                <a:outerShdw blurRad="38100" dist="38100" dir="2700000" algn="tl">
                  <a:srgbClr val="C0C0C0"/>
                </a:outerShdw>
              </a:effectLst>
            </a:endParaRPr>
          </a:p>
          <a:p>
            <a:r>
              <a:rPr kumimoji="0" lang="zh-CN" altLang="en-US" smtClean="0">
                <a:effectLst>
                  <a:outerShdw blurRad="38100" dist="38100" dir="2700000" algn="tl">
                    <a:srgbClr val="C0C0C0"/>
                  </a:outerShdw>
                </a:effectLst>
              </a:rPr>
              <a:t>加入（或去掉）无关项，应使化简后的项数最少，每项因子最少</a:t>
            </a:r>
            <a:r>
              <a:rPr kumimoji="0" lang="en-US" altLang="zh-CN" smtClean="0">
                <a:effectLst>
                  <a:outerShdw blurRad="38100" dist="38100" dir="2700000" algn="tl">
                    <a:srgbClr val="C0C0C0"/>
                  </a:outerShdw>
                </a:effectLst>
                <a:cs typeface="Times New Roman" pitchFamily="18" charset="0"/>
              </a:rPr>
              <a:t>······</a:t>
            </a:r>
          </a:p>
          <a:p>
            <a:pPr>
              <a:buFontTx/>
              <a:buNone/>
            </a:pPr>
            <a:r>
              <a:rPr kumimoji="0" lang="en-US" altLang="zh-CN" smtClean="0">
                <a:effectLst>
                  <a:outerShdw blurRad="38100" dist="38100" dir="2700000" algn="tl">
                    <a:srgbClr val="C0C0C0"/>
                  </a:outerShdw>
                </a:effectLst>
              </a:rPr>
              <a:t>    </a:t>
            </a:r>
            <a:r>
              <a:rPr kumimoji="0" lang="zh-CN" altLang="en-US" smtClean="0">
                <a:effectLst>
                  <a:outerShdw blurRad="38100" dist="38100" dir="2700000" algn="tl">
                    <a:srgbClr val="C0C0C0"/>
                  </a:outerShdw>
                </a:effectLst>
              </a:rPr>
              <a:t>从卡诺图上直观地看，加入无关项的目的是为矩形圈最大，矩形组合数最少。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p:cTn id="7" dur="1000" fill="hold"/>
                                        <p:tgtEl>
                                          <p:spTgt spid="236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36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6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36547">
                                            <p:txEl>
                                              <p:pRg st="2" end="2"/>
                                            </p:txEl>
                                          </p:spTgt>
                                        </p:tgtEl>
                                        <p:attrNameLst>
                                          <p:attrName>style.visibility</p:attrName>
                                        </p:attrNameLst>
                                      </p:cBhvr>
                                      <p:to>
                                        <p:strVal val="visible"/>
                                      </p:to>
                                    </p:set>
                                    <p:anim calcmode="lin" valueType="num">
                                      <p:cBhvr>
                                        <p:cTn id="14" dur="1000" fill="hold"/>
                                        <p:tgtEl>
                                          <p:spTgt spid="2365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36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36547">
                                            <p:txEl>
                                              <p:pRg st="2" end="2"/>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236547">
                                            <p:txEl>
                                              <p:pRg st="3" end="3"/>
                                            </p:txEl>
                                          </p:spTgt>
                                        </p:tgtEl>
                                        <p:attrNameLst>
                                          <p:attrName>style.visibility</p:attrName>
                                        </p:attrNameLst>
                                      </p:cBhvr>
                                      <p:to>
                                        <p:strVal val="visible"/>
                                      </p:to>
                                    </p:set>
                                    <p:anim calcmode="lin" valueType="num">
                                      <p:cBhvr>
                                        <p:cTn id="19" dur="1000" fill="hold"/>
                                        <p:tgtEl>
                                          <p:spTgt spid="236547">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23654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36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0" name="Group 2"/>
          <p:cNvGraphicFramePr>
            <a:graphicFrameLocks noGrp="1"/>
          </p:cNvGraphicFramePr>
          <p:nvPr/>
        </p:nvGraphicFramePr>
        <p:xfrm>
          <a:off x="2627313" y="2132013"/>
          <a:ext cx="3889375" cy="2937490"/>
        </p:xfrm>
        <a:graphic>
          <a:graphicData uri="http://schemas.openxmlformats.org/drawingml/2006/table">
            <a:tbl>
              <a:tblPr/>
              <a:tblGrid>
                <a:gridCol w="574675"/>
                <a:gridCol w="793750"/>
                <a:gridCol w="792162"/>
                <a:gridCol w="957263"/>
                <a:gridCol w="77152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7619" name="Text Box 51"/>
          <p:cNvSpPr txBox="1">
            <a:spLocks noChangeArrowheads="1"/>
          </p:cNvSpPr>
          <p:nvPr/>
        </p:nvSpPr>
        <p:spPr bwMode="auto">
          <a:xfrm>
            <a:off x="2266950" y="2276475"/>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AB</a:t>
            </a:r>
          </a:p>
        </p:txBody>
      </p:sp>
      <p:sp>
        <p:nvSpPr>
          <p:cNvPr id="237620" name="Text Box 52"/>
          <p:cNvSpPr txBox="1">
            <a:spLocks noChangeArrowheads="1"/>
          </p:cNvSpPr>
          <p:nvPr/>
        </p:nvSpPr>
        <p:spPr bwMode="auto">
          <a:xfrm>
            <a:off x="2771775" y="1916113"/>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CD</a:t>
            </a:r>
          </a:p>
        </p:txBody>
      </p:sp>
      <p:graphicFrame>
        <p:nvGraphicFramePr>
          <p:cNvPr id="80936" name="Object 54"/>
          <p:cNvGraphicFramePr>
            <a:graphicFrameLocks noChangeAspect="1"/>
          </p:cNvGraphicFramePr>
          <p:nvPr>
            <p:ph/>
          </p:nvPr>
        </p:nvGraphicFramePr>
        <p:xfrm>
          <a:off x="539750" y="549275"/>
          <a:ext cx="8208963" cy="1252538"/>
        </p:xfrm>
        <a:graphic>
          <a:graphicData uri="http://schemas.openxmlformats.org/presentationml/2006/ole">
            <p:oleObj spid="_x0000_s80936" name="公式" r:id="rId3" imgW="4495800" imgH="685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ppt_x"/>
                                          </p:val>
                                        </p:tav>
                                        <p:tav tm="100000">
                                          <p:val>
                                            <p:strVal val="#ppt_x"/>
                                          </p:val>
                                        </p:tav>
                                      </p:tavLst>
                                    </p:anim>
                                    <p:anim calcmode="lin" valueType="num">
                                      <p:cBhvr additive="base">
                                        <p:cTn id="8" dur="500" fill="hold"/>
                                        <p:tgtEl>
                                          <p:spTgt spid="2375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7619"/>
                                        </p:tgtEl>
                                        <p:attrNameLst>
                                          <p:attrName>style.visibility</p:attrName>
                                        </p:attrNameLst>
                                      </p:cBhvr>
                                      <p:to>
                                        <p:strVal val="visible"/>
                                      </p:to>
                                    </p:set>
                                    <p:anim calcmode="lin" valueType="num">
                                      <p:cBhvr additive="base">
                                        <p:cTn id="11" dur="500" fill="hold"/>
                                        <p:tgtEl>
                                          <p:spTgt spid="237619"/>
                                        </p:tgtEl>
                                        <p:attrNameLst>
                                          <p:attrName>ppt_x</p:attrName>
                                        </p:attrNameLst>
                                      </p:cBhvr>
                                      <p:tavLst>
                                        <p:tav tm="0">
                                          <p:val>
                                            <p:strVal val="#ppt_x"/>
                                          </p:val>
                                        </p:tav>
                                        <p:tav tm="100000">
                                          <p:val>
                                            <p:strVal val="#ppt_x"/>
                                          </p:val>
                                        </p:tav>
                                      </p:tavLst>
                                    </p:anim>
                                    <p:anim calcmode="lin" valueType="num">
                                      <p:cBhvr additive="base">
                                        <p:cTn id="12" dur="500" fill="hold"/>
                                        <p:tgtEl>
                                          <p:spTgt spid="2376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7620"/>
                                        </p:tgtEl>
                                        <p:attrNameLst>
                                          <p:attrName>style.visibility</p:attrName>
                                        </p:attrNameLst>
                                      </p:cBhvr>
                                      <p:to>
                                        <p:strVal val="visible"/>
                                      </p:to>
                                    </p:set>
                                    <p:anim calcmode="lin" valueType="num">
                                      <p:cBhvr additive="base">
                                        <p:cTn id="15" dur="500" fill="hold"/>
                                        <p:tgtEl>
                                          <p:spTgt spid="237620"/>
                                        </p:tgtEl>
                                        <p:attrNameLst>
                                          <p:attrName>ppt_x</p:attrName>
                                        </p:attrNameLst>
                                      </p:cBhvr>
                                      <p:tavLst>
                                        <p:tav tm="0">
                                          <p:val>
                                            <p:strVal val="#ppt_x"/>
                                          </p:val>
                                        </p:tav>
                                        <p:tav tm="100000">
                                          <p:val>
                                            <p:strVal val="#ppt_x"/>
                                          </p:val>
                                        </p:tav>
                                      </p:tavLst>
                                    </p:anim>
                                    <p:anim calcmode="lin" valueType="num">
                                      <p:cBhvr additive="base">
                                        <p:cTn id="16" dur="500" fill="hold"/>
                                        <p:tgtEl>
                                          <p:spTgt spid="237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9" grpId="0"/>
      <p:bldP spid="2376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418" name="Group 2"/>
          <p:cNvGraphicFramePr>
            <a:graphicFrameLocks noGrp="1"/>
          </p:cNvGraphicFramePr>
          <p:nvPr/>
        </p:nvGraphicFramePr>
        <p:xfrm>
          <a:off x="2627313" y="2132013"/>
          <a:ext cx="3889375" cy="2937490"/>
        </p:xfrm>
        <a:graphic>
          <a:graphicData uri="http://schemas.openxmlformats.org/drawingml/2006/table">
            <a:tbl>
              <a:tblPr/>
              <a:tblGrid>
                <a:gridCol w="574675"/>
                <a:gridCol w="793750"/>
                <a:gridCol w="792162"/>
                <a:gridCol w="957263"/>
                <a:gridCol w="77152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6467" name="Text Box 51"/>
          <p:cNvSpPr txBox="1">
            <a:spLocks noChangeArrowheads="1"/>
          </p:cNvSpPr>
          <p:nvPr/>
        </p:nvSpPr>
        <p:spPr bwMode="auto">
          <a:xfrm>
            <a:off x="2266950" y="2276475"/>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AB</a:t>
            </a:r>
          </a:p>
        </p:txBody>
      </p:sp>
      <p:sp>
        <p:nvSpPr>
          <p:cNvPr id="316468" name="Text Box 52"/>
          <p:cNvSpPr txBox="1">
            <a:spLocks noChangeArrowheads="1"/>
          </p:cNvSpPr>
          <p:nvPr/>
        </p:nvSpPr>
        <p:spPr bwMode="auto">
          <a:xfrm>
            <a:off x="2771775" y="1916113"/>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CD</a:t>
            </a:r>
          </a:p>
        </p:txBody>
      </p:sp>
      <p:graphicFrame>
        <p:nvGraphicFramePr>
          <p:cNvPr id="81960" name="Object 53"/>
          <p:cNvGraphicFramePr>
            <a:graphicFrameLocks noChangeAspect="1"/>
          </p:cNvGraphicFramePr>
          <p:nvPr>
            <p:ph/>
          </p:nvPr>
        </p:nvGraphicFramePr>
        <p:xfrm>
          <a:off x="395288" y="476250"/>
          <a:ext cx="8208962" cy="1252538"/>
        </p:xfrm>
        <a:graphic>
          <a:graphicData uri="http://schemas.openxmlformats.org/presentationml/2006/ole">
            <p:oleObj spid="_x0000_s81960" name="公式" r:id="rId3" imgW="4495800" imgH="685800" progId="Equation.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6" name="Group 2"/>
          <p:cNvGraphicFramePr>
            <a:graphicFrameLocks noGrp="1"/>
          </p:cNvGraphicFramePr>
          <p:nvPr/>
        </p:nvGraphicFramePr>
        <p:xfrm>
          <a:off x="2555875" y="2132013"/>
          <a:ext cx="4032250" cy="2937490"/>
        </p:xfrm>
        <a:graphic>
          <a:graphicData uri="http://schemas.openxmlformats.org/drawingml/2006/table">
            <a:tbl>
              <a:tblPr/>
              <a:tblGrid>
                <a:gridCol w="574675"/>
                <a:gridCol w="793750"/>
                <a:gridCol w="912813"/>
                <a:gridCol w="836612"/>
                <a:gridCol w="9144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515" name="Text Box 51"/>
          <p:cNvSpPr txBox="1">
            <a:spLocks noChangeArrowheads="1"/>
          </p:cNvSpPr>
          <p:nvPr/>
        </p:nvSpPr>
        <p:spPr bwMode="auto">
          <a:xfrm>
            <a:off x="2266950" y="2276475"/>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AB</a:t>
            </a:r>
          </a:p>
        </p:txBody>
      </p:sp>
      <p:sp>
        <p:nvSpPr>
          <p:cNvPr id="318516" name="Text Box 52"/>
          <p:cNvSpPr txBox="1">
            <a:spLocks noChangeArrowheads="1"/>
          </p:cNvSpPr>
          <p:nvPr/>
        </p:nvSpPr>
        <p:spPr bwMode="auto">
          <a:xfrm>
            <a:off x="2771775" y="1916113"/>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CD</a:t>
            </a:r>
          </a:p>
        </p:txBody>
      </p:sp>
      <p:sp>
        <p:nvSpPr>
          <p:cNvPr id="318517" name="Oval 53"/>
          <p:cNvSpPr>
            <a:spLocks noChangeArrowheads="1"/>
          </p:cNvSpPr>
          <p:nvPr/>
        </p:nvSpPr>
        <p:spPr bwMode="auto">
          <a:xfrm>
            <a:off x="3779838" y="2636838"/>
            <a:ext cx="1584325" cy="12239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318518" name="Freeform 54"/>
          <p:cNvSpPr>
            <a:spLocks/>
          </p:cNvSpPr>
          <p:nvPr/>
        </p:nvSpPr>
        <p:spPr bwMode="auto">
          <a:xfrm>
            <a:off x="2987675" y="3908425"/>
            <a:ext cx="841375" cy="1189038"/>
          </a:xfrm>
          <a:custGeom>
            <a:avLst/>
            <a:gdLst>
              <a:gd name="T0" fmla="*/ 0 w 530"/>
              <a:gd name="T1" fmla="*/ 25400 h 749"/>
              <a:gd name="T2" fmla="*/ 720725 w 530"/>
              <a:gd name="T3" fmla="*/ 168275 h 749"/>
              <a:gd name="T4" fmla="*/ 720725 w 530"/>
              <a:gd name="T5" fmla="*/ 1033463 h 749"/>
              <a:gd name="T6" fmla="*/ 0 w 530"/>
              <a:gd name="T7" fmla="*/ 1104900 h 7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0" h="749">
                <a:moveTo>
                  <a:pt x="0" y="16"/>
                </a:moveTo>
                <a:cubicBezTo>
                  <a:pt x="189" y="8"/>
                  <a:pt x="378" y="0"/>
                  <a:pt x="454" y="106"/>
                </a:cubicBezTo>
                <a:cubicBezTo>
                  <a:pt x="530" y="212"/>
                  <a:pt x="530" y="553"/>
                  <a:pt x="454" y="651"/>
                </a:cubicBezTo>
                <a:cubicBezTo>
                  <a:pt x="378" y="749"/>
                  <a:pt x="189" y="722"/>
                  <a:pt x="0" y="696"/>
                </a:cubicBezTo>
              </a:path>
            </a:pathLst>
          </a:custGeom>
          <a:noFill/>
          <a:ln w="9525">
            <a:solidFill>
              <a:schemeClr val="tx1"/>
            </a:solidFill>
            <a:round/>
            <a:headEnd/>
            <a:tailEnd/>
          </a:ln>
          <a:effectLst/>
        </p:spPr>
        <p:txBody>
          <a:bodyPr/>
          <a:lstStyle/>
          <a:p>
            <a:endParaRPr lang="zh-CN" altLang="en-US"/>
          </a:p>
        </p:txBody>
      </p:sp>
      <p:sp>
        <p:nvSpPr>
          <p:cNvPr id="318519" name="Freeform 55"/>
          <p:cNvSpPr>
            <a:spLocks/>
          </p:cNvSpPr>
          <p:nvPr/>
        </p:nvSpPr>
        <p:spPr bwMode="auto">
          <a:xfrm>
            <a:off x="5556250" y="3765550"/>
            <a:ext cx="1187450" cy="1403350"/>
          </a:xfrm>
          <a:custGeom>
            <a:avLst/>
            <a:gdLst>
              <a:gd name="T0" fmla="*/ 1103313 w 748"/>
              <a:gd name="T1" fmla="*/ 239713 h 884"/>
              <a:gd name="T2" fmla="*/ 1031875 w 748"/>
              <a:gd name="T3" fmla="*/ 239713 h 884"/>
              <a:gd name="T4" fmla="*/ 168275 w 748"/>
              <a:gd name="T5" fmla="*/ 168275 h 884"/>
              <a:gd name="T6" fmla="*/ 168275 w 748"/>
              <a:gd name="T7" fmla="*/ 1247775 h 884"/>
              <a:gd name="T8" fmla="*/ 1176338 w 748"/>
              <a:gd name="T9" fmla="*/ 1103313 h 8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8" h="884">
                <a:moveTo>
                  <a:pt x="695" y="151"/>
                </a:moveTo>
                <a:cubicBezTo>
                  <a:pt x="721" y="154"/>
                  <a:pt x="748" y="158"/>
                  <a:pt x="650" y="151"/>
                </a:cubicBezTo>
                <a:cubicBezTo>
                  <a:pt x="552" y="144"/>
                  <a:pt x="197" y="0"/>
                  <a:pt x="106" y="106"/>
                </a:cubicBezTo>
                <a:cubicBezTo>
                  <a:pt x="15" y="212"/>
                  <a:pt x="0" y="688"/>
                  <a:pt x="106" y="786"/>
                </a:cubicBezTo>
                <a:cubicBezTo>
                  <a:pt x="212" y="884"/>
                  <a:pt x="635" y="710"/>
                  <a:pt x="741" y="695"/>
                </a:cubicBezTo>
              </a:path>
            </a:pathLst>
          </a:custGeom>
          <a:noFill/>
          <a:ln w="9525">
            <a:solidFill>
              <a:schemeClr val="tx1"/>
            </a:solidFill>
            <a:round/>
            <a:headEnd/>
            <a:tailEnd/>
          </a:ln>
          <a:effectLst/>
        </p:spPr>
        <p:txBody>
          <a:bodyPr/>
          <a:lstStyle/>
          <a:p>
            <a:endParaRPr lang="zh-CN" altLang="en-US"/>
          </a:p>
        </p:txBody>
      </p:sp>
      <p:sp>
        <p:nvSpPr>
          <p:cNvPr id="318520" name="Line 56"/>
          <p:cNvSpPr>
            <a:spLocks noChangeShapeType="1"/>
          </p:cNvSpPr>
          <p:nvPr/>
        </p:nvSpPr>
        <p:spPr bwMode="auto">
          <a:xfrm flipV="1">
            <a:off x="5435600" y="2276475"/>
            <a:ext cx="1368425"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楷体_GB2312" charset="0"/>
            </a:endParaRPr>
          </a:p>
        </p:txBody>
      </p:sp>
      <p:sp>
        <p:nvSpPr>
          <p:cNvPr id="318521" name="Line 57"/>
          <p:cNvSpPr>
            <a:spLocks noChangeShapeType="1"/>
          </p:cNvSpPr>
          <p:nvPr/>
        </p:nvSpPr>
        <p:spPr bwMode="auto">
          <a:xfrm>
            <a:off x="3563938" y="5084763"/>
            <a:ext cx="287337"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楷体_GB2312" charset="0"/>
            </a:endParaRPr>
          </a:p>
        </p:txBody>
      </p:sp>
      <p:graphicFrame>
        <p:nvGraphicFramePr>
          <p:cNvPr id="318522" name="Object 58"/>
          <p:cNvGraphicFramePr>
            <a:graphicFrameLocks noChangeAspect="1"/>
          </p:cNvGraphicFramePr>
          <p:nvPr/>
        </p:nvGraphicFramePr>
        <p:xfrm>
          <a:off x="6792913" y="2166938"/>
          <a:ext cx="817562" cy="442912"/>
        </p:xfrm>
        <a:graphic>
          <a:graphicData uri="http://schemas.openxmlformats.org/presentationml/2006/ole">
            <p:oleObj spid="_x0000_s82989" name="公式" r:id="rId3" imgW="304536" imgH="164957" progId="Equation.3">
              <p:embed/>
            </p:oleObj>
          </a:graphicData>
        </a:graphic>
      </p:graphicFrame>
      <p:graphicFrame>
        <p:nvGraphicFramePr>
          <p:cNvPr id="318523" name="Object 59"/>
          <p:cNvGraphicFramePr>
            <a:graphicFrameLocks noChangeAspect="1"/>
          </p:cNvGraphicFramePr>
          <p:nvPr/>
        </p:nvGraphicFramePr>
        <p:xfrm>
          <a:off x="3765550" y="5549900"/>
          <a:ext cx="819150" cy="442913"/>
        </p:xfrm>
        <a:graphic>
          <a:graphicData uri="http://schemas.openxmlformats.org/presentationml/2006/ole">
            <p:oleObj spid="_x0000_s82990" name="公式" r:id="rId4" imgW="304536" imgH="164957" progId="Equation.3">
              <p:embed/>
            </p:oleObj>
          </a:graphicData>
        </a:graphic>
      </p:graphicFrame>
      <p:graphicFrame>
        <p:nvGraphicFramePr>
          <p:cNvPr id="82991" name="Object 61"/>
          <p:cNvGraphicFramePr>
            <a:graphicFrameLocks noChangeAspect="1"/>
          </p:cNvGraphicFramePr>
          <p:nvPr>
            <p:ph/>
          </p:nvPr>
        </p:nvGraphicFramePr>
        <p:xfrm>
          <a:off x="611188" y="476250"/>
          <a:ext cx="8064500" cy="1230313"/>
        </p:xfrm>
        <a:graphic>
          <a:graphicData uri="http://schemas.openxmlformats.org/presentationml/2006/ole">
            <p:oleObj spid="_x0000_s82991" name="公式" r:id="rId5" imgW="4495800" imgH="685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517"/>
                                        </p:tgtEl>
                                        <p:attrNameLst>
                                          <p:attrName>style.visibility</p:attrName>
                                        </p:attrNameLst>
                                      </p:cBhvr>
                                      <p:to>
                                        <p:strVal val="visible"/>
                                      </p:to>
                                    </p:set>
                                    <p:anim calcmode="lin" valueType="num">
                                      <p:cBhvr additive="base">
                                        <p:cTn id="7" dur="500" fill="hold"/>
                                        <p:tgtEl>
                                          <p:spTgt spid="318517"/>
                                        </p:tgtEl>
                                        <p:attrNameLst>
                                          <p:attrName>ppt_x</p:attrName>
                                        </p:attrNameLst>
                                      </p:cBhvr>
                                      <p:tavLst>
                                        <p:tav tm="0">
                                          <p:val>
                                            <p:strVal val="#ppt_x"/>
                                          </p:val>
                                        </p:tav>
                                        <p:tav tm="100000">
                                          <p:val>
                                            <p:strVal val="#ppt_x"/>
                                          </p:val>
                                        </p:tav>
                                      </p:tavLst>
                                    </p:anim>
                                    <p:anim calcmode="lin" valueType="num">
                                      <p:cBhvr additive="base">
                                        <p:cTn id="8" dur="500" fill="hold"/>
                                        <p:tgtEl>
                                          <p:spTgt spid="3185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8518"/>
                                        </p:tgtEl>
                                        <p:attrNameLst>
                                          <p:attrName>style.visibility</p:attrName>
                                        </p:attrNameLst>
                                      </p:cBhvr>
                                      <p:to>
                                        <p:strVal val="visible"/>
                                      </p:to>
                                    </p:set>
                                    <p:anim calcmode="lin" valueType="num">
                                      <p:cBhvr additive="base">
                                        <p:cTn id="13" dur="500" fill="hold"/>
                                        <p:tgtEl>
                                          <p:spTgt spid="318518"/>
                                        </p:tgtEl>
                                        <p:attrNameLst>
                                          <p:attrName>ppt_x</p:attrName>
                                        </p:attrNameLst>
                                      </p:cBhvr>
                                      <p:tavLst>
                                        <p:tav tm="0">
                                          <p:val>
                                            <p:strVal val="#ppt_x"/>
                                          </p:val>
                                        </p:tav>
                                        <p:tav tm="100000">
                                          <p:val>
                                            <p:strVal val="#ppt_x"/>
                                          </p:val>
                                        </p:tav>
                                      </p:tavLst>
                                    </p:anim>
                                    <p:anim calcmode="lin" valueType="num">
                                      <p:cBhvr additive="base">
                                        <p:cTn id="14" dur="500" fill="hold"/>
                                        <p:tgtEl>
                                          <p:spTgt spid="3185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18519"/>
                                        </p:tgtEl>
                                        <p:attrNameLst>
                                          <p:attrName>style.visibility</p:attrName>
                                        </p:attrNameLst>
                                      </p:cBhvr>
                                      <p:to>
                                        <p:strVal val="visible"/>
                                      </p:to>
                                    </p:set>
                                    <p:anim calcmode="lin" valueType="num">
                                      <p:cBhvr additive="base">
                                        <p:cTn id="17" dur="500" fill="hold"/>
                                        <p:tgtEl>
                                          <p:spTgt spid="318519"/>
                                        </p:tgtEl>
                                        <p:attrNameLst>
                                          <p:attrName>ppt_x</p:attrName>
                                        </p:attrNameLst>
                                      </p:cBhvr>
                                      <p:tavLst>
                                        <p:tav tm="0">
                                          <p:val>
                                            <p:strVal val="#ppt_x"/>
                                          </p:val>
                                        </p:tav>
                                        <p:tav tm="100000">
                                          <p:val>
                                            <p:strVal val="#ppt_x"/>
                                          </p:val>
                                        </p:tav>
                                      </p:tavLst>
                                    </p:anim>
                                    <p:anim calcmode="lin" valueType="num">
                                      <p:cBhvr additive="base">
                                        <p:cTn id="18" dur="500" fill="hold"/>
                                        <p:tgtEl>
                                          <p:spTgt spid="31851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nodeType="clickEffect">
                                  <p:stCondLst>
                                    <p:cond delay="0"/>
                                  </p:stCondLst>
                                  <p:childTnLst>
                                    <p:set>
                                      <p:cBhvr>
                                        <p:cTn id="22" dur="1" fill="hold">
                                          <p:stCondLst>
                                            <p:cond delay="0"/>
                                          </p:stCondLst>
                                        </p:cTn>
                                        <p:tgtEl>
                                          <p:spTgt spid="318521"/>
                                        </p:tgtEl>
                                        <p:attrNameLst>
                                          <p:attrName>style.visibility</p:attrName>
                                        </p:attrNameLst>
                                      </p:cBhvr>
                                      <p:to>
                                        <p:strVal val="visible"/>
                                      </p:to>
                                    </p:set>
                                    <p:anim calcmode="lin" valueType="num">
                                      <p:cBhvr>
                                        <p:cTn id="23" dur="1000" fill="hold"/>
                                        <p:tgtEl>
                                          <p:spTgt spid="318521"/>
                                        </p:tgtEl>
                                        <p:attrNameLst>
                                          <p:attrName>ppt_x</p:attrName>
                                        </p:attrNameLst>
                                      </p:cBhvr>
                                      <p:tavLst>
                                        <p:tav tm="0">
                                          <p:val>
                                            <p:strVal val="#ppt_x-.2"/>
                                          </p:val>
                                        </p:tav>
                                        <p:tav tm="100000">
                                          <p:val>
                                            <p:strVal val="#ppt_x"/>
                                          </p:val>
                                        </p:tav>
                                      </p:tavLst>
                                    </p:anim>
                                    <p:anim calcmode="lin" valueType="num">
                                      <p:cBhvr>
                                        <p:cTn id="24" dur="1000" fill="hold"/>
                                        <p:tgtEl>
                                          <p:spTgt spid="318521"/>
                                        </p:tgtEl>
                                        <p:attrNameLst>
                                          <p:attrName>ppt_y</p:attrName>
                                        </p:attrNameLst>
                                      </p:cBhvr>
                                      <p:tavLst>
                                        <p:tav tm="0">
                                          <p:val>
                                            <p:strVal val="#ppt_y"/>
                                          </p:val>
                                        </p:tav>
                                        <p:tav tm="100000">
                                          <p:val>
                                            <p:strVal val="#ppt_y"/>
                                          </p:val>
                                        </p:tav>
                                      </p:tavLst>
                                    </p:anim>
                                    <p:animEffect transition="in" filter="wipe(right)" prLst="gradientSize: 0.1">
                                      <p:cBhvr>
                                        <p:cTn id="25" dur="1000"/>
                                        <p:tgtEl>
                                          <p:spTgt spid="318521"/>
                                        </p:tgtEl>
                                      </p:cBhvr>
                                    </p:animEffect>
                                  </p:childTnLst>
                                </p:cTn>
                              </p:par>
                              <p:par>
                                <p:cTn id="26" presetID="29" presetClass="entr" presetSubtype="0" fill="hold" nodeType="withEffect">
                                  <p:stCondLst>
                                    <p:cond delay="0"/>
                                  </p:stCondLst>
                                  <p:childTnLst>
                                    <p:set>
                                      <p:cBhvr>
                                        <p:cTn id="27" dur="1" fill="hold">
                                          <p:stCondLst>
                                            <p:cond delay="0"/>
                                          </p:stCondLst>
                                        </p:cTn>
                                        <p:tgtEl>
                                          <p:spTgt spid="318520"/>
                                        </p:tgtEl>
                                        <p:attrNameLst>
                                          <p:attrName>style.visibility</p:attrName>
                                        </p:attrNameLst>
                                      </p:cBhvr>
                                      <p:to>
                                        <p:strVal val="visible"/>
                                      </p:to>
                                    </p:set>
                                    <p:anim calcmode="lin" valueType="num">
                                      <p:cBhvr>
                                        <p:cTn id="28" dur="1000" fill="hold"/>
                                        <p:tgtEl>
                                          <p:spTgt spid="318520"/>
                                        </p:tgtEl>
                                        <p:attrNameLst>
                                          <p:attrName>ppt_x</p:attrName>
                                        </p:attrNameLst>
                                      </p:cBhvr>
                                      <p:tavLst>
                                        <p:tav tm="0">
                                          <p:val>
                                            <p:strVal val="#ppt_x-.2"/>
                                          </p:val>
                                        </p:tav>
                                        <p:tav tm="100000">
                                          <p:val>
                                            <p:strVal val="#ppt_x"/>
                                          </p:val>
                                        </p:tav>
                                      </p:tavLst>
                                    </p:anim>
                                    <p:anim calcmode="lin" valueType="num">
                                      <p:cBhvr>
                                        <p:cTn id="29" dur="1000" fill="hold"/>
                                        <p:tgtEl>
                                          <p:spTgt spid="31852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18520"/>
                                        </p:tgtEl>
                                      </p:cBhvr>
                                    </p:animEffect>
                                  </p:childTnLst>
                                </p:cTn>
                              </p:par>
                              <p:par>
                                <p:cTn id="31" presetID="29" presetClass="entr" presetSubtype="0" fill="hold" nodeType="withEffect">
                                  <p:stCondLst>
                                    <p:cond delay="0"/>
                                  </p:stCondLst>
                                  <p:childTnLst>
                                    <p:set>
                                      <p:cBhvr>
                                        <p:cTn id="32" dur="1" fill="hold">
                                          <p:stCondLst>
                                            <p:cond delay="0"/>
                                          </p:stCondLst>
                                        </p:cTn>
                                        <p:tgtEl>
                                          <p:spTgt spid="318523"/>
                                        </p:tgtEl>
                                        <p:attrNameLst>
                                          <p:attrName>style.visibility</p:attrName>
                                        </p:attrNameLst>
                                      </p:cBhvr>
                                      <p:to>
                                        <p:strVal val="visible"/>
                                      </p:to>
                                    </p:set>
                                    <p:anim calcmode="lin" valueType="num">
                                      <p:cBhvr>
                                        <p:cTn id="33" dur="1000" fill="hold"/>
                                        <p:tgtEl>
                                          <p:spTgt spid="318523"/>
                                        </p:tgtEl>
                                        <p:attrNameLst>
                                          <p:attrName>ppt_x</p:attrName>
                                        </p:attrNameLst>
                                      </p:cBhvr>
                                      <p:tavLst>
                                        <p:tav tm="0">
                                          <p:val>
                                            <p:strVal val="#ppt_x-.2"/>
                                          </p:val>
                                        </p:tav>
                                        <p:tav tm="100000">
                                          <p:val>
                                            <p:strVal val="#ppt_x"/>
                                          </p:val>
                                        </p:tav>
                                      </p:tavLst>
                                    </p:anim>
                                    <p:anim calcmode="lin" valueType="num">
                                      <p:cBhvr>
                                        <p:cTn id="34" dur="1000" fill="hold"/>
                                        <p:tgtEl>
                                          <p:spTgt spid="318523"/>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18523"/>
                                        </p:tgtEl>
                                      </p:cBhvr>
                                    </p:animEffect>
                                  </p:childTnLst>
                                </p:cTn>
                              </p:par>
                              <p:par>
                                <p:cTn id="36" presetID="29" presetClass="entr" presetSubtype="0" fill="hold" nodeType="withEffect">
                                  <p:stCondLst>
                                    <p:cond delay="0"/>
                                  </p:stCondLst>
                                  <p:childTnLst>
                                    <p:set>
                                      <p:cBhvr>
                                        <p:cTn id="37" dur="1" fill="hold">
                                          <p:stCondLst>
                                            <p:cond delay="0"/>
                                          </p:stCondLst>
                                        </p:cTn>
                                        <p:tgtEl>
                                          <p:spTgt spid="318522"/>
                                        </p:tgtEl>
                                        <p:attrNameLst>
                                          <p:attrName>style.visibility</p:attrName>
                                        </p:attrNameLst>
                                      </p:cBhvr>
                                      <p:to>
                                        <p:strVal val="visible"/>
                                      </p:to>
                                    </p:set>
                                    <p:anim calcmode="lin" valueType="num">
                                      <p:cBhvr>
                                        <p:cTn id="38" dur="1000" fill="hold"/>
                                        <p:tgtEl>
                                          <p:spTgt spid="318522"/>
                                        </p:tgtEl>
                                        <p:attrNameLst>
                                          <p:attrName>ppt_x</p:attrName>
                                        </p:attrNameLst>
                                      </p:cBhvr>
                                      <p:tavLst>
                                        <p:tav tm="0">
                                          <p:val>
                                            <p:strVal val="#ppt_x-.2"/>
                                          </p:val>
                                        </p:tav>
                                        <p:tav tm="100000">
                                          <p:val>
                                            <p:strVal val="#ppt_x"/>
                                          </p:val>
                                        </p:tav>
                                      </p:tavLst>
                                    </p:anim>
                                    <p:anim calcmode="lin" valueType="num">
                                      <p:cBhvr>
                                        <p:cTn id="39" dur="1000" fill="hold"/>
                                        <p:tgtEl>
                                          <p:spTgt spid="318522"/>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18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17" grpId="0" animBg="1"/>
      <p:bldP spid="318518" grpId="0" animBg="1"/>
      <p:bldP spid="3185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defRPr/>
            </a:pPr>
            <a:r>
              <a:rPr kumimoji="0" lang="zh-CN" altLang="en-US" smtClean="0"/>
              <a:t>例：</a:t>
            </a:r>
          </a:p>
        </p:txBody>
      </p:sp>
      <p:graphicFrame>
        <p:nvGraphicFramePr>
          <p:cNvPr id="83970" name="Object 3"/>
          <p:cNvGraphicFramePr>
            <a:graphicFrameLocks noChangeAspect="1"/>
          </p:cNvGraphicFramePr>
          <p:nvPr>
            <p:ph sz="half" idx="1"/>
          </p:nvPr>
        </p:nvGraphicFramePr>
        <p:xfrm>
          <a:off x="1258888" y="844550"/>
          <a:ext cx="7273925" cy="1085850"/>
        </p:xfrm>
        <a:graphic>
          <a:graphicData uri="http://schemas.openxmlformats.org/presentationml/2006/ole">
            <p:oleObj spid="_x0000_s83970" name="公式" r:id="rId3" imgW="2806700" imgH="419100" progId="Equation.3">
              <p:embed/>
            </p:oleObj>
          </a:graphicData>
        </a:graphic>
      </p:graphicFrame>
      <p:graphicFrame>
        <p:nvGraphicFramePr>
          <p:cNvPr id="240644" name="Group 4"/>
          <p:cNvGraphicFramePr>
            <a:graphicFrameLocks noGrp="1"/>
          </p:cNvGraphicFramePr>
          <p:nvPr/>
        </p:nvGraphicFramePr>
        <p:xfrm>
          <a:off x="2627313" y="2579688"/>
          <a:ext cx="3889375" cy="2937490"/>
        </p:xfrm>
        <a:graphic>
          <a:graphicData uri="http://schemas.openxmlformats.org/drawingml/2006/table">
            <a:tbl>
              <a:tblPr/>
              <a:tblGrid>
                <a:gridCol w="574675"/>
                <a:gridCol w="793750"/>
                <a:gridCol w="792162"/>
                <a:gridCol w="957263"/>
                <a:gridCol w="77152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T="45709" marB="45709" horzOverflow="overflow">
                    <a:lnL>
                      <a:noFill/>
                    </a:lnL>
                    <a:lnR>
                      <a:noFill/>
                    </a:lnR>
                    <a:ln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marT="45709" marB="4570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0693" name="Text Box 53"/>
          <p:cNvSpPr txBox="1">
            <a:spLocks noChangeArrowheads="1"/>
          </p:cNvSpPr>
          <p:nvPr/>
        </p:nvSpPr>
        <p:spPr bwMode="auto">
          <a:xfrm>
            <a:off x="2266950" y="2724150"/>
            <a:ext cx="647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AB</a:t>
            </a:r>
          </a:p>
        </p:txBody>
      </p:sp>
      <p:sp>
        <p:nvSpPr>
          <p:cNvPr id="240694" name="Text Box 54"/>
          <p:cNvSpPr txBox="1">
            <a:spLocks noChangeArrowheads="1"/>
          </p:cNvSpPr>
          <p:nvPr/>
        </p:nvSpPr>
        <p:spPr bwMode="auto">
          <a:xfrm>
            <a:off x="2771775" y="2363788"/>
            <a:ext cx="10080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zh-CN" sz="2400">
                <a:latin typeface="Arial" charset="0"/>
                <a:ea typeface="楷体_GB2312" charset="0"/>
              </a:rPr>
              <a:t>CD</a:t>
            </a:r>
          </a:p>
        </p:txBody>
      </p:sp>
      <p:sp>
        <p:nvSpPr>
          <p:cNvPr id="240695" name="Oval 55"/>
          <p:cNvSpPr>
            <a:spLocks noChangeArrowheads="1"/>
          </p:cNvSpPr>
          <p:nvPr/>
        </p:nvSpPr>
        <p:spPr bwMode="auto">
          <a:xfrm>
            <a:off x="5724525" y="3068638"/>
            <a:ext cx="647700" cy="2447925"/>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楷体_GB2312" charset="0"/>
            </a:endParaRPr>
          </a:p>
        </p:txBody>
      </p:sp>
      <p:sp>
        <p:nvSpPr>
          <p:cNvPr id="240696" name="Freeform 56"/>
          <p:cNvSpPr>
            <a:spLocks/>
          </p:cNvSpPr>
          <p:nvPr/>
        </p:nvSpPr>
        <p:spPr bwMode="auto">
          <a:xfrm>
            <a:off x="2916238" y="3644900"/>
            <a:ext cx="1079500" cy="1379538"/>
          </a:xfrm>
          <a:custGeom>
            <a:avLst/>
            <a:gdLst>
              <a:gd name="T0" fmla="*/ 0 w 680"/>
              <a:gd name="T1" fmla="*/ 0 h 869"/>
              <a:gd name="T2" fmla="*/ 935038 w 680"/>
              <a:gd name="T3" fmla="*/ 215900 h 869"/>
              <a:gd name="T4" fmla="*/ 863600 w 680"/>
              <a:gd name="T5" fmla="*/ 1223963 h 869"/>
              <a:gd name="T6" fmla="*/ 142875 w 680"/>
              <a:gd name="T7" fmla="*/ 1152525 h 8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 h="869">
                <a:moveTo>
                  <a:pt x="0" y="0"/>
                </a:moveTo>
                <a:cubicBezTo>
                  <a:pt x="249" y="3"/>
                  <a:pt x="498" y="7"/>
                  <a:pt x="589" y="136"/>
                </a:cubicBezTo>
                <a:cubicBezTo>
                  <a:pt x="680" y="265"/>
                  <a:pt x="627" y="673"/>
                  <a:pt x="544" y="771"/>
                </a:cubicBezTo>
                <a:cubicBezTo>
                  <a:pt x="461" y="869"/>
                  <a:pt x="275" y="797"/>
                  <a:pt x="90" y="726"/>
                </a:cubicBezTo>
              </a:path>
            </a:pathLst>
          </a:custGeom>
          <a:noFill/>
          <a:ln w="9525">
            <a:solidFill>
              <a:schemeClr val="tx1"/>
            </a:solidFill>
            <a:round/>
            <a:headEnd/>
            <a:tailEnd/>
          </a:ln>
          <a:effectLst/>
        </p:spPr>
        <p:txBody>
          <a:bodyPr/>
          <a:lstStyle/>
          <a:p>
            <a:endParaRPr lang="zh-CN" altLang="en-US"/>
          </a:p>
        </p:txBody>
      </p:sp>
      <p:sp>
        <p:nvSpPr>
          <p:cNvPr id="240697" name="Freeform 57"/>
          <p:cNvSpPr>
            <a:spLocks/>
          </p:cNvSpPr>
          <p:nvPr/>
        </p:nvSpPr>
        <p:spPr bwMode="auto">
          <a:xfrm>
            <a:off x="5664200" y="3609975"/>
            <a:ext cx="1068388" cy="1427163"/>
          </a:xfrm>
          <a:custGeom>
            <a:avLst/>
            <a:gdLst>
              <a:gd name="T0" fmla="*/ 995363 w 673"/>
              <a:gd name="T1" fmla="*/ 179388 h 899"/>
              <a:gd name="T2" fmla="*/ 131763 w 673"/>
              <a:gd name="T3" fmla="*/ 179388 h 899"/>
              <a:gd name="T4" fmla="*/ 203200 w 673"/>
              <a:gd name="T5" fmla="*/ 1258888 h 899"/>
              <a:gd name="T6" fmla="*/ 1068388 w 673"/>
              <a:gd name="T7" fmla="*/ 1187450 h 8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899">
                <a:moveTo>
                  <a:pt x="627" y="113"/>
                </a:moveTo>
                <a:cubicBezTo>
                  <a:pt x="396" y="56"/>
                  <a:pt x="166" y="0"/>
                  <a:pt x="83" y="113"/>
                </a:cubicBezTo>
                <a:cubicBezTo>
                  <a:pt x="0" y="226"/>
                  <a:pt x="30" y="687"/>
                  <a:pt x="128" y="793"/>
                </a:cubicBezTo>
                <a:cubicBezTo>
                  <a:pt x="226" y="899"/>
                  <a:pt x="590" y="755"/>
                  <a:pt x="673" y="748"/>
                </a:cubicBezTo>
              </a:path>
            </a:pathLst>
          </a:custGeom>
          <a:noFill/>
          <a:ln w="9525">
            <a:solidFill>
              <a:schemeClr val="tx1"/>
            </a:solidFill>
            <a:round/>
            <a:headEnd/>
            <a:tailEnd/>
          </a:ln>
          <a:effectLst/>
        </p:spPr>
        <p:txBody>
          <a:bodyPr/>
          <a:lstStyle/>
          <a:p>
            <a:endParaRPr lang="zh-CN" altLang="en-US"/>
          </a:p>
        </p:txBody>
      </p:sp>
      <p:sp>
        <p:nvSpPr>
          <p:cNvPr id="240698" name="Freeform 58"/>
          <p:cNvSpPr>
            <a:spLocks/>
          </p:cNvSpPr>
          <p:nvPr/>
        </p:nvSpPr>
        <p:spPr bwMode="auto">
          <a:xfrm>
            <a:off x="2987675" y="4281488"/>
            <a:ext cx="912813" cy="1247775"/>
          </a:xfrm>
          <a:custGeom>
            <a:avLst/>
            <a:gdLst>
              <a:gd name="T0" fmla="*/ 71438 w 575"/>
              <a:gd name="T1" fmla="*/ 155575 h 786"/>
              <a:gd name="T2" fmla="*/ 720725 w 575"/>
              <a:gd name="T3" fmla="*/ 155575 h 786"/>
              <a:gd name="T4" fmla="*/ 792163 w 575"/>
              <a:gd name="T5" fmla="*/ 1092200 h 786"/>
              <a:gd name="T6" fmla="*/ 0 w 575"/>
              <a:gd name="T7" fmla="*/ 1092200 h 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786">
                <a:moveTo>
                  <a:pt x="45" y="98"/>
                </a:moveTo>
                <a:cubicBezTo>
                  <a:pt x="211" y="49"/>
                  <a:pt x="378" y="0"/>
                  <a:pt x="454" y="98"/>
                </a:cubicBezTo>
                <a:cubicBezTo>
                  <a:pt x="530" y="196"/>
                  <a:pt x="575" y="590"/>
                  <a:pt x="499" y="688"/>
                </a:cubicBezTo>
                <a:cubicBezTo>
                  <a:pt x="423" y="786"/>
                  <a:pt x="211" y="737"/>
                  <a:pt x="0" y="688"/>
                </a:cubicBezTo>
              </a:path>
            </a:pathLst>
          </a:custGeom>
          <a:noFill/>
          <a:ln w="9525">
            <a:solidFill>
              <a:schemeClr val="tx1"/>
            </a:solidFill>
            <a:round/>
            <a:headEnd/>
            <a:tailEnd/>
          </a:ln>
          <a:effectLst/>
        </p:spPr>
        <p:txBody>
          <a:bodyPr/>
          <a:lstStyle/>
          <a:p>
            <a:endParaRPr lang="zh-CN" altLang="en-US"/>
          </a:p>
        </p:txBody>
      </p:sp>
      <p:sp>
        <p:nvSpPr>
          <p:cNvPr id="240699" name="Freeform 59"/>
          <p:cNvSpPr>
            <a:spLocks/>
          </p:cNvSpPr>
          <p:nvPr/>
        </p:nvSpPr>
        <p:spPr bwMode="auto">
          <a:xfrm>
            <a:off x="5651500" y="4281488"/>
            <a:ext cx="1008063" cy="1247775"/>
          </a:xfrm>
          <a:custGeom>
            <a:avLst/>
            <a:gdLst>
              <a:gd name="T0" fmla="*/ 936625 w 635"/>
              <a:gd name="T1" fmla="*/ 155575 h 786"/>
              <a:gd name="T2" fmla="*/ 144463 w 635"/>
              <a:gd name="T3" fmla="*/ 155575 h 786"/>
              <a:gd name="T4" fmla="*/ 144463 w 635"/>
              <a:gd name="T5" fmla="*/ 1092200 h 786"/>
              <a:gd name="T6" fmla="*/ 1008063 w 635"/>
              <a:gd name="T7" fmla="*/ 1092200 h 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786">
                <a:moveTo>
                  <a:pt x="590" y="98"/>
                </a:moveTo>
                <a:cubicBezTo>
                  <a:pt x="382" y="49"/>
                  <a:pt x="174" y="0"/>
                  <a:pt x="91" y="98"/>
                </a:cubicBezTo>
                <a:cubicBezTo>
                  <a:pt x="8" y="196"/>
                  <a:pt x="0" y="590"/>
                  <a:pt x="91" y="688"/>
                </a:cubicBezTo>
                <a:cubicBezTo>
                  <a:pt x="182" y="786"/>
                  <a:pt x="408" y="737"/>
                  <a:pt x="635" y="688"/>
                </a:cubicBezTo>
              </a:path>
            </a:pathLst>
          </a:custGeom>
          <a:noFill/>
          <a:ln w="9525">
            <a:solidFill>
              <a:schemeClr val="tx1"/>
            </a:solidFill>
            <a:round/>
            <a:headEnd/>
            <a:tailEnd/>
          </a:ln>
          <a:effectLst/>
        </p:spPr>
        <p:txBody>
          <a:bodyPr/>
          <a:lstStyle/>
          <a:p>
            <a:endParaRPr lang="zh-CN" altLang="en-US"/>
          </a:p>
        </p:txBody>
      </p:sp>
      <p:graphicFrame>
        <p:nvGraphicFramePr>
          <p:cNvPr id="240700" name="Object 60"/>
          <p:cNvGraphicFramePr>
            <a:graphicFrameLocks noChangeAspect="1"/>
          </p:cNvGraphicFramePr>
          <p:nvPr/>
        </p:nvGraphicFramePr>
        <p:xfrm>
          <a:off x="2882900" y="5819775"/>
          <a:ext cx="3352800" cy="508000"/>
        </p:xfrm>
        <a:graphic>
          <a:graphicData uri="http://schemas.openxmlformats.org/presentationml/2006/ole">
            <p:oleObj spid="_x0000_s84015" name="公式" r:id="rId4" imgW="1422400" imgH="2159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95"/>
                                        </p:tgtEl>
                                        <p:attrNameLst>
                                          <p:attrName>style.visibility</p:attrName>
                                        </p:attrNameLst>
                                      </p:cBhvr>
                                      <p:to>
                                        <p:strVal val="visible"/>
                                      </p:to>
                                    </p:set>
                                    <p:anim calcmode="lin" valueType="num">
                                      <p:cBhvr additive="base">
                                        <p:cTn id="7" dur="500" fill="hold"/>
                                        <p:tgtEl>
                                          <p:spTgt spid="240695"/>
                                        </p:tgtEl>
                                        <p:attrNameLst>
                                          <p:attrName>ppt_x</p:attrName>
                                        </p:attrNameLst>
                                      </p:cBhvr>
                                      <p:tavLst>
                                        <p:tav tm="0">
                                          <p:val>
                                            <p:strVal val="#ppt_x"/>
                                          </p:val>
                                        </p:tav>
                                        <p:tav tm="100000">
                                          <p:val>
                                            <p:strVal val="#ppt_x"/>
                                          </p:val>
                                        </p:tav>
                                      </p:tavLst>
                                    </p:anim>
                                    <p:anim calcmode="lin" valueType="num">
                                      <p:cBhvr additive="base">
                                        <p:cTn id="8" dur="500" fill="hold"/>
                                        <p:tgtEl>
                                          <p:spTgt spid="2406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97"/>
                                        </p:tgtEl>
                                        <p:attrNameLst>
                                          <p:attrName>style.visibility</p:attrName>
                                        </p:attrNameLst>
                                      </p:cBhvr>
                                      <p:to>
                                        <p:strVal val="visible"/>
                                      </p:to>
                                    </p:set>
                                    <p:anim calcmode="lin" valueType="num">
                                      <p:cBhvr additive="base">
                                        <p:cTn id="13" dur="500" fill="hold"/>
                                        <p:tgtEl>
                                          <p:spTgt spid="240697"/>
                                        </p:tgtEl>
                                        <p:attrNameLst>
                                          <p:attrName>ppt_x</p:attrName>
                                        </p:attrNameLst>
                                      </p:cBhvr>
                                      <p:tavLst>
                                        <p:tav tm="0">
                                          <p:val>
                                            <p:strVal val="#ppt_x"/>
                                          </p:val>
                                        </p:tav>
                                        <p:tav tm="100000">
                                          <p:val>
                                            <p:strVal val="#ppt_x"/>
                                          </p:val>
                                        </p:tav>
                                      </p:tavLst>
                                    </p:anim>
                                    <p:anim calcmode="lin" valueType="num">
                                      <p:cBhvr additive="base">
                                        <p:cTn id="14" dur="500" fill="hold"/>
                                        <p:tgtEl>
                                          <p:spTgt spid="24069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0696"/>
                                        </p:tgtEl>
                                        <p:attrNameLst>
                                          <p:attrName>style.visibility</p:attrName>
                                        </p:attrNameLst>
                                      </p:cBhvr>
                                      <p:to>
                                        <p:strVal val="visible"/>
                                      </p:to>
                                    </p:set>
                                    <p:anim calcmode="lin" valueType="num">
                                      <p:cBhvr additive="base">
                                        <p:cTn id="17" dur="500" fill="hold"/>
                                        <p:tgtEl>
                                          <p:spTgt spid="240696"/>
                                        </p:tgtEl>
                                        <p:attrNameLst>
                                          <p:attrName>ppt_x</p:attrName>
                                        </p:attrNameLst>
                                      </p:cBhvr>
                                      <p:tavLst>
                                        <p:tav tm="0">
                                          <p:val>
                                            <p:strVal val="#ppt_x"/>
                                          </p:val>
                                        </p:tav>
                                        <p:tav tm="100000">
                                          <p:val>
                                            <p:strVal val="#ppt_x"/>
                                          </p:val>
                                        </p:tav>
                                      </p:tavLst>
                                    </p:anim>
                                    <p:anim calcmode="lin" valueType="num">
                                      <p:cBhvr additive="base">
                                        <p:cTn id="18" dur="500" fill="hold"/>
                                        <p:tgtEl>
                                          <p:spTgt spid="24069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0698"/>
                                        </p:tgtEl>
                                        <p:attrNameLst>
                                          <p:attrName>style.visibility</p:attrName>
                                        </p:attrNameLst>
                                      </p:cBhvr>
                                      <p:to>
                                        <p:strVal val="visible"/>
                                      </p:to>
                                    </p:set>
                                    <p:anim calcmode="lin" valueType="num">
                                      <p:cBhvr additive="base">
                                        <p:cTn id="23" dur="500" fill="hold"/>
                                        <p:tgtEl>
                                          <p:spTgt spid="240698"/>
                                        </p:tgtEl>
                                        <p:attrNameLst>
                                          <p:attrName>ppt_x</p:attrName>
                                        </p:attrNameLst>
                                      </p:cBhvr>
                                      <p:tavLst>
                                        <p:tav tm="0">
                                          <p:val>
                                            <p:strVal val="#ppt_x"/>
                                          </p:val>
                                        </p:tav>
                                        <p:tav tm="100000">
                                          <p:val>
                                            <p:strVal val="#ppt_x"/>
                                          </p:val>
                                        </p:tav>
                                      </p:tavLst>
                                    </p:anim>
                                    <p:anim calcmode="lin" valueType="num">
                                      <p:cBhvr additive="base">
                                        <p:cTn id="24" dur="500" fill="hold"/>
                                        <p:tgtEl>
                                          <p:spTgt spid="24069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0699"/>
                                        </p:tgtEl>
                                        <p:attrNameLst>
                                          <p:attrName>style.visibility</p:attrName>
                                        </p:attrNameLst>
                                      </p:cBhvr>
                                      <p:to>
                                        <p:strVal val="visible"/>
                                      </p:to>
                                    </p:set>
                                    <p:anim calcmode="lin" valueType="num">
                                      <p:cBhvr additive="base">
                                        <p:cTn id="27" dur="500" fill="hold"/>
                                        <p:tgtEl>
                                          <p:spTgt spid="240699"/>
                                        </p:tgtEl>
                                        <p:attrNameLst>
                                          <p:attrName>ppt_x</p:attrName>
                                        </p:attrNameLst>
                                      </p:cBhvr>
                                      <p:tavLst>
                                        <p:tav tm="0">
                                          <p:val>
                                            <p:strVal val="#ppt_x"/>
                                          </p:val>
                                        </p:tav>
                                        <p:tav tm="100000">
                                          <p:val>
                                            <p:strVal val="#ppt_x"/>
                                          </p:val>
                                        </p:tav>
                                      </p:tavLst>
                                    </p:anim>
                                    <p:anim calcmode="lin" valueType="num">
                                      <p:cBhvr additive="base">
                                        <p:cTn id="28" dur="500" fill="hold"/>
                                        <p:tgtEl>
                                          <p:spTgt spid="24069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40700"/>
                                        </p:tgtEl>
                                        <p:attrNameLst>
                                          <p:attrName>style.visibility</p:attrName>
                                        </p:attrNameLst>
                                      </p:cBhvr>
                                      <p:to>
                                        <p:strVal val="visible"/>
                                      </p:to>
                                    </p:set>
                                    <p:anim calcmode="lin" valueType="num">
                                      <p:cBhvr additive="base">
                                        <p:cTn id="33" dur="500" fill="hold"/>
                                        <p:tgtEl>
                                          <p:spTgt spid="240700"/>
                                        </p:tgtEl>
                                        <p:attrNameLst>
                                          <p:attrName>ppt_x</p:attrName>
                                        </p:attrNameLst>
                                      </p:cBhvr>
                                      <p:tavLst>
                                        <p:tav tm="0">
                                          <p:val>
                                            <p:strVal val="#ppt_x"/>
                                          </p:val>
                                        </p:tav>
                                        <p:tav tm="100000">
                                          <p:val>
                                            <p:strVal val="#ppt_x"/>
                                          </p:val>
                                        </p:tav>
                                      </p:tavLst>
                                    </p:anim>
                                    <p:anim calcmode="lin" valueType="num">
                                      <p:cBhvr additive="base">
                                        <p:cTn id="34" dur="500" fill="hold"/>
                                        <p:tgtEl>
                                          <p:spTgt spid="240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95" grpId="0" animBg="1"/>
      <p:bldP spid="240696" grpId="0" animBg="1"/>
      <p:bldP spid="240697" grpId="0" animBg="1"/>
      <p:bldP spid="240698" grpId="0" animBg="1"/>
      <p:bldP spid="24069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3"/>
          <a:srcRect/>
          <a:stretch>
            <a:fillRect/>
          </a:stretch>
        </p:blipFill>
        <p:spPr bwMode="auto">
          <a:xfrm>
            <a:off x="4932040" y="3140968"/>
            <a:ext cx="4007167" cy="3020378"/>
          </a:xfrm>
          <a:prstGeom prst="rect">
            <a:avLst/>
          </a:prstGeom>
          <a:noFill/>
          <a:ln w="9525">
            <a:noFill/>
            <a:miter lim="800000"/>
            <a:headEnd/>
            <a:tailEnd/>
          </a:ln>
        </p:spPr>
      </p:pic>
      <p:sp>
        <p:nvSpPr>
          <p:cNvPr id="320514" name="Rectangle 2"/>
          <p:cNvSpPr>
            <a:spLocks noGrp="1" noChangeArrowheads="1"/>
          </p:cNvSpPr>
          <p:nvPr>
            <p:ph type="title"/>
          </p:nvPr>
        </p:nvSpPr>
        <p:spPr/>
        <p:txBody>
          <a:bodyPr/>
          <a:lstStyle/>
          <a:p>
            <a:r>
              <a:rPr kumimoji="0" lang="en-US" altLang="zh-CN" sz="3200" dirty="0" smtClean="0">
                <a:effectLst>
                  <a:outerShdw blurRad="38100" dist="38100" dir="2700000" algn="tl">
                    <a:srgbClr val="C0C0C0"/>
                  </a:outerShdw>
                </a:effectLst>
              </a:rPr>
              <a:t>2.8 </a:t>
            </a:r>
            <a:r>
              <a:rPr kumimoji="0" lang="zh-CN" altLang="en-US" sz="3200" dirty="0" smtClean="0">
                <a:effectLst>
                  <a:outerShdw blurRad="38100" dist="38100" dir="2700000" algn="tl">
                    <a:srgbClr val="C0C0C0"/>
                  </a:outerShdw>
                </a:effectLst>
              </a:rPr>
              <a:t>多输出逻辑函数的化简</a:t>
            </a:r>
          </a:p>
        </p:txBody>
      </p:sp>
      <p:sp>
        <p:nvSpPr>
          <p:cNvPr id="320516" name="Rectangle 4"/>
          <p:cNvSpPr>
            <a:spLocks noGrp="1" noChangeArrowheads="1"/>
          </p:cNvSpPr>
          <p:nvPr>
            <p:ph type="body" sz="half" idx="1"/>
          </p:nvPr>
        </p:nvSpPr>
        <p:spPr>
          <a:xfrm>
            <a:off x="107504" y="1412776"/>
            <a:ext cx="7632700" cy="1039812"/>
          </a:xfrm>
        </p:spPr>
        <p:txBody>
          <a:bodyPr/>
          <a:lstStyle/>
          <a:p>
            <a:pPr>
              <a:buFontTx/>
              <a:buNone/>
            </a:pPr>
            <a:r>
              <a:rPr kumimoji="0" lang="zh-CN" altLang="en-US" sz="2400" dirty="0" smtClean="0">
                <a:effectLst>
                  <a:outerShdw blurRad="38100" dist="38100" dir="2700000" algn="tl">
                    <a:srgbClr val="C0C0C0"/>
                  </a:outerShdw>
                </a:effectLst>
              </a:rPr>
              <a:t>例</a:t>
            </a:r>
            <a:r>
              <a:rPr kumimoji="0" lang="en-US" altLang="zh-CN" sz="2400" dirty="0" smtClean="0">
                <a:effectLst>
                  <a:outerShdw blurRad="38100" dist="38100" dir="2700000" algn="tl">
                    <a:srgbClr val="C0C0C0"/>
                  </a:outerShdw>
                </a:effectLst>
              </a:rPr>
              <a:t>:</a:t>
            </a:r>
            <a:endParaRPr kumimoji="0" lang="zh-CN" altLang="en-US" sz="2400" dirty="0" smtClean="0">
              <a:effectLst>
                <a:outerShdw blurRad="38100" dist="38100" dir="2700000" algn="tl">
                  <a:srgbClr val="C0C0C0"/>
                </a:outerShdw>
              </a:effectLst>
            </a:endParaRPr>
          </a:p>
        </p:txBody>
      </p:sp>
      <p:graphicFrame>
        <p:nvGraphicFramePr>
          <p:cNvPr id="108546" name="Object 3"/>
          <p:cNvGraphicFramePr>
            <a:graphicFrameLocks noChangeAspect="1"/>
          </p:cNvGraphicFramePr>
          <p:nvPr/>
        </p:nvGraphicFramePr>
        <p:xfrm>
          <a:off x="807119" y="1484784"/>
          <a:ext cx="5853113" cy="1473200"/>
        </p:xfrm>
        <a:graphic>
          <a:graphicData uri="http://schemas.openxmlformats.org/presentationml/2006/ole">
            <p:oleObj spid="_x0000_s108546" name="公式" r:id="rId4" imgW="2730240" imgH="685800" progId="Equation.3">
              <p:embed/>
            </p:oleObj>
          </a:graphicData>
        </a:graphic>
      </p:graphicFrame>
      <p:graphicFrame>
        <p:nvGraphicFramePr>
          <p:cNvPr id="108547" name="Object 3"/>
          <p:cNvGraphicFramePr>
            <a:graphicFrameLocks noChangeAspect="1"/>
          </p:cNvGraphicFramePr>
          <p:nvPr/>
        </p:nvGraphicFramePr>
        <p:xfrm>
          <a:off x="107504" y="4260056"/>
          <a:ext cx="4275137" cy="1473200"/>
        </p:xfrm>
        <a:graphic>
          <a:graphicData uri="http://schemas.openxmlformats.org/presentationml/2006/ole">
            <p:oleObj spid="_x0000_s108547" name="公式" r:id="rId5" imgW="1993680" imgH="685800" progId="Equation.3">
              <p:embed/>
            </p:oleObj>
          </a:graphicData>
        </a:graphic>
      </p:graphicFrame>
      <p:sp>
        <p:nvSpPr>
          <p:cNvPr id="10" name="AutoShape 5"/>
          <p:cNvSpPr>
            <a:spLocks noChangeArrowheads="1"/>
          </p:cNvSpPr>
          <p:nvPr/>
        </p:nvSpPr>
        <p:spPr bwMode="auto">
          <a:xfrm>
            <a:off x="1619869" y="3069010"/>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11" name="Rectangle 9"/>
          <p:cNvSpPr>
            <a:spLocks noChangeArrowheads="1"/>
          </p:cNvSpPr>
          <p:nvPr/>
        </p:nvSpPr>
        <p:spPr bwMode="auto">
          <a:xfrm>
            <a:off x="2123728" y="3120827"/>
            <a:ext cx="189297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zh-CN" altLang="en-US" sz="2400" b="0" dirty="0" smtClean="0">
                <a:solidFill>
                  <a:srgbClr val="000000"/>
                </a:solidFill>
                <a:effectLst>
                  <a:outerShdw blurRad="38100" dist="38100" dir="2700000" algn="tl">
                    <a:srgbClr val="DDDDDD"/>
                  </a:outerShdw>
                </a:effectLst>
                <a:latin typeface="Times New Roman" charset="0"/>
                <a:ea typeface="楷体_GB2312" charset="0"/>
              </a:rPr>
              <a:t>卡诺图化简</a:t>
            </a:r>
            <a:endParaRPr lang="zh-CN" altLang="en-US" sz="2400" b="0" dirty="0">
              <a:solidFill>
                <a:srgbClr val="000000"/>
              </a:solidFill>
              <a:effectLst>
                <a:outerShdw blurRad="38100" dist="38100" dir="2700000" algn="tl">
                  <a:srgbClr val="DDDDDD"/>
                </a:outerShdw>
              </a:effectLst>
              <a:latin typeface="Times New Roman" charset="0"/>
              <a:ea typeface="楷体_GB2312" charset="0"/>
            </a:endParaRPr>
          </a:p>
        </p:txBody>
      </p:sp>
      <p:sp>
        <p:nvSpPr>
          <p:cNvPr id="12" name="AutoShape 5"/>
          <p:cNvSpPr>
            <a:spLocks noChangeArrowheads="1"/>
          </p:cNvSpPr>
          <p:nvPr/>
        </p:nvSpPr>
        <p:spPr bwMode="auto">
          <a:xfrm rot="16200000">
            <a:off x="4643884" y="4581053"/>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13" name="Rectangle 9"/>
          <p:cNvSpPr>
            <a:spLocks noChangeArrowheads="1"/>
          </p:cNvSpPr>
          <p:nvPr/>
        </p:nvSpPr>
        <p:spPr bwMode="auto">
          <a:xfrm>
            <a:off x="3923928" y="5301208"/>
            <a:ext cx="189297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zh-CN" altLang="en-US" sz="2400" b="0" dirty="0" smtClean="0">
                <a:solidFill>
                  <a:srgbClr val="000000"/>
                </a:solidFill>
                <a:effectLst>
                  <a:outerShdw blurRad="38100" dist="38100" dir="2700000" algn="tl">
                    <a:srgbClr val="DDDDDD"/>
                  </a:outerShdw>
                </a:effectLst>
                <a:latin typeface="Times New Roman" charset="0"/>
                <a:ea typeface="楷体_GB2312" charset="0"/>
              </a:rPr>
              <a:t>逻辑图</a:t>
            </a:r>
            <a:endParaRPr lang="zh-CN" altLang="en-US" sz="2400" b="0" dirty="0">
              <a:solidFill>
                <a:srgbClr val="000000"/>
              </a:solidFill>
              <a:effectLst>
                <a:outerShdw blurRad="38100" dist="38100" dir="2700000" algn="tl">
                  <a:srgbClr val="DDDDDD"/>
                </a:outerShdw>
              </a:effectLst>
              <a:latin typeface="Times New Roman" charset="0"/>
              <a:ea typeface="楷体_GB2312" charset="0"/>
            </a:endParaRPr>
          </a:p>
        </p:txBody>
      </p:sp>
      <p:sp>
        <p:nvSpPr>
          <p:cNvPr id="1085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404813"/>
            <a:ext cx="8229600" cy="884237"/>
          </a:xfrm>
        </p:spPr>
        <p:txBody>
          <a:bodyPr/>
          <a:lstStyle/>
          <a:p>
            <a:r>
              <a:rPr kumimoji="0" lang="zh-CN" altLang="en-US" smtClean="0">
                <a:effectLst>
                  <a:outerShdw blurRad="38100" dist="38100" dir="2700000" algn="tl">
                    <a:srgbClr val="C0C0C0"/>
                  </a:outerShdw>
                </a:effectLst>
              </a:rPr>
              <a:t>几种常用的复合逻辑运算</a:t>
            </a:r>
          </a:p>
        </p:txBody>
      </p:sp>
      <p:sp>
        <p:nvSpPr>
          <p:cNvPr id="23555" name="Rectangle 3"/>
          <p:cNvSpPr>
            <a:spLocks noGrp="1" noChangeArrowheads="1"/>
          </p:cNvSpPr>
          <p:nvPr>
            <p:ph type="body" sz="half" idx="1"/>
          </p:nvPr>
        </p:nvSpPr>
        <p:spPr>
          <a:xfrm>
            <a:off x="468313" y="1484313"/>
            <a:ext cx="7313612" cy="752475"/>
          </a:xfrm>
        </p:spPr>
        <p:txBody>
          <a:bodyPr/>
          <a:lstStyle/>
          <a:p>
            <a:pPr>
              <a:defRPr/>
            </a:pPr>
            <a:r>
              <a:rPr kumimoji="0" lang="zh-CN" altLang="en-US" smtClean="0"/>
              <a:t>与非</a:t>
            </a:r>
            <a:r>
              <a:rPr kumimoji="0" lang="en-US" altLang="zh-CN" smtClean="0"/>
              <a:t>   		 </a:t>
            </a:r>
            <a:r>
              <a:rPr kumimoji="0" lang="zh-CN" altLang="en-US" smtClean="0"/>
              <a:t>或非</a:t>
            </a:r>
            <a:r>
              <a:rPr kumimoji="0" lang="en-US" altLang="zh-CN" smtClean="0"/>
              <a:t>  		  </a:t>
            </a:r>
            <a:r>
              <a:rPr kumimoji="0" lang="zh-CN" altLang="en-US" smtClean="0"/>
              <a:t>与或非</a:t>
            </a:r>
          </a:p>
        </p:txBody>
      </p:sp>
      <p:pic>
        <p:nvPicPr>
          <p:cNvPr id="10243" name="Picture 11" descr="2-2-3a"/>
          <p:cNvPicPr>
            <a:picLocks noChangeAspect="1" noChangeArrowheads="1"/>
          </p:cNvPicPr>
          <p:nvPr/>
        </p:nvPicPr>
        <p:blipFill>
          <a:blip r:embed="rId2"/>
          <a:srcRect/>
          <a:stretch>
            <a:fillRect/>
          </a:stretch>
        </p:blipFill>
        <p:spPr bwMode="auto">
          <a:xfrm>
            <a:off x="250825" y="2060575"/>
            <a:ext cx="2365375" cy="3024188"/>
          </a:xfrm>
          <a:prstGeom prst="rect">
            <a:avLst/>
          </a:prstGeom>
          <a:noFill/>
          <a:ln w="9525">
            <a:noFill/>
            <a:miter lim="800000"/>
            <a:headEnd/>
            <a:tailEnd/>
          </a:ln>
        </p:spPr>
      </p:pic>
      <p:pic>
        <p:nvPicPr>
          <p:cNvPr id="10244" name="Picture 12" descr="2-2-3b"/>
          <p:cNvPicPr>
            <a:picLocks noChangeAspect="1" noChangeArrowheads="1"/>
          </p:cNvPicPr>
          <p:nvPr/>
        </p:nvPicPr>
        <p:blipFill>
          <a:blip r:embed="rId3"/>
          <a:srcRect/>
          <a:stretch>
            <a:fillRect/>
          </a:stretch>
        </p:blipFill>
        <p:spPr bwMode="auto">
          <a:xfrm>
            <a:off x="2771775" y="2060575"/>
            <a:ext cx="2452688" cy="3384550"/>
          </a:xfrm>
          <a:prstGeom prst="rect">
            <a:avLst/>
          </a:prstGeom>
          <a:noFill/>
          <a:ln w="9525">
            <a:noFill/>
            <a:miter lim="800000"/>
            <a:headEnd/>
            <a:tailEnd/>
          </a:ln>
        </p:spPr>
      </p:pic>
      <p:pic>
        <p:nvPicPr>
          <p:cNvPr id="10245" name="Picture 13" descr="2-2-3c"/>
          <p:cNvPicPr>
            <a:picLocks noChangeAspect="1" noChangeArrowheads="1"/>
          </p:cNvPicPr>
          <p:nvPr/>
        </p:nvPicPr>
        <p:blipFill>
          <a:blip r:embed="rId4"/>
          <a:srcRect/>
          <a:stretch>
            <a:fillRect/>
          </a:stretch>
        </p:blipFill>
        <p:spPr bwMode="auto">
          <a:xfrm>
            <a:off x="5364163" y="1989138"/>
            <a:ext cx="2995612"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a:srcRect/>
          <a:stretch>
            <a:fillRect/>
          </a:stretch>
        </p:blipFill>
        <p:spPr bwMode="auto">
          <a:xfrm>
            <a:off x="5076056" y="2564904"/>
            <a:ext cx="4007167" cy="2987040"/>
          </a:xfrm>
          <a:prstGeom prst="rect">
            <a:avLst/>
          </a:prstGeom>
          <a:noFill/>
          <a:ln w="9525">
            <a:noFill/>
            <a:miter lim="800000"/>
            <a:headEnd/>
            <a:tailEnd/>
          </a:ln>
        </p:spPr>
      </p:pic>
      <p:sp>
        <p:nvSpPr>
          <p:cNvPr id="320514" name="Rectangle 2"/>
          <p:cNvSpPr>
            <a:spLocks noGrp="1" noChangeArrowheads="1"/>
          </p:cNvSpPr>
          <p:nvPr>
            <p:ph type="title"/>
          </p:nvPr>
        </p:nvSpPr>
        <p:spPr/>
        <p:txBody>
          <a:bodyPr/>
          <a:lstStyle/>
          <a:p>
            <a:r>
              <a:rPr kumimoji="0" lang="en-US" altLang="zh-CN" sz="3200" dirty="0" smtClean="0">
                <a:effectLst>
                  <a:outerShdw blurRad="38100" dist="38100" dir="2700000" algn="tl">
                    <a:srgbClr val="C0C0C0"/>
                  </a:outerShdw>
                </a:effectLst>
              </a:rPr>
              <a:t>2.8 </a:t>
            </a:r>
            <a:r>
              <a:rPr kumimoji="0" lang="zh-CN" altLang="en-US" sz="3200" dirty="0" smtClean="0">
                <a:effectLst>
                  <a:outerShdw blurRad="38100" dist="38100" dir="2700000" algn="tl">
                    <a:srgbClr val="C0C0C0"/>
                  </a:outerShdw>
                </a:effectLst>
              </a:rPr>
              <a:t>多输出逻辑函数的化简</a:t>
            </a:r>
          </a:p>
        </p:txBody>
      </p:sp>
      <p:sp>
        <p:nvSpPr>
          <p:cNvPr id="320516" name="Rectangle 4"/>
          <p:cNvSpPr>
            <a:spLocks noGrp="1" noChangeArrowheads="1"/>
          </p:cNvSpPr>
          <p:nvPr>
            <p:ph type="body" sz="half" idx="1"/>
          </p:nvPr>
        </p:nvSpPr>
        <p:spPr>
          <a:xfrm>
            <a:off x="179512" y="1340768"/>
            <a:ext cx="7632700" cy="1039812"/>
          </a:xfrm>
        </p:spPr>
        <p:txBody>
          <a:bodyPr/>
          <a:lstStyle/>
          <a:p>
            <a:pPr>
              <a:buFontTx/>
              <a:buNone/>
            </a:pPr>
            <a:r>
              <a:rPr kumimoji="0" lang="zh-CN" altLang="en-US" sz="2400" dirty="0" smtClean="0">
                <a:effectLst>
                  <a:outerShdw blurRad="38100" dist="38100" dir="2700000" algn="tl">
                    <a:srgbClr val="C0C0C0"/>
                  </a:outerShdw>
                </a:effectLst>
              </a:rPr>
              <a:t>另一种化简方式：</a:t>
            </a:r>
            <a:endParaRPr kumimoji="0" lang="en-US" altLang="zh-CN" sz="2400" dirty="0" smtClean="0">
              <a:effectLst>
                <a:outerShdw blurRad="38100" dist="38100" dir="2700000" algn="tl">
                  <a:srgbClr val="C0C0C0"/>
                </a:outerShdw>
              </a:effectLst>
            </a:endParaRPr>
          </a:p>
          <a:p>
            <a:pPr>
              <a:buFontTx/>
              <a:buNone/>
            </a:pPr>
            <a:r>
              <a:rPr kumimoji="0" lang="zh-CN" altLang="en-US" sz="2400" dirty="0" smtClean="0">
                <a:effectLst>
                  <a:outerShdw blurRad="38100" dist="38100" dir="2700000" algn="tl">
                    <a:srgbClr val="C0C0C0"/>
                  </a:outerShdw>
                </a:effectLst>
              </a:rPr>
              <a:t>找出</a:t>
            </a:r>
            <a:r>
              <a:rPr kumimoji="0" lang="en-US" altLang="zh-CN" sz="2400" i="1" dirty="0" smtClean="0">
                <a:effectLst>
                  <a:outerShdw blurRad="38100" dist="38100" dir="2700000" algn="tl">
                    <a:srgbClr val="C0C0C0"/>
                  </a:outerShdw>
                </a:effectLst>
              </a:rPr>
              <a:t>Y</a:t>
            </a:r>
            <a:r>
              <a:rPr kumimoji="0" lang="en-US" altLang="zh-CN" sz="2400" baseline="-25000" dirty="0" smtClean="0">
                <a:effectLst>
                  <a:outerShdw blurRad="38100" dist="38100" dir="2700000" algn="tl">
                    <a:srgbClr val="C0C0C0"/>
                  </a:outerShdw>
                </a:effectLst>
              </a:rPr>
              <a:t>1</a:t>
            </a:r>
            <a:r>
              <a:rPr kumimoji="0" lang="zh-CN" altLang="en-US" sz="2400" dirty="0" smtClean="0">
                <a:effectLst>
                  <a:outerShdw blurRad="38100" dist="38100" dir="2700000" algn="tl">
                    <a:srgbClr val="C0C0C0"/>
                  </a:outerShdw>
                </a:effectLst>
              </a:rPr>
              <a:t>、</a:t>
            </a:r>
            <a:r>
              <a:rPr kumimoji="0" lang="en-US" altLang="zh-CN" sz="2400" i="1" dirty="0" smtClean="0">
                <a:effectLst>
                  <a:outerShdw blurRad="38100" dist="38100" dir="2700000" algn="tl">
                    <a:srgbClr val="C0C0C0"/>
                  </a:outerShdw>
                </a:effectLst>
              </a:rPr>
              <a:t>Y</a:t>
            </a:r>
            <a:r>
              <a:rPr kumimoji="0" lang="en-US" altLang="zh-CN" sz="2400" baseline="-25000" dirty="0" smtClean="0">
                <a:effectLst>
                  <a:outerShdw blurRad="38100" dist="38100" dir="2700000" algn="tl">
                    <a:srgbClr val="C0C0C0"/>
                  </a:outerShdw>
                </a:effectLst>
              </a:rPr>
              <a:t>2 </a:t>
            </a:r>
            <a:r>
              <a:rPr kumimoji="0" lang="zh-CN" altLang="en-US" sz="2400" dirty="0" smtClean="0">
                <a:effectLst>
                  <a:outerShdw blurRad="38100" dist="38100" dir="2700000" algn="tl">
                    <a:srgbClr val="C0C0C0"/>
                  </a:outerShdw>
                </a:effectLst>
              </a:rPr>
              <a:t>、</a:t>
            </a:r>
            <a:r>
              <a:rPr kumimoji="0" lang="en-US" altLang="zh-CN" sz="2400" i="1" dirty="0" smtClean="0">
                <a:effectLst>
                  <a:outerShdw blurRad="38100" dist="38100" dir="2700000" algn="tl">
                    <a:srgbClr val="C0C0C0"/>
                  </a:outerShdw>
                </a:effectLst>
              </a:rPr>
              <a:t>Y</a:t>
            </a:r>
            <a:r>
              <a:rPr kumimoji="0" lang="en-US" altLang="zh-CN" sz="2400" baseline="-25000" dirty="0" smtClean="0">
                <a:effectLst>
                  <a:outerShdw blurRad="38100" dist="38100" dir="2700000" algn="tl">
                    <a:srgbClr val="C0C0C0"/>
                  </a:outerShdw>
                </a:effectLst>
              </a:rPr>
              <a:t>3 </a:t>
            </a:r>
            <a:r>
              <a:rPr kumimoji="0" lang="zh-CN" altLang="en-US" sz="2400" dirty="0" smtClean="0">
                <a:effectLst>
                  <a:outerShdw blurRad="38100" dist="38100" dir="2700000" algn="tl">
                    <a:srgbClr val="C0C0C0"/>
                  </a:outerShdw>
                </a:effectLst>
              </a:rPr>
              <a:t>、</a:t>
            </a:r>
            <a:r>
              <a:rPr kumimoji="0" lang="en-US" altLang="zh-CN" sz="2400" i="1" dirty="0" smtClean="0">
                <a:effectLst>
                  <a:outerShdw blurRad="38100" dist="38100" dir="2700000" algn="tl">
                    <a:srgbClr val="C0C0C0"/>
                  </a:outerShdw>
                </a:effectLst>
              </a:rPr>
              <a:t>Y</a:t>
            </a:r>
            <a:r>
              <a:rPr kumimoji="0" lang="en-US" altLang="zh-CN" sz="2400" baseline="-25000" dirty="0" smtClean="0">
                <a:effectLst>
                  <a:outerShdw blurRad="38100" dist="38100" dir="2700000" algn="tl">
                    <a:srgbClr val="C0C0C0"/>
                  </a:outerShdw>
                </a:effectLst>
              </a:rPr>
              <a:t>4</a:t>
            </a:r>
            <a:r>
              <a:rPr kumimoji="0" lang="zh-CN" altLang="en-US" sz="2400" dirty="0" smtClean="0">
                <a:effectLst>
                  <a:outerShdw blurRad="38100" dist="38100" dir="2700000" algn="tl">
                    <a:srgbClr val="C0C0C0"/>
                  </a:outerShdw>
                </a:effectLst>
              </a:rPr>
              <a:t>之间的共用项</a:t>
            </a:r>
          </a:p>
        </p:txBody>
      </p:sp>
      <p:graphicFrame>
        <p:nvGraphicFramePr>
          <p:cNvPr id="108547" name="Object 3"/>
          <p:cNvGraphicFramePr>
            <a:graphicFrameLocks noChangeAspect="1"/>
          </p:cNvGraphicFramePr>
          <p:nvPr/>
        </p:nvGraphicFramePr>
        <p:xfrm>
          <a:off x="179512" y="3501008"/>
          <a:ext cx="4929187" cy="1473200"/>
        </p:xfrm>
        <a:graphic>
          <a:graphicData uri="http://schemas.openxmlformats.org/presentationml/2006/ole">
            <p:oleObj spid="_x0000_s109571" name="公式" r:id="rId4" imgW="2298600" imgH="685800" progId="Equation.3">
              <p:embed/>
            </p:oleObj>
          </a:graphicData>
        </a:graphic>
      </p:graphicFrame>
      <p:sp>
        <p:nvSpPr>
          <p:cNvPr id="10" name="AutoShape 5"/>
          <p:cNvSpPr>
            <a:spLocks noChangeArrowheads="1"/>
          </p:cNvSpPr>
          <p:nvPr/>
        </p:nvSpPr>
        <p:spPr bwMode="auto">
          <a:xfrm>
            <a:off x="1763885" y="2420888"/>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11" name="Rectangle 9"/>
          <p:cNvSpPr>
            <a:spLocks noChangeArrowheads="1"/>
          </p:cNvSpPr>
          <p:nvPr/>
        </p:nvSpPr>
        <p:spPr bwMode="auto">
          <a:xfrm>
            <a:off x="2195736" y="2420888"/>
            <a:ext cx="189297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zh-CN" altLang="en-US" sz="2400" b="0" dirty="0" smtClean="0">
                <a:solidFill>
                  <a:srgbClr val="000000"/>
                </a:solidFill>
                <a:effectLst>
                  <a:outerShdw blurRad="38100" dist="38100" dir="2700000" algn="tl">
                    <a:srgbClr val="DDDDDD"/>
                  </a:outerShdw>
                </a:effectLst>
                <a:latin typeface="Times New Roman" charset="0"/>
                <a:ea typeface="楷体_GB2312" charset="0"/>
              </a:rPr>
              <a:t>卡诺图化简</a:t>
            </a:r>
            <a:endParaRPr lang="zh-CN" altLang="en-US" sz="2400" b="0" dirty="0">
              <a:solidFill>
                <a:srgbClr val="000000"/>
              </a:solidFill>
              <a:effectLst>
                <a:outerShdw blurRad="38100" dist="38100" dir="2700000" algn="tl">
                  <a:srgbClr val="DDDDDD"/>
                </a:outerShdw>
              </a:effectLst>
              <a:latin typeface="Times New Roman" charset="0"/>
              <a:ea typeface="楷体_GB2312" charset="0"/>
            </a:endParaRPr>
          </a:p>
        </p:txBody>
      </p:sp>
      <p:sp>
        <p:nvSpPr>
          <p:cNvPr id="12" name="AutoShape 5"/>
          <p:cNvSpPr>
            <a:spLocks noChangeArrowheads="1"/>
          </p:cNvSpPr>
          <p:nvPr/>
        </p:nvSpPr>
        <p:spPr bwMode="auto">
          <a:xfrm rot="16200000">
            <a:off x="4859908" y="4221213"/>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13" name="Rectangle 9"/>
          <p:cNvSpPr>
            <a:spLocks noChangeArrowheads="1"/>
          </p:cNvSpPr>
          <p:nvPr/>
        </p:nvSpPr>
        <p:spPr bwMode="auto">
          <a:xfrm>
            <a:off x="4211960" y="4941168"/>
            <a:ext cx="189297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zh-CN" altLang="en-US" sz="2400" b="0" dirty="0" smtClean="0">
                <a:solidFill>
                  <a:srgbClr val="000000"/>
                </a:solidFill>
                <a:effectLst>
                  <a:outerShdw blurRad="38100" dist="38100" dir="2700000" algn="tl">
                    <a:srgbClr val="DDDDDD"/>
                  </a:outerShdw>
                </a:effectLst>
                <a:latin typeface="Times New Roman" charset="0"/>
                <a:ea typeface="楷体_GB2312" charset="0"/>
              </a:rPr>
              <a:t>逻辑图</a:t>
            </a:r>
            <a:endParaRPr lang="zh-CN" altLang="en-US" sz="2400" b="0" dirty="0">
              <a:solidFill>
                <a:srgbClr val="000000"/>
              </a:solidFill>
              <a:effectLst>
                <a:outerShdw blurRad="38100" dist="38100" dir="2700000" algn="tl">
                  <a:srgbClr val="DDDDDD"/>
                </a:outerShdw>
              </a:effectLst>
              <a:latin typeface="Times New Roman" charset="0"/>
              <a:ea typeface="楷体_GB2312" charset="0"/>
            </a:endParaRPr>
          </a:p>
        </p:txBody>
      </p:sp>
      <p:sp>
        <p:nvSpPr>
          <p:cNvPr id="14" name="Rectangle 9"/>
          <p:cNvSpPr>
            <a:spLocks noChangeArrowheads="1"/>
          </p:cNvSpPr>
          <p:nvPr/>
        </p:nvSpPr>
        <p:spPr bwMode="auto">
          <a:xfrm>
            <a:off x="251520" y="5641107"/>
            <a:ext cx="8229600" cy="884237"/>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defRPr/>
            </a:pPr>
            <a:r>
              <a:rPr lang="zh-CN" altLang="en-US" sz="2800" b="0" dirty="0" smtClean="0">
                <a:solidFill>
                  <a:srgbClr val="000000"/>
                </a:solidFill>
                <a:effectLst>
                  <a:outerShdw blurRad="38100" dist="38100" dir="2700000" algn="tl">
                    <a:srgbClr val="DDDDDD"/>
                  </a:outerShdw>
                </a:effectLst>
                <a:latin typeface="Times New Roman" charset="0"/>
                <a:ea typeface="楷体_GB2312" charset="0"/>
              </a:rPr>
              <a:t>找出并合理利用共用项，得到总体最简的化简结果</a:t>
            </a:r>
            <a:endParaRPr lang="zh-CN" altLang="en-US" sz="2800" b="0" dirty="0">
              <a:solidFill>
                <a:srgbClr val="000000"/>
              </a:solidFill>
              <a:effectLst>
                <a:outerShdw blurRad="38100" dist="38100" dir="2700000" algn="tl">
                  <a:srgbClr val="DDDDDD"/>
                </a:outerShdw>
              </a:effectLst>
              <a:latin typeface="Times New Roman" charset="0"/>
              <a:ea typeface="楷体_GB2312" charset="0"/>
            </a:endParaRPr>
          </a:p>
        </p:txBody>
      </p:sp>
      <p:sp>
        <p:nvSpPr>
          <p:cNvPr id="1095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kumimoji="0" lang="en-US" altLang="zh-CN" sz="3200" dirty="0" smtClean="0">
                <a:effectLst>
                  <a:outerShdw blurRad="38100" dist="38100" dir="2700000" algn="tl">
                    <a:srgbClr val="C0C0C0"/>
                  </a:outerShdw>
                </a:effectLst>
              </a:rPr>
              <a:t>2.9 </a:t>
            </a:r>
            <a:r>
              <a:rPr kumimoji="0" lang="zh-CN" altLang="en-US" sz="3200" dirty="0" smtClean="0">
                <a:effectLst>
                  <a:outerShdw blurRad="38100" dist="38100" dir="2700000" algn="tl">
                    <a:srgbClr val="C0C0C0"/>
                  </a:outerShdw>
                </a:effectLst>
              </a:rPr>
              <a:t>逻辑函数形式的变换</a:t>
            </a:r>
          </a:p>
        </p:txBody>
      </p:sp>
      <p:sp>
        <p:nvSpPr>
          <p:cNvPr id="7" name="内容占位符 6"/>
          <p:cNvSpPr>
            <a:spLocks noGrp="1"/>
          </p:cNvSpPr>
          <p:nvPr>
            <p:ph idx="1"/>
          </p:nvPr>
        </p:nvSpPr>
        <p:spPr>
          <a:xfrm>
            <a:off x="427038" y="1052736"/>
            <a:ext cx="8137525" cy="4176713"/>
          </a:xfrm>
        </p:spPr>
        <p:txBody>
          <a:bodyPr/>
          <a:lstStyle/>
          <a:p>
            <a:r>
              <a:rPr lang="zh-CN" altLang="en-US" dirty="0" smtClean="0"/>
              <a:t>将逻辑函数形式变换为与所用器件逻辑类型相适应的形式</a:t>
            </a:r>
            <a:endParaRPr lang="en-US" altLang="zh-CN" dirty="0" smtClean="0"/>
          </a:p>
          <a:p>
            <a:pPr>
              <a:buNone/>
            </a:pPr>
            <a:r>
              <a:rPr lang="zh-CN" altLang="en-US" dirty="0" smtClean="0"/>
              <a:t>例：</a:t>
            </a:r>
            <a:endParaRPr lang="en-US" altLang="zh-CN" dirty="0" smtClean="0"/>
          </a:p>
          <a:p>
            <a:pPr marL="514350" indent="-514350">
              <a:buAutoNum type="arabicPeriod"/>
            </a:pPr>
            <a:r>
              <a:rPr lang="en-US" altLang="zh-CN" b="0" dirty="0" smtClean="0">
                <a:effectLst/>
              </a:rPr>
              <a:t>3</a:t>
            </a:r>
            <a:r>
              <a:rPr lang="zh-CN" altLang="en-US" b="0" dirty="0" smtClean="0">
                <a:effectLst/>
              </a:rPr>
              <a:t>输入与门和</a:t>
            </a:r>
            <a:r>
              <a:rPr lang="en-US" altLang="zh-CN" b="0" dirty="0" smtClean="0">
                <a:effectLst/>
              </a:rPr>
              <a:t>2</a:t>
            </a:r>
            <a:r>
              <a:rPr lang="zh-CN" altLang="en-US" b="0" dirty="0" smtClean="0">
                <a:effectLst/>
              </a:rPr>
              <a:t>输入或门</a:t>
            </a:r>
            <a:endParaRPr lang="en-US" altLang="zh-CN" b="0" dirty="0" smtClean="0">
              <a:effectLst/>
            </a:endParaRPr>
          </a:p>
          <a:p>
            <a:pPr marL="514350" indent="-514350">
              <a:buAutoNum type="arabicPeriod"/>
            </a:pPr>
            <a:endParaRPr lang="en-US" altLang="zh-CN" b="0" dirty="0" smtClean="0">
              <a:effectLst/>
            </a:endParaRPr>
          </a:p>
          <a:p>
            <a:pPr marL="514350" indent="-514350">
              <a:buAutoNum type="arabicPeriod"/>
            </a:pPr>
            <a:r>
              <a:rPr lang="en-US" altLang="zh-CN" b="0" dirty="0" smtClean="0">
                <a:effectLst/>
              </a:rPr>
              <a:t>2</a:t>
            </a:r>
            <a:r>
              <a:rPr lang="zh-CN" altLang="en-US" b="0" dirty="0" smtClean="0">
                <a:effectLst/>
              </a:rPr>
              <a:t>输入与非门</a:t>
            </a:r>
            <a:endParaRPr lang="en-US" altLang="zh-CN" b="0" dirty="0" smtClean="0">
              <a:effectLst/>
            </a:endParaRPr>
          </a:p>
          <a:p>
            <a:pPr marL="514350" indent="-514350">
              <a:buAutoNum type="arabicPeriod"/>
            </a:pPr>
            <a:endParaRPr lang="zh-CN" altLang="en-US" b="0" dirty="0">
              <a:effectLst/>
            </a:endParaRPr>
          </a:p>
        </p:txBody>
      </p:sp>
      <p:graphicFrame>
        <p:nvGraphicFramePr>
          <p:cNvPr id="110595" name="Object 3"/>
          <p:cNvGraphicFramePr>
            <a:graphicFrameLocks noChangeAspect="1"/>
          </p:cNvGraphicFramePr>
          <p:nvPr/>
        </p:nvGraphicFramePr>
        <p:xfrm>
          <a:off x="1331640" y="2132856"/>
          <a:ext cx="2095500" cy="314325"/>
        </p:xfrm>
        <a:graphic>
          <a:graphicData uri="http://schemas.openxmlformats.org/presentationml/2006/ole">
            <p:oleObj spid="_x0000_s111618" name="公式" r:id="rId3" imgW="1180800" imgH="177480" progId="Equation.3">
              <p:embed/>
            </p:oleObj>
          </a:graphicData>
        </a:graphic>
      </p:graphicFrame>
      <p:graphicFrame>
        <p:nvGraphicFramePr>
          <p:cNvPr id="111619" name="Object 3"/>
          <p:cNvGraphicFramePr>
            <a:graphicFrameLocks noChangeAspect="1"/>
          </p:cNvGraphicFramePr>
          <p:nvPr/>
        </p:nvGraphicFramePr>
        <p:xfrm>
          <a:off x="971600" y="4293097"/>
          <a:ext cx="2095500" cy="314325"/>
        </p:xfrm>
        <a:graphic>
          <a:graphicData uri="http://schemas.openxmlformats.org/presentationml/2006/ole">
            <p:oleObj spid="_x0000_s111619" name="公式" r:id="rId4" imgW="1180800" imgH="177480" progId="Equation.3">
              <p:embed/>
            </p:oleObj>
          </a:graphicData>
        </a:graphic>
      </p:graphicFrame>
      <p:graphicFrame>
        <p:nvGraphicFramePr>
          <p:cNvPr id="111620" name="Object 3"/>
          <p:cNvGraphicFramePr>
            <a:graphicFrameLocks noChangeAspect="1"/>
          </p:cNvGraphicFramePr>
          <p:nvPr/>
        </p:nvGraphicFramePr>
        <p:xfrm>
          <a:off x="4572000" y="4221089"/>
          <a:ext cx="3535362" cy="358775"/>
        </p:xfrm>
        <a:graphic>
          <a:graphicData uri="http://schemas.openxmlformats.org/presentationml/2006/ole">
            <p:oleObj spid="_x0000_s111620" name="公式" r:id="rId5" imgW="1993680" imgH="203040" progId="Equation.3">
              <p:embed/>
            </p:oleObj>
          </a:graphicData>
        </a:graphic>
      </p:graphicFrame>
      <p:sp>
        <p:nvSpPr>
          <p:cNvPr id="8" name="AutoShape 5"/>
          <p:cNvSpPr>
            <a:spLocks noChangeArrowheads="1"/>
          </p:cNvSpPr>
          <p:nvPr/>
        </p:nvSpPr>
        <p:spPr bwMode="auto">
          <a:xfrm rot="16200000">
            <a:off x="3419748" y="3933181"/>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1116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16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Picture 8"/>
          <p:cNvPicPr>
            <a:picLocks noChangeAspect="1" noChangeArrowheads="1"/>
          </p:cNvPicPr>
          <p:nvPr/>
        </p:nvPicPr>
        <p:blipFill>
          <a:blip r:embed="rId6"/>
          <a:srcRect/>
          <a:stretch>
            <a:fillRect/>
          </a:stretch>
        </p:blipFill>
        <p:spPr bwMode="auto">
          <a:xfrm>
            <a:off x="4891608" y="2204864"/>
            <a:ext cx="3352800" cy="1638300"/>
          </a:xfrm>
          <a:prstGeom prst="rect">
            <a:avLst/>
          </a:prstGeom>
          <a:noFill/>
          <a:ln w="9525">
            <a:noFill/>
            <a:miter lim="800000"/>
            <a:headEnd/>
            <a:tailEnd/>
          </a:ln>
        </p:spPr>
      </p:pic>
      <p:pic>
        <p:nvPicPr>
          <p:cNvPr id="111625" name="Picture 9"/>
          <p:cNvPicPr>
            <a:picLocks noChangeAspect="1" noChangeArrowheads="1"/>
          </p:cNvPicPr>
          <p:nvPr/>
        </p:nvPicPr>
        <p:blipFill>
          <a:blip r:embed="rId7"/>
          <a:srcRect t="3516" b="8578"/>
          <a:stretch>
            <a:fillRect/>
          </a:stretch>
        </p:blipFill>
        <p:spPr bwMode="auto">
          <a:xfrm>
            <a:off x="2195736" y="4797152"/>
            <a:ext cx="4876800" cy="18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kumimoji="0" lang="en-US" altLang="zh-CN" sz="3200" dirty="0" smtClean="0">
                <a:effectLst>
                  <a:outerShdw blurRad="38100" dist="38100" dir="2700000" algn="tl">
                    <a:srgbClr val="C0C0C0"/>
                  </a:outerShdw>
                </a:effectLst>
              </a:rPr>
              <a:t>2.9 </a:t>
            </a:r>
            <a:r>
              <a:rPr kumimoji="0" lang="zh-CN" altLang="en-US" sz="3200" dirty="0" smtClean="0">
                <a:effectLst>
                  <a:outerShdw blurRad="38100" dist="38100" dir="2700000" algn="tl">
                    <a:srgbClr val="C0C0C0"/>
                  </a:outerShdw>
                </a:effectLst>
              </a:rPr>
              <a:t>逻辑函数形式的变换</a:t>
            </a:r>
          </a:p>
        </p:txBody>
      </p:sp>
      <p:sp>
        <p:nvSpPr>
          <p:cNvPr id="7" name="内容占位符 6"/>
          <p:cNvSpPr>
            <a:spLocks noGrp="1"/>
          </p:cNvSpPr>
          <p:nvPr>
            <p:ph idx="1"/>
          </p:nvPr>
        </p:nvSpPr>
        <p:spPr>
          <a:xfrm>
            <a:off x="427038" y="1052736"/>
            <a:ext cx="8137525" cy="4176713"/>
          </a:xfrm>
        </p:spPr>
        <p:txBody>
          <a:bodyPr/>
          <a:lstStyle/>
          <a:p>
            <a:r>
              <a:rPr lang="zh-CN" altLang="en-US" dirty="0" smtClean="0"/>
              <a:t>将逻辑函数形式变换为与所用器件逻辑类型相适应的形式</a:t>
            </a:r>
            <a:endParaRPr lang="en-US" altLang="zh-CN" dirty="0" smtClean="0"/>
          </a:p>
          <a:p>
            <a:pPr>
              <a:buNone/>
            </a:pPr>
            <a:r>
              <a:rPr lang="zh-CN" altLang="en-US" dirty="0" smtClean="0"/>
              <a:t>例：</a:t>
            </a:r>
            <a:endParaRPr lang="en-US" altLang="zh-CN" dirty="0" smtClean="0"/>
          </a:p>
          <a:p>
            <a:pPr marL="514350" indent="-514350">
              <a:buFont typeface="+mj-lt"/>
              <a:buAutoNum type="arabicPeriod" startAt="3"/>
            </a:pPr>
            <a:r>
              <a:rPr lang="zh-CN" altLang="en-US" b="0" dirty="0" smtClean="0">
                <a:effectLst/>
              </a:rPr>
              <a:t>异或门和与门</a:t>
            </a:r>
            <a:endParaRPr lang="en-US" altLang="zh-CN" b="0" dirty="0" smtClean="0">
              <a:effectLst/>
            </a:endParaRPr>
          </a:p>
          <a:p>
            <a:pPr marL="514350" indent="-514350">
              <a:buAutoNum type="arabicPeriod" startAt="3"/>
            </a:pPr>
            <a:endParaRPr lang="zh-CN" altLang="en-US" b="0" dirty="0">
              <a:effectLst/>
            </a:endParaRPr>
          </a:p>
        </p:txBody>
      </p:sp>
      <p:graphicFrame>
        <p:nvGraphicFramePr>
          <p:cNvPr id="110595" name="Object 3"/>
          <p:cNvGraphicFramePr>
            <a:graphicFrameLocks noChangeAspect="1"/>
          </p:cNvGraphicFramePr>
          <p:nvPr/>
        </p:nvGraphicFramePr>
        <p:xfrm>
          <a:off x="1331640" y="2106563"/>
          <a:ext cx="2095500" cy="314325"/>
        </p:xfrm>
        <a:graphic>
          <a:graphicData uri="http://schemas.openxmlformats.org/presentationml/2006/ole">
            <p:oleObj spid="_x0000_s112642" name="公式" r:id="rId3" imgW="1180800" imgH="177480" progId="Equation.3">
              <p:embed/>
            </p:oleObj>
          </a:graphicData>
        </a:graphic>
      </p:graphicFrame>
      <p:graphicFrame>
        <p:nvGraphicFramePr>
          <p:cNvPr id="5" name="Object 3"/>
          <p:cNvGraphicFramePr>
            <a:graphicFrameLocks noChangeAspect="1"/>
          </p:cNvGraphicFramePr>
          <p:nvPr/>
        </p:nvGraphicFramePr>
        <p:xfrm>
          <a:off x="971600" y="3284985"/>
          <a:ext cx="2095500" cy="314325"/>
        </p:xfrm>
        <a:graphic>
          <a:graphicData uri="http://schemas.openxmlformats.org/presentationml/2006/ole">
            <p:oleObj spid="_x0000_s112643" name="公式" r:id="rId4" imgW="1180800" imgH="177480" progId="Equation.3">
              <p:embed/>
            </p:oleObj>
          </a:graphicData>
        </a:graphic>
      </p:graphicFrame>
      <p:graphicFrame>
        <p:nvGraphicFramePr>
          <p:cNvPr id="8" name="Object 3"/>
          <p:cNvGraphicFramePr>
            <a:graphicFrameLocks noChangeAspect="1"/>
          </p:cNvGraphicFramePr>
          <p:nvPr/>
        </p:nvGraphicFramePr>
        <p:xfrm>
          <a:off x="4965799" y="3213100"/>
          <a:ext cx="1622425" cy="358775"/>
        </p:xfrm>
        <a:graphic>
          <a:graphicData uri="http://schemas.openxmlformats.org/presentationml/2006/ole">
            <p:oleObj spid="_x0000_s112644" name="公式" r:id="rId5" imgW="914400" imgH="203040" progId="Equation.3">
              <p:embed/>
            </p:oleObj>
          </a:graphicData>
        </a:graphic>
      </p:graphicFrame>
      <p:sp>
        <p:nvSpPr>
          <p:cNvPr id="9" name="AutoShape 5"/>
          <p:cNvSpPr>
            <a:spLocks noChangeArrowheads="1"/>
          </p:cNvSpPr>
          <p:nvPr/>
        </p:nvSpPr>
        <p:spPr bwMode="auto">
          <a:xfrm rot="16200000">
            <a:off x="3563764" y="2925069"/>
            <a:ext cx="576263" cy="1008062"/>
          </a:xfrm>
          <a:prstGeom prst="downArrow">
            <a:avLst>
              <a:gd name="adj1" fmla="val 50000"/>
              <a:gd name="adj2" fmla="val 437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楷体_GB2312" charset="0"/>
            </a:endParaRPr>
          </a:p>
        </p:txBody>
      </p:sp>
      <p:sp>
        <p:nvSpPr>
          <p:cNvPr id="1126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Picture 6"/>
          <p:cNvPicPr>
            <a:picLocks noChangeAspect="1" noChangeArrowheads="1"/>
          </p:cNvPicPr>
          <p:nvPr/>
        </p:nvPicPr>
        <p:blipFill>
          <a:blip r:embed="rId6"/>
          <a:srcRect/>
          <a:stretch>
            <a:fillRect/>
          </a:stretch>
        </p:blipFill>
        <p:spPr bwMode="auto">
          <a:xfrm>
            <a:off x="2627784" y="4149080"/>
            <a:ext cx="2876550" cy="1200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0" lang="zh-CN" altLang="en-US" smtClean="0">
                <a:effectLst>
                  <a:outerShdw blurRad="38100" dist="38100" dir="2700000" algn="tl">
                    <a:srgbClr val="C0C0C0"/>
                  </a:outerShdw>
                </a:effectLst>
              </a:rPr>
              <a:t>几种常用的复合逻辑运算</a:t>
            </a:r>
          </a:p>
        </p:txBody>
      </p:sp>
      <p:sp>
        <p:nvSpPr>
          <p:cNvPr id="29699" name="Rectangle 3"/>
          <p:cNvSpPr>
            <a:spLocks noGrp="1" noChangeArrowheads="1"/>
          </p:cNvSpPr>
          <p:nvPr>
            <p:ph type="body" sz="half" idx="1"/>
          </p:nvPr>
        </p:nvSpPr>
        <p:spPr>
          <a:xfrm>
            <a:off x="468313" y="1557338"/>
            <a:ext cx="7240587" cy="1112837"/>
          </a:xfrm>
        </p:spPr>
        <p:txBody>
          <a:bodyPr/>
          <a:lstStyle/>
          <a:p>
            <a:r>
              <a:rPr kumimoji="0" lang="zh-CN" altLang="en-US" smtClean="0">
                <a:effectLst>
                  <a:outerShdw blurRad="38100" dist="38100" dir="2700000" algn="tl">
                    <a:srgbClr val="C0C0C0"/>
                  </a:outerShdw>
                </a:effectLst>
                <a:ea typeface="黑体" pitchFamily="49" charset="-122"/>
              </a:rPr>
              <a:t>异或</a:t>
            </a:r>
            <a:endParaRPr kumimoji="0" lang="en-US" altLang="zh-CN" smtClean="0">
              <a:effectLst>
                <a:outerShdw blurRad="38100" dist="38100" dir="2700000" algn="tl">
                  <a:srgbClr val="C0C0C0"/>
                </a:outerShdw>
              </a:effectLst>
              <a:ea typeface="黑体" pitchFamily="49" charset="-122"/>
            </a:endParaRPr>
          </a:p>
          <a:p>
            <a:r>
              <a:rPr kumimoji="0" lang="en-US" altLang="zh-CN" i="1" smtClean="0">
                <a:effectLst>
                  <a:outerShdw blurRad="38100" dist="38100" dir="2700000" algn="tl">
                    <a:srgbClr val="C0C0C0"/>
                  </a:outerShdw>
                </a:effectLst>
              </a:rPr>
              <a:t>Y= A </a:t>
            </a:r>
            <a:r>
              <a:rPr kumimoji="0" lang="en-US" altLang="zh-CN" smtClean="0">
                <a:effectLst>
                  <a:outerShdw blurRad="38100" dist="38100" dir="2700000" algn="tl">
                    <a:srgbClr val="C0C0C0"/>
                  </a:outerShdw>
                </a:effectLst>
                <a:sym typeface="Symbol" pitchFamily="18" charset="2"/>
              </a:rPr>
              <a:t></a:t>
            </a:r>
            <a:r>
              <a:rPr kumimoji="0" lang="en-US" altLang="zh-CN" i="1" smtClean="0">
                <a:effectLst>
                  <a:outerShdw blurRad="38100" dist="38100" dir="2700000" algn="tl">
                    <a:srgbClr val="C0C0C0"/>
                  </a:outerShdw>
                </a:effectLst>
              </a:rPr>
              <a:t> B</a:t>
            </a:r>
          </a:p>
        </p:txBody>
      </p:sp>
      <p:graphicFrame>
        <p:nvGraphicFramePr>
          <p:cNvPr id="29734" name="Group 38"/>
          <p:cNvGraphicFramePr>
            <a:graphicFrameLocks noGrp="1"/>
          </p:cNvGraphicFramePr>
          <p:nvPr/>
        </p:nvGraphicFramePr>
        <p:xfrm>
          <a:off x="1403350" y="2924175"/>
          <a:ext cx="2520950" cy="3213102"/>
        </p:xfrm>
        <a:graphic>
          <a:graphicData uri="http://schemas.openxmlformats.org/drawingml/2006/table">
            <a:tbl>
              <a:tblPr/>
              <a:tblGrid>
                <a:gridCol w="1512888"/>
                <a:gridCol w="1008062"/>
              </a:tblGrid>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 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000000"/>
                          </a:solidFill>
                          <a:effectLst>
                            <a:outerShdw blurRad="38100" dist="38100" dir="2700000" algn="tl">
                              <a:srgbClr val="C0C0C0"/>
                            </a:outerShdw>
                          </a:effectLst>
                          <a:latin typeface="黑体" pitchFamily="49" charset="-122"/>
                          <a:ea typeface="黑体" pitchFamily="49" charset="-122"/>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11283" name="Object 35"/>
          <p:cNvGraphicFramePr>
            <a:graphicFrameLocks noChangeAspect="1"/>
          </p:cNvGraphicFramePr>
          <p:nvPr>
            <p:ph sz="half" idx="2"/>
          </p:nvPr>
        </p:nvGraphicFramePr>
        <p:xfrm>
          <a:off x="5124450" y="2028825"/>
          <a:ext cx="2886075" cy="4176713"/>
        </p:xfrm>
        <a:graphic>
          <a:graphicData uri="http://schemas.openxmlformats.org/presentationml/2006/ole">
            <p:oleObj spid="_x0000_s11283" name="Photo Editor Photo" r:id="rId3" imgW="2980952" imgH="4315427" progId="">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汇报">
  <a:themeElements>
    <a:clrScheme name="1_汇报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AF67FF"/>
      </a:folHlink>
    </a:clrScheme>
    <a:fontScheme name="1_汇报">
      <a:majorFont>
        <a:latin typeface="Times New Roman"/>
        <a:ea typeface="楷体_GB2312"/>
        <a:cs typeface="楷体_GB2312"/>
      </a:majorFont>
      <a:minorFont>
        <a:latin typeface="Times New Roman"/>
        <a:ea typeface="楷体_GB2312"/>
        <a:cs typeface="楷体_GB2312"/>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a:ln>
              <a:noFill/>
            </a:ln>
            <a:solidFill>
              <a:schemeClr val="tx1"/>
            </a:solidFill>
            <a:effectLst/>
            <a:latin typeface="Arial" charset="0"/>
            <a:ea typeface="楷体_GB2312" charset="0"/>
            <a:cs typeface="楷体_GB23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a:ln>
              <a:noFill/>
            </a:ln>
            <a:solidFill>
              <a:schemeClr val="tx1"/>
            </a:solidFill>
            <a:effectLst/>
            <a:latin typeface="Arial" charset="0"/>
            <a:ea typeface="楷体_GB2312" charset="0"/>
            <a:cs typeface="楷体_GB2312" charset="0"/>
          </a:defRPr>
        </a:defPPr>
      </a:lstStyle>
    </a:lnDef>
  </a:objectDefaults>
  <a:extraClrSchemeLst>
    <a:extraClrScheme>
      <a:clrScheme name="1_汇报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汇报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汇报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汇报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汇报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汇报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汇报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汇报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汇报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汇报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汇报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汇报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汇报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intro</Template>
  <TotalTime>4625</TotalTime>
  <Words>2694</Words>
  <Application>Microsoft Office PowerPoint</Application>
  <PresentationFormat>全屏显示(4:3)</PresentationFormat>
  <Paragraphs>741</Paragraphs>
  <Slides>82</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86" baseType="lpstr">
      <vt:lpstr>1_汇报</vt:lpstr>
      <vt:lpstr>Photo Editor Photo</vt:lpstr>
      <vt:lpstr>公式</vt:lpstr>
      <vt:lpstr>Equation</vt:lpstr>
      <vt:lpstr>《数字电子技术基础》（第六版）教学课件  清华大学  电子学教学组 </vt:lpstr>
      <vt:lpstr>第二章     逻辑代数基础</vt:lpstr>
      <vt:lpstr>2.1 概述</vt:lpstr>
      <vt:lpstr>2.2 逻辑代数中的三种基本运算</vt:lpstr>
      <vt:lpstr>与</vt:lpstr>
      <vt:lpstr>或</vt:lpstr>
      <vt:lpstr>非</vt:lpstr>
      <vt:lpstr>几种常用的复合逻辑运算</vt:lpstr>
      <vt:lpstr>几种常用的复合逻辑运算</vt:lpstr>
      <vt:lpstr>几种常用的复合逻辑运算</vt:lpstr>
      <vt:lpstr>2.3 逻辑代数的基本公式和常用公式</vt:lpstr>
      <vt:lpstr>2.3.1 基本公式</vt:lpstr>
      <vt:lpstr>公式（17）的证明（公式推演法）：</vt:lpstr>
      <vt:lpstr>公式（17）的证明（真值表法）：</vt:lpstr>
      <vt:lpstr>2.3.2 若干常用公式</vt:lpstr>
      <vt:lpstr>2.4 逻辑代数的基本定理</vt:lpstr>
      <vt:lpstr>2.4.1 代入定理</vt:lpstr>
      <vt:lpstr>2.4.1 代入定理</vt:lpstr>
      <vt:lpstr>2.4 逻辑代数的基本定理</vt:lpstr>
      <vt:lpstr>2.4.2 反演定理</vt:lpstr>
      <vt:lpstr>幻灯片 21</vt:lpstr>
      <vt:lpstr>2.5.2 逻辑函数的描述方法</vt:lpstr>
      <vt:lpstr>真值表</vt:lpstr>
      <vt:lpstr>幻灯片 24</vt:lpstr>
      <vt:lpstr>幻灯片 25</vt:lpstr>
      <vt:lpstr>幻灯片 26</vt:lpstr>
      <vt:lpstr>举例：举重裁判电路</vt:lpstr>
      <vt:lpstr>各种表现形式的相互转换：</vt:lpstr>
      <vt:lpstr>幻灯片 29</vt:lpstr>
      <vt:lpstr>幻灯片 30</vt:lpstr>
      <vt:lpstr>幻灯片 31</vt:lpstr>
      <vt:lpstr>幻灯片 32</vt:lpstr>
      <vt:lpstr>2.5.3 逻辑函数的两种标准形式      最小项之和                 最大项之积 </vt:lpstr>
      <vt:lpstr>最小项举例：</vt:lpstr>
      <vt:lpstr>最小项的编号：</vt:lpstr>
      <vt:lpstr>最小项的性质</vt:lpstr>
      <vt:lpstr>逻辑函数最小项之和的形式：</vt:lpstr>
      <vt:lpstr>逻辑函数最小项之和的形式：</vt:lpstr>
      <vt:lpstr>逻辑函数最小项之和的形式：</vt:lpstr>
      <vt:lpstr>逻辑函数最小项之和的形式：</vt:lpstr>
      <vt:lpstr>逻辑函数最小项之和的形式：</vt:lpstr>
      <vt:lpstr>逻辑函数最小项之和的形式：</vt:lpstr>
      <vt:lpstr>逻辑函数最小项之和的形式：</vt:lpstr>
      <vt:lpstr>最大项：</vt:lpstr>
      <vt:lpstr>最大项的性质</vt:lpstr>
      <vt:lpstr>最大项的编号：</vt:lpstr>
      <vt:lpstr>幻灯片 47</vt:lpstr>
      <vt:lpstr>2.6 逻辑函数的化简法</vt:lpstr>
      <vt:lpstr>幻灯片 49</vt:lpstr>
      <vt:lpstr>幻灯片 50</vt:lpstr>
      <vt:lpstr>幻灯片 51</vt:lpstr>
      <vt:lpstr>幻灯片 52</vt:lpstr>
      <vt:lpstr>幻灯片 53</vt:lpstr>
      <vt:lpstr>2.6.2 卡诺图化简法</vt:lpstr>
      <vt:lpstr>表示最小项的卡诺图</vt:lpstr>
      <vt:lpstr>表示最小项的卡诺图</vt:lpstr>
      <vt:lpstr>表示最小项的卡诺图</vt:lpstr>
      <vt:lpstr>幻灯片 58</vt:lpstr>
      <vt:lpstr>用卡诺图表示逻辑函数</vt:lpstr>
      <vt:lpstr>用卡诺图表示逻辑函数</vt:lpstr>
      <vt:lpstr>用卡诺图表示逻辑函数</vt:lpstr>
      <vt:lpstr> 用卡诺图化简函数</vt:lpstr>
      <vt:lpstr>幻灯片 63</vt:lpstr>
      <vt:lpstr>两个相邻最小项可合并为一项， 消去一对因子</vt:lpstr>
      <vt:lpstr> 用卡诺图化简函数</vt:lpstr>
      <vt:lpstr>卡诺图化简的原则</vt:lpstr>
      <vt:lpstr>例：</vt:lpstr>
      <vt:lpstr>例：</vt:lpstr>
      <vt:lpstr>例：</vt:lpstr>
      <vt:lpstr>例：</vt:lpstr>
      <vt:lpstr>例：</vt:lpstr>
      <vt:lpstr>例：</vt:lpstr>
      <vt:lpstr>幻灯片 73</vt:lpstr>
      <vt:lpstr>2.7.2 无关项在化简逻辑函数中的应用</vt:lpstr>
      <vt:lpstr>幻灯片 75</vt:lpstr>
      <vt:lpstr>幻灯片 76</vt:lpstr>
      <vt:lpstr>幻灯片 77</vt:lpstr>
      <vt:lpstr>例：</vt:lpstr>
      <vt:lpstr>2.8 多输出逻辑函数的化简</vt:lpstr>
      <vt:lpstr>2.8 多输出逻辑函数的化简</vt:lpstr>
      <vt:lpstr>2.9 逻辑函数形式的变换</vt:lpstr>
      <vt:lpstr>2.9 逻辑函数形式的变换</vt:lpstr>
    </vt:vector>
  </TitlesOfParts>
  <Company>tsinghua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subject>数字电子技术基础</dc:subject>
  <dc:creator>清华大学 王红</dc:creator>
  <cp:lastModifiedBy>chen</cp:lastModifiedBy>
  <cp:revision>390</cp:revision>
  <dcterms:created xsi:type="dcterms:W3CDTF">2003-05-08T03:41:49Z</dcterms:created>
  <dcterms:modified xsi:type="dcterms:W3CDTF">2016-05-27T09:42:04Z</dcterms:modified>
</cp:coreProperties>
</file>