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43"/>
  </p:notesMasterIdLst>
  <p:handoutMasterIdLst>
    <p:handoutMasterId r:id="rId44"/>
  </p:handoutMasterIdLst>
  <p:sldIdLst>
    <p:sldId id="763" r:id="rId2"/>
    <p:sldId id="674" r:id="rId3"/>
    <p:sldId id="675" r:id="rId4"/>
    <p:sldId id="688" r:id="rId5"/>
    <p:sldId id="677" r:id="rId6"/>
    <p:sldId id="676" r:id="rId7"/>
    <p:sldId id="761" r:id="rId8"/>
    <p:sldId id="678" r:id="rId9"/>
    <p:sldId id="680" r:id="rId10"/>
    <p:sldId id="681" r:id="rId11"/>
    <p:sldId id="682" r:id="rId12"/>
    <p:sldId id="683" r:id="rId13"/>
    <p:sldId id="684" r:id="rId14"/>
    <p:sldId id="686" r:id="rId15"/>
    <p:sldId id="687" r:id="rId16"/>
    <p:sldId id="706" r:id="rId17"/>
    <p:sldId id="707" r:id="rId18"/>
    <p:sldId id="708" r:id="rId19"/>
    <p:sldId id="709" r:id="rId20"/>
    <p:sldId id="710" r:id="rId21"/>
    <p:sldId id="760" r:id="rId22"/>
    <p:sldId id="712" r:id="rId23"/>
    <p:sldId id="713" r:id="rId24"/>
    <p:sldId id="746" r:id="rId25"/>
    <p:sldId id="747" r:id="rId26"/>
    <p:sldId id="748" r:id="rId27"/>
    <p:sldId id="749" r:id="rId28"/>
    <p:sldId id="750" r:id="rId29"/>
    <p:sldId id="752" r:id="rId30"/>
    <p:sldId id="753" r:id="rId31"/>
    <p:sldId id="754" r:id="rId32"/>
    <p:sldId id="755" r:id="rId33"/>
    <p:sldId id="756" r:id="rId34"/>
    <p:sldId id="757" r:id="rId35"/>
    <p:sldId id="764" r:id="rId36"/>
    <p:sldId id="765" r:id="rId37"/>
    <p:sldId id="766" r:id="rId38"/>
    <p:sldId id="767" r:id="rId39"/>
    <p:sldId id="768" r:id="rId40"/>
    <p:sldId id="758" r:id="rId41"/>
    <p:sldId id="759" r:id="rId4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舒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舒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舒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舒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方正舒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方正舒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方正舒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方正舒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方正舒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00"/>
    <a:srgbClr val="FF6600"/>
    <a:srgbClr val="00FFCC"/>
    <a:srgbClr val="FFFFCC"/>
    <a:srgbClr val="CCFF99"/>
    <a:srgbClr val="FF0066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32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A3964D06-894A-46B4-A5AE-538B25EA35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宋体" pitchFamily="2" charset="-122"/>
              </a:defRPr>
            </a:lvl1pPr>
          </a:lstStyle>
          <a:p>
            <a:fld id="{3B6781C1-9C0F-48AA-9E08-594979C1A5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84238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7038" y="2028825"/>
            <a:ext cx="3992562" cy="4176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2028825"/>
            <a:ext cx="3992563" cy="2011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4192588"/>
            <a:ext cx="3992563" cy="201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549275"/>
            <a:ext cx="8229600" cy="884238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27038" y="2028825"/>
            <a:ext cx="3992562" cy="2011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2028825"/>
            <a:ext cx="3992563" cy="2011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27038" y="4192588"/>
            <a:ext cx="3992562" cy="201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4192588"/>
            <a:ext cx="3992563" cy="201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27038" y="549275"/>
            <a:ext cx="8259762" cy="5656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7038" y="2028825"/>
            <a:ext cx="3992562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2028825"/>
            <a:ext cx="3992563" cy="4176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549275"/>
            <a:ext cx="2063750" cy="5656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27038" y="549275"/>
            <a:ext cx="6043612" cy="5656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27038" y="2028825"/>
            <a:ext cx="3992562" cy="4176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2028825"/>
            <a:ext cx="3992563" cy="4176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、文本和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27038" y="2028825"/>
            <a:ext cx="3992562" cy="4176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2028825"/>
            <a:ext cx="3992563" cy="2011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4192588"/>
            <a:ext cx="3992563" cy="2012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7038" y="2028825"/>
            <a:ext cx="8137525" cy="41767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99CC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75" y="111125"/>
            <a:ext cx="9128125" cy="346075"/>
            <a:chOff x="0" y="0"/>
            <a:chExt cx="5760" cy="344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53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4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55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56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  <p:sp>
          <p:nvSpPr>
            <p:cNvPr id="1057" name="Rectangle 8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58" name="Rectangle 9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9" name="Rectangle 10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  <p:sp>
          <p:nvSpPr>
            <p:cNvPr id="1060" name="Rectangle 11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</p:grpSp>
      <p:grpSp>
        <p:nvGrpSpPr>
          <p:cNvPr id="1027" name="Group 12"/>
          <p:cNvGrpSpPr>
            <a:grpSpLocks/>
          </p:cNvGrpSpPr>
          <p:nvPr/>
        </p:nvGrpSpPr>
        <p:grpSpPr bwMode="auto">
          <a:xfrm rot="-5400000">
            <a:off x="5972175" y="4062413"/>
            <a:ext cx="5399087" cy="71438"/>
            <a:chOff x="0" y="0"/>
            <a:chExt cx="5760" cy="344"/>
          </a:xfrm>
        </p:grpSpPr>
        <p:sp>
          <p:nvSpPr>
            <p:cNvPr id="6157" name="Rectangle 13"/>
            <p:cNvSpPr>
              <a:spLocks noChangeArrowheads="1"/>
            </p:cNvSpPr>
            <p:nvPr userDrawn="1"/>
          </p:nvSpPr>
          <p:spPr bwMode="auto">
            <a:xfrm>
              <a:off x="-3" y="-69"/>
              <a:ext cx="181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defRPr/>
              </a:pPr>
              <a:endParaRPr lang="zh-CN" altLang="en-US" sz="24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44" name="Rectangle 14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5" name="Rectangle 15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6" name="Rectangle 16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7" name="Rectangle 17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  <p:sp>
          <p:nvSpPr>
            <p:cNvPr id="1048" name="Rectangle 18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9" name="Rectangle 19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0" name="Rectangle 20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  <p:sp>
          <p:nvSpPr>
            <p:cNvPr id="1051" name="Rectangle 21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</p:grpSp>
      <p:pic>
        <p:nvPicPr>
          <p:cNvPr id="1028" name="Picture 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269163" y="6362700"/>
            <a:ext cx="1266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30262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1268413"/>
            <a:ext cx="81375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31" name="Group 25"/>
          <p:cNvGrpSpPr>
            <a:grpSpLocks/>
          </p:cNvGrpSpPr>
          <p:nvPr/>
        </p:nvGrpSpPr>
        <p:grpSpPr bwMode="auto">
          <a:xfrm rot="10800000">
            <a:off x="3781425" y="6324600"/>
            <a:ext cx="5399088" cy="71438"/>
            <a:chOff x="0" y="0"/>
            <a:chExt cx="5760" cy="344"/>
          </a:xfrm>
        </p:grpSpPr>
        <p:sp>
          <p:nvSpPr>
            <p:cNvPr id="6170" name="Rectangle 26"/>
            <p:cNvSpPr>
              <a:spLocks noChangeArrowheads="1"/>
            </p:cNvSpPr>
            <p:nvPr userDrawn="1"/>
          </p:nvSpPr>
          <p:spPr bwMode="auto">
            <a:xfrm>
              <a:off x="0" y="-8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>
                <a:defRPr/>
              </a:pPr>
              <a:endParaRPr lang="zh-CN" altLang="en-US" sz="240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35" name="Rectangle 27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6" name="Rectangle 28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37" name="Rectangle 29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38" name="Rectangle 30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  <p:sp>
          <p:nvSpPr>
            <p:cNvPr id="1039" name="Rectangle 31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40" name="Rectangle 32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41" name="Rectangle 33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  <p:sp>
          <p:nvSpPr>
            <p:cNvPr id="1042" name="Rectangle 34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endParaRPr lang="zh-CN" altLang="en-US">
                <a:solidFill>
                  <a:srgbClr val="CCCCFF"/>
                </a:solidFill>
                <a:ea typeface="宋体" pitchFamily="2" charset="-122"/>
              </a:endParaRPr>
            </a:p>
          </p:txBody>
        </p:sp>
      </p:grp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692275" y="6375400"/>
            <a:ext cx="5256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>
              <a:solidFill>
                <a:srgbClr val="000000"/>
              </a:solidFill>
              <a:latin typeface="Arial" charset="0"/>
              <a:ea typeface="楷体_GB2312" charset="0"/>
            </a:endParaRPr>
          </a:p>
        </p:txBody>
      </p:sp>
      <p:sp>
        <p:nvSpPr>
          <p:cNvPr id="6181" name="Text Box 37"/>
          <p:cNvSpPr txBox="1">
            <a:spLocks noChangeArrowheads="1"/>
          </p:cNvSpPr>
          <p:nvPr userDrawn="1"/>
        </p:nvSpPr>
        <p:spPr bwMode="auto">
          <a:xfrm>
            <a:off x="5724525" y="66675"/>
            <a:ext cx="370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E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《</a:t>
            </a:r>
            <a:r>
              <a:rPr lang="zh-CN" altLang="en-US" sz="2000" b="1">
                <a:solidFill>
                  <a:srgbClr val="0000E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数字电子技术基础</a:t>
            </a:r>
            <a:r>
              <a:rPr lang="en-US" altLang="zh-CN" sz="2000" b="1">
                <a:solidFill>
                  <a:srgbClr val="0000E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》</a:t>
            </a:r>
            <a:r>
              <a:rPr lang="zh-CN" altLang="en-US" sz="2000" b="1">
                <a:solidFill>
                  <a:srgbClr val="0000E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第六版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Times New Roman" charset="0"/>
          <a:ea typeface="楷体_GB2312" charset="0"/>
          <a:cs typeface="楷体_GB231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16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 b="1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61.png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70.png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hyperlink" Target="http://images.google.com/imgres?imgurl=www.lotto888.idv.tw/%E6%98%9F%E5%BA%A7/image/%E5%A4%A9%E6%9E%B0.gif&amp;imgrefurl=http://www.lotto888.idv.tw/%E6%98%9F%E5%BA%A7/%E6%98%9F%E5%BA%A7.asp&amp;h=57&amp;w=57&amp;prev=/images?q=%E5%A4%A9%E7%A7%A4&amp;start=40&amp;svnum=10&amp;hl=zh-CN&amp;lr=&amp;ie=UTF-8&amp;oe=UTF-8&amp;sa=N" TargetMode="Externa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6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7.png"/><Relationship Id="rId4" Type="http://schemas.openxmlformats.org/officeDocument/2006/relationships/oleObject" Target="../embeddings/oleObject6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908050"/>
            <a:ext cx="8675688" cy="2376488"/>
          </a:xfrm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《</a:t>
            </a: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数字电子技术基础</a:t>
            </a: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》</a:t>
            </a: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（第六版）教学课件</a:t>
            </a: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kumimoji="0" lang="zh-CN" altLang="en-US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清华大学</a:t>
            </a:r>
            <a:r>
              <a:rPr kumimoji="0" lang="en-US" altLang="zh-CN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</a:t>
            </a:r>
            <a:r>
              <a:rPr kumimoji="0" lang="zh-CN" altLang="en-US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电子学教学组</a:t>
            </a:r>
            <a:r>
              <a:rPr kumimoji="0" lang="en-US" altLang="zh-CN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kumimoji="0" lang="en-US" altLang="zh-CN" sz="28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kumimoji="0" lang="zh-CN" altLang="en-US" sz="280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3716338"/>
            <a:ext cx="5976937" cy="2016125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联系地址：清华大学</a:t>
            </a:r>
            <a:r>
              <a:rPr kumimoji="0"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</a:t>
            </a: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自动化系</a:t>
            </a:r>
            <a:endParaRPr kumimoji="0"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邮政编码：</a:t>
            </a:r>
            <a:r>
              <a:rPr kumimoji="0" lang="en-US" altLang="zh-CN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100084</a:t>
            </a:r>
            <a:endParaRPr kumimoji="0"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kumimoji="0"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电子信箱：</a:t>
            </a:r>
            <a:r>
              <a:rPr kumimoji="0" lang="en-US" altLang="zh-CN" sz="20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wang_hong@tsinghua.edu.cn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5508625" y="4794250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99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581639" name="Text Box 7"/>
          <p:cNvSpPr txBox="1">
            <a:spLocks noChangeArrowheads="1"/>
          </p:cNvSpPr>
          <p:nvPr/>
        </p:nvSpPr>
        <p:spPr bwMode="auto">
          <a:xfrm>
            <a:off x="4529138" y="4794250"/>
            <a:ext cx="935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99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581640" name="Text Box 8"/>
          <p:cNvSpPr txBox="1">
            <a:spLocks noChangeArrowheads="1"/>
          </p:cNvSpPr>
          <p:nvPr/>
        </p:nvSpPr>
        <p:spPr bwMode="auto">
          <a:xfrm>
            <a:off x="3565525" y="4794250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99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581641" name="Text Box 9"/>
          <p:cNvSpPr txBox="1">
            <a:spLocks noChangeArrowheads="1"/>
          </p:cNvSpPr>
          <p:nvPr/>
        </p:nvSpPr>
        <p:spPr bwMode="auto">
          <a:xfrm>
            <a:off x="2557463" y="4794250"/>
            <a:ext cx="935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9900"/>
                </a:solidFill>
                <a:latin typeface="Comic Sans MS" pitchFamily="66" charset="0"/>
              </a:rPr>
              <a:t>R</a:t>
            </a:r>
          </a:p>
        </p:txBody>
      </p:sp>
      <p:pic>
        <p:nvPicPr>
          <p:cNvPr id="13317" name="Picture 10" descr="11-2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700213"/>
            <a:ext cx="6183313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2665" name="Object 9"/>
          <p:cNvGraphicFramePr>
            <a:graphicFrameLocks noChangeAspect="1"/>
          </p:cNvGraphicFramePr>
          <p:nvPr/>
        </p:nvGraphicFramePr>
        <p:xfrm>
          <a:off x="539750" y="4149725"/>
          <a:ext cx="7477125" cy="935038"/>
        </p:xfrm>
        <a:graphic>
          <a:graphicData uri="http://schemas.openxmlformats.org/presentationml/2006/ole">
            <p:oleObj spid="_x0000_s14337" name="公式" r:id="rId3" imgW="3860800" imgH="482600" progId="Equation.3">
              <p:embed/>
            </p:oleObj>
          </a:graphicData>
        </a:graphic>
      </p:graphicFrame>
      <p:graphicFrame>
        <p:nvGraphicFramePr>
          <p:cNvPr id="582666" name="Object 10"/>
          <p:cNvGraphicFramePr>
            <a:graphicFrameLocks noChangeAspect="1"/>
          </p:cNvGraphicFramePr>
          <p:nvPr/>
        </p:nvGraphicFramePr>
        <p:xfrm>
          <a:off x="539750" y="5084763"/>
          <a:ext cx="6010275" cy="1512887"/>
        </p:xfrm>
        <a:graphic>
          <a:graphicData uri="http://schemas.openxmlformats.org/presentationml/2006/ole">
            <p:oleObj spid="_x0000_s14338" name="公式" r:id="rId4" imgW="3225800" imgH="812800" progId="Equation.3">
              <p:embed/>
            </p:oleObj>
          </a:graphicData>
        </a:graphic>
      </p:graphicFrame>
      <p:pic>
        <p:nvPicPr>
          <p:cNvPr id="14339" name="Picture 11" descr="11-2-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404813"/>
            <a:ext cx="5832475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684" name="Object 4"/>
          <p:cNvGraphicFramePr>
            <a:graphicFrameLocks noChangeAspect="1"/>
          </p:cNvGraphicFramePr>
          <p:nvPr/>
        </p:nvGraphicFramePr>
        <p:xfrm>
          <a:off x="539750" y="2060575"/>
          <a:ext cx="7488238" cy="1992313"/>
        </p:xfrm>
        <a:graphic>
          <a:graphicData uri="http://schemas.openxmlformats.org/presentationml/2006/ole">
            <p:oleObj spid="_x0000_s15361" name="公式" r:id="rId3" imgW="3911600" imgH="1041400" progId="Equation.3">
              <p:embed/>
            </p:oleObj>
          </a:graphicData>
        </a:graphic>
      </p:graphicFrame>
      <p:graphicFrame>
        <p:nvGraphicFramePr>
          <p:cNvPr id="583685" name="Object 5"/>
          <p:cNvGraphicFramePr>
            <a:graphicFrameLocks noChangeAspect="1"/>
          </p:cNvGraphicFramePr>
          <p:nvPr/>
        </p:nvGraphicFramePr>
        <p:xfrm>
          <a:off x="611188" y="4292600"/>
          <a:ext cx="5095875" cy="800100"/>
        </p:xfrm>
        <a:graphic>
          <a:graphicData uri="http://schemas.openxmlformats.org/presentationml/2006/ole">
            <p:oleObj spid="_x0000_s15362" name="公式" r:id="rId4" imgW="2667000" imgH="419100" progId="Equation.3">
              <p:embed/>
            </p:oleObj>
          </a:graphicData>
        </a:graphic>
      </p:graphicFrame>
      <p:graphicFrame>
        <p:nvGraphicFramePr>
          <p:cNvPr id="583686" name="Object 6"/>
          <p:cNvGraphicFramePr>
            <a:graphicFrameLocks noChangeAspect="1"/>
          </p:cNvGraphicFramePr>
          <p:nvPr/>
        </p:nvGraphicFramePr>
        <p:xfrm>
          <a:off x="684213" y="5300663"/>
          <a:ext cx="3951287" cy="492125"/>
        </p:xfrm>
        <a:graphic>
          <a:graphicData uri="http://schemas.openxmlformats.org/presentationml/2006/ole">
            <p:oleObj spid="_x0000_s15363" name="公式" r:id="rId5" imgW="1930400" imgH="241300" progId="Equation.3">
              <p:embed/>
            </p:oleObj>
          </a:graphicData>
        </a:graphic>
      </p:graphicFrame>
      <p:graphicFrame>
        <p:nvGraphicFramePr>
          <p:cNvPr id="15364" name="Object 8"/>
          <p:cNvGraphicFramePr>
            <a:graphicFrameLocks noChangeAspect="1"/>
          </p:cNvGraphicFramePr>
          <p:nvPr/>
        </p:nvGraphicFramePr>
        <p:xfrm>
          <a:off x="539750" y="404813"/>
          <a:ext cx="6292850" cy="1584325"/>
        </p:xfrm>
        <a:graphic>
          <a:graphicData uri="http://schemas.openxmlformats.org/presentationml/2006/ole">
            <p:oleObj spid="_x0000_s15364" name="公式" r:id="rId6" imgW="3225800" imgH="812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Object 6"/>
          <p:cNvGraphicFramePr>
            <a:graphicFrameLocks noChangeAspect="1"/>
          </p:cNvGraphicFramePr>
          <p:nvPr/>
        </p:nvGraphicFramePr>
        <p:xfrm>
          <a:off x="382588" y="765175"/>
          <a:ext cx="2041525" cy="412750"/>
        </p:xfrm>
        <a:graphic>
          <a:graphicData uri="http://schemas.openxmlformats.org/presentationml/2006/ole">
            <p:oleObj spid="_x0000_s16385" name="公式" r:id="rId3" imgW="1002960" imgH="203040" progId="Equation.3">
              <p:embed/>
            </p:oleObj>
          </a:graphicData>
        </a:graphic>
      </p:graphicFrame>
      <p:pic>
        <p:nvPicPr>
          <p:cNvPr id="16386" name="Picture 7" descr="11-2-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1700213"/>
            <a:ext cx="8281988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333375"/>
            <a:ext cx="8135938" cy="2590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8.2.6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具有双极性输出的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DAC</a:t>
            </a: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当输入数字量有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±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极性时，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希望输出的模拟电压也对应为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±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一、原理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例：输入为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位二进制补码。最高位为符号位，正数为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，负数为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  <a:p>
            <a:pPr>
              <a:buFontTx/>
              <a:buNone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87099" name="Group 347"/>
          <p:cNvGraphicFramePr>
            <a:graphicFrameLocks noGrp="1"/>
          </p:cNvGraphicFramePr>
          <p:nvPr/>
        </p:nvGraphicFramePr>
        <p:xfrm>
          <a:off x="2771775" y="2708275"/>
          <a:ext cx="4392613" cy="3352800"/>
        </p:xfrm>
        <a:graphic>
          <a:graphicData uri="http://schemas.openxmlformats.org/drawingml/2006/table">
            <a:tbl>
              <a:tblPr/>
              <a:tblGrid>
                <a:gridCol w="798513"/>
                <a:gridCol w="793750"/>
                <a:gridCol w="400050"/>
                <a:gridCol w="1192212"/>
                <a:gridCol w="1208088"/>
              </a:tblGrid>
              <a:tr h="3349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补码输入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对应的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十进制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要求的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D2     D1      D0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+1V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-1V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-4V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7962" name="Group 186"/>
          <p:cNvGraphicFramePr>
            <a:graphicFrameLocks noGrp="1"/>
          </p:cNvGraphicFramePr>
          <p:nvPr/>
        </p:nvGraphicFramePr>
        <p:xfrm>
          <a:off x="4643438" y="1052513"/>
          <a:ext cx="4105275" cy="3381688"/>
        </p:xfrm>
        <a:graphic>
          <a:graphicData uri="http://schemas.openxmlformats.org/drawingml/2006/table">
            <a:tbl>
              <a:tblPr/>
              <a:tblGrid>
                <a:gridCol w="746125"/>
                <a:gridCol w="741362"/>
                <a:gridCol w="376238"/>
                <a:gridCol w="1111250"/>
                <a:gridCol w="1130300"/>
              </a:tblGrid>
              <a:tr h="3349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原码输入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对应的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偏移后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的输出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81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D2   D1     D0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+7V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+3V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+6V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+2V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+5V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+1V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+4V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+3V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-1V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+2V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-2V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+1V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-3V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-4V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7978" name="Group 202"/>
          <p:cNvGraphicFramePr>
            <a:graphicFrameLocks noGrp="1"/>
          </p:cNvGraphicFramePr>
          <p:nvPr/>
        </p:nvGraphicFramePr>
        <p:xfrm>
          <a:off x="395288" y="1052513"/>
          <a:ext cx="4032250" cy="3352800"/>
        </p:xfrm>
        <a:graphic>
          <a:graphicData uri="http://schemas.openxmlformats.org/drawingml/2006/table">
            <a:tbl>
              <a:tblPr/>
              <a:tblGrid>
                <a:gridCol w="733425"/>
                <a:gridCol w="728662"/>
                <a:gridCol w="366713"/>
                <a:gridCol w="1093787"/>
                <a:gridCol w="1109663"/>
              </a:tblGrid>
              <a:tr h="3349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补码输入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对应的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十进制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要求的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omic Sans MS" pitchFamily="66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D2   D1     D0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+1V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-1V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-2V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-3V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4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mic Sans MS" pitchFamily="66" charset="0"/>
                          <a:ea typeface="楷体_GB2312" pitchFamily="49" charset="-122"/>
                        </a:rPr>
                        <a:t>-4V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  <p:sp>
        <p:nvSpPr>
          <p:cNvPr id="587957" name="AutoShape 181"/>
          <p:cNvSpPr>
            <a:spLocks noChangeArrowheads="1"/>
          </p:cNvSpPr>
          <p:nvPr/>
        </p:nvSpPr>
        <p:spPr bwMode="auto">
          <a:xfrm>
            <a:off x="684213" y="4437063"/>
            <a:ext cx="4608512" cy="790575"/>
          </a:xfrm>
          <a:prstGeom prst="curvedUpArrow">
            <a:avLst>
              <a:gd name="adj1" fmla="val 9230"/>
              <a:gd name="adj2" fmla="val 125708"/>
              <a:gd name="adj3" fmla="val 348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587970" name="Rectangle 194"/>
          <p:cNvSpPr>
            <a:spLocks noChangeArrowheads="1"/>
          </p:cNvSpPr>
          <p:nvPr/>
        </p:nvSpPr>
        <p:spPr bwMode="auto">
          <a:xfrm>
            <a:off x="7667625" y="1052513"/>
            <a:ext cx="936625" cy="3384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grpSp>
        <p:nvGrpSpPr>
          <p:cNvPr id="587974" name="Group 198"/>
          <p:cNvGrpSpPr>
            <a:grpSpLocks/>
          </p:cNvGrpSpPr>
          <p:nvPr/>
        </p:nvGrpSpPr>
        <p:grpSpPr bwMode="auto">
          <a:xfrm>
            <a:off x="3635375" y="188913"/>
            <a:ext cx="1873250" cy="792162"/>
            <a:chOff x="3288" y="391"/>
            <a:chExt cx="1180" cy="499"/>
          </a:xfrm>
        </p:grpSpPr>
        <p:sp>
          <p:nvSpPr>
            <p:cNvPr id="587971" name="Rectangle 195"/>
            <p:cNvSpPr>
              <a:spLocks noChangeArrowheads="1"/>
            </p:cNvSpPr>
            <p:nvPr/>
          </p:nvSpPr>
          <p:spPr bwMode="auto">
            <a:xfrm>
              <a:off x="3651" y="391"/>
              <a:ext cx="545" cy="499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Comic Sans MS" charset="0"/>
                  <a:ea typeface="方正舒体" charset="0"/>
                  <a:cs typeface="方正舒体" charset="0"/>
                </a:rPr>
                <a:t>D/A</a:t>
              </a:r>
            </a:p>
          </p:txBody>
        </p:sp>
        <p:sp>
          <p:nvSpPr>
            <p:cNvPr id="587972" name="Line 196"/>
            <p:cNvSpPr>
              <a:spLocks noChangeShapeType="1"/>
            </p:cNvSpPr>
            <p:nvPr/>
          </p:nvSpPr>
          <p:spPr bwMode="auto">
            <a:xfrm>
              <a:off x="3288" y="618"/>
              <a:ext cx="363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587973" name="Line 197"/>
            <p:cNvSpPr>
              <a:spLocks noChangeShapeType="1"/>
            </p:cNvSpPr>
            <p:nvPr/>
          </p:nvSpPr>
          <p:spPr bwMode="auto">
            <a:xfrm>
              <a:off x="4195" y="618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</p:grpSp>
      <p:sp>
        <p:nvSpPr>
          <p:cNvPr id="587975" name="Text Box 199"/>
          <p:cNvSpPr txBox="1">
            <a:spLocks noChangeArrowheads="1"/>
          </p:cNvSpPr>
          <p:nvPr/>
        </p:nvSpPr>
        <p:spPr bwMode="auto">
          <a:xfrm>
            <a:off x="3635375" y="5229225"/>
            <a:ext cx="5256213" cy="822325"/>
          </a:xfrm>
          <a:prstGeom prst="rect">
            <a:avLst/>
          </a:prstGeom>
          <a:solidFill>
            <a:srgbClr val="99FF33">
              <a:alpha val="3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*</a:t>
            </a:r>
            <a:r>
              <a:rPr lang="zh-CN" altLang="en-US" sz="2400"/>
              <a:t>将符号位反相后接至高位输入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*</a:t>
            </a:r>
            <a:r>
              <a:rPr lang="zh-CN" altLang="en-US" sz="2400"/>
              <a:t>将输出偏移使输入为</a:t>
            </a:r>
            <a:r>
              <a:rPr lang="en-US" altLang="zh-CN" sz="2400"/>
              <a:t>100</a:t>
            </a:r>
            <a:r>
              <a:rPr lang="zh-CN" altLang="en-US" sz="2400"/>
              <a:t>时，输出为</a:t>
            </a:r>
            <a:r>
              <a:rPr lang="en-US" altLang="zh-CN" sz="2400"/>
              <a:t>0</a:t>
            </a:r>
          </a:p>
        </p:txBody>
      </p:sp>
      <p:grpSp>
        <p:nvGrpSpPr>
          <p:cNvPr id="587985" name="Group 209"/>
          <p:cNvGrpSpPr>
            <a:grpSpLocks/>
          </p:cNvGrpSpPr>
          <p:nvPr/>
        </p:nvGrpSpPr>
        <p:grpSpPr bwMode="auto">
          <a:xfrm>
            <a:off x="1403350" y="5300663"/>
            <a:ext cx="1584325" cy="796925"/>
            <a:chOff x="884" y="3339"/>
            <a:chExt cx="998" cy="502"/>
          </a:xfrm>
        </p:grpSpPr>
        <p:pic>
          <p:nvPicPr>
            <p:cNvPr id="18552" name="Picture 207" descr="A3-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84" y="3339"/>
              <a:ext cx="998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7984" name="Text Box 208"/>
            <p:cNvSpPr txBox="1">
              <a:spLocks noChangeArrowheads="1"/>
            </p:cNvSpPr>
            <p:nvPr/>
          </p:nvSpPr>
          <p:spPr bwMode="auto">
            <a:xfrm>
              <a:off x="1247" y="347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7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58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7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7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957" grpId="0" animBg="1"/>
      <p:bldP spid="587970" grpId="0" animBg="1"/>
      <p:bldP spid="587970" grpId="1" animBg="1"/>
      <p:bldP spid="5879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6" descr="11-2-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4427538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3375"/>
            <a:ext cx="8137525" cy="55133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二、电路实现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07236" name="Object 4"/>
          <p:cNvGraphicFramePr>
            <a:graphicFrameLocks noChangeAspect="1"/>
          </p:cNvGraphicFramePr>
          <p:nvPr/>
        </p:nvGraphicFramePr>
        <p:xfrm>
          <a:off x="838200" y="754063"/>
          <a:ext cx="3355975" cy="2689225"/>
        </p:xfrm>
        <a:graphic>
          <a:graphicData uri="http://schemas.openxmlformats.org/presentationml/2006/ole">
            <p:oleObj spid="_x0000_s19459" name="公式" r:id="rId4" imgW="1930400" imgH="1549400" progId="Equation.3">
              <p:embed/>
            </p:oleObj>
          </a:graphicData>
        </a:graphic>
      </p:graphicFrame>
      <p:grpSp>
        <p:nvGrpSpPr>
          <p:cNvPr id="607241" name="Group 9"/>
          <p:cNvGrpSpPr>
            <a:grpSpLocks/>
          </p:cNvGrpSpPr>
          <p:nvPr/>
        </p:nvGrpSpPr>
        <p:grpSpPr bwMode="auto">
          <a:xfrm>
            <a:off x="1908175" y="3357563"/>
            <a:ext cx="936625" cy="1225550"/>
            <a:chOff x="1519" y="2069"/>
            <a:chExt cx="590" cy="772"/>
          </a:xfrm>
        </p:grpSpPr>
        <p:sp>
          <p:nvSpPr>
            <p:cNvPr id="607239" name="Rectangle 7"/>
            <p:cNvSpPr>
              <a:spLocks noChangeArrowheads="1"/>
            </p:cNvSpPr>
            <p:nvPr/>
          </p:nvSpPr>
          <p:spPr bwMode="auto">
            <a:xfrm>
              <a:off x="1519" y="2568"/>
              <a:ext cx="272" cy="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07240" name="Rectangle 8"/>
            <p:cNvSpPr>
              <a:spLocks noChangeArrowheads="1"/>
            </p:cNvSpPr>
            <p:nvPr/>
          </p:nvSpPr>
          <p:spPr bwMode="auto">
            <a:xfrm>
              <a:off x="1927" y="2069"/>
              <a:ext cx="182" cy="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</p:grpSp>
      <p:sp>
        <p:nvSpPr>
          <p:cNvPr id="607242" name="Text Box 10"/>
          <p:cNvSpPr txBox="1">
            <a:spLocks noChangeArrowheads="1"/>
          </p:cNvSpPr>
          <p:nvPr/>
        </p:nvSpPr>
        <p:spPr bwMode="auto">
          <a:xfrm>
            <a:off x="3492500" y="476250"/>
            <a:ext cx="5256213" cy="822325"/>
          </a:xfrm>
          <a:prstGeom prst="rect">
            <a:avLst/>
          </a:prstGeom>
          <a:solidFill>
            <a:srgbClr val="99FF33">
              <a:alpha val="32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*</a:t>
            </a:r>
            <a:r>
              <a:rPr lang="zh-CN" altLang="en-US" sz="2400"/>
              <a:t>将符号位反相后接至高位输入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*</a:t>
            </a:r>
            <a:r>
              <a:rPr lang="zh-CN" altLang="en-US" sz="2400"/>
              <a:t>将输出偏移使输入为</a:t>
            </a:r>
            <a:r>
              <a:rPr lang="en-US" altLang="zh-CN" sz="2400"/>
              <a:t>100</a:t>
            </a:r>
            <a:r>
              <a:rPr lang="zh-CN" altLang="en-US" sz="2400"/>
              <a:t>时，输出为</a:t>
            </a:r>
            <a:r>
              <a:rPr lang="en-US" altLang="zh-CN" sz="2400"/>
              <a:t>0</a:t>
            </a:r>
          </a:p>
        </p:txBody>
      </p:sp>
      <p:graphicFrame>
        <p:nvGraphicFramePr>
          <p:cNvPr id="607243" name="Object 11"/>
          <p:cNvGraphicFramePr>
            <a:graphicFrameLocks noChangeAspect="1"/>
          </p:cNvGraphicFramePr>
          <p:nvPr/>
        </p:nvGraphicFramePr>
        <p:xfrm>
          <a:off x="4140200" y="1978025"/>
          <a:ext cx="4824413" cy="2149475"/>
        </p:xfrm>
        <a:graphic>
          <a:graphicData uri="http://schemas.openxmlformats.org/presentationml/2006/ole">
            <p:oleObj spid="_x0000_s19462" name="公式" r:id="rId5" imgW="2565400" imgH="1143000" progId="Equation.3">
              <p:embed/>
            </p:oleObj>
          </a:graphicData>
        </a:graphic>
      </p:graphicFrame>
      <p:grpSp>
        <p:nvGrpSpPr>
          <p:cNvPr id="607244" name="Group 12"/>
          <p:cNvGrpSpPr>
            <a:grpSpLocks/>
          </p:cNvGrpSpPr>
          <p:nvPr/>
        </p:nvGrpSpPr>
        <p:grpSpPr bwMode="auto">
          <a:xfrm>
            <a:off x="1908175" y="3284538"/>
            <a:ext cx="936625" cy="1225550"/>
            <a:chOff x="1519" y="2069"/>
            <a:chExt cx="590" cy="772"/>
          </a:xfrm>
        </p:grpSpPr>
        <p:sp>
          <p:nvSpPr>
            <p:cNvPr id="607245" name="Rectangle 13"/>
            <p:cNvSpPr>
              <a:spLocks noChangeArrowheads="1"/>
            </p:cNvSpPr>
            <p:nvPr/>
          </p:nvSpPr>
          <p:spPr bwMode="auto">
            <a:xfrm>
              <a:off x="1519" y="2568"/>
              <a:ext cx="272" cy="273"/>
            </a:xfrm>
            <a:prstGeom prst="rect">
              <a:avLst/>
            </a:prstGeom>
            <a:solidFill>
              <a:srgbClr val="FF0066">
                <a:alpha val="53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07246" name="Rectangle 14"/>
            <p:cNvSpPr>
              <a:spLocks noChangeArrowheads="1"/>
            </p:cNvSpPr>
            <p:nvPr/>
          </p:nvSpPr>
          <p:spPr bwMode="auto">
            <a:xfrm>
              <a:off x="1927" y="2069"/>
              <a:ext cx="182" cy="681"/>
            </a:xfrm>
            <a:prstGeom prst="rect">
              <a:avLst/>
            </a:prstGeom>
            <a:solidFill>
              <a:srgbClr val="FF0066">
                <a:alpha val="58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07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60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884238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8.3 DAC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的转换精度与速度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>
          <a:xfrm>
            <a:off x="427038" y="1052513"/>
            <a:ext cx="8137525" cy="5153025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8.3.1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转换精度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分辨率（理论精度）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用输入数字量的二进制数码位数给出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/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DAC,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应能输出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 ~ 2</a:t>
            </a:r>
            <a:r>
              <a:rPr lang="en-US" altLang="zh-CN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个不同的等级电压，区分出输入的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00···0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11···1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r>
              <a:rPr lang="en-US" altLang="zh-CN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个不同状态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转换误差（实际精度）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用最低有效位的倍数来表示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/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有时也用绝对误差与输出电压满刻度的百分数来表示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063" y="2708275"/>
            <a:ext cx="1966912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8261" name="Line 5"/>
          <p:cNvSpPr>
            <a:spLocks noChangeShapeType="1"/>
          </p:cNvSpPr>
          <p:nvPr/>
        </p:nvSpPr>
        <p:spPr bwMode="auto">
          <a:xfrm>
            <a:off x="971550" y="1916113"/>
            <a:ext cx="25923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608263" name="Line 7"/>
          <p:cNvSpPr>
            <a:spLocks noChangeShapeType="1"/>
          </p:cNvSpPr>
          <p:nvPr/>
        </p:nvSpPr>
        <p:spPr bwMode="auto">
          <a:xfrm>
            <a:off x="857250" y="4479925"/>
            <a:ext cx="28082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76250"/>
            <a:ext cx="8137525" cy="55133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误差分析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1506" name="Object 9"/>
          <p:cNvGraphicFramePr>
            <a:graphicFrameLocks noChangeAspect="1"/>
          </p:cNvGraphicFramePr>
          <p:nvPr/>
        </p:nvGraphicFramePr>
        <p:xfrm>
          <a:off x="304800" y="4411663"/>
          <a:ext cx="5191125" cy="1393825"/>
        </p:xfrm>
        <a:graphic>
          <a:graphicData uri="http://schemas.openxmlformats.org/presentationml/2006/ole">
            <p:oleObj spid="_x0000_s21506" name="公式" r:id="rId3" imgW="2362200" imgH="635000" progId="Equation.3">
              <p:embed/>
            </p:oleObj>
          </a:graphicData>
        </a:graphic>
      </p:graphicFrame>
      <p:pic>
        <p:nvPicPr>
          <p:cNvPr id="2150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1863" y="3933825"/>
            <a:ext cx="2286000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12" descr="11-2-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981075"/>
            <a:ext cx="6480175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0309" name="Object 5"/>
          <p:cNvGraphicFramePr>
            <a:graphicFrameLocks noChangeAspect="1"/>
          </p:cNvGraphicFramePr>
          <p:nvPr/>
        </p:nvGraphicFramePr>
        <p:xfrm>
          <a:off x="323850" y="3284538"/>
          <a:ext cx="5113338" cy="1054100"/>
        </p:xfrm>
        <a:graphic>
          <a:graphicData uri="http://schemas.openxmlformats.org/presentationml/2006/ole">
            <p:oleObj spid="_x0000_s22529" name="公式" r:id="rId3" imgW="2133600" imgH="457200" progId="Equation.3">
              <p:embed/>
            </p:oleObj>
          </a:graphicData>
        </a:graphic>
      </p:graphicFrame>
      <p:pic>
        <p:nvPicPr>
          <p:cNvPr id="6103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7650" y="476250"/>
            <a:ext cx="2546350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0312" name="Object 8"/>
          <p:cNvGraphicFramePr>
            <a:graphicFrameLocks noChangeAspect="1"/>
          </p:cNvGraphicFramePr>
          <p:nvPr/>
        </p:nvGraphicFramePr>
        <p:xfrm>
          <a:off x="323850" y="4365625"/>
          <a:ext cx="6264275" cy="777875"/>
        </p:xfrm>
        <a:graphic>
          <a:graphicData uri="http://schemas.openxmlformats.org/presentationml/2006/ole">
            <p:oleObj spid="_x0000_s22531" name="公式" r:id="rId5" imgW="3302000" imgH="431800" progId="Equation.3">
              <p:embed/>
            </p:oleObj>
          </a:graphicData>
        </a:graphic>
      </p:graphicFrame>
      <p:pic>
        <p:nvPicPr>
          <p:cNvPr id="61031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88125" y="3500438"/>
            <a:ext cx="2555875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0315" name="Object 11"/>
          <p:cNvGraphicFramePr>
            <a:graphicFrameLocks noChangeAspect="1"/>
          </p:cNvGraphicFramePr>
          <p:nvPr/>
        </p:nvGraphicFramePr>
        <p:xfrm>
          <a:off x="250825" y="5589588"/>
          <a:ext cx="5176838" cy="442912"/>
        </p:xfrm>
        <a:graphic>
          <a:graphicData uri="http://schemas.openxmlformats.org/presentationml/2006/ole">
            <p:oleObj spid="_x0000_s22533" name="公式" r:id="rId7" imgW="2260600" imgH="203200" progId="Equation.3">
              <p:embed/>
            </p:oleObj>
          </a:graphicData>
        </a:graphic>
      </p:graphicFrame>
      <p:pic>
        <p:nvPicPr>
          <p:cNvPr id="22534" name="Picture 12" descr="11-2-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0825" y="404813"/>
            <a:ext cx="626586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08275"/>
            <a:ext cx="7850187" cy="596900"/>
          </a:xfrm>
        </p:spPr>
        <p:txBody>
          <a:bodyPr/>
          <a:lstStyle/>
          <a:p>
            <a:pPr algn="ctr"/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第八章</a:t>
            </a: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b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数</a:t>
            </a: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模（</a:t>
            </a: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D/A</a:t>
            </a: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）和模</a:t>
            </a: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数（</a:t>
            </a:r>
            <a:r>
              <a:rPr lang="en-US" altLang="zh-CN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A/D</a:t>
            </a: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3" name="Object 4"/>
          <p:cNvGraphicFramePr>
            <a:graphicFrameLocks noChangeAspect="1"/>
          </p:cNvGraphicFramePr>
          <p:nvPr/>
        </p:nvGraphicFramePr>
        <p:xfrm>
          <a:off x="242888" y="225425"/>
          <a:ext cx="8405812" cy="1411288"/>
        </p:xfrm>
        <a:graphic>
          <a:graphicData uri="http://schemas.openxmlformats.org/presentationml/2006/ole">
            <p:oleObj spid="_x0000_s23553" name="公式" r:id="rId3" imgW="4825800" imgH="838080" progId="Equation.3">
              <p:embed/>
            </p:oleObj>
          </a:graphicData>
        </a:graphic>
      </p:graphicFrame>
      <p:graphicFrame>
        <p:nvGraphicFramePr>
          <p:cNvPr id="611333" name="Object 5"/>
          <p:cNvGraphicFramePr>
            <a:graphicFrameLocks noChangeAspect="1"/>
          </p:cNvGraphicFramePr>
          <p:nvPr/>
        </p:nvGraphicFramePr>
        <p:xfrm>
          <a:off x="390525" y="1651000"/>
          <a:ext cx="7499350" cy="2446338"/>
        </p:xfrm>
        <a:graphic>
          <a:graphicData uri="http://schemas.openxmlformats.org/presentationml/2006/ole">
            <p:oleObj spid="_x0000_s23554" name="公式" r:id="rId4" imgW="3543300" imgH="1219200" progId="Equation.3">
              <p:embed/>
            </p:oleObj>
          </a:graphicData>
        </a:graphic>
      </p:graphicFrame>
      <p:graphicFrame>
        <p:nvGraphicFramePr>
          <p:cNvPr id="611334" name="Object 6"/>
          <p:cNvGraphicFramePr>
            <a:graphicFrameLocks noChangeAspect="1"/>
          </p:cNvGraphicFramePr>
          <p:nvPr/>
        </p:nvGraphicFramePr>
        <p:xfrm>
          <a:off x="395288" y="4221163"/>
          <a:ext cx="6359525" cy="2271712"/>
        </p:xfrm>
        <a:graphic>
          <a:graphicData uri="http://schemas.openxmlformats.org/presentationml/2006/ole">
            <p:oleObj spid="_x0000_s23555" name="公式" r:id="rId5" imgW="2984500" imgH="106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05" name="Object 5"/>
          <p:cNvGraphicFramePr>
            <a:graphicFrameLocks noChangeAspect="1"/>
          </p:cNvGraphicFramePr>
          <p:nvPr/>
        </p:nvGraphicFramePr>
        <p:xfrm>
          <a:off x="293688" y="700088"/>
          <a:ext cx="5095875" cy="2782887"/>
        </p:xfrm>
        <a:graphic>
          <a:graphicData uri="http://schemas.openxmlformats.org/presentationml/2006/ole">
            <p:oleObj spid="_x0000_s24577" name="公式" r:id="rId3" imgW="2489200" imgH="1358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7" name="Text Box 3"/>
          <p:cNvSpPr txBox="1">
            <a:spLocks noChangeArrowheads="1"/>
          </p:cNvSpPr>
          <p:nvPr/>
        </p:nvSpPr>
        <p:spPr bwMode="auto">
          <a:xfrm>
            <a:off x="6300788" y="2492375"/>
            <a:ext cx="14414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66FF"/>
                </a:solidFill>
                <a:latin typeface="Comic Sans MS" pitchFamily="66" charset="0"/>
              </a:rPr>
              <a:t>D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66FF"/>
                </a:solidFill>
                <a:latin typeface="Comic Sans MS" pitchFamily="66" charset="0"/>
              </a:rPr>
              <a:t>111101…</a:t>
            </a:r>
          </a:p>
        </p:txBody>
      </p:sp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3708400" y="2492375"/>
            <a:ext cx="1081088" cy="17287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latin typeface="Comic Sans MS" charset="0"/>
                <a:ea typeface="方正舒体" charset="0"/>
                <a:cs typeface="方正舒体" charset="0"/>
              </a:rPr>
              <a:t>A/D</a:t>
            </a:r>
          </a:p>
        </p:txBody>
      </p:sp>
      <p:sp>
        <p:nvSpPr>
          <p:cNvPr id="615429" name="Line 5"/>
          <p:cNvSpPr>
            <a:spLocks noChangeShapeType="1"/>
          </p:cNvSpPr>
          <p:nvPr/>
        </p:nvSpPr>
        <p:spPr bwMode="auto">
          <a:xfrm>
            <a:off x="4787900" y="3141663"/>
            <a:ext cx="1439863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615430" name="Line 6"/>
          <p:cNvSpPr>
            <a:spLocks noChangeShapeType="1"/>
          </p:cNvSpPr>
          <p:nvPr/>
        </p:nvSpPr>
        <p:spPr bwMode="auto">
          <a:xfrm>
            <a:off x="3059113" y="3141663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827088" y="2349500"/>
            <a:ext cx="26638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A(</a:t>
            </a:r>
            <a:r>
              <a:rPr lang="zh-CN" altLang="en-US" sz="2800">
                <a:solidFill>
                  <a:srgbClr val="FF0000"/>
                </a:solidFill>
                <a:latin typeface="Comic Sans MS" pitchFamily="66" charset="0"/>
              </a:rPr>
              <a:t>电压</a:t>
            </a: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Comic Sans MS" pitchFamily="66" charset="0"/>
              </a:rPr>
              <a:t>或</a:t>
            </a: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Comic Sans MS" pitchFamily="66" charset="0"/>
              </a:rPr>
              <a:t>电流</a:t>
            </a: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   </a:t>
            </a:r>
            <a:r>
              <a:rPr lang="zh-CN" altLang="en-US" sz="3600">
                <a:solidFill>
                  <a:srgbClr val="FF0000"/>
                </a:solidFill>
                <a:latin typeface="Comic Sans MS" pitchFamily="66" charset="0"/>
              </a:rPr>
              <a:t>？</a:t>
            </a:r>
          </a:p>
        </p:txBody>
      </p:sp>
      <p:sp>
        <p:nvSpPr>
          <p:cNvPr id="615432" name="Rectangle 8"/>
          <p:cNvSpPr>
            <a:spLocks noChangeArrowheads="1"/>
          </p:cNvSpPr>
          <p:nvPr/>
        </p:nvSpPr>
        <p:spPr bwMode="auto">
          <a:xfrm>
            <a:off x="395288" y="404813"/>
            <a:ext cx="8137525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8.4     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A/D</a:t>
            </a:r>
            <a:r>
              <a:rPr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转换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基本原理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					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输入连续变化电压，输出为不连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					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楷体_GB2312" pitchFamily="49" charset="-122"/>
              </a:rPr>
              <a:t>续的数字量</a:t>
            </a:r>
          </a:p>
        </p:txBody>
      </p:sp>
      <p:pic>
        <p:nvPicPr>
          <p:cNvPr id="6154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3716338"/>
            <a:ext cx="3240088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5436" name="Object 12"/>
          <p:cNvGraphicFramePr>
            <a:graphicFrameLocks noChangeAspect="1"/>
          </p:cNvGraphicFramePr>
          <p:nvPr/>
        </p:nvGraphicFramePr>
        <p:xfrm>
          <a:off x="3419475" y="4652963"/>
          <a:ext cx="4968875" cy="850900"/>
        </p:xfrm>
        <a:graphic>
          <a:graphicData uri="http://schemas.openxmlformats.org/presentationml/2006/ole">
            <p:oleObj spid="_x0000_s25608" name="公式" r:id="rId4" imgW="2667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404813"/>
            <a:ext cx="8964612" cy="5584825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二、量化和编码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量化：将采样电压表示为最小数量单位（</a:t>
            </a:r>
            <a:r>
              <a:rPr lang="el-GR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Δ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）的整数倍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编码：将量化的结果用代码表示出来（二进制，二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十进制）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量化误差：当采样电压不能被</a:t>
            </a:r>
            <a:r>
              <a:rPr lang="el-GR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Δ</a:t>
            </a:r>
            <a:r>
              <a:rPr lang="zh-CN" altLang="el-GR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整除时，将引入量化误差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684213" y="2133600"/>
          <a:ext cx="7848600" cy="4405313"/>
        </p:xfrm>
        <a:graphic>
          <a:graphicData uri="http://schemas.openxmlformats.org/presentationml/2006/ole">
            <p:oleObj spid="_x0000_s26626" name="VISIO" r:id="rId3" imgW="8029575" imgH="450056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7" descr="11-3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1052513"/>
            <a:ext cx="4572000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1266" name="Rectangle 2"/>
          <p:cNvSpPr>
            <a:spLocks noGrp="1" noChangeArrowheads="1"/>
          </p:cNvSpPr>
          <p:nvPr>
            <p:ph idx="1"/>
          </p:nvPr>
        </p:nvSpPr>
        <p:spPr>
          <a:xfrm>
            <a:off x="427038" y="620713"/>
            <a:ext cx="8137525" cy="5584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8.5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抽样保持电路</a:t>
            </a:r>
          </a:p>
        </p:txBody>
      </p:sp>
      <p:graphicFrame>
        <p:nvGraphicFramePr>
          <p:cNvPr id="651268" name="Object 4"/>
          <p:cNvGraphicFramePr>
            <a:graphicFrameLocks noChangeAspect="1"/>
          </p:cNvGraphicFramePr>
          <p:nvPr/>
        </p:nvGraphicFramePr>
        <p:xfrm>
          <a:off x="142875" y="3644900"/>
          <a:ext cx="3060700" cy="1325563"/>
        </p:xfrm>
        <a:graphic>
          <a:graphicData uri="http://schemas.openxmlformats.org/presentationml/2006/ole">
            <p:oleObj spid="_x0000_s27651" name="Photo Editor 照片" r:id="rId4" imgW="14980952" imgH="6485714" progId="">
              <p:embed/>
            </p:oleObj>
          </a:graphicData>
        </a:graphic>
      </p:graphicFrame>
      <p:graphicFrame>
        <p:nvGraphicFramePr>
          <p:cNvPr id="651269" name="Object 5"/>
          <p:cNvGraphicFramePr>
            <a:graphicFrameLocks noChangeAspect="1"/>
          </p:cNvGraphicFramePr>
          <p:nvPr/>
        </p:nvGraphicFramePr>
        <p:xfrm>
          <a:off x="5795963" y="3459163"/>
          <a:ext cx="3203575" cy="1349375"/>
        </p:xfrm>
        <a:graphic>
          <a:graphicData uri="http://schemas.openxmlformats.org/presentationml/2006/ole">
            <p:oleObj spid="_x0000_s27652" name="Photo Editor 照片" r:id="rId5" imgW="15019048" imgH="6335009" progId="">
              <p:embed/>
            </p:oleObj>
          </a:graphicData>
        </a:graphic>
      </p:graphicFrame>
      <p:sp>
        <p:nvSpPr>
          <p:cNvPr id="651270" name="Text Box 6"/>
          <p:cNvSpPr txBox="1">
            <a:spLocks noChangeArrowheads="1"/>
          </p:cNvSpPr>
          <p:nvPr/>
        </p:nvSpPr>
        <p:spPr bwMode="auto">
          <a:xfrm>
            <a:off x="2555875" y="4900613"/>
            <a:ext cx="4465638" cy="1552575"/>
          </a:xfrm>
          <a:prstGeom prst="rect">
            <a:avLst/>
          </a:prstGeom>
          <a:solidFill>
            <a:srgbClr val="FF99CC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！加大输入电阻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zh-CN" altLang="en-US" sz="2400"/>
              <a:t>！减小输出电阻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zh-CN" altLang="en-US" sz="2400"/>
              <a:t>！</a:t>
            </a:r>
            <a:r>
              <a:rPr lang="en-US" altLang="zh-CN" sz="2400"/>
              <a:t>Av=1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3" descr="11-3-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28775"/>
            <a:ext cx="871378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080418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8.6 A/D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转换器的电路结构和工作原理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8.6.1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并联比较型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A/D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转换器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>
          <a:xfrm>
            <a:off x="5940425" y="836513"/>
            <a:ext cx="2087563" cy="5762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并联比较型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9699" name="Picture 43" descr="11-3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4300" y="1269777"/>
            <a:ext cx="4557713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53359" name="Group 47"/>
          <p:cNvGrpSpPr>
            <a:grpSpLocks/>
          </p:cNvGrpSpPr>
          <p:nvPr/>
        </p:nvGrpSpPr>
        <p:grpSpPr bwMode="auto">
          <a:xfrm>
            <a:off x="4284663" y="1196752"/>
            <a:ext cx="3671887" cy="5040312"/>
            <a:chOff x="2699" y="663"/>
            <a:chExt cx="2313" cy="3175"/>
          </a:xfrm>
        </p:grpSpPr>
        <p:sp>
          <p:nvSpPr>
            <p:cNvPr id="653318" name="Rectangle 6"/>
            <p:cNvSpPr>
              <a:spLocks noChangeArrowheads="1"/>
            </p:cNvSpPr>
            <p:nvPr/>
          </p:nvSpPr>
          <p:spPr bwMode="auto">
            <a:xfrm>
              <a:off x="2699" y="663"/>
              <a:ext cx="680" cy="3175"/>
            </a:xfrm>
            <a:prstGeom prst="rect">
              <a:avLst/>
            </a:prstGeom>
            <a:solidFill>
              <a:srgbClr val="99CCFF">
                <a:alpha val="1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3319" name="Rectangle 7"/>
            <p:cNvSpPr>
              <a:spLocks noChangeArrowheads="1"/>
            </p:cNvSpPr>
            <p:nvPr/>
          </p:nvSpPr>
          <p:spPr bwMode="auto">
            <a:xfrm>
              <a:off x="3334" y="935"/>
              <a:ext cx="499" cy="2767"/>
            </a:xfrm>
            <a:prstGeom prst="rect">
              <a:avLst/>
            </a:prstGeom>
            <a:solidFill>
              <a:srgbClr val="FFFF66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3320" name="Rectangle 8"/>
            <p:cNvSpPr>
              <a:spLocks noChangeArrowheads="1"/>
            </p:cNvSpPr>
            <p:nvPr/>
          </p:nvSpPr>
          <p:spPr bwMode="auto">
            <a:xfrm>
              <a:off x="3833" y="935"/>
              <a:ext cx="1179" cy="2767"/>
            </a:xfrm>
            <a:prstGeom prst="rect">
              <a:avLst/>
            </a:prstGeom>
            <a:solidFill>
              <a:srgbClr val="FFCCFF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</p:grpSp>
      <p:grpSp>
        <p:nvGrpSpPr>
          <p:cNvPr id="653321" name="Group 9"/>
          <p:cNvGrpSpPr>
            <a:grpSpLocks/>
          </p:cNvGrpSpPr>
          <p:nvPr/>
        </p:nvGrpSpPr>
        <p:grpSpPr bwMode="auto">
          <a:xfrm>
            <a:off x="6350" y="2204814"/>
            <a:ext cx="3436938" cy="4600575"/>
            <a:chOff x="-18" y="1289"/>
            <a:chExt cx="2165" cy="2898"/>
          </a:xfrm>
        </p:grpSpPr>
        <p:graphicFrame>
          <p:nvGraphicFramePr>
            <p:cNvPr id="29718" name="Object 10"/>
            <p:cNvGraphicFramePr>
              <a:graphicFrameLocks noChangeAspect="1"/>
            </p:cNvGraphicFramePr>
            <p:nvPr/>
          </p:nvGraphicFramePr>
          <p:xfrm>
            <a:off x="379" y="3838"/>
            <a:ext cx="1213" cy="349"/>
          </p:xfrm>
          <a:graphic>
            <a:graphicData uri="http://schemas.openxmlformats.org/presentationml/2006/ole">
              <p:oleObj spid="_x0000_s29718" name="公式" r:id="rId4" imgW="1371600" imgH="393700" progId="Equation.3">
                <p:embed/>
              </p:oleObj>
            </a:graphicData>
          </a:graphic>
        </p:graphicFrame>
        <p:graphicFrame>
          <p:nvGraphicFramePr>
            <p:cNvPr id="29719" name="Object 11"/>
            <p:cNvGraphicFramePr>
              <a:graphicFrameLocks noChangeAspect="1"/>
            </p:cNvGraphicFramePr>
            <p:nvPr/>
          </p:nvGraphicFramePr>
          <p:xfrm>
            <a:off x="281" y="3475"/>
            <a:ext cx="1801" cy="341"/>
          </p:xfrm>
          <a:graphic>
            <a:graphicData uri="http://schemas.openxmlformats.org/presentationml/2006/ole">
              <p:oleObj spid="_x0000_s29719" name="公式" r:id="rId5" imgW="1625600" imgH="393700" progId="Equation.3">
                <p:embed/>
              </p:oleObj>
            </a:graphicData>
          </a:graphic>
        </p:graphicFrame>
        <p:graphicFrame>
          <p:nvGraphicFramePr>
            <p:cNvPr id="29720" name="Object 12"/>
            <p:cNvGraphicFramePr>
              <a:graphicFrameLocks noChangeAspect="1"/>
            </p:cNvGraphicFramePr>
            <p:nvPr/>
          </p:nvGraphicFramePr>
          <p:xfrm>
            <a:off x="-15" y="3113"/>
            <a:ext cx="1914" cy="366"/>
          </p:xfrm>
          <a:graphic>
            <a:graphicData uri="http://schemas.openxmlformats.org/presentationml/2006/ole">
              <p:oleObj spid="_x0000_s29720" name="公式" r:id="rId6" imgW="1625600" imgH="393700" progId="Equation.3">
                <p:embed/>
              </p:oleObj>
            </a:graphicData>
          </a:graphic>
        </p:graphicFrame>
        <p:graphicFrame>
          <p:nvGraphicFramePr>
            <p:cNvPr id="29721" name="Object 13"/>
            <p:cNvGraphicFramePr>
              <a:graphicFrameLocks noChangeAspect="1"/>
            </p:cNvGraphicFramePr>
            <p:nvPr/>
          </p:nvGraphicFramePr>
          <p:xfrm>
            <a:off x="234" y="2794"/>
            <a:ext cx="1913" cy="321"/>
          </p:xfrm>
          <a:graphic>
            <a:graphicData uri="http://schemas.openxmlformats.org/presentationml/2006/ole">
              <p:oleObj spid="_x0000_s29721" name="公式" r:id="rId7" imgW="1625600" imgH="393700" progId="Equation.3">
                <p:embed/>
              </p:oleObj>
            </a:graphicData>
          </a:graphic>
        </p:graphicFrame>
        <p:sp>
          <p:nvSpPr>
            <p:cNvPr id="653326" name="Line 14"/>
            <p:cNvSpPr>
              <a:spLocks noChangeShapeType="1"/>
            </p:cNvSpPr>
            <p:nvPr/>
          </p:nvSpPr>
          <p:spPr bwMode="auto">
            <a:xfrm>
              <a:off x="-9" y="3829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3327" name="Line 15"/>
            <p:cNvSpPr>
              <a:spLocks noChangeShapeType="1"/>
            </p:cNvSpPr>
            <p:nvPr/>
          </p:nvSpPr>
          <p:spPr bwMode="auto">
            <a:xfrm>
              <a:off x="0" y="3457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3328" name="Line 16"/>
            <p:cNvSpPr>
              <a:spLocks noChangeShapeType="1"/>
            </p:cNvSpPr>
            <p:nvPr/>
          </p:nvSpPr>
          <p:spPr bwMode="auto">
            <a:xfrm>
              <a:off x="0" y="3113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3329" name="Line 17"/>
            <p:cNvSpPr>
              <a:spLocks noChangeShapeType="1"/>
            </p:cNvSpPr>
            <p:nvPr/>
          </p:nvSpPr>
          <p:spPr bwMode="auto">
            <a:xfrm>
              <a:off x="4" y="2750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graphicFrame>
          <p:nvGraphicFramePr>
            <p:cNvPr id="29726" name="Object 18"/>
            <p:cNvGraphicFramePr>
              <a:graphicFrameLocks noChangeAspect="1"/>
            </p:cNvGraphicFramePr>
            <p:nvPr/>
          </p:nvGraphicFramePr>
          <p:xfrm>
            <a:off x="-15" y="2432"/>
            <a:ext cx="1913" cy="320"/>
          </p:xfrm>
          <a:graphic>
            <a:graphicData uri="http://schemas.openxmlformats.org/presentationml/2006/ole">
              <p:oleObj spid="_x0000_s29726" name="公式" r:id="rId8" imgW="1625600" imgH="393700" progId="Equation.3">
                <p:embed/>
              </p:oleObj>
            </a:graphicData>
          </a:graphic>
        </p:graphicFrame>
        <p:sp>
          <p:nvSpPr>
            <p:cNvPr id="653331" name="Line 19"/>
            <p:cNvSpPr>
              <a:spLocks noChangeShapeType="1"/>
            </p:cNvSpPr>
            <p:nvPr/>
          </p:nvSpPr>
          <p:spPr bwMode="auto">
            <a:xfrm>
              <a:off x="-18" y="2387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graphicFrame>
          <p:nvGraphicFramePr>
            <p:cNvPr id="29728" name="Object 20"/>
            <p:cNvGraphicFramePr>
              <a:graphicFrameLocks noChangeAspect="1"/>
            </p:cNvGraphicFramePr>
            <p:nvPr/>
          </p:nvGraphicFramePr>
          <p:xfrm>
            <a:off x="234" y="2069"/>
            <a:ext cx="1913" cy="320"/>
          </p:xfrm>
          <a:graphic>
            <a:graphicData uri="http://schemas.openxmlformats.org/presentationml/2006/ole">
              <p:oleObj spid="_x0000_s29728" name="公式" r:id="rId9" imgW="1625600" imgH="393700" progId="Equation.3">
                <p:embed/>
              </p:oleObj>
            </a:graphicData>
          </a:graphic>
        </p:graphicFrame>
        <p:sp>
          <p:nvSpPr>
            <p:cNvPr id="653333" name="Line 21"/>
            <p:cNvSpPr>
              <a:spLocks noChangeShapeType="1"/>
            </p:cNvSpPr>
            <p:nvPr/>
          </p:nvSpPr>
          <p:spPr bwMode="auto">
            <a:xfrm>
              <a:off x="27" y="2024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graphicFrame>
          <p:nvGraphicFramePr>
            <p:cNvPr id="29730" name="Object 22"/>
            <p:cNvGraphicFramePr>
              <a:graphicFrameLocks noChangeAspect="1"/>
            </p:cNvGraphicFramePr>
            <p:nvPr/>
          </p:nvGraphicFramePr>
          <p:xfrm>
            <a:off x="-15" y="1707"/>
            <a:ext cx="1913" cy="319"/>
          </p:xfrm>
          <a:graphic>
            <a:graphicData uri="http://schemas.openxmlformats.org/presentationml/2006/ole">
              <p:oleObj spid="_x0000_s29730" name="公式" r:id="rId10" imgW="1625600" imgH="393700" progId="Equation.3">
                <p:embed/>
              </p:oleObj>
            </a:graphicData>
          </a:graphic>
        </p:graphicFrame>
        <p:sp>
          <p:nvSpPr>
            <p:cNvPr id="653335" name="Line 23"/>
            <p:cNvSpPr>
              <a:spLocks noChangeShapeType="1"/>
            </p:cNvSpPr>
            <p:nvPr/>
          </p:nvSpPr>
          <p:spPr bwMode="auto">
            <a:xfrm>
              <a:off x="4" y="1661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graphicFrame>
          <p:nvGraphicFramePr>
            <p:cNvPr id="29732" name="Object 24"/>
            <p:cNvGraphicFramePr>
              <a:graphicFrameLocks noChangeAspect="1"/>
            </p:cNvGraphicFramePr>
            <p:nvPr/>
          </p:nvGraphicFramePr>
          <p:xfrm>
            <a:off x="196" y="1298"/>
            <a:ext cx="1898" cy="320"/>
          </p:xfrm>
          <a:graphic>
            <a:graphicData uri="http://schemas.openxmlformats.org/presentationml/2006/ole">
              <p:oleObj spid="_x0000_s29732" name="公式" r:id="rId11" imgW="1612900" imgH="393700" progId="Equation.3">
                <p:embed/>
              </p:oleObj>
            </a:graphicData>
          </a:graphic>
        </p:graphicFrame>
        <p:sp>
          <p:nvSpPr>
            <p:cNvPr id="653337" name="Line 25"/>
            <p:cNvSpPr>
              <a:spLocks noChangeShapeType="1"/>
            </p:cNvSpPr>
            <p:nvPr/>
          </p:nvSpPr>
          <p:spPr bwMode="auto">
            <a:xfrm>
              <a:off x="0" y="1289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3338" name="Line 26"/>
            <p:cNvSpPr>
              <a:spLocks noChangeShapeType="1"/>
            </p:cNvSpPr>
            <p:nvPr/>
          </p:nvSpPr>
          <p:spPr bwMode="auto">
            <a:xfrm>
              <a:off x="4" y="4183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</p:grpSp>
      <p:grpSp>
        <p:nvGrpSpPr>
          <p:cNvPr id="653360" name="Group 48"/>
          <p:cNvGrpSpPr>
            <a:grpSpLocks/>
          </p:cNvGrpSpPr>
          <p:nvPr/>
        </p:nvGrpSpPr>
        <p:grpSpPr bwMode="auto">
          <a:xfrm>
            <a:off x="3276600" y="1988914"/>
            <a:ext cx="1511300" cy="4618038"/>
            <a:chOff x="2064" y="1162"/>
            <a:chExt cx="952" cy="2909"/>
          </a:xfrm>
        </p:grpSpPr>
        <p:graphicFrame>
          <p:nvGraphicFramePr>
            <p:cNvPr id="29704" name="Object 28"/>
            <p:cNvGraphicFramePr>
              <a:graphicFrameLocks noChangeAspect="1"/>
            </p:cNvGraphicFramePr>
            <p:nvPr/>
          </p:nvGraphicFramePr>
          <p:xfrm>
            <a:off x="2064" y="3711"/>
            <a:ext cx="347" cy="360"/>
          </p:xfrm>
          <a:graphic>
            <a:graphicData uri="http://schemas.openxmlformats.org/presentationml/2006/ole">
              <p:oleObj spid="_x0000_s29704" name="公式" r:id="rId12" imgW="380835" imgH="393529" progId="Equation.3">
                <p:embed/>
              </p:oleObj>
            </a:graphicData>
          </a:graphic>
        </p:graphicFrame>
        <p:graphicFrame>
          <p:nvGraphicFramePr>
            <p:cNvPr id="29705" name="Object 29"/>
            <p:cNvGraphicFramePr>
              <a:graphicFrameLocks noChangeAspect="1"/>
            </p:cNvGraphicFramePr>
            <p:nvPr/>
          </p:nvGraphicFramePr>
          <p:xfrm>
            <a:off x="2064" y="3349"/>
            <a:ext cx="347" cy="358"/>
          </p:xfrm>
          <a:graphic>
            <a:graphicData uri="http://schemas.openxmlformats.org/presentationml/2006/ole">
              <p:oleObj spid="_x0000_s29705" name="公式" r:id="rId13" imgW="380835" imgH="393529" progId="Equation.3">
                <p:embed/>
              </p:oleObj>
            </a:graphicData>
          </a:graphic>
        </p:graphicFrame>
        <p:graphicFrame>
          <p:nvGraphicFramePr>
            <p:cNvPr id="29706" name="Object 30"/>
            <p:cNvGraphicFramePr>
              <a:graphicFrameLocks noChangeAspect="1"/>
            </p:cNvGraphicFramePr>
            <p:nvPr/>
          </p:nvGraphicFramePr>
          <p:xfrm>
            <a:off x="2064" y="2986"/>
            <a:ext cx="347" cy="358"/>
          </p:xfrm>
          <a:graphic>
            <a:graphicData uri="http://schemas.openxmlformats.org/presentationml/2006/ole">
              <p:oleObj spid="_x0000_s29706" name="公式" r:id="rId14" imgW="380835" imgH="393529" progId="Equation.3">
                <p:embed/>
              </p:oleObj>
            </a:graphicData>
          </a:graphic>
        </p:graphicFrame>
        <p:graphicFrame>
          <p:nvGraphicFramePr>
            <p:cNvPr id="29707" name="Object 31"/>
            <p:cNvGraphicFramePr>
              <a:graphicFrameLocks noChangeAspect="1"/>
            </p:cNvGraphicFramePr>
            <p:nvPr/>
          </p:nvGraphicFramePr>
          <p:xfrm>
            <a:off x="2064" y="2623"/>
            <a:ext cx="349" cy="360"/>
          </p:xfrm>
          <a:graphic>
            <a:graphicData uri="http://schemas.openxmlformats.org/presentationml/2006/ole">
              <p:oleObj spid="_x0000_s29707" name="公式" r:id="rId15" imgW="380835" imgH="393529" progId="Equation.3">
                <p:embed/>
              </p:oleObj>
            </a:graphicData>
          </a:graphic>
        </p:graphicFrame>
        <p:graphicFrame>
          <p:nvGraphicFramePr>
            <p:cNvPr id="29708" name="Object 32"/>
            <p:cNvGraphicFramePr>
              <a:graphicFrameLocks noChangeAspect="1"/>
            </p:cNvGraphicFramePr>
            <p:nvPr/>
          </p:nvGraphicFramePr>
          <p:xfrm>
            <a:off x="2064" y="2260"/>
            <a:ext cx="349" cy="360"/>
          </p:xfrm>
          <a:graphic>
            <a:graphicData uri="http://schemas.openxmlformats.org/presentationml/2006/ole">
              <p:oleObj spid="_x0000_s29708" name="公式" r:id="rId16" imgW="380835" imgH="393529" progId="Equation.3">
                <p:embed/>
              </p:oleObj>
            </a:graphicData>
          </a:graphic>
        </p:graphicFrame>
        <p:graphicFrame>
          <p:nvGraphicFramePr>
            <p:cNvPr id="29709" name="Object 33"/>
            <p:cNvGraphicFramePr>
              <a:graphicFrameLocks noChangeAspect="1"/>
            </p:cNvGraphicFramePr>
            <p:nvPr/>
          </p:nvGraphicFramePr>
          <p:xfrm>
            <a:off x="2064" y="1897"/>
            <a:ext cx="349" cy="359"/>
          </p:xfrm>
          <a:graphic>
            <a:graphicData uri="http://schemas.openxmlformats.org/presentationml/2006/ole">
              <p:oleObj spid="_x0000_s29709" name="公式" r:id="rId17" imgW="380835" imgH="393529" progId="Equation.3">
                <p:embed/>
              </p:oleObj>
            </a:graphicData>
          </a:graphic>
        </p:graphicFrame>
        <p:graphicFrame>
          <p:nvGraphicFramePr>
            <p:cNvPr id="29710" name="Object 34"/>
            <p:cNvGraphicFramePr>
              <a:graphicFrameLocks noChangeAspect="1"/>
            </p:cNvGraphicFramePr>
            <p:nvPr/>
          </p:nvGraphicFramePr>
          <p:xfrm>
            <a:off x="2064" y="1534"/>
            <a:ext cx="349" cy="359"/>
          </p:xfrm>
          <a:graphic>
            <a:graphicData uri="http://schemas.openxmlformats.org/presentationml/2006/ole">
              <p:oleObj spid="_x0000_s29710" name="公式" r:id="rId18" imgW="380835" imgH="393529" progId="Equation.3">
                <p:embed/>
              </p:oleObj>
            </a:graphicData>
          </a:graphic>
        </p:graphicFrame>
        <p:sp>
          <p:nvSpPr>
            <p:cNvPr id="653347" name="Line 35"/>
            <p:cNvSpPr>
              <a:spLocks noChangeShapeType="1"/>
            </p:cNvSpPr>
            <p:nvPr/>
          </p:nvSpPr>
          <p:spPr bwMode="auto">
            <a:xfrm flipV="1">
              <a:off x="2388" y="3203"/>
              <a:ext cx="628" cy="64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3348" name="Line 36"/>
            <p:cNvSpPr>
              <a:spLocks noChangeShapeType="1"/>
            </p:cNvSpPr>
            <p:nvPr/>
          </p:nvSpPr>
          <p:spPr bwMode="auto">
            <a:xfrm flipV="1">
              <a:off x="2352" y="2840"/>
              <a:ext cx="664" cy="64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3349" name="Line 37"/>
            <p:cNvSpPr>
              <a:spLocks noChangeShapeType="1"/>
            </p:cNvSpPr>
            <p:nvPr/>
          </p:nvSpPr>
          <p:spPr bwMode="auto">
            <a:xfrm flipV="1">
              <a:off x="2343" y="2478"/>
              <a:ext cx="673" cy="6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3350" name="Line 38"/>
            <p:cNvSpPr>
              <a:spLocks noChangeShapeType="1"/>
            </p:cNvSpPr>
            <p:nvPr/>
          </p:nvSpPr>
          <p:spPr bwMode="auto">
            <a:xfrm flipV="1">
              <a:off x="2343" y="2160"/>
              <a:ext cx="673" cy="59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3351" name="Line 39"/>
            <p:cNvSpPr>
              <a:spLocks noChangeShapeType="1"/>
            </p:cNvSpPr>
            <p:nvPr/>
          </p:nvSpPr>
          <p:spPr bwMode="auto">
            <a:xfrm flipV="1">
              <a:off x="2336" y="1797"/>
              <a:ext cx="680" cy="59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3352" name="Line 40"/>
            <p:cNvSpPr>
              <a:spLocks noChangeShapeType="1"/>
            </p:cNvSpPr>
            <p:nvPr/>
          </p:nvSpPr>
          <p:spPr bwMode="auto">
            <a:xfrm flipV="1">
              <a:off x="2343" y="1480"/>
              <a:ext cx="673" cy="5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3353" name="Line 41"/>
            <p:cNvSpPr>
              <a:spLocks noChangeShapeType="1"/>
            </p:cNvSpPr>
            <p:nvPr/>
          </p:nvSpPr>
          <p:spPr bwMode="auto">
            <a:xfrm flipV="1">
              <a:off x="2381" y="1162"/>
              <a:ext cx="590" cy="49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</p:grpSp>
      <p:sp>
        <p:nvSpPr>
          <p:cNvPr id="653354" name="Text Box 42"/>
          <p:cNvSpPr txBox="1">
            <a:spLocks noChangeArrowheads="1"/>
          </p:cNvSpPr>
          <p:nvPr/>
        </p:nvSpPr>
        <p:spPr bwMode="auto">
          <a:xfrm>
            <a:off x="827088" y="1341214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FF3300"/>
                </a:solidFill>
                <a:latin typeface="Arial" charset="0"/>
                <a:ea typeface="方正舒体" charset="0"/>
                <a:cs typeface="方正舒体" charset="0"/>
              </a:rPr>
              <a:t>量化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5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Group 3"/>
          <p:cNvGrpSpPr>
            <a:grpSpLocks/>
          </p:cNvGrpSpPr>
          <p:nvPr/>
        </p:nvGrpSpPr>
        <p:grpSpPr bwMode="auto">
          <a:xfrm>
            <a:off x="109538" y="1052513"/>
            <a:ext cx="3436937" cy="4600575"/>
            <a:chOff x="-18" y="1289"/>
            <a:chExt cx="2165" cy="2898"/>
          </a:xfrm>
        </p:grpSpPr>
        <p:graphicFrame>
          <p:nvGraphicFramePr>
            <p:cNvPr id="30734" name="Object 4"/>
            <p:cNvGraphicFramePr>
              <a:graphicFrameLocks noChangeAspect="1"/>
            </p:cNvGraphicFramePr>
            <p:nvPr/>
          </p:nvGraphicFramePr>
          <p:xfrm>
            <a:off x="380" y="3838"/>
            <a:ext cx="1212" cy="349"/>
          </p:xfrm>
          <a:graphic>
            <a:graphicData uri="http://schemas.openxmlformats.org/presentationml/2006/ole">
              <p:oleObj spid="_x0000_s30734" name="公式" r:id="rId3" imgW="1371600" imgH="393700" progId="Equation.3">
                <p:embed/>
              </p:oleObj>
            </a:graphicData>
          </a:graphic>
        </p:graphicFrame>
        <p:graphicFrame>
          <p:nvGraphicFramePr>
            <p:cNvPr id="30735" name="Object 5"/>
            <p:cNvGraphicFramePr>
              <a:graphicFrameLocks noChangeAspect="1"/>
            </p:cNvGraphicFramePr>
            <p:nvPr/>
          </p:nvGraphicFramePr>
          <p:xfrm>
            <a:off x="282" y="3475"/>
            <a:ext cx="1800" cy="341"/>
          </p:xfrm>
          <a:graphic>
            <a:graphicData uri="http://schemas.openxmlformats.org/presentationml/2006/ole">
              <p:oleObj spid="_x0000_s30735" name="公式" r:id="rId4" imgW="1625600" imgH="393700" progId="Equation.3">
                <p:embed/>
              </p:oleObj>
            </a:graphicData>
          </a:graphic>
        </p:graphicFrame>
        <p:graphicFrame>
          <p:nvGraphicFramePr>
            <p:cNvPr id="30736" name="Object 6"/>
            <p:cNvGraphicFramePr>
              <a:graphicFrameLocks noChangeAspect="1"/>
            </p:cNvGraphicFramePr>
            <p:nvPr/>
          </p:nvGraphicFramePr>
          <p:xfrm>
            <a:off x="-15" y="3113"/>
            <a:ext cx="1914" cy="366"/>
          </p:xfrm>
          <a:graphic>
            <a:graphicData uri="http://schemas.openxmlformats.org/presentationml/2006/ole">
              <p:oleObj spid="_x0000_s30736" name="公式" r:id="rId5" imgW="1625600" imgH="393700" progId="Equation.3">
                <p:embed/>
              </p:oleObj>
            </a:graphicData>
          </a:graphic>
        </p:graphicFrame>
        <p:graphicFrame>
          <p:nvGraphicFramePr>
            <p:cNvPr id="30737" name="Object 7"/>
            <p:cNvGraphicFramePr>
              <a:graphicFrameLocks noChangeAspect="1"/>
            </p:cNvGraphicFramePr>
            <p:nvPr/>
          </p:nvGraphicFramePr>
          <p:xfrm>
            <a:off x="234" y="2794"/>
            <a:ext cx="1913" cy="321"/>
          </p:xfrm>
          <a:graphic>
            <a:graphicData uri="http://schemas.openxmlformats.org/presentationml/2006/ole">
              <p:oleObj spid="_x0000_s30737" name="公式" r:id="rId6" imgW="1625600" imgH="393700" progId="Equation.3">
                <p:embed/>
              </p:oleObj>
            </a:graphicData>
          </a:graphic>
        </p:graphicFrame>
        <p:sp>
          <p:nvSpPr>
            <p:cNvPr id="654344" name="Line 8"/>
            <p:cNvSpPr>
              <a:spLocks noChangeShapeType="1"/>
            </p:cNvSpPr>
            <p:nvPr/>
          </p:nvSpPr>
          <p:spPr bwMode="auto">
            <a:xfrm>
              <a:off x="-9" y="3829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4345" name="Line 9"/>
            <p:cNvSpPr>
              <a:spLocks noChangeShapeType="1"/>
            </p:cNvSpPr>
            <p:nvPr/>
          </p:nvSpPr>
          <p:spPr bwMode="auto">
            <a:xfrm>
              <a:off x="0" y="3457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4346" name="Line 10"/>
            <p:cNvSpPr>
              <a:spLocks noChangeShapeType="1"/>
            </p:cNvSpPr>
            <p:nvPr/>
          </p:nvSpPr>
          <p:spPr bwMode="auto">
            <a:xfrm>
              <a:off x="0" y="3113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4347" name="Line 11"/>
            <p:cNvSpPr>
              <a:spLocks noChangeShapeType="1"/>
            </p:cNvSpPr>
            <p:nvPr/>
          </p:nvSpPr>
          <p:spPr bwMode="auto">
            <a:xfrm>
              <a:off x="4" y="2750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graphicFrame>
          <p:nvGraphicFramePr>
            <p:cNvPr id="30742" name="Object 12"/>
            <p:cNvGraphicFramePr>
              <a:graphicFrameLocks noChangeAspect="1"/>
            </p:cNvGraphicFramePr>
            <p:nvPr/>
          </p:nvGraphicFramePr>
          <p:xfrm>
            <a:off x="-15" y="2432"/>
            <a:ext cx="1912" cy="320"/>
          </p:xfrm>
          <a:graphic>
            <a:graphicData uri="http://schemas.openxmlformats.org/presentationml/2006/ole">
              <p:oleObj spid="_x0000_s30742" name="公式" r:id="rId7" imgW="1625600" imgH="393700" progId="Equation.3">
                <p:embed/>
              </p:oleObj>
            </a:graphicData>
          </a:graphic>
        </p:graphicFrame>
        <p:sp>
          <p:nvSpPr>
            <p:cNvPr id="654349" name="Line 13"/>
            <p:cNvSpPr>
              <a:spLocks noChangeShapeType="1"/>
            </p:cNvSpPr>
            <p:nvPr/>
          </p:nvSpPr>
          <p:spPr bwMode="auto">
            <a:xfrm>
              <a:off x="-18" y="2387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graphicFrame>
          <p:nvGraphicFramePr>
            <p:cNvPr id="30744" name="Object 14"/>
            <p:cNvGraphicFramePr>
              <a:graphicFrameLocks noChangeAspect="1"/>
            </p:cNvGraphicFramePr>
            <p:nvPr/>
          </p:nvGraphicFramePr>
          <p:xfrm>
            <a:off x="234" y="2069"/>
            <a:ext cx="1913" cy="320"/>
          </p:xfrm>
          <a:graphic>
            <a:graphicData uri="http://schemas.openxmlformats.org/presentationml/2006/ole">
              <p:oleObj spid="_x0000_s30744" name="公式" r:id="rId8" imgW="1625600" imgH="393700" progId="Equation.3">
                <p:embed/>
              </p:oleObj>
            </a:graphicData>
          </a:graphic>
        </p:graphicFrame>
        <p:sp>
          <p:nvSpPr>
            <p:cNvPr id="654351" name="Line 15"/>
            <p:cNvSpPr>
              <a:spLocks noChangeShapeType="1"/>
            </p:cNvSpPr>
            <p:nvPr/>
          </p:nvSpPr>
          <p:spPr bwMode="auto">
            <a:xfrm>
              <a:off x="27" y="2024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graphicFrame>
          <p:nvGraphicFramePr>
            <p:cNvPr id="30746" name="Object 16"/>
            <p:cNvGraphicFramePr>
              <a:graphicFrameLocks noChangeAspect="1"/>
            </p:cNvGraphicFramePr>
            <p:nvPr/>
          </p:nvGraphicFramePr>
          <p:xfrm>
            <a:off x="-15" y="1707"/>
            <a:ext cx="1912" cy="319"/>
          </p:xfrm>
          <a:graphic>
            <a:graphicData uri="http://schemas.openxmlformats.org/presentationml/2006/ole">
              <p:oleObj spid="_x0000_s30746" name="公式" r:id="rId9" imgW="1625600" imgH="393700" progId="Equation.3">
                <p:embed/>
              </p:oleObj>
            </a:graphicData>
          </a:graphic>
        </p:graphicFrame>
        <p:sp>
          <p:nvSpPr>
            <p:cNvPr id="654353" name="Line 17"/>
            <p:cNvSpPr>
              <a:spLocks noChangeShapeType="1"/>
            </p:cNvSpPr>
            <p:nvPr/>
          </p:nvSpPr>
          <p:spPr bwMode="auto">
            <a:xfrm>
              <a:off x="4" y="1661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graphicFrame>
          <p:nvGraphicFramePr>
            <p:cNvPr id="30748" name="Object 18"/>
            <p:cNvGraphicFramePr>
              <a:graphicFrameLocks noChangeAspect="1"/>
            </p:cNvGraphicFramePr>
            <p:nvPr/>
          </p:nvGraphicFramePr>
          <p:xfrm>
            <a:off x="196" y="1298"/>
            <a:ext cx="1898" cy="320"/>
          </p:xfrm>
          <a:graphic>
            <a:graphicData uri="http://schemas.openxmlformats.org/presentationml/2006/ole">
              <p:oleObj spid="_x0000_s30748" name="公式" r:id="rId10" imgW="1612900" imgH="393700" progId="Equation.3">
                <p:embed/>
              </p:oleObj>
            </a:graphicData>
          </a:graphic>
        </p:graphicFrame>
        <p:sp>
          <p:nvSpPr>
            <p:cNvPr id="654355" name="Line 19"/>
            <p:cNvSpPr>
              <a:spLocks noChangeShapeType="1"/>
            </p:cNvSpPr>
            <p:nvPr/>
          </p:nvSpPr>
          <p:spPr bwMode="auto">
            <a:xfrm>
              <a:off x="0" y="1289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4356" name="Line 20"/>
            <p:cNvSpPr>
              <a:spLocks noChangeShapeType="1"/>
            </p:cNvSpPr>
            <p:nvPr/>
          </p:nvSpPr>
          <p:spPr bwMode="auto">
            <a:xfrm>
              <a:off x="4" y="4183"/>
              <a:ext cx="1927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</p:grpSp>
      <p:sp>
        <p:nvSpPr>
          <p:cNvPr id="654357" name="Text Box 21"/>
          <p:cNvSpPr txBox="1">
            <a:spLocks noChangeArrowheads="1"/>
          </p:cNvSpPr>
          <p:nvPr/>
        </p:nvSpPr>
        <p:spPr bwMode="auto">
          <a:xfrm>
            <a:off x="2268538" y="404813"/>
            <a:ext cx="4967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方正舒体" pitchFamily="2" charset="-122"/>
              </a:rPr>
              <a:t>输入</a:t>
            </a:r>
            <a:r>
              <a:rPr lang="en-US" altLang="zh-CN" sz="3200">
                <a:latin typeface="方正舒体" pitchFamily="2" charset="-122"/>
              </a:rPr>
              <a:t>→</a:t>
            </a:r>
            <a:r>
              <a:rPr lang="zh-CN" altLang="en-US" sz="3200">
                <a:latin typeface="方正舒体" pitchFamily="2" charset="-122"/>
              </a:rPr>
              <a:t>量化</a:t>
            </a:r>
            <a:r>
              <a:rPr lang="en-US" altLang="zh-CN" sz="3200">
                <a:latin typeface="方正舒体" pitchFamily="2" charset="-122"/>
              </a:rPr>
              <a:t> →</a:t>
            </a:r>
            <a:r>
              <a:rPr lang="zh-CN" altLang="en-US" sz="3200">
                <a:latin typeface="方正舒体" pitchFamily="2" charset="-122"/>
              </a:rPr>
              <a:t>编码</a:t>
            </a:r>
          </a:p>
        </p:txBody>
      </p:sp>
      <p:grpSp>
        <p:nvGrpSpPr>
          <p:cNvPr id="654358" name="Group 22"/>
          <p:cNvGrpSpPr>
            <a:grpSpLocks/>
          </p:cNvGrpSpPr>
          <p:nvPr/>
        </p:nvGrpSpPr>
        <p:grpSpPr bwMode="auto">
          <a:xfrm>
            <a:off x="3276600" y="677863"/>
            <a:ext cx="3167063" cy="4838700"/>
            <a:chOff x="2563" y="391"/>
            <a:chExt cx="1995" cy="3048"/>
          </a:xfrm>
        </p:grpSpPr>
        <p:sp>
          <p:nvSpPr>
            <p:cNvPr id="654359" name="Text Box 23"/>
            <p:cNvSpPr txBox="1">
              <a:spLocks noChangeArrowheads="1"/>
            </p:cNvSpPr>
            <p:nvPr/>
          </p:nvSpPr>
          <p:spPr bwMode="auto">
            <a:xfrm>
              <a:off x="3787" y="391"/>
              <a:ext cx="771" cy="3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altLang="zh-CN" sz="2400">
                <a:latin typeface="Arial" charset="0"/>
                <a:ea typeface="方正舒体" charset="0"/>
                <a:cs typeface="方正舒体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方正舒体" charset="0"/>
                  <a:cs typeface="方正舒体" charset="0"/>
                </a:rPr>
                <a:t>111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方正舒体" charset="0"/>
                  <a:cs typeface="方正舒体" charset="0"/>
                </a:rPr>
                <a:t>110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方正舒体" charset="0"/>
                  <a:cs typeface="方正舒体" charset="0"/>
                </a:rPr>
                <a:t>101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方正舒体" charset="0"/>
                  <a:cs typeface="方正舒体" charset="0"/>
                </a:rPr>
                <a:t>100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方正舒体" charset="0"/>
                  <a:cs typeface="方正舒体" charset="0"/>
                </a:rPr>
                <a:t>011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方正舒体" charset="0"/>
                  <a:cs typeface="方正舒体" charset="0"/>
                </a:rPr>
                <a:t>010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方正舒体" charset="0"/>
                  <a:cs typeface="方正舒体" charset="0"/>
                </a:rPr>
                <a:t>001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400">
                  <a:latin typeface="Arial" charset="0"/>
                  <a:ea typeface="方正舒体" charset="0"/>
                  <a:cs typeface="方正舒体" charset="0"/>
                </a:rPr>
                <a:t>000</a:t>
              </a:r>
            </a:p>
          </p:txBody>
        </p:sp>
        <p:sp>
          <p:nvSpPr>
            <p:cNvPr id="654360" name="Line 24"/>
            <p:cNvSpPr>
              <a:spLocks noChangeShapeType="1"/>
            </p:cNvSpPr>
            <p:nvPr/>
          </p:nvSpPr>
          <p:spPr bwMode="auto">
            <a:xfrm>
              <a:off x="2563" y="3339"/>
              <a:ext cx="127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4361" name="Line 25"/>
            <p:cNvSpPr>
              <a:spLocks noChangeShapeType="1"/>
            </p:cNvSpPr>
            <p:nvPr/>
          </p:nvSpPr>
          <p:spPr bwMode="auto">
            <a:xfrm>
              <a:off x="2563" y="2976"/>
              <a:ext cx="127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4362" name="Line 26"/>
            <p:cNvSpPr>
              <a:spLocks noChangeShapeType="1"/>
            </p:cNvSpPr>
            <p:nvPr/>
          </p:nvSpPr>
          <p:spPr bwMode="auto">
            <a:xfrm>
              <a:off x="2563" y="2659"/>
              <a:ext cx="127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4363" name="Line 27"/>
            <p:cNvSpPr>
              <a:spLocks noChangeShapeType="1"/>
            </p:cNvSpPr>
            <p:nvPr/>
          </p:nvSpPr>
          <p:spPr bwMode="auto">
            <a:xfrm>
              <a:off x="2563" y="2296"/>
              <a:ext cx="127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4364" name="Line 28"/>
            <p:cNvSpPr>
              <a:spLocks noChangeShapeType="1"/>
            </p:cNvSpPr>
            <p:nvPr/>
          </p:nvSpPr>
          <p:spPr bwMode="auto">
            <a:xfrm>
              <a:off x="2563" y="1933"/>
              <a:ext cx="127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4365" name="Line 29"/>
            <p:cNvSpPr>
              <a:spLocks noChangeShapeType="1"/>
            </p:cNvSpPr>
            <p:nvPr/>
          </p:nvSpPr>
          <p:spPr bwMode="auto">
            <a:xfrm>
              <a:off x="2563" y="1616"/>
              <a:ext cx="127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4366" name="Line 30"/>
            <p:cNvSpPr>
              <a:spLocks noChangeShapeType="1"/>
            </p:cNvSpPr>
            <p:nvPr/>
          </p:nvSpPr>
          <p:spPr bwMode="auto">
            <a:xfrm>
              <a:off x="2563" y="1280"/>
              <a:ext cx="127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4367" name="Line 31"/>
            <p:cNvSpPr>
              <a:spLocks noChangeShapeType="1"/>
            </p:cNvSpPr>
            <p:nvPr/>
          </p:nvSpPr>
          <p:spPr bwMode="auto">
            <a:xfrm>
              <a:off x="2563" y="899"/>
              <a:ext cx="127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</p:grpSp>
      <p:pic>
        <p:nvPicPr>
          <p:cNvPr id="654368" name="Picture 32" descr="11-3-7b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80113" y="1125538"/>
            <a:ext cx="29845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5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08050"/>
            <a:ext cx="4032250" cy="53292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、特点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快，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CLK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触发信号到达到输出稳定建立只需几十纳秒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精度，受参考电压、分压网络等因素影响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有存储器，不需要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S/H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电路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电路规模，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位需要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比较器，触发器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1746" name="Picture 4" descr="11-3-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1052513"/>
            <a:ext cx="455771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1873" y="908720"/>
            <a:ext cx="53625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741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476672"/>
            <a:ext cx="8137525" cy="551338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8.6.3 </a:t>
            </a:r>
            <a:r>
              <a:rPr lang="zh-CN" altLang="zh-CN" dirty="0" smtClean="0"/>
              <a:t>逐次逼近型</a:t>
            </a:r>
            <a:r>
              <a:rPr lang="en-US" altLang="zh-CN" dirty="0" smtClean="0"/>
              <a:t>A/D</a:t>
            </a:r>
            <a:r>
              <a:rPr lang="zh-CN" altLang="zh-CN" dirty="0" smtClean="0"/>
              <a:t>转换器</a:t>
            </a:r>
            <a:endParaRPr lang="en-US" altLang="zh-CN" dirty="0" smtClean="0"/>
          </a:p>
        </p:txBody>
      </p:sp>
      <p:graphicFrame>
        <p:nvGraphicFramePr>
          <p:cNvPr id="657412" name="Object 4"/>
          <p:cNvGraphicFramePr>
            <a:graphicFrameLocks noChangeAspect="1"/>
          </p:cNvGraphicFramePr>
          <p:nvPr/>
        </p:nvGraphicFramePr>
        <p:xfrm>
          <a:off x="139700" y="850900"/>
          <a:ext cx="4027488" cy="2386013"/>
        </p:xfrm>
        <a:graphic>
          <a:graphicData uri="http://schemas.openxmlformats.org/presentationml/2006/ole">
            <p:oleObj spid="_x0000_s33795" name="公式" r:id="rId4" imgW="2336800" imgH="1384300" progId="Equation.3">
              <p:embed/>
            </p:oleObj>
          </a:graphicData>
        </a:graphic>
      </p:graphicFrame>
      <p:graphicFrame>
        <p:nvGraphicFramePr>
          <p:cNvPr id="657413" name="Object 5"/>
          <p:cNvGraphicFramePr>
            <a:graphicFrameLocks noChangeAspect="1"/>
          </p:cNvGraphicFramePr>
          <p:nvPr/>
        </p:nvGraphicFramePr>
        <p:xfrm>
          <a:off x="147638" y="4292600"/>
          <a:ext cx="2828925" cy="414338"/>
        </p:xfrm>
        <a:graphic>
          <a:graphicData uri="http://schemas.openxmlformats.org/presentationml/2006/ole">
            <p:oleObj spid="_x0000_s33796" name="公式" r:id="rId5" imgW="1320227" imgH="215806" progId="Equation.3">
              <p:embed/>
            </p:oleObj>
          </a:graphicData>
        </a:graphic>
      </p:graphicFrame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179388" y="5229225"/>
            <a:ext cx="2592387" cy="100488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！电路不太复杂</a:t>
            </a: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zh-CN" altLang="en-US" sz="2400"/>
              <a:t>！较快</a:t>
            </a:r>
          </a:p>
        </p:txBody>
      </p:sp>
      <p:pic>
        <p:nvPicPr>
          <p:cNvPr id="657415" name="Picture 7" descr="%E5%A4%A9%E6%9E%B0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2988" y="2636838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57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04813"/>
            <a:ext cx="8137525" cy="5656262"/>
          </a:xfrm>
        </p:spPr>
        <p:txBody>
          <a:bodyPr/>
          <a:lstStyle/>
          <a:p>
            <a:pPr marL="457200" indent="-457200">
              <a:buFontTx/>
              <a:buNone/>
              <a:defRPr/>
            </a:pPr>
            <a:r>
              <a:rPr lang="en-US" altLang="zh-CN" dirty="0" smtClean="0"/>
              <a:t>8.1 </a:t>
            </a:r>
            <a:r>
              <a:rPr lang="zh-CN" altLang="en-US" dirty="0"/>
              <a:t>概述</a:t>
            </a:r>
            <a:endParaRPr lang="en-US" altLang="zh-CN" dirty="0"/>
          </a:p>
          <a:p>
            <a:pPr marL="457200" indent="-457200">
              <a:buFontTx/>
              <a:buNone/>
              <a:defRPr/>
            </a:pPr>
            <a:r>
              <a:rPr lang="zh-CN" altLang="en-US" dirty="0"/>
              <a:t>一、用途及要求</a:t>
            </a:r>
            <a:endParaRPr lang="en-US" altLang="zh-CN" dirty="0"/>
          </a:p>
          <a:p>
            <a:pPr marL="457200" indent="-457200">
              <a:buFontTx/>
              <a:buNone/>
              <a:defRPr/>
            </a:pPr>
            <a:endParaRPr lang="en-US" altLang="zh-CN" dirty="0"/>
          </a:p>
          <a:p>
            <a:pPr marL="457200" indent="-457200">
              <a:buFontTx/>
              <a:buNone/>
              <a:defRPr/>
            </a:pPr>
            <a:endParaRPr lang="en-US" altLang="zh-CN" dirty="0"/>
          </a:p>
          <a:p>
            <a:pPr marL="457200" indent="-457200">
              <a:buFontTx/>
              <a:buNone/>
              <a:defRPr/>
            </a:pPr>
            <a:endParaRPr lang="en-US" altLang="zh-CN" dirty="0"/>
          </a:p>
          <a:p>
            <a:pPr marL="457200" indent="-457200">
              <a:buFontTx/>
              <a:buNone/>
              <a:defRPr/>
            </a:pPr>
            <a:endParaRPr lang="en-US" altLang="zh-CN" dirty="0"/>
          </a:p>
          <a:p>
            <a:pPr marL="457200" indent="-457200">
              <a:buFontTx/>
              <a:buNone/>
              <a:defRPr/>
            </a:pPr>
            <a:endParaRPr lang="en-US" altLang="zh-CN" dirty="0"/>
          </a:p>
          <a:p>
            <a:pPr marL="457200" indent="-457200">
              <a:buFontTx/>
              <a:buNone/>
              <a:defRPr/>
            </a:pPr>
            <a:endParaRPr lang="en-US" altLang="zh-CN" dirty="0"/>
          </a:p>
          <a:p>
            <a:pPr marL="457200" indent="-457200">
              <a:buFontTx/>
              <a:buNone/>
              <a:defRPr/>
            </a:pPr>
            <a:endParaRPr lang="en-US" altLang="zh-CN" dirty="0"/>
          </a:p>
          <a:p>
            <a:pPr marL="457200" indent="-457200">
              <a:buFontTx/>
              <a:buNone/>
              <a:defRPr/>
            </a:pPr>
            <a:endParaRPr lang="zh-CN" altLang="en-US" dirty="0"/>
          </a:p>
        </p:txBody>
      </p:sp>
      <p:sp>
        <p:nvSpPr>
          <p:cNvPr id="575495" name="Rectangle 7"/>
          <p:cNvSpPr>
            <a:spLocks noChangeArrowheads="1"/>
          </p:cNvSpPr>
          <p:nvPr/>
        </p:nvSpPr>
        <p:spPr bwMode="auto">
          <a:xfrm>
            <a:off x="900113" y="3355975"/>
            <a:ext cx="863600" cy="5048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latin typeface="Comic Sans MS" pitchFamily="66" charset="0"/>
              </a:rPr>
              <a:t>传感器</a:t>
            </a:r>
          </a:p>
        </p:txBody>
      </p:sp>
      <p:sp>
        <p:nvSpPr>
          <p:cNvPr id="575496" name="Rectangle 8"/>
          <p:cNvSpPr>
            <a:spLocks noChangeArrowheads="1"/>
          </p:cNvSpPr>
          <p:nvPr/>
        </p:nvSpPr>
        <p:spPr bwMode="auto">
          <a:xfrm>
            <a:off x="2268538" y="3284538"/>
            <a:ext cx="935037" cy="649287"/>
          </a:xfrm>
          <a:prstGeom prst="rect">
            <a:avLst/>
          </a:prstGeom>
          <a:solidFill>
            <a:srgbClr val="FF99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>
                <a:latin typeface="Arial" charset="0"/>
                <a:ea typeface="方正舒体" charset="0"/>
                <a:cs typeface="方正舒体" charset="0"/>
              </a:rPr>
              <a:t>放大器</a:t>
            </a:r>
          </a:p>
        </p:txBody>
      </p:sp>
      <p:sp>
        <p:nvSpPr>
          <p:cNvPr id="575497" name="Rectangle 9"/>
          <p:cNvSpPr>
            <a:spLocks noChangeArrowheads="1"/>
          </p:cNvSpPr>
          <p:nvPr/>
        </p:nvSpPr>
        <p:spPr bwMode="auto">
          <a:xfrm>
            <a:off x="3708400" y="3140075"/>
            <a:ext cx="431800" cy="10080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latin typeface="Comic Sans MS" charset="0"/>
                <a:ea typeface="方正舒体" charset="0"/>
                <a:cs typeface="方正舒体" charset="0"/>
              </a:rPr>
              <a:t>A/D</a:t>
            </a:r>
          </a:p>
          <a:p>
            <a:pPr algn="ctr">
              <a:defRPr/>
            </a:pPr>
            <a:r>
              <a:rPr lang="zh-CN" altLang="en-US" sz="1600" b="1">
                <a:latin typeface="Comic Sans MS" charset="0"/>
                <a:ea typeface="方正舒体" charset="0"/>
                <a:cs typeface="方正舒体" charset="0"/>
              </a:rPr>
              <a:t>转换</a:t>
            </a:r>
          </a:p>
        </p:txBody>
      </p:sp>
      <p:sp>
        <p:nvSpPr>
          <p:cNvPr id="575498" name="Rectangle 10"/>
          <p:cNvSpPr>
            <a:spLocks noChangeArrowheads="1"/>
          </p:cNvSpPr>
          <p:nvPr/>
        </p:nvSpPr>
        <p:spPr bwMode="auto">
          <a:xfrm>
            <a:off x="4643438" y="3141663"/>
            <a:ext cx="1441450" cy="1008062"/>
          </a:xfrm>
          <a:prstGeom prst="rect">
            <a:avLst/>
          </a:prstGeom>
          <a:solidFill>
            <a:srgbClr val="CC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Comic Sans MS" pitchFamily="66" charset="0"/>
              </a:rPr>
              <a:t>微型计算机</a:t>
            </a:r>
          </a:p>
        </p:txBody>
      </p:sp>
      <p:sp>
        <p:nvSpPr>
          <p:cNvPr id="575499" name="Oval 11"/>
          <p:cNvSpPr>
            <a:spLocks noChangeArrowheads="1"/>
          </p:cNvSpPr>
          <p:nvPr/>
        </p:nvSpPr>
        <p:spPr bwMode="auto">
          <a:xfrm>
            <a:off x="3924300" y="1268413"/>
            <a:ext cx="914400" cy="914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控制</a:t>
            </a:r>
            <a:endParaRPr lang="en-US" altLang="zh-CN"/>
          </a:p>
          <a:p>
            <a:pPr algn="ctr"/>
            <a:r>
              <a:rPr lang="zh-CN" altLang="en-US"/>
              <a:t>对象</a:t>
            </a:r>
          </a:p>
        </p:txBody>
      </p:sp>
      <p:sp>
        <p:nvSpPr>
          <p:cNvPr id="575500" name="Rectangle 12"/>
          <p:cNvSpPr>
            <a:spLocks noChangeArrowheads="1"/>
          </p:cNvSpPr>
          <p:nvPr/>
        </p:nvSpPr>
        <p:spPr bwMode="auto">
          <a:xfrm>
            <a:off x="6659563" y="3140075"/>
            <a:ext cx="431800" cy="10080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latin typeface="Comic Sans MS" charset="0"/>
                <a:ea typeface="方正舒体" charset="0"/>
                <a:cs typeface="方正舒体" charset="0"/>
              </a:rPr>
              <a:t>D/A</a:t>
            </a:r>
          </a:p>
          <a:p>
            <a:pPr algn="ctr">
              <a:defRPr/>
            </a:pPr>
            <a:r>
              <a:rPr lang="zh-CN" altLang="en-US" sz="1600" b="1">
                <a:latin typeface="Comic Sans MS" charset="0"/>
                <a:ea typeface="方正舒体" charset="0"/>
                <a:cs typeface="方正舒体" charset="0"/>
              </a:rPr>
              <a:t>转换</a:t>
            </a:r>
          </a:p>
        </p:txBody>
      </p:sp>
      <p:sp>
        <p:nvSpPr>
          <p:cNvPr id="575502" name="Line 14"/>
          <p:cNvSpPr>
            <a:spLocks noChangeShapeType="1"/>
          </p:cNvSpPr>
          <p:nvPr/>
        </p:nvSpPr>
        <p:spPr bwMode="auto">
          <a:xfrm>
            <a:off x="1763713" y="3571875"/>
            <a:ext cx="504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575503" name="Line 15"/>
          <p:cNvSpPr>
            <a:spLocks noChangeShapeType="1"/>
          </p:cNvSpPr>
          <p:nvPr/>
        </p:nvSpPr>
        <p:spPr bwMode="auto">
          <a:xfrm>
            <a:off x="3203575" y="3571875"/>
            <a:ext cx="504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575504" name="Line 16"/>
          <p:cNvSpPr>
            <a:spLocks noChangeShapeType="1"/>
          </p:cNvSpPr>
          <p:nvPr/>
        </p:nvSpPr>
        <p:spPr bwMode="auto">
          <a:xfrm>
            <a:off x="4140200" y="3571875"/>
            <a:ext cx="503238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575505" name="Line 17"/>
          <p:cNvSpPr>
            <a:spLocks noChangeShapeType="1"/>
          </p:cNvSpPr>
          <p:nvPr/>
        </p:nvSpPr>
        <p:spPr bwMode="auto">
          <a:xfrm>
            <a:off x="6084888" y="3571875"/>
            <a:ext cx="574675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575506" name="Line 18"/>
          <p:cNvSpPr>
            <a:spLocks noChangeShapeType="1"/>
          </p:cNvSpPr>
          <p:nvPr/>
        </p:nvSpPr>
        <p:spPr bwMode="auto">
          <a:xfrm>
            <a:off x="7092950" y="3571875"/>
            <a:ext cx="574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575508" name="Line 20"/>
          <p:cNvSpPr>
            <a:spLocks noChangeShapeType="1"/>
          </p:cNvSpPr>
          <p:nvPr/>
        </p:nvSpPr>
        <p:spPr bwMode="auto">
          <a:xfrm flipH="1">
            <a:off x="1403350" y="1700213"/>
            <a:ext cx="25209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575509" name="Line 21"/>
          <p:cNvSpPr>
            <a:spLocks noChangeShapeType="1"/>
          </p:cNvSpPr>
          <p:nvPr/>
        </p:nvSpPr>
        <p:spPr bwMode="auto">
          <a:xfrm>
            <a:off x="1403350" y="1700213"/>
            <a:ext cx="0" cy="165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575510" name="Line 22"/>
          <p:cNvSpPr>
            <a:spLocks noChangeShapeType="1"/>
          </p:cNvSpPr>
          <p:nvPr/>
        </p:nvSpPr>
        <p:spPr bwMode="auto">
          <a:xfrm flipV="1">
            <a:off x="7667625" y="1771650"/>
            <a:ext cx="0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575511" name="Line 23"/>
          <p:cNvSpPr>
            <a:spLocks noChangeShapeType="1"/>
          </p:cNvSpPr>
          <p:nvPr/>
        </p:nvSpPr>
        <p:spPr bwMode="auto">
          <a:xfrm flipH="1" flipV="1">
            <a:off x="4859338" y="1771650"/>
            <a:ext cx="936625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grpSp>
        <p:nvGrpSpPr>
          <p:cNvPr id="575522" name="Group 34"/>
          <p:cNvGrpSpPr>
            <a:grpSpLocks/>
          </p:cNvGrpSpPr>
          <p:nvPr/>
        </p:nvGrpSpPr>
        <p:grpSpPr bwMode="auto">
          <a:xfrm>
            <a:off x="4067175" y="4292600"/>
            <a:ext cx="2462213" cy="1851025"/>
            <a:chOff x="2608" y="2568"/>
            <a:chExt cx="1551" cy="1166"/>
          </a:xfrm>
        </p:grpSpPr>
        <p:sp>
          <p:nvSpPr>
            <p:cNvPr id="575516" name="Line 28"/>
            <p:cNvSpPr>
              <a:spLocks noChangeShapeType="1"/>
            </p:cNvSpPr>
            <p:nvPr/>
          </p:nvSpPr>
          <p:spPr bwMode="auto">
            <a:xfrm>
              <a:off x="2744" y="352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575517" name="Line 29"/>
            <p:cNvSpPr>
              <a:spLocks noChangeShapeType="1"/>
            </p:cNvSpPr>
            <p:nvPr/>
          </p:nvSpPr>
          <p:spPr bwMode="auto">
            <a:xfrm>
              <a:off x="2835" y="2704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575518" name="Line 30"/>
            <p:cNvSpPr>
              <a:spLocks noChangeShapeType="1"/>
            </p:cNvSpPr>
            <p:nvPr/>
          </p:nvSpPr>
          <p:spPr bwMode="auto">
            <a:xfrm>
              <a:off x="2835" y="3022"/>
              <a:ext cx="113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575519" name="Text Box 31"/>
            <p:cNvSpPr txBox="1">
              <a:spLocks noChangeArrowheads="1"/>
            </p:cNvSpPr>
            <p:nvPr/>
          </p:nvSpPr>
          <p:spPr bwMode="auto">
            <a:xfrm>
              <a:off x="2608" y="2568"/>
              <a:ext cx="31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latin typeface="Arial" charset="0"/>
                  <a:ea typeface="方正舒体" charset="0"/>
                  <a:cs typeface="方正舒体" charset="0"/>
                </a:rPr>
                <a:t>温度</a:t>
              </a:r>
            </a:p>
          </p:txBody>
        </p:sp>
        <p:sp>
          <p:nvSpPr>
            <p:cNvPr id="575520" name="Text Box 32"/>
            <p:cNvSpPr txBox="1">
              <a:spLocks noChangeArrowheads="1"/>
            </p:cNvSpPr>
            <p:nvPr/>
          </p:nvSpPr>
          <p:spPr bwMode="auto">
            <a:xfrm>
              <a:off x="3751" y="3503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latin typeface="Arial" charset="0"/>
                  <a:ea typeface="方正舒体" charset="0"/>
                  <a:cs typeface="方正舒体" charset="0"/>
                </a:rPr>
                <a:t>时间</a:t>
              </a:r>
            </a:p>
          </p:txBody>
        </p:sp>
      </p:grpSp>
      <p:sp>
        <p:nvSpPr>
          <p:cNvPr id="575521" name="Text Box 33"/>
          <p:cNvSpPr txBox="1">
            <a:spLocks noChangeArrowheads="1"/>
          </p:cNvSpPr>
          <p:nvPr/>
        </p:nvSpPr>
        <p:spPr bwMode="auto">
          <a:xfrm>
            <a:off x="755650" y="4868863"/>
            <a:ext cx="1223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r>
              <a:rPr lang="zh-CN" alt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方正舒体" charset="0"/>
                <a:cs typeface="方正舒体" charset="0"/>
              </a:rPr>
              <a:t>！精度</a:t>
            </a:r>
            <a:endParaRPr lang="en-US" altLang="zh-CN" sz="240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ea typeface="方正舒体" charset="0"/>
              <a:cs typeface="方正舒体" charset="0"/>
            </a:endParaRPr>
          </a:p>
          <a:p>
            <a:pPr>
              <a:defRPr/>
            </a:pPr>
            <a:r>
              <a:rPr lang="zh-CN" alt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方正舒体" charset="0"/>
                <a:cs typeface="方正舒体" charset="0"/>
              </a:rPr>
              <a:t>！速度</a:t>
            </a:r>
          </a:p>
        </p:txBody>
      </p:sp>
      <p:grpSp>
        <p:nvGrpSpPr>
          <p:cNvPr id="575525" name="Group 37"/>
          <p:cNvGrpSpPr>
            <a:grpSpLocks/>
          </p:cNvGrpSpPr>
          <p:nvPr/>
        </p:nvGrpSpPr>
        <p:grpSpPr bwMode="auto">
          <a:xfrm>
            <a:off x="539750" y="836613"/>
            <a:ext cx="4535488" cy="3481387"/>
            <a:chOff x="431" y="618"/>
            <a:chExt cx="2857" cy="2193"/>
          </a:xfrm>
        </p:grpSpPr>
        <p:sp>
          <p:nvSpPr>
            <p:cNvPr id="575523" name="Text Box 35"/>
            <p:cNvSpPr txBox="1">
              <a:spLocks noChangeArrowheads="1"/>
            </p:cNvSpPr>
            <p:nvPr/>
          </p:nvSpPr>
          <p:spPr bwMode="auto">
            <a:xfrm>
              <a:off x="2381" y="618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电加热炉</a:t>
              </a:r>
            </a:p>
          </p:txBody>
        </p:sp>
        <p:sp>
          <p:nvSpPr>
            <p:cNvPr id="575524" name="Text Box 36"/>
            <p:cNvSpPr txBox="1">
              <a:spLocks noChangeArrowheads="1"/>
            </p:cNvSpPr>
            <p:nvPr/>
          </p:nvSpPr>
          <p:spPr bwMode="auto">
            <a:xfrm>
              <a:off x="431" y="2523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热电偶</a:t>
              </a:r>
            </a:p>
          </p:txBody>
        </p:sp>
      </p:grpSp>
      <p:sp>
        <p:nvSpPr>
          <p:cNvPr id="575526" name="Rectangle 38"/>
          <p:cNvSpPr>
            <a:spLocks noChangeArrowheads="1"/>
          </p:cNvSpPr>
          <p:nvPr/>
        </p:nvSpPr>
        <p:spPr bwMode="auto">
          <a:xfrm>
            <a:off x="5797550" y="1412875"/>
            <a:ext cx="129540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/>
              <a:t>执行机构</a:t>
            </a:r>
          </a:p>
        </p:txBody>
      </p:sp>
      <p:sp>
        <p:nvSpPr>
          <p:cNvPr id="575527" name="Line 39"/>
          <p:cNvSpPr>
            <a:spLocks noChangeShapeType="1"/>
          </p:cNvSpPr>
          <p:nvPr/>
        </p:nvSpPr>
        <p:spPr bwMode="auto">
          <a:xfrm>
            <a:off x="7092950" y="1787525"/>
            <a:ext cx="5746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5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5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8" descr="11-3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549275"/>
            <a:ext cx="6769100" cy="582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8435" name="Text Box 3"/>
          <p:cNvSpPr txBox="1">
            <a:spLocks noChangeArrowheads="1"/>
          </p:cNvSpPr>
          <p:nvPr/>
        </p:nvSpPr>
        <p:spPr bwMode="auto">
          <a:xfrm>
            <a:off x="2339975" y="6165850"/>
            <a:ext cx="5329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Comic Sans MS" charset="0"/>
                <a:ea typeface="方正舒体" charset="0"/>
                <a:cs typeface="方正舒体" charset="0"/>
              </a:rPr>
              <a:t>1            0             0              0              0</a:t>
            </a:r>
          </a:p>
        </p:txBody>
      </p:sp>
      <p:sp>
        <p:nvSpPr>
          <p:cNvPr id="658436" name="Rectangle 4"/>
          <p:cNvSpPr>
            <a:spLocks noChangeArrowheads="1"/>
          </p:cNvSpPr>
          <p:nvPr/>
        </p:nvSpPr>
        <p:spPr bwMode="auto">
          <a:xfrm>
            <a:off x="2124075" y="4941888"/>
            <a:ext cx="4895850" cy="150971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658437" name="Oval 5"/>
          <p:cNvSpPr>
            <a:spLocks noChangeArrowheads="1"/>
          </p:cNvSpPr>
          <p:nvPr/>
        </p:nvSpPr>
        <p:spPr bwMode="auto">
          <a:xfrm>
            <a:off x="2771775" y="404813"/>
            <a:ext cx="720725" cy="35877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658438" name="Text Box 6"/>
          <p:cNvSpPr txBox="1">
            <a:spLocks noChangeArrowheads="1"/>
          </p:cNvSpPr>
          <p:nvPr/>
        </p:nvSpPr>
        <p:spPr bwMode="auto">
          <a:xfrm>
            <a:off x="179388" y="2133600"/>
            <a:ext cx="2160587" cy="81756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Comic Sans MS" charset="0"/>
                <a:ea typeface="方正舒体" charset="0"/>
                <a:cs typeface="方正舒体" charset="0"/>
              </a:rPr>
              <a:t>3</a:t>
            </a:r>
            <a:r>
              <a:rPr lang="zh-CN" altLang="en-US">
                <a:latin typeface="Comic Sans MS" charset="0"/>
                <a:ea typeface="方正舒体" charset="0"/>
                <a:cs typeface="方正舒体" charset="0"/>
              </a:rPr>
              <a:t>位：</a:t>
            </a:r>
            <a:r>
              <a:rPr lang="en-US" altLang="zh-CN">
                <a:latin typeface="Comic Sans MS" charset="0"/>
                <a:ea typeface="方正舒体" charset="0"/>
                <a:cs typeface="方正舒体" charset="0"/>
              </a:rPr>
              <a:t>5</a:t>
            </a:r>
            <a:r>
              <a:rPr lang="zh-CN" altLang="en-US">
                <a:latin typeface="Comic Sans MS" charset="0"/>
                <a:ea typeface="方正舒体" charset="0"/>
                <a:cs typeface="方正舒体" charset="0"/>
              </a:rPr>
              <a:t>个</a:t>
            </a:r>
            <a:r>
              <a:rPr lang="en-US" altLang="zh-CN">
                <a:latin typeface="Comic Sans MS" charset="0"/>
                <a:ea typeface="方正舒体" charset="0"/>
                <a:cs typeface="方正舒体" charset="0"/>
              </a:rPr>
              <a:t>CLK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Comic Sans MS" charset="0"/>
                <a:ea typeface="方正舒体" charset="0"/>
                <a:cs typeface="方正舒体" charset="0"/>
              </a:rPr>
              <a:t>N</a:t>
            </a:r>
            <a:r>
              <a:rPr lang="zh-CN" altLang="en-US">
                <a:latin typeface="Comic Sans MS" charset="0"/>
                <a:ea typeface="方正舒体" charset="0"/>
                <a:cs typeface="方正舒体" charset="0"/>
              </a:rPr>
              <a:t>位</a:t>
            </a:r>
            <a:r>
              <a:rPr lang="en-US" altLang="zh-CN">
                <a:latin typeface="Comic Sans MS" charset="0"/>
                <a:ea typeface="方正舒体" charset="0"/>
                <a:cs typeface="方正舒体" charset="0"/>
                <a:sym typeface="Wingdings" charset="0"/>
              </a:rPr>
              <a:t>: ( n</a:t>
            </a:r>
            <a:r>
              <a:rPr lang="en-US" altLang="zh-CN">
                <a:latin typeface="Comic Sans MS" charset="0"/>
                <a:ea typeface="方正舒体" charset="0"/>
                <a:cs typeface="方正舒体" charset="0"/>
              </a:rPr>
              <a:t>+2)</a:t>
            </a:r>
            <a:r>
              <a:rPr lang="zh-CN" altLang="en-US">
                <a:latin typeface="Comic Sans MS" charset="0"/>
                <a:ea typeface="方正舒体" charset="0"/>
                <a:cs typeface="方正舒体" charset="0"/>
              </a:rPr>
              <a:t>个</a:t>
            </a:r>
            <a:r>
              <a:rPr lang="en-US" altLang="zh-CN">
                <a:latin typeface="Comic Sans MS" charset="0"/>
                <a:ea typeface="方正舒体" charset="0"/>
                <a:cs typeface="方正舒体" charset="0"/>
              </a:rPr>
              <a:t>CLK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/>
      <p:bldP spid="658436" grpId="0" animBg="1"/>
      <p:bldP spid="658437" grpId="0" animBg="1"/>
      <p:bldP spid="6584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465" name="Picture 9" descr="11-3-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1773238"/>
            <a:ext cx="54737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29600" cy="884237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8.6.4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双积分型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A/D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转换器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idx="1"/>
          </p:nvPr>
        </p:nvSpPr>
        <p:spPr>
          <a:xfrm>
            <a:off x="395288" y="836613"/>
            <a:ext cx="8137525" cy="52244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双积分型（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V-T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变换型）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先将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转换成与之成正比的时间宽度信号，然后在这个时间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内用固定频率脉冲计数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59461" name="Object 5"/>
          <p:cNvGraphicFramePr>
            <a:graphicFrameLocks noChangeAspect="1"/>
          </p:cNvGraphicFramePr>
          <p:nvPr/>
        </p:nvGraphicFramePr>
        <p:xfrm>
          <a:off x="163513" y="3001963"/>
          <a:ext cx="5289550" cy="2768600"/>
        </p:xfrm>
        <a:graphic>
          <a:graphicData uri="http://schemas.openxmlformats.org/presentationml/2006/ole">
            <p:oleObj spid="_x0000_s35844" name="公式" r:id="rId4" imgW="3060700" imgH="1600200" progId="Equation.3">
              <p:embed/>
            </p:oleObj>
          </a:graphicData>
        </a:graphic>
      </p:graphicFrame>
      <p:grpSp>
        <p:nvGrpSpPr>
          <p:cNvPr id="659466" name="Group 10"/>
          <p:cNvGrpSpPr>
            <a:grpSpLocks/>
          </p:cNvGrpSpPr>
          <p:nvPr/>
        </p:nvGrpSpPr>
        <p:grpSpPr bwMode="auto">
          <a:xfrm>
            <a:off x="4067175" y="1916113"/>
            <a:ext cx="1944688" cy="1296987"/>
            <a:chOff x="2562" y="1207"/>
            <a:chExt cx="1225" cy="817"/>
          </a:xfrm>
        </p:grpSpPr>
        <p:sp>
          <p:nvSpPr>
            <p:cNvPr id="659463" name="Oval 7"/>
            <p:cNvSpPr>
              <a:spLocks noChangeArrowheads="1"/>
            </p:cNvSpPr>
            <p:nvPr/>
          </p:nvSpPr>
          <p:spPr bwMode="auto">
            <a:xfrm>
              <a:off x="3424" y="1207"/>
              <a:ext cx="363" cy="408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59464" name="Oval 8"/>
            <p:cNvSpPr>
              <a:spLocks noChangeArrowheads="1"/>
            </p:cNvSpPr>
            <p:nvPr/>
          </p:nvSpPr>
          <p:spPr bwMode="auto">
            <a:xfrm>
              <a:off x="2562" y="1616"/>
              <a:ext cx="363" cy="408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0" descr="11-3-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692150"/>
            <a:ext cx="54737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0487" name="Oval 7"/>
          <p:cNvSpPr>
            <a:spLocks noChangeArrowheads="1"/>
          </p:cNvSpPr>
          <p:nvPr/>
        </p:nvSpPr>
        <p:spPr bwMode="auto">
          <a:xfrm>
            <a:off x="3708400" y="1412875"/>
            <a:ext cx="576263" cy="792163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graphicFrame>
        <p:nvGraphicFramePr>
          <p:cNvPr id="36867" name="Object 8"/>
          <p:cNvGraphicFramePr>
            <a:graphicFrameLocks noChangeAspect="1"/>
          </p:cNvGraphicFramePr>
          <p:nvPr/>
        </p:nvGraphicFramePr>
        <p:xfrm>
          <a:off x="250825" y="1916113"/>
          <a:ext cx="3529013" cy="2620962"/>
        </p:xfrm>
        <a:graphic>
          <a:graphicData uri="http://schemas.openxmlformats.org/presentationml/2006/ole">
            <p:oleObj spid="_x0000_s36867" name="公式" r:id="rId4" imgW="2070100" imgH="1562100" progId="Equation.3">
              <p:embed/>
            </p:oleObj>
          </a:graphicData>
        </a:graphic>
      </p:graphicFrame>
      <p:graphicFrame>
        <p:nvGraphicFramePr>
          <p:cNvPr id="660489" name="Object 9"/>
          <p:cNvGraphicFramePr>
            <a:graphicFrameLocks noChangeAspect="1"/>
          </p:cNvGraphicFramePr>
          <p:nvPr/>
        </p:nvGraphicFramePr>
        <p:xfrm>
          <a:off x="134938" y="5013325"/>
          <a:ext cx="6721475" cy="1668463"/>
        </p:xfrm>
        <a:graphic>
          <a:graphicData uri="http://schemas.openxmlformats.org/presentationml/2006/ole">
            <p:oleObj spid="_x0000_s36868" name="公式" r:id="rId5" imgW="3581400" imgH="889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8" descr="11-3-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333375"/>
            <a:ext cx="417512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61508" name="Object 4"/>
          <p:cNvGraphicFramePr>
            <a:graphicFrameLocks noChangeAspect="1"/>
          </p:cNvGraphicFramePr>
          <p:nvPr/>
        </p:nvGraphicFramePr>
        <p:xfrm>
          <a:off x="488950" y="4468813"/>
          <a:ext cx="3629025" cy="1868487"/>
        </p:xfrm>
        <a:graphic>
          <a:graphicData uri="http://schemas.openxmlformats.org/presentationml/2006/ole">
            <p:oleObj spid="_x0000_s37890" name="公式" r:id="rId4" imgW="1727200" imgH="889000" progId="Equation.3">
              <p:embed/>
            </p:oleObj>
          </a:graphicData>
        </a:graphic>
      </p:graphicFrame>
      <p:sp>
        <p:nvSpPr>
          <p:cNvPr id="661509" name="AutoShape 5"/>
          <p:cNvSpPr>
            <a:spLocks noChangeArrowheads="1"/>
          </p:cNvSpPr>
          <p:nvPr/>
        </p:nvSpPr>
        <p:spPr bwMode="auto">
          <a:xfrm rot="10800000">
            <a:off x="5508625" y="1557338"/>
            <a:ext cx="2087563" cy="11509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661510" name="Rectangle 6"/>
          <p:cNvSpPr>
            <a:spLocks noChangeArrowheads="1"/>
          </p:cNvSpPr>
          <p:nvPr/>
        </p:nvSpPr>
        <p:spPr bwMode="auto">
          <a:xfrm>
            <a:off x="4500563" y="5229225"/>
            <a:ext cx="4248150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pic>
        <p:nvPicPr>
          <p:cNvPr id="37893" name="Picture 7" descr="11-3-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549275"/>
            <a:ext cx="4537075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6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animBg="1"/>
      <p:bldP spid="6615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884238"/>
          </a:xfrm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电路实现</a:t>
            </a:r>
          </a:p>
        </p:txBody>
      </p:sp>
      <p:graphicFrame>
        <p:nvGraphicFramePr>
          <p:cNvPr id="38914" name="Object 4"/>
          <p:cNvGraphicFramePr>
            <a:graphicFrameLocks noChangeAspect="1"/>
          </p:cNvGraphicFramePr>
          <p:nvPr/>
        </p:nvGraphicFramePr>
        <p:xfrm>
          <a:off x="1146175" y="5353050"/>
          <a:ext cx="3944938" cy="1089025"/>
        </p:xfrm>
        <a:graphic>
          <a:graphicData uri="http://schemas.openxmlformats.org/presentationml/2006/ole">
            <p:oleObj spid="_x0000_s38914" name="公式" r:id="rId3" imgW="1651000" imgH="457200" progId="Equation.3">
              <p:embed/>
            </p:oleObj>
          </a:graphicData>
        </a:graphic>
      </p:graphicFrame>
      <p:pic>
        <p:nvPicPr>
          <p:cNvPr id="38915" name="Picture 5" descr="11-3-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981075"/>
            <a:ext cx="6697662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484784"/>
            <a:ext cx="57912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8.6.5 </a:t>
            </a:r>
            <a:r>
              <a:rPr lang="zh-CN" altLang="zh-CN" dirty="0" smtClean="0"/>
              <a:t>Σ</a:t>
            </a:r>
            <a:r>
              <a:rPr lang="en-US" altLang="zh-CN" dirty="0" smtClean="0"/>
              <a:t>-</a:t>
            </a:r>
            <a:r>
              <a:rPr lang="zh-CN" altLang="zh-CN" dirty="0" smtClean="0"/>
              <a:t>Δ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A/D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转换器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038" y="1012155"/>
            <a:ext cx="8137525" cy="565720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将两次相邻取样值之差（增量）进行量化和编码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积分器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INT</a:t>
            </a:r>
            <a:r>
              <a:rPr lang="en-US" altLang="zh-CN" dirty="0" smtClean="0"/>
              <a:t> &gt; 0</a:t>
            </a:r>
            <a:r>
              <a:rPr lang="zh-CN" altLang="en-US" dirty="0" smtClean="0"/>
              <a:t>时，比较器输出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，触发器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O</a:t>
            </a:r>
            <a:r>
              <a:rPr lang="en-US" altLang="zh-CN" dirty="0" smtClean="0"/>
              <a:t>=1</a:t>
            </a:r>
          </a:p>
          <a:p>
            <a:pPr>
              <a:buNone/>
            </a:pPr>
            <a:r>
              <a:rPr lang="zh-CN" altLang="en-US" dirty="0" smtClean="0"/>
              <a:t>积分器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INT</a:t>
            </a:r>
            <a:r>
              <a:rPr lang="en-US" altLang="zh-CN" dirty="0" smtClean="0"/>
              <a:t> ≤ 0</a:t>
            </a:r>
            <a:r>
              <a:rPr lang="zh-CN" altLang="en-US" dirty="0" smtClean="0"/>
              <a:t>时，比较器输出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，触发器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O</a:t>
            </a:r>
            <a:r>
              <a:rPr lang="en-US" altLang="zh-CN" dirty="0" smtClean="0"/>
              <a:t>=0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536" y="1124743"/>
            <a:ext cx="4053840" cy="280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err="1" smtClean="0">
                <a:latin typeface="+mn-lt"/>
                <a:ea typeface="+mn-ea"/>
                <a:cs typeface="+mn-cs"/>
              </a:rPr>
              <a:t>v</a:t>
            </a:r>
            <a:r>
              <a:rPr lang="en-US" altLang="zh-CN" baseline="-25000" dirty="0" err="1" smtClean="0">
                <a:latin typeface="+mn-lt"/>
                <a:ea typeface="+mn-ea"/>
                <a:cs typeface="+mn-cs"/>
              </a:rPr>
              <a:t>I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 = 0</a:t>
            </a:r>
            <a:r>
              <a:rPr lang="zh-CN" altLang="en-US" dirty="0" smtClean="0">
                <a:latin typeface="+mn-lt"/>
                <a:ea typeface="+mn-ea"/>
                <a:cs typeface="+mn-cs"/>
              </a:rPr>
              <a:t>时，电路中各点电压波形</a:t>
            </a: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4416" y="3306658"/>
            <a:ext cx="4892040" cy="307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196752"/>
            <a:ext cx="4053840" cy="280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547688" y="341313"/>
            <a:ext cx="830262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zh-CN" sz="28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+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zh-CN" sz="2800" b="1" kern="0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+mn-ea"/>
              </a:rPr>
              <a:t>REF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/4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时，电路中各点电压波形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920" y="3212976"/>
            <a:ext cx="5109210" cy="307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196752"/>
            <a:ext cx="4053840" cy="280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547688" y="341313"/>
            <a:ext cx="830262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zh-CN" sz="28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−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1" lang="en-US" altLang="zh-CN" sz="2800" b="1" kern="0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+mn-ea"/>
              </a:rPr>
              <a:t>REF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/4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时，电路中各点电压波形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51920" y="3068960"/>
            <a:ext cx="5246370" cy="321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将串行输出数据流转换为并行数据输出</a:t>
            </a:r>
            <a:endParaRPr lang="zh-CN" altLang="en-US" dirty="0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2492896"/>
            <a:ext cx="62865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427038" y="765175"/>
            <a:ext cx="8137525" cy="5440363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三、分类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23825" y="1974850"/>
          <a:ext cx="8494713" cy="2606675"/>
        </p:xfrm>
        <a:graphic>
          <a:graphicData uri="http://schemas.openxmlformats.org/presentationml/2006/ole">
            <p:oleObj spid="_x0000_s7170" name="公式" r:id="rId3" imgW="3810000" imgH="116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Rectangle 4"/>
          <p:cNvSpPr>
            <a:spLocks noGrp="1" noChangeArrowheads="1"/>
          </p:cNvSpPr>
          <p:nvPr>
            <p:ph idx="1"/>
          </p:nvPr>
        </p:nvSpPr>
        <p:spPr>
          <a:xfrm>
            <a:off x="427038" y="620713"/>
            <a:ext cx="8137525" cy="55848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8.6.6 V-F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变换型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A/D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转换器</a:t>
            </a:r>
          </a:p>
        </p:txBody>
      </p:sp>
      <p:pic>
        <p:nvPicPr>
          <p:cNvPr id="39938" name="Picture 5" descr="11-3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341438"/>
            <a:ext cx="8027988" cy="322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741363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8.7 ADC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的转换速度与转换精度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27038" y="981075"/>
            <a:ext cx="8137525" cy="5224463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一、速度取决于电路结构类型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并联比较型：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&lt;1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微秒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逐次渐近型：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10~100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微秒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次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双积分型：几十毫秒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次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二、转换精度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分辨率：以输出二进制或十进制的位数表示，说明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A/D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转换器对输入信号的分辨能力。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转换误差：通常以输出误差最大值的形式给出，表示实际输出的数字量和理论上应有的输出数字量之间的差别。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Grp="1" noChangeArrowheads="1"/>
          </p:cNvSpPr>
          <p:nvPr>
            <p:ph idx="1"/>
          </p:nvPr>
        </p:nvSpPr>
        <p:spPr>
          <a:xfrm>
            <a:off x="427038" y="620713"/>
            <a:ext cx="8137525" cy="5584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8.2     D/A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转换器的电路结构和工作原理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1258888" y="2636838"/>
            <a:ext cx="14414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66FF"/>
                </a:solidFill>
                <a:latin typeface="Comic Sans MS" pitchFamily="66" charset="0"/>
              </a:rPr>
              <a:t>D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66FF"/>
                </a:solidFill>
                <a:latin typeface="Comic Sans MS" pitchFamily="66" charset="0"/>
              </a:rPr>
              <a:t>111101…</a:t>
            </a: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3708400" y="2276475"/>
            <a:ext cx="1081088" cy="172878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latin typeface="Comic Sans MS" charset="0"/>
                <a:ea typeface="方正舒体" charset="0"/>
                <a:cs typeface="方正舒体" charset="0"/>
              </a:rPr>
              <a:t>D/A</a:t>
            </a:r>
          </a:p>
        </p:txBody>
      </p:sp>
      <p:sp>
        <p:nvSpPr>
          <p:cNvPr id="577543" name="Line 7"/>
          <p:cNvSpPr>
            <a:spLocks noChangeShapeType="1"/>
          </p:cNvSpPr>
          <p:nvPr/>
        </p:nvSpPr>
        <p:spPr bwMode="auto">
          <a:xfrm>
            <a:off x="2268538" y="2997200"/>
            <a:ext cx="1439862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577544" name="Line 8"/>
          <p:cNvSpPr>
            <a:spLocks noChangeShapeType="1"/>
          </p:cNvSpPr>
          <p:nvPr/>
        </p:nvSpPr>
        <p:spPr bwMode="auto">
          <a:xfrm>
            <a:off x="4789488" y="299720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sp>
        <p:nvSpPr>
          <p:cNvPr id="577545" name="Text Box 9"/>
          <p:cNvSpPr txBox="1">
            <a:spLocks noChangeArrowheads="1"/>
          </p:cNvSpPr>
          <p:nvPr/>
        </p:nvSpPr>
        <p:spPr bwMode="auto">
          <a:xfrm>
            <a:off x="5508625" y="2492375"/>
            <a:ext cx="3167063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A(</a:t>
            </a:r>
            <a:r>
              <a:rPr lang="zh-CN" altLang="en-US" sz="2800">
                <a:solidFill>
                  <a:srgbClr val="FF0000"/>
                </a:solidFill>
                <a:latin typeface="Comic Sans MS" pitchFamily="66" charset="0"/>
              </a:rPr>
              <a:t>电压</a:t>
            </a: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Comic Sans MS" pitchFamily="66" charset="0"/>
              </a:rPr>
              <a:t>或</a:t>
            </a: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Comic Sans MS" pitchFamily="66" charset="0"/>
              </a:rPr>
              <a:t>电流</a:t>
            </a: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mic Sans MS" pitchFamily="66" charset="0"/>
              </a:rPr>
              <a:t>   </a:t>
            </a:r>
            <a:r>
              <a:rPr lang="zh-CN" altLang="en-US" sz="3600">
                <a:solidFill>
                  <a:srgbClr val="FF0000"/>
                </a:solidFill>
                <a:latin typeface="Comic Sans MS" pitchFamily="66" charset="0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3375"/>
            <a:ext cx="8137525" cy="5584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8.2.1 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权电阻网络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D/A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转换器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一、电路结构和工作原理</a:t>
            </a:r>
          </a:p>
        </p:txBody>
      </p:sp>
      <p:grpSp>
        <p:nvGrpSpPr>
          <p:cNvPr id="9218" name="Group 23"/>
          <p:cNvGrpSpPr>
            <a:grpSpLocks/>
          </p:cNvGrpSpPr>
          <p:nvPr/>
        </p:nvGrpSpPr>
        <p:grpSpPr bwMode="auto">
          <a:xfrm>
            <a:off x="1692275" y="765175"/>
            <a:ext cx="5099050" cy="4002088"/>
            <a:chOff x="1066" y="482"/>
            <a:chExt cx="3212" cy="2521"/>
          </a:xfrm>
        </p:grpSpPr>
        <p:pic>
          <p:nvPicPr>
            <p:cNvPr id="9220" name="Picture 21" descr="11-2-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6" y="754"/>
              <a:ext cx="3130" cy="2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6518" name="Rectangle 6"/>
            <p:cNvSpPr>
              <a:spLocks noChangeArrowheads="1"/>
            </p:cNvSpPr>
            <p:nvPr/>
          </p:nvSpPr>
          <p:spPr bwMode="auto">
            <a:xfrm>
              <a:off x="1520" y="1207"/>
              <a:ext cx="1603" cy="678"/>
            </a:xfrm>
            <a:prstGeom prst="rect">
              <a:avLst/>
            </a:prstGeom>
            <a:solidFill>
              <a:srgbClr val="99CC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576519" name="Rectangle 7"/>
            <p:cNvSpPr>
              <a:spLocks noChangeArrowheads="1"/>
            </p:cNvSpPr>
            <p:nvPr/>
          </p:nvSpPr>
          <p:spPr bwMode="auto">
            <a:xfrm>
              <a:off x="1520" y="1888"/>
              <a:ext cx="1225" cy="971"/>
            </a:xfrm>
            <a:prstGeom prst="rect">
              <a:avLst/>
            </a:prstGeom>
            <a:solidFill>
              <a:srgbClr val="FF99CC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576520" name="Rectangle 8"/>
            <p:cNvSpPr>
              <a:spLocks noChangeArrowheads="1"/>
            </p:cNvSpPr>
            <p:nvPr/>
          </p:nvSpPr>
          <p:spPr bwMode="auto">
            <a:xfrm>
              <a:off x="3017" y="845"/>
              <a:ext cx="1261" cy="1017"/>
            </a:xfrm>
            <a:prstGeom prst="rect">
              <a:avLst/>
            </a:prstGeom>
            <a:solidFill>
              <a:srgbClr val="FFFF66">
                <a:alpha val="23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graphicFrame>
          <p:nvGraphicFramePr>
            <p:cNvPr id="9224" name="Object 9"/>
            <p:cNvGraphicFramePr>
              <a:graphicFrameLocks noChangeAspect="1"/>
            </p:cNvGraphicFramePr>
            <p:nvPr/>
          </p:nvGraphicFramePr>
          <p:xfrm>
            <a:off x="1520" y="935"/>
            <a:ext cx="1388" cy="291"/>
          </p:xfrm>
          <a:graphic>
            <a:graphicData uri="http://schemas.openxmlformats.org/presentationml/2006/ole">
              <p:oleObj spid="_x0000_s9224" name="公式" r:id="rId4" imgW="812447" imgH="190417" progId="Equation.3">
                <p:embed/>
              </p:oleObj>
            </a:graphicData>
          </a:graphic>
        </p:graphicFrame>
        <p:graphicFrame>
          <p:nvGraphicFramePr>
            <p:cNvPr id="9225" name="Object 10"/>
            <p:cNvGraphicFramePr>
              <a:graphicFrameLocks noChangeAspect="1"/>
            </p:cNvGraphicFramePr>
            <p:nvPr/>
          </p:nvGraphicFramePr>
          <p:xfrm>
            <a:off x="2880" y="1888"/>
            <a:ext cx="1072" cy="294"/>
          </p:xfrm>
          <a:graphic>
            <a:graphicData uri="http://schemas.openxmlformats.org/presentationml/2006/ole">
              <p:oleObj spid="_x0000_s9225" name="公式" r:id="rId5" imgW="660113" imgH="203112" progId="Equation.3">
                <p:embed/>
              </p:oleObj>
            </a:graphicData>
          </a:graphic>
        </p:graphicFrame>
        <p:graphicFrame>
          <p:nvGraphicFramePr>
            <p:cNvPr id="9226" name="Object 11"/>
            <p:cNvGraphicFramePr>
              <a:graphicFrameLocks noChangeAspect="1"/>
            </p:cNvGraphicFramePr>
            <p:nvPr/>
          </p:nvGraphicFramePr>
          <p:xfrm>
            <a:off x="2881" y="482"/>
            <a:ext cx="1345" cy="306"/>
          </p:xfrm>
          <a:graphic>
            <a:graphicData uri="http://schemas.openxmlformats.org/presentationml/2006/ole">
              <p:oleObj spid="_x0000_s9226" name="公式" r:id="rId6" imgW="799753" imgH="203112" progId="Equation.3">
                <p:embed/>
              </p:oleObj>
            </a:graphicData>
          </a:graphic>
        </p:graphicFrame>
      </p:grpSp>
      <p:graphicFrame>
        <p:nvGraphicFramePr>
          <p:cNvPr id="576532" name="Object 20"/>
          <p:cNvGraphicFramePr>
            <a:graphicFrameLocks noChangeAspect="1"/>
          </p:cNvGraphicFramePr>
          <p:nvPr/>
        </p:nvGraphicFramePr>
        <p:xfrm>
          <a:off x="900113" y="4941888"/>
          <a:ext cx="6402387" cy="1389062"/>
        </p:xfrm>
        <a:graphic>
          <a:graphicData uri="http://schemas.openxmlformats.org/presentationml/2006/ole">
            <p:oleObj spid="_x0000_s9219" name="公式" r:id="rId7" imgW="31750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7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roup 18"/>
          <p:cNvGrpSpPr>
            <a:grpSpLocks/>
          </p:cNvGrpSpPr>
          <p:nvPr/>
        </p:nvGrpSpPr>
        <p:grpSpPr bwMode="auto">
          <a:xfrm>
            <a:off x="179388" y="333375"/>
            <a:ext cx="5976937" cy="4464050"/>
            <a:chOff x="1156" y="482"/>
            <a:chExt cx="3212" cy="2521"/>
          </a:xfrm>
        </p:grpSpPr>
        <p:pic>
          <p:nvPicPr>
            <p:cNvPr id="10247" name="Picture 19" descr="11-2-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56" y="754"/>
              <a:ext cx="3130" cy="2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6644" name="Rectangle 20"/>
            <p:cNvSpPr>
              <a:spLocks noChangeArrowheads="1"/>
            </p:cNvSpPr>
            <p:nvPr/>
          </p:nvSpPr>
          <p:spPr bwMode="auto">
            <a:xfrm>
              <a:off x="1610" y="1207"/>
              <a:ext cx="1603" cy="678"/>
            </a:xfrm>
            <a:prstGeom prst="rect">
              <a:avLst/>
            </a:prstGeom>
            <a:solidFill>
              <a:srgbClr val="99CC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66645" name="Rectangle 21"/>
            <p:cNvSpPr>
              <a:spLocks noChangeArrowheads="1"/>
            </p:cNvSpPr>
            <p:nvPr/>
          </p:nvSpPr>
          <p:spPr bwMode="auto">
            <a:xfrm>
              <a:off x="1610" y="1888"/>
              <a:ext cx="1225" cy="971"/>
            </a:xfrm>
            <a:prstGeom prst="rect">
              <a:avLst/>
            </a:prstGeom>
            <a:solidFill>
              <a:srgbClr val="FF99CC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666646" name="Rectangle 22"/>
            <p:cNvSpPr>
              <a:spLocks noChangeArrowheads="1"/>
            </p:cNvSpPr>
            <p:nvPr/>
          </p:nvSpPr>
          <p:spPr bwMode="auto">
            <a:xfrm>
              <a:off x="3107" y="845"/>
              <a:ext cx="1261" cy="1017"/>
            </a:xfrm>
            <a:prstGeom prst="rect">
              <a:avLst/>
            </a:prstGeom>
            <a:solidFill>
              <a:srgbClr val="FFFF66">
                <a:alpha val="23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graphicFrame>
          <p:nvGraphicFramePr>
            <p:cNvPr id="10251" name="Object 23"/>
            <p:cNvGraphicFramePr>
              <a:graphicFrameLocks noChangeAspect="1"/>
            </p:cNvGraphicFramePr>
            <p:nvPr/>
          </p:nvGraphicFramePr>
          <p:xfrm>
            <a:off x="1610" y="935"/>
            <a:ext cx="1388" cy="291"/>
          </p:xfrm>
          <a:graphic>
            <a:graphicData uri="http://schemas.openxmlformats.org/presentationml/2006/ole">
              <p:oleObj spid="_x0000_s10251" name="公式" r:id="rId4" imgW="812447" imgH="190417" progId="Equation.3">
                <p:embed/>
              </p:oleObj>
            </a:graphicData>
          </a:graphic>
        </p:graphicFrame>
        <p:graphicFrame>
          <p:nvGraphicFramePr>
            <p:cNvPr id="10252" name="Object 24"/>
            <p:cNvGraphicFramePr>
              <a:graphicFrameLocks noChangeAspect="1"/>
            </p:cNvGraphicFramePr>
            <p:nvPr/>
          </p:nvGraphicFramePr>
          <p:xfrm>
            <a:off x="2835" y="2115"/>
            <a:ext cx="1072" cy="294"/>
          </p:xfrm>
          <a:graphic>
            <a:graphicData uri="http://schemas.openxmlformats.org/presentationml/2006/ole">
              <p:oleObj spid="_x0000_s10252" name="公式" r:id="rId5" imgW="660113" imgH="203112" progId="Equation.3">
                <p:embed/>
              </p:oleObj>
            </a:graphicData>
          </a:graphic>
        </p:graphicFrame>
        <p:graphicFrame>
          <p:nvGraphicFramePr>
            <p:cNvPr id="10253" name="Object 25"/>
            <p:cNvGraphicFramePr>
              <a:graphicFrameLocks noChangeAspect="1"/>
            </p:cNvGraphicFramePr>
            <p:nvPr/>
          </p:nvGraphicFramePr>
          <p:xfrm>
            <a:off x="2971" y="482"/>
            <a:ext cx="1345" cy="306"/>
          </p:xfrm>
          <a:graphic>
            <a:graphicData uri="http://schemas.openxmlformats.org/presentationml/2006/ole">
              <p:oleObj spid="_x0000_s10253" name="公式" r:id="rId6" imgW="799753" imgH="203112" progId="Equation.3">
                <p:embed/>
              </p:oleObj>
            </a:graphicData>
          </a:graphic>
        </p:graphicFrame>
      </p:grpSp>
      <p:sp>
        <p:nvSpPr>
          <p:cNvPr id="666635" name="AutoShape 11"/>
          <p:cNvSpPr>
            <a:spLocks noChangeArrowheads="1"/>
          </p:cNvSpPr>
          <p:nvPr/>
        </p:nvSpPr>
        <p:spPr bwMode="auto">
          <a:xfrm>
            <a:off x="395288" y="5734050"/>
            <a:ext cx="3673475" cy="720725"/>
          </a:xfrm>
          <a:prstGeom prst="wedgeRoundRectCallout">
            <a:avLst>
              <a:gd name="adj1" fmla="val -6917"/>
              <a:gd name="adj2" fmla="val -375329"/>
              <a:gd name="adj3" fmla="val 16667"/>
            </a:avLst>
          </a:prstGeom>
          <a:solidFill>
            <a:srgbClr val="FF99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graphicFrame>
        <p:nvGraphicFramePr>
          <p:cNvPr id="10243" name="Object 12"/>
          <p:cNvGraphicFramePr>
            <a:graphicFrameLocks noChangeAspect="1"/>
          </p:cNvGraphicFramePr>
          <p:nvPr/>
        </p:nvGraphicFramePr>
        <p:xfrm>
          <a:off x="585788" y="5838825"/>
          <a:ext cx="3360737" cy="482600"/>
        </p:xfrm>
        <a:graphic>
          <a:graphicData uri="http://schemas.openxmlformats.org/presentationml/2006/ole">
            <p:oleObj spid="_x0000_s10243" name="公式" r:id="rId7" imgW="1676400" imgH="241300" progId="Equation.3">
              <p:embed/>
            </p:oleObj>
          </a:graphicData>
        </a:graphic>
      </p:graphicFrame>
      <p:graphicFrame>
        <p:nvGraphicFramePr>
          <p:cNvPr id="10244" name="Object 13"/>
          <p:cNvGraphicFramePr>
            <a:graphicFrameLocks noChangeAspect="1"/>
          </p:cNvGraphicFramePr>
          <p:nvPr/>
        </p:nvGraphicFramePr>
        <p:xfrm>
          <a:off x="5230813" y="5372100"/>
          <a:ext cx="3208337" cy="1120775"/>
        </p:xfrm>
        <a:graphic>
          <a:graphicData uri="http://schemas.openxmlformats.org/presentationml/2006/ole">
            <p:oleObj spid="_x0000_s10244" name="公式" r:id="rId8" imgW="1384300" imgH="482600" progId="Equation.3">
              <p:embed/>
            </p:oleObj>
          </a:graphicData>
        </a:graphic>
      </p:graphicFrame>
      <p:sp>
        <p:nvSpPr>
          <p:cNvPr id="666638" name="AutoShape 14"/>
          <p:cNvSpPr>
            <a:spLocks noChangeArrowheads="1"/>
          </p:cNvSpPr>
          <p:nvPr/>
        </p:nvSpPr>
        <p:spPr bwMode="auto">
          <a:xfrm>
            <a:off x="4211638" y="5949950"/>
            <a:ext cx="1008062" cy="288925"/>
          </a:xfrm>
          <a:prstGeom prst="rightArrow">
            <a:avLst>
              <a:gd name="adj1" fmla="val 50000"/>
              <a:gd name="adj2" fmla="val 87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方正舒体" charset="0"/>
              <a:cs typeface="方正舒体" charset="0"/>
            </a:endParaRPr>
          </a:p>
        </p:txBody>
      </p:sp>
      <p:graphicFrame>
        <p:nvGraphicFramePr>
          <p:cNvPr id="666639" name="Object 15"/>
          <p:cNvGraphicFramePr>
            <a:graphicFrameLocks noChangeAspect="1"/>
          </p:cNvGraphicFramePr>
          <p:nvPr/>
        </p:nvGraphicFramePr>
        <p:xfrm>
          <a:off x="6084888" y="981075"/>
          <a:ext cx="2813050" cy="3763963"/>
        </p:xfrm>
        <a:graphic>
          <a:graphicData uri="http://schemas.openxmlformats.org/presentationml/2006/ole">
            <p:oleObj spid="_x0000_s10246" name="公式" r:id="rId9" imgW="1397000" imgH="1866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7"/>
          <p:cNvGrpSpPr>
            <a:grpSpLocks/>
          </p:cNvGrpSpPr>
          <p:nvPr/>
        </p:nvGrpSpPr>
        <p:grpSpPr bwMode="auto">
          <a:xfrm>
            <a:off x="971550" y="260350"/>
            <a:ext cx="4537075" cy="3716338"/>
            <a:chOff x="1156" y="482"/>
            <a:chExt cx="3212" cy="2521"/>
          </a:xfrm>
        </p:grpSpPr>
        <p:pic>
          <p:nvPicPr>
            <p:cNvPr id="11271" name="Picture 18" descr="11-2-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56" y="754"/>
              <a:ext cx="3130" cy="2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8579" name="Rectangle 19"/>
            <p:cNvSpPr>
              <a:spLocks noChangeArrowheads="1"/>
            </p:cNvSpPr>
            <p:nvPr/>
          </p:nvSpPr>
          <p:spPr bwMode="auto">
            <a:xfrm>
              <a:off x="1610" y="1207"/>
              <a:ext cx="1603" cy="678"/>
            </a:xfrm>
            <a:prstGeom prst="rect">
              <a:avLst/>
            </a:prstGeom>
            <a:solidFill>
              <a:srgbClr val="99CC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578580" name="Rectangle 20"/>
            <p:cNvSpPr>
              <a:spLocks noChangeArrowheads="1"/>
            </p:cNvSpPr>
            <p:nvPr/>
          </p:nvSpPr>
          <p:spPr bwMode="auto">
            <a:xfrm>
              <a:off x="1610" y="1888"/>
              <a:ext cx="1225" cy="969"/>
            </a:xfrm>
            <a:prstGeom prst="rect">
              <a:avLst/>
            </a:prstGeom>
            <a:solidFill>
              <a:srgbClr val="FF99CC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578581" name="Rectangle 21"/>
            <p:cNvSpPr>
              <a:spLocks noChangeArrowheads="1"/>
            </p:cNvSpPr>
            <p:nvPr/>
          </p:nvSpPr>
          <p:spPr bwMode="auto">
            <a:xfrm>
              <a:off x="3107" y="845"/>
              <a:ext cx="1261" cy="1017"/>
            </a:xfrm>
            <a:prstGeom prst="rect">
              <a:avLst/>
            </a:prstGeom>
            <a:solidFill>
              <a:srgbClr val="FFFF66">
                <a:alpha val="23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graphicFrame>
          <p:nvGraphicFramePr>
            <p:cNvPr id="11275" name="Object 22"/>
            <p:cNvGraphicFramePr>
              <a:graphicFrameLocks noChangeAspect="1"/>
            </p:cNvGraphicFramePr>
            <p:nvPr/>
          </p:nvGraphicFramePr>
          <p:xfrm>
            <a:off x="1610" y="935"/>
            <a:ext cx="1388" cy="291"/>
          </p:xfrm>
          <a:graphic>
            <a:graphicData uri="http://schemas.openxmlformats.org/presentationml/2006/ole">
              <p:oleObj spid="_x0000_s11275" name="公式" r:id="rId4" imgW="812447" imgH="190417" progId="Equation.3">
                <p:embed/>
              </p:oleObj>
            </a:graphicData>
          </a:graphic>
        </p:graphicFrame>
        <p:graphicFrame>
          <p:nvGraphicFramePr>
            <p:cNvPr id="11276" name="Object 23"/>
            <p:cNvGraphicFramePr>
              <a:graphicFrameLocks noChangeAspect="1"/>
            </p:cNvGraphicFramePr>
            <p:nvPr/>
          </p:nvGraphicFramePr>
          <p:xfrm>
            <a:off x="2835" y="2115"/>
            <a:ext cx="1072" cy="294"/>
          </p:xfrm>
          <a:graphic>
            <a:graphicData uri="http://schemas.openxmlformats.org/presentationml/2006/ole">
              <p:oleObj spid="_x0000_s11276" name="公式" r:id="rId5" imgW="660113" imgH="203112" progId="Equation.3">
                <p:embed/>
              </p:oleObj>
            </a:graphicData>
          </a:graphic>
        </p:graphicFrame>
        <p:graphicFrame>
          <p:nvGraphicFramePr>
            <p:cNvPr id="11277" name="Object 24"/>
            <p:cNvGraphicFramePr>
              <a:graphicFrameLocks noChangeAspect="1"/>
            </p:cNvGraphicFramePr>
            <p:nvPr/>
          </p:nvGraphicFramePr>
          <p:xfrm>
            <a:off x="2971" y="482"/>
            <a:ext cx="1345" cy="306"/>
          </p:xfrm>
          <a:graphic>
            <a:graphicData uri="http://schemas.openxmlformats.org/presentationml/2006/ole">
              <p:oleObj spid="_x0000_s11277" name="公式" r:id="rId6" imgW="799753" imgH="203112" progId="Equation.3">
                <p:embed/>
              </p:oleObj>
            </a:graphicData>
          </a:graphic>
        </p:graphicFrame>
      </p:grpSp>
      <p:graphicFrame>
        <p:nvGraphicFramePr>
          <p:cNvPr id="11266" name="Object 12"/>
          <p:cNvGraphicFramePr>
            <a:graphicFrameLocks noChangeAspect="1"/>
          </p:cNvGraphicFramePr>
          <p:nvPr/>
        </p:nvGraphicFramePr>
        <p:xfrm>
          <a:off x="900113" y="4005263"/>
          <a:ext cx="6624637" cy="2368550"/>
        </p:xfrm>
        <a:graphic>
          <a:graphicData uri="http://schemas.openxmlformats.org/presentationml/2006/ole">
            <p:oleObj spid="_x0000_s11266" name="公式" r:id="rId7" imgW="3619500" imgH="1295400" progId="Equation.3">
              <p:embed/>
            </p:oleObj>
          </a:graphicData>
        </a:graphic>
      </p:graphicFrame>
      <p:grpSp>
        <p:nvGrpSpPr>
          <p:cNvPr id="11267" name="Group 15"/>
          <p:cNvGrpSpPr>
            <a:grpSpLocks/>
          </p:cNvGrpSpPr>
          <p:nvPr/>
        </p:nvGrpSpPr>
        <p:grpSpPr bwMode="auto">
          <a:xfrm>
            <a:off x="250825" y="5734050"/>
            <a:ext cx="2016125" cy="792163"/>
            <a:chOff x="204" y="3521"/>
            <a:chExt cx="1270" cy="499"/>
          </a:xfrm>
        </p:grpSpPr>
        <p:sp>
          <p:nvSpPr>
            <p:cNvPr id="578573" name="AutoShape 13"/>
            <p:cNvSpPr>
              <a:spLocks noChangeArrowheads="1"/>
            </p:cNvSpPr>
            <p:nvPr/>
          </p:nvSpPr>
          <p:spPr bwMode="auto">
            <a:xfrm>
              <a:off x="204" y="3521"/>
              <a:ext cx="1270" cy="499"/>
            </a:xfrm>
            <a:prstGeom prst="wedgeEllipseCallout">
              <a:avLst>
                <a:gd name="adj1" fmla="val 74958"/>
                <a:gd name="adj2" fmla="val -8947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graphicFrame>
          <p:nvGraphicFramePr>
            <p:cNvPr id="11270" name="Object 14"/>
            <p:cNvGraphicFramePr>
              <a:graphicFrameLocks noChangeAspect="1"/>
            </p:cNvGraphicFramePr>
            <p:nvPr/>
          </p:nvGraphicFramePr>
          <p:xfrm>
            <a:off x="459" y="3566"/>
            <a:ext cx="808" cy="405"/>
          </p:xfrm>
          <a:graphic>
            <a:graphicData uri="http://schemas.openxmlformats.org/presentationml/2006/ole">
              <p:oleObj spid="_x0000_s11270" name="公式" r:id="rId8" imgW="609336" imgH="304668" progId="Equation.3">
                <p:embed/>
              </p:oleObj>
            </a:graphicData>
          </a:graphic>
        </p:graphicFrame>
      </p:grpSp>
      <p:sp>
        <p:nvSpPr>
          <p:cNvPr id="578576" name="Rectangle 16"/>
          <p:cNvSpPr>
            <a:spLocks noGrp="1" noChangeArrowheads="1"/>
          </p:cNvSpPr>
          <p:nvPr>
            <p:ph idx="1"/>
          </p:nvPr>
        </p:nvSpPr>
        <p:spPr>
          <a:xfrm>
            <a:off x="5795963" y="981075"/>
            <a:ext cx="2916237" cy="3024188"/>
          </a:xfrm>
          <a:solidFill>
            <a:srgbClr val="99CCFF">
              <a:alpha val="28000"/>
            </a:srgbClr>
          </a:solidFill>
        </p:spPr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优缺点：</a:t>
            </a:r>
            <a:endParaRPr lang="en-US" altLang="zh-CN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1. </a:t>
            </a:r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优点：简单</a:t>
            </a:r>
            <a:endParaRPr lang="en-US" altLang="zh-CN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2. </a:t>
            </a:r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缺点：电阻值相差大，难于保证精度，且大电阻不宜于集成在</a:t>
            </a:r>
            <a:r>
              <a:rPr lang="en-US" altLang="zh-CN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IC</a:t>
            </a:r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内部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85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8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8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8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0" descr="11-2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060575"/>
            <a:ext cx="6480175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229600" cy="884237"/>
          </a:xfrm>
        </p:spPr>
        <p:txBody>
          <a:bodyPr/>
          <a:lstStyle/>
          <a:p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8.2.2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倒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形电阻网络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DAC</a:t>
            </a:r>
          </a:p>
        </p:txBody>
      </p:sp>
      <p:sp>
        <p:nvSpPr>
          <p:cNvPr id="580612" name="AutoShape 4"/>
          <p:cNvSpPr>
            <a:spLocks noChangeArrowheads="1"/>
          </p:cNvSpPr>
          <p:nvPr/>
        </p:nvSpPr>
        <p:spPr bwMode="auto">
          <a:xfrm>
            <a:off x="3203575" y="1196975"/>
            <a:ext cx="5940425" cy="1081088"/>
          </a:xfrm>
          <a:prstGeom prst="wedgeEllipseCallout">
            <a:avLst>
              <a:gd name="adj1" fmla="val -43264"/>
              <a:gd name="adj2" fmla="val -78486"/>
            </a:avLst>
          </a:prstGeom>
          <a:solidFill>
            <a:srgbClr val="CCFF33">
              <a:alpha val="2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/>
              <a:t>希望用较少类型的电阻，仍然能得到一系列权电流</a:t>
            </a:r>
          </a:p>
        </p:txBody>
      </p:sp>
      <p:grpSp>
        <p:nvGrpSpPr>
          <p:cNvPr id="12292" name="Group 10"/>
          <p:cNvGrpSpPr>
            <a:grpSpLocks/>
          </p:cNvGrpSpPr>
          <p:nvPr/>
        </p:nvGrpSpPr>
        <p:grpSpPr bwMode="auto">
          <a:xfrm>
            <a:off x="1331913" y="2636838"/>
            <a:ext cx="5903912" cy="3455987"/>
            <a:chOff x="930" y="1616"/>
            <a:chExt cx="3221" cy="1996"/>
          </a:xfrm>
        </p:grpSpPr>
        <p:sp>
          <p:nvSpPr>
            <p:cNvPr id="580615" name="Rectangle 7"/>
            <p:cNvSpPr>
              <a:spLocks noChangeArrowheads="1"/>
            </p:cNvSpPr>
            <p:nvPr/>
          </p:nvSpPr>
          <p:spPr bwMode="auto">
            <a:xfrm>
              <a:off x="3243" y="1616"/>
              <a:ext cx="908" cy="862"/>
            </a:xfrm>
            <a:prstGeom prst="rect">
              <a:avLst/>
            </a:prstGeom>
            <a:solidFill>
              <a:srgbClr val="FFFF66">
                <a:alpha val="27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580616" name="Rectangle 8"/>
            <p:cNvSpPr>
              <a:spLocks noChangeArrowheads="1"/>
            </p:cNvSpPr>
            <p:nvPr/>
          </p:nvSpPr>
          <p:spPr bwMode="auto">
            <a:xfrm>
              <a:off x="1066" y="1843"/>
              <a:ext cx="2133" cy="816"/>
            </a:xfrm>
            <a:prstGeom prst="rect">
              <a:avLst/>
            </a:prstGeom>
            <a:solidFill>
              <a:srgbClr val="FF99CC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  <p:sp>
          <p:nvSpPr>
            <p:cNvPr id="580617" name="Rectangle 9"/>
            <p:cNvSpPr>
              <a:spLocks noChangeArrowheads="1"/>
            </p:cNvSpPr>
            <p:nvPr/>
          </p:nvSpPr>
          <p:spPr bwMode="auto">
            <a:xfrm>
              <a:off x="930" y="2678"/>
              <a:ext cx="2133" cy="934"/>
            </a:xfrm>
            <a:prstGeom prst="rect">
              <a:avLst/>
            </a:prstGeom>
            <a:solidFill>
              <a:srgbClr val="99CC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方正舒体" charset="0"/>
                <a:cs typeface="方正舒体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汇报">
  <a:themeElements>
    <a:clrScheme name="1_汇报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000000"/>
      </a:hlink>
      <a:folHlink>
        <a:srgbClr val="AF67FF"/>
      </a:folHlink>
    </a:clrScheme>
    <a:fontScheme name="1_汇报">
      <a:majorFont>
        <a:latin typeface="Times New Roman"/>
        <a:ea typeface="楷体_GB2312"/>
        <a:cs typeface="楷体_GB2312"/>
      </a:majorFont>
      <a:minorFont>
        <a:latin typeface="Times New Roman"/>
        <a:ea typeface="楷体_GB2312"/>
        <a:cs typeface="楷体_GB2312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charset="0"/>
            <a:cs typeface="楷体_GB23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charset="0"/>
            <a:cs typeface="楷体_GB2312" charset="0"/>
          </a:defRPr>
        </a:defPPr>
      </a:lstStyle>
    </a:lnDef>
  </a:objectDefaults>
  <a:extraClrSchemeLst>
    <a:extraClrScheme>
      <a:clrScheme name="1_汇报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汇报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汇报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000000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19852</TotalTime>
  <Words>833</Words>
  <Application>Microsoft Office PowerPoint</Application>
  <PresentationFormat>全屏显示(4:3)</PresentationFormat>
  <Paragraphs>283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1_汇报</vt:lpstr>
      <vt:lpstr>公式</vt:lpstr>
      <vt:lpstr>VISIO</vt:lpstr>
      <vt:lpstr>Photo Editor 照片</vt:lpstr>
      <vt:lpstr>《数字电子技术基础》（第六版）教学课件  清华大学  电子学教学组 </vt:lpstr>
      <vt:lpstr>第八章     数-模（D/A）和模-数（A/D）转换</vt:lpstr>
      <vt:lpstr>幻灯片 3</vt:lpstr>
      <vt:lpstr>幻灯片 4</vt:lpstr>
      <vt:lpstr>幻灯片 5</vt:lpstr>
      <vt:lpstr>幻灯片 6</vt:lpstr>
      <vt:lpstr>幻灯片 7</vt:lpstr>
      <vt:lpstr>幻灯片 8</vt:lpstr>
      <vt:lpstr>8.2.2 倒T形电阻网络DAC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8.3 DAC的转换精度与速度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8.6 A/D转换器的电路结构和工作原理 8.6.1 并联比较型A/D转换器</vt:lpstr>
      <vt:lpstr>幻灯片 27</vt:lpstr>
      <vt:lpstr>幻灯片 28</vt:lpstr>
      <vt:lpstr>幻灯片 29</vt:lpstr>
      <vt:lpstr>幻灯片 30</vt:lpstr>
      <vt:lpstr>8.6.4 双积分型A/D转换器</vt:lpstr>
      <vt:lpstr>幻灯片 32</vt:lpstr>
      <vt:lpstr>幻灯片 33</vt:lpstr>
      <vt:lpstr>电路实现</vt:lpstr>
      <vt:lpstr>8.6.5 Σ-Δ型A/D转换器</vt:lpstr>
      <vt:lpstr>vI = 0时，电路中各点电压波形</vt:lpstr>
      <vt:lpstr>幻灯片 37</vt:lpstr>
      <vt:lpstr>幻灯片 38</vt:lpstr>
      <vt:lpstr>幻灯片 39</vt:lpstr>
      <vt:lpstr>幻灯片 40</vt:lpstr>
      <vt:lpstr>8.7 ADC的转换速度与转换精度</vt:lpstr>
    </vt:vector>
  </TitlesOfParts>
  <Company>tsinghua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</dc:title>
  <dc:subject>数字电子技术基础</dc:subject>
  <dc:creator>清华大学 王红</dc:creator>
  <cp:lastModifiedBy>chen</cp:lastModifiedBy>
  <cp:revision>1902</cp:revision>
  <dcterms:created xsi:type="dcterms:W3CDTF">2003-05-23T09:32:58Z</dcterms:created>
  <dcterms:modified xsi:type="dcterms:W3CDTF">2016-06-07T09:58:39Z</dcterms:modified>
</cp:coreProperties>
</file>