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68"/>
  </p:notesMasterIdLst>
  <p:handoutMasterIdLst>
    <p:handoutMasterId r:id="rId69"/>
  </p:handoutMasterIdLst>
  <p:sldIdLst>
    <p:sldId id="439" r:id="rId2"/>
    <p:sldId id="359" r:id="rId3"/>
    <p:sldId id="360" r:id="rId4"/>
    <p:sldId id="432" r:id="rId5"/>
    <p:sldId id="440" r:id="rId6"/>
    <p:sldId id="362" r:id="rId7"/>
    <p:sldId id="363" r:id="rId8"/>
    <p:sldId id="364" r:id="rId9"/>
    <p:sldId id="433" r:id="rId10"/>
    <p:sldId id="366" r:id="rId11"/>
    <p:sldId id="368" r:id="rId12"/>
    <p:sldId id="369" r:id="rId13"/>
    <p:sldId id="370" r:id="rId14"/>
    <p:sldId id="372" r:id="rId15"/>
    <p:sldId id="375" r:id="rId16"/>
    <p:sldId id="376" r:id="rId17"/>
    <p:sldId id="378" r:id="rId18"/>
    <p:sldId id="380" r:id="rId19"/>
    <p:sldId id="387" r:id="rId20"/>
    <p:sldId id="388" r:id="rId21"/>
    <p:sldId id="389" r:id="rId22"/>
    <p:sldId id="390" r:id="rId23"/>
    <p:sldId id="391" r:id="rId24"/>
    <p:sldId id="392" r:id="rId25"/>
    <p:sldId id="395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31" r:id="rId35"/>
    <p:sldId id="406" r:id="rId36"/>
    <p:sldId id="407" r:id="rId37"/>
    <p:sldId id="408" r:id="rId38"/>
    <p:sldId id="415" r:id="rId39"/>
    <p:sldId id="416" r:id="rId40"/>
    <p:sldId id="417" r:id="rId41"/>
    <p:sldId id="418" r:id="rId42"/>
    <p:sldId id="434" r:id="rId43"/>
    <p:sldId id="420" r:id="rId44"/>
    <p:sldId id="421" r:id="rId45"/>
    <p:sldId id="422" r:id="rId46"/>
    <p:sldId id="423" r:id="rId47"/>
    <p:sldId id="455" r:id="rId48"/>
    <p:sldId id="457" r:id="rId49"/>
    <p:sldId id="458" r:id="rId50"/>
    <p:sldId id="459" r:id="rId51"/>
    <p:sldId id="460" r:id="rId52"/>
    <p:sldId id="461" r:id="rId53"/>
    <p:sldId id="462" r:id="rId54"/>
    <p:sldId id="463" r:id="rId55"/>
    <p:sldId id="465" r:id="rId56"/>
    <p:sldId id="443" r:id="rId57"/>
    <p:sldId id="451" r:id="rId58"/>
    <p:sldId id="452" r:id="rId59"/>
    <p:sldId id="453" r:id="rId60"/>
    <p:sldId id="454" r:id="rId61"/>
    <p:sldId id="466" r:id="rId62"/>
    <p:sldId id="467" r:id="rId63"/>
    <p:sldId id="427" r:id="rId64"/>
    <p:sldId id="428" r:id="rId65"/>
    <p:sldId id="429" r:id="rId66"/>
    <p:sldId id="430" r:id="rId6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CC00"/>
    <a:srgbClr val="B2B2B2"/>
    <a:srgbClr val="FF99FF"/>
    <a:srgbClr val="5F5F5F"/>
    <a:srgbClr val="00FF00"/>
    <a:srgbClr val="99CC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92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image" Target="../media/image49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ECA0E61D-21ED-4201-BD15-54776C0440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宋体" pitchFamily="2" charset="-122"/>
              </a:defRPr>
            </a:lvl1pPr>
          </a:lstStyle>
          <a:p>
            <a:fld id="{C81C000F-2993-4EBF-BFB3-5FB5DE03DB4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53759B5-B463-4DC7-BD3C-C899E8F76B3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C000F-2993-4EBF-BFB3-5FB5DE03DB47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、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884238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7038" y="2028825"/>
            <a:ext cx="3992562" cy="4176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2028825"/>
            <a:ext cx="3992563" cy="2011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4192588"/>
            <a:ext cx="3992563" cy="201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549275"/>
            <a:ext cx="8229600" cy="884238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27038" y="2028825"/>
            <a:ext cx="3992562" cy="2011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2028825"/>
            <a:ext cx="3992563" cy="2011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27038" y="4192588"/>
            <a:ext cx="3992562" cy="201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000" y="4192588"/>
            <a:ext cx="3992563" cy="201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27038" y="549275"/>
            <a:ext cx="8259762" cy="5656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549275"/>
            <a:ext cx="2063750" cy="56562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27038" y="549275"/>
            <a:ext cx="6043612" cy="56562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27038" y="2028825"/>
            <a:ext cx="3992562" cy="4176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2028825"/>
            <a:ext cx="3992563" cy="4176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、文本和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27038" y="2028825"/>
            <a:ext cx="3992562" cy="4176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2028825"/>
            <a:ext cx="3992563" cy="2011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4192588"/>
            <a:ext cx="3992563" cy="2012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27038" y="2028825"/>
            <a:ext cx="8137525" cy="417671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99CC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75" y="111125"/>
            <a:ext cx="9128125" cy="346075"/>
            <a:chOff x="0" y="0"/>
            <a:chExt cx="5760" cy="344"/>
          </a:xfrm>
        </p:grpSpPr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53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54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55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56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CCCCFF"/>
                </a:solidFill>
                <a:ea typeface="宋体" pitchFamily="2" charset="-122"/>
              </a:endParaRPr>
            </a:p>
          </p:txBody>
        </p:sp>
        <p:sp>
          <p:nvSpPr>
            <p:cNvPr id="1057" name="Rectangle 8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58" name="Rectangle 9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59" name="Rectangle 10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CCCCFF"/>
                </a:solidFill>
                <a:ea typeface="宋体" pitchFamily="2" charset="-122"/>
              </a:endParaRPr>
            </a:p>
          </p:txBody>
        </p:sp>
        <p:sp>
          <p:nvSpPr>
            <p:cNvPr id="1060" name="Rectangle 11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CCCCFF"/>
                </a:solidFill>
                <a:ea typeface="宋体" pitchFamily="2" charset="-122"/>
              </a:endParaRPr>
            </a:p>
          </p:txBody>
        </p:sp>
      </p:grpSp>
      <p:grpSp>
        <p:nvGrpSpPr>
          <p:cNvPr id="1027" name="Group 12"/>
          <p:cNvGrpSpPr>
            <a:grpSpLocks/>
          </p:cNvGrpSpPr>
          <p:nvPr/>
        </p:nvGrpSpPr>
        <p:grpSpPr bwMode="auto">
          <a:xfrm rot="-5400000">
            <a:off x="5972175" y="4062413"/>
            <a:ext cx="5399087" cy="71438"/>
            <a:chOff x="0" y="0"/>
            <a:chExt cx="5760" cy="344"/>
          </a:xfrm>
        </p:grpSpPr>
        <p:sp>
          <p:nvSpPr>
            <p:cNvPr id="6157" name="Rectangle 13"/>
            <p:cNvSpPr>
              <a:spLocks noChangeArrowheads="1"/>
            </p:cNvSpPr>
            <p:nvPr userDrawn="1"/>
          </p:nvSpPr>
          <p:spPr bwMode="auto">
            <a:xfrm>
              <a:off x="-3" y="-61"/>
              <a:ext cx="181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en-US" sz="240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44" name="Rectangle 14"/>
            <p:cNvSpPr>
              <a:spLocks noChangeArrowheads="1"/>
            </p:cNvSpPr>
            <p:nvPr userDrawn="1"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45" name="Rectangle 15"/>
            <p:cNvSpPr>
              <a:spLocks noChangeArrowheads="1"/>
            </p:cNvSpPr>
            <p:nvPr userDrawn="1"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46" name="Rectangle 16"/>
            <p:cNvSpPr>
              <a:spLocks noChangeArrowheads="1"/>
            </p:cNvSpPr>
            <p:nvPr userDrawn="1"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47" name="Rectangle 17"/>
            <p:cNvSpPr>
              <a:spLocks noChangeArrowheads="1"/>
            </p:cNvSpPr>
            <p:nvPr userDrawn="1"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>
                <a:solidFill>
                  <a:srgbClr val="CCCCFF"/>
                </a:solidFill>
                <a:ea typeface="宋体" pitchFamily="2" charset="-122"/>
              </a:endParaRPr>
            </a:p>
          </p:txBody>
        </p:sp>
        <p:sp>
          <p:nvSpPr>
            <p:cNvPr id="1048" name="Rectangle 18"/>
            <p:cNvSpPr>
              <a:spLocks noChangeArrowheads="1"/>
            </p:cNvSpPr>
            <p:nvPr userDrawn="1"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49" name="Rectangle 19"/>
            <p:cNvSpPr>
              <a:spLocks noChangeArrowheads="1"/>
            </p:cNvSpPr>
            <p:nvPr userDrawn="1"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50" name="Rectangle 20"/>
            <p:cNvSpPr>
              <a:spLocks noChangeArrowheads="1"/>
            </p:cNvSpPr>
            <p:nvPr userDrawn="1"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>
                <a:solidFill>
                  <a:srgbClr val="CCCCFF"/>
                </a:solidFill>
                <a:ea typeface="宋体" pitchFamily="2" charset="-122"/>
              </a:endParaRPr>
            </a:p>
          </p:txBody>
        </p:sp>
        <p:sp>
          <p:nvSpPr>
            <p:cNvPr id="1051" name="Rectangle 21"/>
            <p:cNvSpPr>
              <a:spLocks noChangeArrowheads="1"/>
            </p:cNvSpPr>
            <p:nvPr userDrawn="1"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>
                <a:solidFill>
                  <a:srgbClr val="CCCCFF"/>
                </a:solidFill>
                <a:ea typeface="宋体" pitchFamily="2" charset="-122"/>
              </a:endParaRPr>
            </a:p>
          </p:txBody>
        </p:sp>
      </p:grpSp>
      <p:pic>
        <p:nvPicPr>
          <p:cNvPr id="1028" name="Picture 2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269163" y="6362700"/>
            <a:ext cx="12668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88913"/>
            <a:ext cx="822960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038" y="1341438"/>
            <a:ext cx="8137525" cy="486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grpSp>
        <p:nvGrpSpPr>
          <p:cNvPr id="1031" name="Group 25"/>
          <p:cNvGrpSpPr>
            <a:grpSpLocks/>
          </p:cNvGrpSpPr>
          <p:nvPr/>
        </p:nvGrpSpPr>
        <p:grpSpPr bwMode="auto">
          <a:xfrm rot="10800000">
            <a:off x="3781425" y="6324600"/>
            <a:ext cx="5399088" cy="71438"/>
            <a:chOff x="0" y="0"/>
            <a:chExt cx="5760" cy="344"/>
          </a:xfrm>
        </p:grpSpPr>
        <p:sp>
          <p:nvSpPr>
            <p:cNvPr id="6170" name="Rectangle 26"/>
            <p:cNvSpPr>
              <a:spLocks noChangeArrowheads="1"/>
            </p:cNvSpPr>
            <p:nvPr userDrawn="1"/>
          </p:nvSpPr>
          <p:spPr bwMode="auto">
            <a:xfrm>
              <a:off x="0" y="-8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>
                <a:defRPr/>
              </a:pPr>
              <a:endParaRPr lang="zh-CN" altLang="en-US" sz="240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35" name="Rectangle 27"/>
            <p:cNvSpPr>
              <a:spLocks noChangeArrowheads="1"/>
            </p:cNvSpPr>
            <p:nvPr userDrawn="1"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6" name="Rectangle 28"/>
            <p:cNvSpPr>
              <a:spLocks noChangeArrowheads="1"/>
            </p:cNvSpPr>
            <p:nvPr userDrawn="1"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37" name="Rectangle 29"/>
            <p:cNvSpPr>
              <a:spLocks noChangeArrowheads="1"/>
            </p:cNvSpPr>
            <p:nvPr userDrawn="1"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38" name="Rectangle 30"/>
            <p:cNvSpPr>
              <a:spLocks noChangeArrowheads="1"/>
            </p:cNvSpPr>
            <p:nvPr userDrawn="1"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>
                <a:solidFill>
                  <a:srgbClr val="CCCCFF"/>
                </a:solidFill>
                <a:ea typeface="宋体" pitchFamily="2" charset="-122"/>
              </a:endParaRPr>
            </a:p>
          </p:txBody>
        </p:sp>
        <p:sp>
          <p:nvSpPr>
            <p:cNvPr id="1039" name="Rectangle 31"/>
            <p:cNvSpPr>
              <a:spLocks noChangeArrowheads="1"/>
            </p:cNvSpPr>
            <p:nvPr userDrawn="1"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40" name="Rectangle 32"/>
            <p:cNvSpPr>
              <a:spLocks noChangeArrowheads="1"/>
            </p:cNvSpPr>
            <p:nvPr userDrawn="1"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41" name="Rectangle 33"/>
            <p:cNvSpPr>
              <a:spLocks noChangeArrowheads="1"/>
            </p:cNvSpPr>
            <p:nvPr userDrawn="1"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>
                <a:solidFill>
                  <a:srgbClr val="CCCCFF"/>
                </a:solidFill>
                <a:ea typeface="宋体" pitchFamily="2" charset="-122"/>
              </a:endParaRPr>
            </a:p>
          </p:txBody>
        </p:sp>
        <p:sp>
          <p:nvSpPr>
            <p:cNvPr id="1042" name="Rectangle 34"/>
            <p:cNvSpPr>
              <a:spLocks noChangeArrowheads="1"/>
            </p:cNvSpPr>
            <p:nvPr userDrawn="1"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>
                <a:solidFill>
                  <a:srgbClr val="CCCCFF"/>
                </a:solidFill>
                <a:ea typeface="宋体" pitchFamily="2" charset="-122"/>
              </a:endParaRPr>
            </a:p>
          </p:txBody>
        </p:sp>
      </p:grp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1692275" y="6375400"/>
            <a:ext cx="5256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楷体_GB2312" charset="0"/>
            </a:endParaRPr>
          </a:p>
        </p:txBody>
      </p:sp>
      <p:sp>
        <p:nvSpPr>
          <p:cNvPr id="6181" name="Text Box 37"/>
          <p:cNvSpPr txBox="1">
            <a:spLocks noChangeArrowheads="1"/>
          </p:cNvSpPr>
          <p:nvPr userDrawn="1"/>
        </p:nvSpPr>
        <p:spPr bwMode="auto">
          <a:xfrm>
            <a:off x="5724525" y="66675"/>
            <a:ext cx="370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E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《</a:t>
            </a:r>
            <a:r>
              <a:rPr lang="zh-CN" altLang="en-US" sz="2000" b="1">
                <a:solidFill>
                  <a:srgbClr val="0000E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数字电子技术基础</a:t>
            </a:r>
            <a:r>
              <a:rPr lang="en-US" altLang="zh-CN" sz="2000" b="1">
                <a:solidFill>
                  <a:srgbClr val="0000E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》</a:t>
            </a:r>
            <a:r>
              <a:rPr lang="zh-CN" altLang="en-US" sz="2000" b="1">
                <a:solidFill>
                  <a:srgbClr val="0000E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第六版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4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0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16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6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7.png"/><Relationship Id="rId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3.png"/><Relationship Id="rId4" Type="http://schemas.openxmlformats.org/officeDocument/2006/relationships/oleObject" Target="../embeddings/oleObject5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62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6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91.png"/><Relationship Id="rId4" Type="http://schemas.openxmlformats.org/officeDocument/2006/relationships/oleObject" Target="../embeddings/oleObject69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73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0.png"/><Relationship Id="rId5" Type="http://schemas.openxmlformats.org/officeDocument/2006/relationships/image" Target="../media/image10.png"/><Relationship Id="rId4" Type="http://schemas.openxmlformats.org/officeDocument/2006/relationships/oleObject" Target="../embeddings/oleObject75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jpeg"/><Relationship Id="rId3" Type="http://schemas.openxmlformats.org/officeDocument/2006/relationships/hyperlink" Target="http://www.nec.com.sg/ss/asic.jpg" TargetMode="External"/><Relationship Id="rId7" Type="http://schemas.openxmlformats.org/officeDocument/2006/relationships/hyperlink" Target="http://www.hamtronics.com/images/ic.jpg" TargetMode="External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hyperlink" Target="http://www.interfacebus.com/programmable_chip.gif" TargetMode="External"/><Relationship Id="rId10" Type="http://schemas.openxmlformats.org/officeDocument/2006/relationships/image" Target="../media/image105.jpeg"/><Relationship Id="rId4" Type="http://schemas.openxmlformats.org/officeDocument/2006/relationships/image" Target="../media/image102.jpeg"/><Relationship Id="rId9" Type="http://schemas.openxmlformats.org/officeDocument/2006/relationships/hyperlink" Target="http://images.google.com/imgres?imgurl=www.leopardlogic.com/images/soc.jpg&amp;imgrefurl=http://www.leopardlogic.com/technology.html&amp;h=285&amp;w=400&amp;prev=/images?q=soc&amp;start=60&amp;svnum=10&amp;hl=zh-CN&amp;lr=&amp;ie=UTF-8&amp;oe=UTF-8&amp;sa=N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7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oleObject" Target="../embeddings/oleObject77.bin"/><Relationship Id="rId4" Type="http://schemas.openxmlformats.org/officeDocument/2006/relationships/image" Target="../media/image11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78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908050"/>
            <a:ext cx="8675688" cy="2376488"/>
          </a:xfrm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kumimoji="0"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《</a:t>
            </a:r>
            <a:r>
              <a:rPr kumimoji="0"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数字电子技术基础</a:t>
            </a:r>
            <a:r>
              <a:rPr kumimoji="0"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》</a:t>
            </a:r>
            <a:r>
              <a:rPr kumimoji="0" lang="zh-CN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（第六版）</a:t>
            </a:r>
            <a:r>
              <a:rPr kumimoji="0"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教学课件</a:t>
            </a:r>
            <a:r>
              <a:rPr kumimoji="0"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kumimoji="0"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kumimoji="0"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kumimoji="0"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kumimoji="0" lang="zh-CN" altLang="en-US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清华大学</a:t>
            </a:r>
            <a:r>
              <a:rPr kumimoji="0" lang="en-US" altLang="zh-CN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</a:t>
            </a:r>
            <a:r>
              <a:rPr kumimoji="0" lang="zh-CN" altLang="en-US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电子学教学组</a:t>
            </a:r>
            <a:r>
              <a:rPr kumimoji="0" lang="en-US" altLang="zh-CN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kumimoji="0" lang="en-US" altLang="zh-CN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endParaRPr kumimoji="0" lang="zh-CN" altLang="en-US" sz="280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3716338"/>
            <a:ext cx="5976937" cy="2016125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0"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联系地址：清华大学</a:t>
            </a:r>
            <a:r>
              <a:rPr kumimoji="0"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</a:t>
            </a:r>
            <a:r>
              <a:rPr kumimoji="0"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自动化系</a:t>
            </a:r>
            <a:endParaRPr kumimoji="0" lang="en-US" altLang="zh-CN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0"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邮政编码：</a:t>
            </a:r>
            <a:r>
              <a:rPr kumimoji="0" lang="en-US" altLang="zh-CN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100084</a:t>
            </a:r>
            <a:endParaRPr kumimoji="0" lang="en-US" altLang="zh-CN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kumimoji="0" lang="en-US" altLang="zh-CN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0"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电子信箱：</a:t>
            </a:r>
            <a:r>
              <a:rPr kumimoji="0" lang="en-US" altLang="zh-CN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wang_hong@tsinghua.edu.cn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229600" cy="884237"/>
          </a:xfrm>
        </p:spPr>
        <p:txBody>
          <a:bodyPr/>
          <a:lstStyle/>
          <a:p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若干常用组合逻辑电路</a:t>
            </a:r>
          </a:p>
        </p:txBody>
      </p:sp>
      <p:sp>
        <p:nvSpPr>
          <p:cNvPr id="165893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137525" cy="45767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4.4.1 </a:t>
            </a:r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编码器</a:t>
            </a:r>
            <a:endParaRPr lang="en-US" altLang="zh-CN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编码：将输入的每个高</a:t>
            </a: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低电平信号变成一个对应的二进制代码</a:t>
            </a:r>
            <a:endParaRPr lang="en-US" altLang="zh-CN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普通编码器</a:t>
            </a:r>
            <a:endParaRPr lang="en-US" altLang="zh-CN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优先编码器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5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65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229600" cy="884238"/>
          </a:xfrm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一、普通编码器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25538"/>
            <a:ext cx="2808287" cy="2087562"/>
          </a:xfrm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特点：任何时刻只允许输入一个编码信号。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位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二进制普通编码器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6794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4925" y="3429000"/>
            <a:ext cx="3168650" cy="2857500"/>
          </a:xfrm>
          <a:noFill/>
        </p:spPr>
      </p:pic>
      <p:graphicFrame>
        <p:nvGraphicFramePr>
          <p:cNvPr id="168066" name="Group 130"/>
          <p:cNvGraphicFramePr>
            <a:graphicFrameLocks noGrp="1"/>
          </p:cNvGraphicFramePr>
          <p:nvPr/>
        </p:nvGraphicFramePr>
        <p:xfrm>
          <a:off x="3348038" y="692150"/>
          <a:ext cx="5616575" cy="4392615"/>
        </p:xfrm>
        <a:graphic>
          <a:graphicData uri="http://schemas.openxmlformats.org/drawingml/2006/table">
            <a:tbl>
              <a:tblPr/>
              <a:tblGrid>
                <a:gridCol w="511175"/>
                <a:gridCol w="509587"/>
                <a:gridCol w="511175"/>
                <a:gridCol w="511175"/>
                <a:gridCol w="482600"/>
                <a:gridCol w="538163"/>
                <a:gridCol w="509587"/>
                <a:gridCol w="511175"/>
                <a:gridCol w="511175"/>
                <a:gridCol w="509588"/>
                <a:gridCol w="511175"/>
              </a:tblGrid>
              <a:tr h="417513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         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8061" name="Object 125"/>
          <p:cNvGraphicFramePr>
            <a:graphicFrameLocks noChangeAspect="1"/>
          </p:cNvGraphicFramePr>
          <p:nvPr/>
        </p:nvGraphicFramePr>
        <p:xfrm>
          <a:off x="2762250" y="5157788"/>
          <a:ext cx="6381750" cy="1114425"/>
        </p:xfrm>
        <a:graphic>
          <a:graphicData uri="http://schemas.openxmlformats.org/presentationml/2006/ole">
            <p:oleObj spid="_x0000_s15480" name="公式" r:id="rId4" imgW="27559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50825" y="620713"/>
            <a:ext cx="8229600" cy="884237"/>
          </a:xfrm>
        </p:spPr>
        <p:txBody>
          <a:bodyPr/>
          <a:lstStyle/>
          <a:p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利用无关项化简，得：</a:t>
            </a:r>
          </a:p>
        </p:txBody>
      </p:sp>
      <p:graphicFrame>
        <p:nvGraphicFramePr>
          <p:cNvPr id="16386" name="Rectangle 3"/>
          <p:cNvGraphicFramePr>
            <a:graphicFrameLocks noGrp="1"/>
          </p:cNvGraphicFramePr>
          <p:nvPr>
            <p:ph sz="quarter" idx="1"/>
          </p:nvPr>
        </p:nvGraphicFramePr>
        <p:xfrm>
          <a:off x="1789113" y="2398713"/>
          <a:ext cx="1270000" cy="1270000"/>
        </p:xfrm>
        <a:graphic>
          <a:graphicData uri="http://schemas.openxmlformats.org/presentationml/2006/ole">
            <p:oleObj spid="_x0000_s16386" name="Equation" r:id="rId3" imgW="0" imgH="0" progId="Equation.3">
              <p:embed/>
            </p:oleObj>
          </a:graphicData>
        </a:graphic>
      </p:graphicFrame>
      <p:graphicFrame>
        <p:nvGraphicFramePr>
          <p:cNvPr id="16387" name="Rectangle 4"/>
          <p:cNvGraphicFramePr>
            <a:graphicFrameLocks noGrp="1"/>
          </p:cNvGraphicFramePr>
          <p:nvPr>
            <p:ph sz="quarter" idx="2"/>
          </p:nvPr>
        </p:nvGraphicFramePr>
        <p:xfrm>
          <a:off x="5932488" y="2398713"/>
          <a:ext cx="1270000" cy="1270000"/>
        </p:xfrm>
        <a:graphic>
          <a:graphicData uri="http://schemas.openxmlformats.org/presentationml/2006/ole">
            <p:oleObj spid="_x0000_s16387" name="Equation" r:id="rId4" imgW="0" imgH="0" progId="Equation.3">
              <p:embed/>
            </p:oleObj>
          </a:graphicData>
        </a:graphic>
      </p:graphicFrame>
      <p:graphicFrame>
        <p:nvGraphicFramePr>
          <p:cNvPr id="16896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9438" y="1916113"/>
          <a:ext cx="3476625" cy="1858962"/>
        </p:xfrm>
        <a:graphic>
          <a:graphicData uri="http://schemas.openxmlformats.org/presentationml/2006/ole">
            <p:oleObj spid="_x0000_s16388" name="公式" r:id="rId5" imgW="1282700" imgH="685800" progId="Equation.3">
              <p:embed/>
            </p:oleObj>
          </a:graphicData>
        </a:graphic>
      </p:graphicFrame>
      <p:pic>
        <p:nvPicPr>
          <p:cNvPr id="168972" name="Picture 12" descr="4-3-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/>
          <a:srcRect/>
          <a:stretch>
            <a:fillRect/>
          </a:stretch>
        </p:blipFill>
        <p:spPr>
          <a:xfrm>
            <a:off x="4284663" y="1916113"/>
            <a:ext cx="4032250" cy="32019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884237"/>
          </a:xfrm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二、优先编码器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2879725" cy="4897438"/>
          </a:xfrm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特点：允许同时输入两个以上的编码信号，但只对其中优先权最高的一个进行编码。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线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-3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线优先编码器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（设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优先权最高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…I</a:t>
            </a:r>
            <a:r>
              <a:rPr lang="en-US" altLang="zh-CN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优先权最低）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70118" name="Object 134"/>
          <p:cNvGraphicFramePr>
            <a:graphicFrameLocks noGrp="1" noChangeAspect="1"/>
          </p:cNvGraphicFramePr>
          <p:nvPr>
            <p:ph sz="half" idx="2"/>
          </p:nvPr>
        </p:nvGraphicFramePr>
        <p:xfrm>
          <a:off x="6034088" y="4021138"/>
          <a:ext cx="1066800" cy="190500"/>
        </p:xfrm>
        <a:graphic>
          <a:graphicData uri="http://schemas.openxmlformats.org/presentationml/2006/ole">
            <p:oleObj spid="_x0000_s17411" name="公式" r:id="rId3" imgW="1066800" imgH="190500" progId="Equation.3">
              <p:embed/>
            </p:oleObj>
          </a:graphicData>
        </a:graphic>
      </p:graphicFrame>
      <p:graphicFrame>
        <p:nvGraphicFramePr>
          <p:cNvPr id="170123" name="Group 139"/>
          <p:cNvGraphicFramePr>
            <a:graphicFrameLocks noGrp="1"/>
          </p:cNvGraphicFramePr>
          <p:nvPr/>
        </p:nvGraphicFramePr>
        <p:xfrm>
          <a:off x="3276600" y="404813"/>
          <a:ext cx="5040313" cy="3657600"/>
        </p:xfrm>
        <a:graphic>
          <a:graphicData uri="http://schemas.openxmlformats.org/drawingml/2006/table">
            <a:tbl>
              <a:tblPr/>
              <a:tblGrid>
                <a:gridCol w="458788"/>
                <a:gridCol w="457200"/>
                <a:gridCol w="458787"/>
                <a:gridCol w="407988"/>
                <a:gridCol w="508000"/>
                <a:gridCol w="458787"/>
                <a:gridCol w="458788"/>
                <a:gridCol w="457200"/>
                <a:gridCol w="458787"/>
                <a:gridCol w="457200"/>
                <a:gridCol w="458788"/>
              </a:tblGrid>
              <a:tr h="28575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        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0113" name="Object 129"/>
          <p:cNvGraphicFramePr>
            <a:graphicFrameLocks noChangeAspect="1"/>
          </p:cNvGraphicFramePr>
          <p:nvPr/>
        </p:nvGraphicFramePr>
        <p:xfrm>
          <a:off x="3203575" y="4149725"/>
          <a:ext cx="4732338" cy="557213"/>
        </p:xfrm>
        <a:graphic>
          <a:graphicData uri="http://schemas.openxmlformats.org/presentationml/2006/ole">
            <p:oleObj spid="_x0000_s17528" name="公式" r:id="rId4" imgW="2057400" imgH="241300" progId="Equation.3">
              <p:embed/>
            </p:oleObj>
          </a:graphicData>
        </a:graphic>
      </p:graphicFrame>
      <p:graphicFrame>
        <p:nvGraphicFramePr>
          <p:cNvPr id="170114" name="Object 130"/>
          <p:cNvGraphicFramePr>
            <a:graphicFrameLocks noChangeAspect="1"/>
          </p:cNvGraphicFramePr>
          <p:nvPr/>
        </p:nvGraphicFramePr>
        <p:xfrm>
          <a:off x="3338513" y="5541963"/>
          <a:ext cx="3260725" cy="582612"/>
        </p:xfrm>
        <a:graphic>
          <a:graphicData uri="http://schemas.openxmlformats.org/presentationml/2006/ole">
            <p:oleObj spid="_x0000_s17529" name="公式" r:id="rId5" imgW="1282700" imgH="228600" progId="Equation.3">
              <p:embed/>
            </p:oleObj>
          </a:graphicData>
        </a:graphic>
      </p:graphicFrame>
      <p:sp>
        <p:nvSpPr>
          <p:cNvPr id="170115" name="AutoShape 131"/>
          <p:cNvSpPr>
            <a:spLocks noChangeArrowheads="1"/>
          </p:cNvSpPr>
          <p:nvPr/>
        </p:nvSpPr>
        <p:spPr bwMode="auto">
          <a:xfrm>
            <a:off x="4572000" y="4941888"/>
            <a:ext cx="288925" cy="647700"/>
          </a:xfrm>
          <a:prstGeom prst="downArrow">
            <a:avLst>
              <a:gd name="adj1" fmla="val 50000"/>
              <a:gd name="adj2" fmla="val 56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170117" name="AutoShape 133"/>
          <p:cNvSpPr>
            <a:spLocks noChangeArrowheads="1"/>
          </p:cNvSpPr>
          <p:nvPr/>
        </p:nvSpPr>
        <p:spPr bwMode="auto">
          <a:xfrm>
            <a:off x="6227763" y="4941888"/>
            <a:ext cx="1944687" cy="792162"/>
          </a:xfrm>
          <a:prstGeom prst="wedgeEllipseCallout">
            <a:avLst>
              <a:gd name="adj1" fmla="val -27060"/>
              <a:gd name="adj2" fmla="val -1213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zh-CN" altLang="en-US" sz="3600">
              <a:latin typeface="Arial" charset="0"/>
              <a:ea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autoUpdateAnimBg="0"/>
      <p:bldP spid="170115" grpId="0" animBg="1"/>
      <p:bldP spid="17011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659563" y="620713"/>
            <a:ext cx="1943100" cy="1727200"/>
          </a:xfrm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实例：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74HC148</a:t>
            </a:r>
          </a:p>
        </p:txBody>
      </p:sp>
      <p:pic>
        <p:nvPicPr>
          <p:cNvPr id="172044" name="Picture 12" descr="4-3-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31913" y="333375"/>
            <a:ext cx="4692650" cy="5949950"/>
          </a:xfrm>
          <a:noFill/>
        </p:spPr>
      </p:pic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5651500" y="404813"/>
            <a:ext cx="431800" cy="158432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1476375" y="5516563"/>
            <a:ext cx="574675" cy="50323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172038" name="AutoShape 6"/>
          <p:cNvSpPr>
            <a:spLocks noChangeArrowheads="1"/>
          </p:cNvSpPr>
          <p:nvPr/>
        </p:nvSpPr>
        <p:spPr bwMode="auto">
          <a:xfrm>
            <a:off x="0" y="3068638"/>
            <a:ext cx="1547813" cy="720725"/>
          </a:xfrm>
          <a:prstGeom prst="wedgeEllipseCallout">
            <a:avLst>
              <a:gd name="adj1" fmla="val 41898"/>
              <a:gd name="adj2" fmla="val -144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/>
              <a:t>低电平</a:t>
            </a:r>
            <a:endParaRPr lang="en-US" altLang="zh-CN" sz="2400"/>
          </a:p>
          <a:p>
            <a:pPr algn="ctr"/>
            <a:endParaRPr lang="zh-CN" altLang="en-US" sz="2400"/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4284663" y="4508500"/>
            <a:ext cx="1727200" cy="1368425"/>
          </a:xfrm>
          <a:prstGeom prst="rect">
            <a:avLst/>
          </a:prstGeom>
          <a:noFill/>
          <a:ln w="76200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nimBg="1"/>
      <p:bldP spid="172037" grpId="0" animBg="1"/>
      <p:bldP spid="172038" grpId="0" animBg="1"/>
      <p:bldP spid="1720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type="title"/>
          </p:nvPr>
        </p:nvSpPr>
        <p:spPr>
          <a:xfrm>
            <a:off x="3419475" y="4957763"/>
            <a:ext cx="720725" cy="1900237"/>
          </a:xfrm>
        </p:spPr>
        <p:txBody>
          <a:bodyPr/>
          <a:lstStyle/>
          <a:p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选通信号</a:t>
            </a:r>
          </a:p>
        </p:txBody>
      </p:sp>
      <p:pic>
        <p:nvPicPr>
          <p:cNvPr id="175118" name="Picture 14" descr="4-3-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067175" y="404813"/>
            <a:ext cx="4656138" cy="5903912"/>
          </a:xfrm>
          <a:noFill/>
        </p:spPr>
      </p:pic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4211638" y="5589588"/>
            <a:ext cx="431800" cy="50482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graphicFrame>
        <p:nvGraphicFramePr>
          <p:cNvPr id="175113" name="Object 9"/>
          <p:cNvGraphicFramePr>
            <a:graphicFrameLocks noChangeAspect="1"/>
          </p:cNvGraphicFramePr>
          <p:nvPr/>
        </p:nvGraphicFramePr>
        <p:xfrm>
          <a:off x="44450" y="3905250"/>
          <a:ext cx="4048125" cy="1273175"/>
        </p:xfrm>
        <a:graphic>
          <a:graphicData uri="http://schemas.openxmlformats.org/presentationml/2006/ole">
            <p:oleObj spid="_x0000_s19460" name="公式" r:id="rId4" imgW="2374900" imgH="749300" progId="Equation.3">
              <p:embed/>
            </p:oleObj>
          </a:graphicData>
        </a:graphic>
      </p:graphicFrame>
      <p:graphicFrame>
        <p:nvGraphicFramePr>
          <p:cNvPr id="19461" name="Object 10"/>
          <p:cNvGraphicFramePr>
            <a:graphicFrameLocks noChangeAspect="1"/>
          </p:cNvGraphicFramePr>
          <p:nvPr/>
        </p:nvGraphicFramePr>
        <p:xfrm>
          <a:off x="287338" y="849313"/>
          <a:ext cx="2725737" cy="458787"/>
        </p:xfrm>
        <a:graphic>
          <a:graphicData uri="http://schemas.openxmlformats.org/presentationml/2006/ole">
            <p:oleObj spid="_x0000_s19461" name="公式" r:id="rId5" imgW="1435100" imgH="241300" progId="Equation.3">
              <p:embed/>
            </p:oleObj>
          </a:graphicData>
        </a:graphic>
      </p:graphicFrame>
      <p:sp>
        <p:nvSpPr>
          <p:cNvPr id="175115" name="AutoShape 11"/>
          <p:cNvSpPr>
            <a:spLocks noChangeArrowheads="1"/>
          </p:cNvSpPr>
          <p:nvPr/>
        </p:nvSpPr>
        <p:spPr bwMode="auto">
          <a:xfrm>
            <a:off x="1116013" y="1341438"/>
            <a:ext cx="742950" cy="1477962"/>
          </a:xfrm>
          <a:prstGeom prst="downArrow">
            <a:avLst>
              <a:gd name="adj1" fmla="val 50000"/>
              <a:gd name="adj2" fmla="val 497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zh-CN" altLang="en-US" sz="2400"/>
              <a:t>选通信号</a:t>
            </a:r>
          </a:p>
        </p:txBody>
      </p:sp>
      <p:graphicFrame>
        <p:nvGraphicFramePr>
          <p:cNvPr id="175116" name="Object 12"/>
          <p:cNvGraphicFramePr>
            <a:graphicFrameLocks noChangeAspect="1"/>
          </p:cNvGraphicFramePr>
          <p:nvPr/>
        </p:nvGraphicFramePr>
        <p:xfrm>
          <a:off x="292100" y="2865438"/>
          <a:ext cx="3498850" cy="519112"/>
        </p:xfrm>
        <a:graphic>
          <a:graphicData uri="http://schemas.openxmlformats.org/presentationml/2006/ole">
            <p:oleObj spid="_x0000_s19463" name="公式" r:id="rId6" imgW="1625600" imgH="241300" progId="Equation.3">
              <p:embed/>
            </p:oleObj>
          </a:graphicData>
        </a:graphic>
      </p:graphicFrame>
      <p:sp>
        <p:nvSpPr>
          <p:cNvPr id="175119" name="Line 15"/>
          <p:cNvSpPr>
            <a:spLocks noChangeShapeType="1"/>
          </p:cNvSpPr>
          <p:nvPr/>
        </p:nvSpPr>
        <p:spPr bwMode="auto">
          <a:xfrm>
            <a:off x="7092950" y="1052513"/>
            <a:ext cx="0" cy="4752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175120" name="Line 16"/>
          <p:cNvSpPr>
            <a:spLocks noChangeShapeType="1"/>
          </p:cNvSpPr>
          <p:nvPr/>
        </p:nvSpPr>
        <p:spPr bwMode="auto">
          <a:xfrm>
            <a:off x="5508625" y="5805488"/>
            <a:ext cx="1584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175121" name="Line 17"/>
          <p:cNvSpPr>
            <a:spLocks noChangeShapeType="1"/>
          </p:cNvSpPr>
          <p:nvPr/>
        </p:nvSpPr>
        <p:spPr bwMode="auto">
          <a:xfrm flipH="1">
            <a:off x="4572000" y="5805488"/>
            <a:ext cx="720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7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8" descr="4-3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620713"/>
            <a:ext cx="4656137" cy="590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8351838" y="188913"/>
            <a:ext cx="792162" cy="252095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附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加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输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出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信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号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8027988" y="549275"/>
            <a:ext cx="431800" cy="158432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98425" y="2049463"/>
          <a:ext cx="4286250" cy="1331912"/>
        </p:xfrm>
        <a:graphic>
          <a:graphicData uri="http://schemas.openxmlformats.org/presentationml/2006/ole">
            <p:oleObj spid="_x0000_s20484" name="公式" r:id="rId4" imgW="2705100" imgH="749300" progId="Equation.3">
              <p:embed/>
            </p:oleObj>
          </a:graphicData>
        </a:graphic>
      </p:graphicFrame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179388" y="692150"/>
            <a:ext cx="3168650" cy="865188"/>
          </a:xfrm>
          <a:prstGeom prst="wedgeEllipseCallout">
            <a:avLst>
              <a:gd name="adj1" fmla="val -41032"/>
              <a:gd name="adj2" fmla="val 1208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/>
              <a:t>为</a:t>
            </a:r>
            <a:r>
              <a:rPr lang="en-US" altLang="zh-CN" sz="2000"/>
              <a:t>0</a:t>
            </a:r>
            <a:r>
              <a:rPr lang="zh-CN" altLang="en-US" sz="2000"/>
              <a:t>时，电路工作</a:t>
            </a:r>
            <a:r>
              <a:rPr lang="zh-CN" altLang="en-US" sz="2000">
                <a:solidFill>
                  <a:srgbClr val="FF0000"/>
                </a:solidFill>
              </a:rPr>
              <a:t>无</a:t>
            </a:r>
            <a:r>
              <a:rPr lang="zh-CN" altLang="en-US" sz="2000"/>
              <a:t>编码输入</a:t>
            </a: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323850" y="3933825"/>
            <a:ext cx="3024188" cy="936625"/>
          </a:xfrm>
          <a:prstGeom prst="wedgeEllipseCallout">
            <a:avLst>
              <a:gd name="adj1" fmla="val -49005"/>
              <a:gd name="adj2" fmla="val -153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/>
              <a:t>为</a:t>
            </a:r>
            <a:r>
              <a:rPr lang="en-US" altLang="zh-CN" sz="2000"/>
              <a:t>0</a:t>
            </a:r>
            <a:r>
              <a:rPr lang="zh-CN" altLang="en-US" sz="2000"/>
              <a:t>时，电路工作</a:t>
            </a:r>
            <a:r>
              <a:rPr lang="zh-CN" altLang="en-US" sz="2000">
                <a:solidFill>
                  <a:srgbClr val="FF0000"/>
                </a:solidFill>
              </a:rPr>
              <a:t>有</a:t>
            </a:r>
            <a:r>
              <a:rPr lang="zh-CN" altLang="en-US" sz="2000"/>
              <a:t>编码输入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/>
      <p:bldP spid="176134" grpId="0" animBg="1"/>
      <p:bldP spid="1761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470" name="Group 222"/>
          <p:cNvGraphicFramePr>
            <a:graphicFrameLocks noGrp="1"/>
          </p:cNvGraphicFramePr>
          <p:nvPr>
            <p:ph type="tbl" idx="1"/>
          </p:nvPr>
        </p:nvGraphicFramePr>
        <p:xfrm>
          <a:off x="179388" y="476250"/>
          <a:ext cx="8748712" cy="5949950"/>
        </p:xfrm>
        <a:graphic>
          <a:graphicData uri="http://schemas.openxmlformats.org/drawingml/2006/table">
            <a:tbl>
              <a:tblPr/>
              <a:tblGrid>
                <a:gridCol w="614362"/>
                <a:gridCol w="615950"/>
                <a:gridCol w="614363"/>
                <a:gridCol w="584200"/>
                <a:gridCol w="644525"/>
                <a:gridCol w="614362"/>
                <a:gridCol w="615950"/>
                <a:gridCol w="614363"/>
                <a:gridCol w="614362"/>
                <a:gridCol w="614363"/>
                <a:gridCol w="614362"/>
                <a:gridCol w="614363"/>
                <a:gridCol w="652462"/>
                <a:gridCol w="720725"/>
              </a:tblGrid>
              <a:tr h="431800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        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1471" name="Object 223"/>
          <p:cNvGraphicFramePr>
            <a:graphicFrameLocks noChangeAspect="1"/>
          </p:cNvGraphicFramePr>
          <p:nvPr/>
        </p:nvGraphicFramePr>
        <p:xfrm>
          <a:off x="323850" y="981075"/>
          <a:ext cx="5413375" cy="411163"/>
        </p:xfrm>
        <a:graphic>
          <a:graphicData uri="http://schemas.openxmlformats.org/presentationml/2006/ole">
            <p:oleObj spid="_x0000_s21680" name="公式" r:id="rId3" imgW="2082800" imgH="241300" progId="Equation.3">
              <p:embed/>
            </p:oleObj>
          </a:graphicData>
        </a:graphic>
      </p:graphicFrame>
      <p:graphicFrame>
        <p:nvGraphicFramePr>
          <p:cNvPr id="181472" name="Object 224"/>
          <p:cNvGraphicFramePr>
            <a:graphicFrameLocks noChangeAspect="1"/>
          </p:cNvGraphicFramePr>
          <p:nvPr/>
        </p:nvGraphicFramePr>
        <p:xfrm>
          <a:off x="5724525" y="981075"/>
          <a:ext cx="1873250" cy="414338"/>
        </p:xfrm>
        <a:graphic>
          <a:graphicData uri="http://schemas.openxmlformats.org/presentationml/2006/ole">
            <p:oleObj spid="_x0000_s21681" name="公式" r:id="rId4" imgW="685800" imgH="241300" progId="Equation.3">
              <p:embed/>
            </p:oleObj>
          </a:graphicData>
        </a:graphic>
      </p:graphicFrame>
      <p:graphicFrame>
        <p:nvGraphicFramePr>
          <p:cNvPr id="181473" name="Object 225"/>
          <p:cNvGraphicFramePr>
            <a:graphicFrameLocks noChangeAspect="1"/>
          </p:cNvGraphicFramePr>
          <p:nvPr/>
        </p:nvGraphicFramePr>
        <p:xfrm>
          <a:off x="7531100" y="969963"/>
          <a:ext cx="1362075" cy="387350"/>
        </p:xfrm>
        <a:graphic>
          <a:graphicData uri="http://schemas.openxmlformats.org/presentationml/2006/ole">
            <p:oleObj spid="_x0000_s21682" name="公式" r:id="rId5" imgW="533169" imgH="24119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1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1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1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8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1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1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8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1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1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8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343" name="Group 47"/>
          <p:cNvGraphicFramePr>
            <a:graphicFrameLocks noGrp="1"/>
          </p:cNvGraphicFramePr>
          <p:nvPr>
            <p:ph/>
          </p:nvPr>
        </p:nvGraphicFramePr>
        <p:xfrm>
          <a:off x="1836738" y="1700213"/>
          <a:ext cx="2663825" cy="2676525"/>
        </p:xfrm>
        <a:graphic>
          <a:graphicData uri="http://schemas.openxmlformats.org/drawingml/2006/table">
            <a:tbl>
              <a:tblPr/>
              <a:tblGrid>
                <a:gridCol w="509587"/>
                <a:gridCol w="549275"/>
                <a:gridCol w="1604963"/>
              </a:tblGrid>
              <a:tr h="396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状态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不工作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工作，但无输入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工作，且有输入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不可能出现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20" name="Rectangle 24"/>
          <p:cNvSpPr>
            <a:spLocks noChangeArrowheads="1"/>
          </p:cNvSpPr>
          <p:nvPr/>
        </p:nvSpPr>
        <p:spPr bwMode="auto">
          <a:xfrm>
            <a:off x="323850" y="260350"/>
            <a:ext cx="68040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附加输出信号的状态及含意</a:t>
            </a:r>
          </a:p>
        </p:txBody>
      </p:sp>
      <p:graphicFrame>
        <p:nvGraphicFramePr>
          <p:cNvPr id="22550" name="Object 43"/>
          <p:cNvGraphicFramePr>
            <a:graphicFrameLocks noChangeAspect="1"/>
          </p:cNvGraphicFramePr>
          <p:nvPr/>
        </p:nvGraphicFramePr>
        <p:xfrm>
          <a:off x="1819275" y="1706563"/>
          <a:ext cx="909638" cy="300037"/>
        </p:xfrm>
        <a:graphic>
          <a:graphicData uri="http://schemas.openxmlformats.org/presentationml/2006/ole">
            <p:oleObj spid="_x0000_s22550" name="公式" r:id="rId3" imgW="7366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8229600" cy="649288"/>
          </a:xfrm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三、二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Dotum" pitchFamily="34" charset="-127"/>
                <a:ea typeface="Dotum" pitchFamily="34" charset="-127"/>
              </a:rPr>
              <a:t>-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十进制优先编码器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89088"/>
            <a:ext cx="8137525" cy="4648200"/>
          </a:xfrm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将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编成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0110 ~ 1110</a:t>
            </a:r>
          </a:p>
          <a:p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的优先权最高，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最低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输入的低电平信号变成一个对应的十进制的编码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7651" name="Object 9"/>
          <p:cNvGraphicFramePr>
            <a:graphicFrameLocks noChangeAspect="1"/>
          </p:cNvGraphicFramePr>
          <p:nvPr/>
        </p:nvGraphicFramePr>
        <p:xfrm>
          <a:off x="1344613" y="1601788"/>
          <a:ext cx="981075" cy="530225"/>
        </p:xfrm>
        <a:graphic>
          <a:graphicData uri="http://schemas.openxmlformats.org/presentationml/2006/ole">
            <p:oleObj spid="_x0000_s27651" name="公式" r:id="rId3" imgW="444307" imgH="241195" progId="Equation.3">
              <p:embed/>
            </p:oleObj>
          </a:graphicData>
        </a:graphic>
      </p:graphicFrame>
      <p:graphicFrame>
        <p:nvGraphicFramePr>
          <p:cNvPr id="27652" name="Object 10"/>
          <p:cNvGraphicFramePr>
            <a:graphicFrameLocks noChangeAspect="1"/>
          </p:cNvGraphicFramePr>
          <p:nvPr/>
        </p:nvGraphicFramePr>
        <p:xfrm>
          <a:off x="768350" y="2392363"/>
          <a:ext cx="365125" cy="531812"/>
        </p:xfrm>
        <a:graphic>
          <a:graphicData uri="http://schemas.openxmlformats.org/presentationml/2006/ole">
            <p:oleObj spid="_x0000_s27652" name="公式" r:id="rId4" imgW="164957" imgH="241091" progId="Equation.3">
              <p:embed/>
            </p:oleObj>
          </a:graphicData>
        </a:graphic>
      </p:graphicFrame>
      <p:graphicFrame>
        <p:nvGraphicFramePr>
          <p:cNvPr id="27653" name="Object 11"/>
          <p:cNvGraphicFramePr>
            <a:graphicFrameLocks noChangeAspect="1"/>
          </p:cNvGraphicFramePr>
          <p:nvPr/>
        </p:nvGraphicFramePr>
        <p:xfrm>
          <a:off x="3257550" y="2392363"/>
          <a:ext cx="363538" cy="531812"/>
        </p:xfrm>
        <a:graphic>
          <a:graphicData uri="http://schemas.openxmlformats.org/presentationml/2006/ole">
            <p:oleObj spid="_x0000_s27653" name="公式" r:id="rId5" imgW="164957" imgH="24109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8175" y="2276475"/>
            <a:ext cx="6192838" cy="1470025"/>
          </a:xfrm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第四章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组合逻辑电路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894" name="Picture 14" descr="4-3-4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 t="5103" b="5103"/>
          <a:stretch>
            <a:fillRect/>
          </a:stretch>
        </p:blipFill>
        <p:spPr>
          <a:noFill/>
        </p:spPr>
      </p:pic>
      <p:sp>
        <p:nvSpPr>
          <p:cNvPr id="250883" name="AutoShape 3"/>
          <p:cNvSpPr>
            <a:spLocks noChangeArrowheads="1"/>
          </p:cNvSpPr>
          <p:nvPr/>
        </p:nvSpPr>
        <p:spPr bwMode="auto">
          <a:xfrm>
            <a:off x="1692275" y="1268413"/>
            <a:ext cx="5759450" cy="576262"/>
          </a:xfrm>
          <a:prstGeom prst="rightArrow">
            <a:avLst>
              <a:gd name="adj1" fmla="val 50000"/>
              <a:gd name="adj2" fmla="val 249862"/>
            </a:avLst>
          </a:prstGeom>
          <a:solidFill>
            <a:schemeClr val="accent1">
              <a:alpha val="42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rgbClr val="FF0000"/>
              </a:solidFill>
              <a:latin typeface="Arial" charset="0"/>
              <a:ea typeface="楷体_GB2312" charset="0"/>
            </a:endParaRPr>
          </a:p>
        </p:txBody>
      </p:sp>
      <p:sp>
        <p:nvSpPr>
          <p:cNvPr id="250886" name="Line 6"/>
          <p:cNvSpPr>
            <a:spLocks noChangeShapeType="1"/>
          </p:cNvSpPr>
          <p:nvPr/>
        </p:nvSpPr>
        <p:spPr bwMode="auto">
          <a:xfrm>
            <a:off x="2195513" y="371633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50887" name="Line 7"/>
          <p:cNvSpPr>
            <a:spLocks noChangeShapeType="1"/>
          </p:cNvSpPr>
          <p:nvPr/>
        </p:nvSpPr>
        <p:spPr bwMode="auto">
          <a:xfrm flipH="1">
            <a:off x="900113" y="3933825"/>
            <a:ext cx="4751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50888" name="Line 8"/>
          <p:cNvSpPr>
            <a:spLocks noChangeShapeType="1"/>
          </p:cNvSpPr>
          <p:nvPr/>
        </p:nvSpPr>
        <p:spPr bwMode="auto">
          <a:xfrm>
            <a:off x="900113" y="3933825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50889" name="Line 9"/>
          <p:cNvSpPr>
            <a:spLocks noChangeShapeType="1"/>
          </p:cNvSpPr>
          <p:nvPr/>
        </p:nvSpPr>
        <p:spPr bwMode="auto">
          <a:xfrm>
            <a:off x="1116013" y="5013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50890" name="Line 10"/>
          <p:cNvSpPr>
            <a:spLocks noChangeShapeType="1"/>
          </p:cNvSpPr>
          <p:nvPr/>
        </p:nvSpPr>
        <p:spPr bwMode="auto">
          <a:xfrm flipH="1">
            <a:off x="1244600" y="4221163"/>
            <a:ext cx="1428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graphicFrame>
        <p:nvGraphicFramePr>
          <p:cNvPr id="28680" name="Object 12"/>
          <p:cNvGraphicFramePr>
            <a:graphicFrameLocks noChangeAspect="1"/>
          </p:cNvGraphicFramePr>
          <p:nvPr/>
        </p:nvGraphicFramePr>
        <p:xfrm>
          <a:off x="655638" y="5445125"/>
          <a:ext cx="611187" cy="520700"/>
        </p:xfrm>
        <a:graphic>
          <a:graphicData uri="http://schemas.openxmlformats.org/presentationml/2006/ole">
            <p:oleObj spid="_x0000_s28680" name="公式" r:id="rId4" imgW="266584" imgH="228501" progId="Equation.3">
              <p:embed/>
            </p:oleObj>
          </a:graphicData>
        </a:graphic>
      </p:graphicFrame>
      <p:sp>
        <p:nvSpPr>
          <p:cNvPr id="250896" name="Line 16"/>
          <p:cNvSpPr>
            <a:spLocks noChangeShapeType="1"/>
          </p:cNvSpPr>
          <p:nvPr/>
        </p:nvSpPr>
        <p:spPr bwMode="auto">
          <a:xfrm>
            <a:off x="1258888" y="42211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pic>
        <p:nvPicPr>
          <p:cNvPr id="28682" name="Picture 18" descr="与门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7088" y="4437063"/>
            <a:ext cx="51593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884238"/>
          </a:xfrm>
        </p:spPr>
        <p:txBody>
          <a:bodyPr/>
          <a:lstStyle/>
          <a:p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4.4.2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译码器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137525" cy="4505325"/>
          </a:xfrm>
        </p:spPr>
        <p:txBody>
          <a:bodyPr/>
          <a:lstStyle/>
          <a:p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译码：将每个输入的二进制代码译成对应的输出高、低电平信号。</a:t>
            </a:r>
            <a:endParaRPr lang="en-US" altLang="zh-CN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常用的有：二进制译码器，二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Dotum" pitchFamily="34" charset="-127"/>
                <a:ea typeface="Dotum" pitchFamily="34" charset="-127"/>
              </a:rPr>
              <a:t>-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十进制译码器，显示译码器等</a:t>
            </a:r>
            <a:endParaRPr lang="en-US" altLang="zh-CN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323850" y="2852738"/>
            <a:ext cx="74168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一、二进制译码器</a:t>
            </a:r>
            <a:endParaRPr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3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线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—8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线译码器</a:t>
            </a:r>
          </a:p>
        </p:txBody>
      </p:sp>
      <p:pic>
        <p:nvPicPr>
          <p:cNvPr id="2519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89363"/>
            <a:ext cx="3563938" cy="254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52026" name="Group 122"/>
          <p:cNvGraphicFramePr>
            <a:graphicFrameLocks noGrp="1"/>
          </p:cNvGraphicFramePr>
          <p:nvPr/>
        </p:nvGraphicFramePr>
        <p:xfrm>
          <a:off x="3492500" y="2565400"/>
          <a:ext cx="4824413" cy="3630122"/>
        </p:xfrm>
        <a:graphic>
          <a:graphicData uri="http://schemas.openxmlformats.org/drawingml/2006/table">
            <a:tbl>
              <a:tblPr/>
              <a:tblGrid>
                <a:gridCol w="438150"/>
                <a:gridCol w="439738"/>
                <a:gridCol w="436562"/>
                <a:gridCol w="439738"/>
                <a:gridCol w="438150"/>
                <a:gridCol w="439737"/>
                <a:gridCol w="438150"/>
                <a:gridCol w="439738"/>
                <a:gridCol w="436562"/>
                <a:gridCol w="439738"/>
                <a:gridCol w="438150"/>
              </a:tblGrid>
              <a:tr h="3651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入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       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出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autoUpdateAnimBg="0"/>
      <p:bldP spid="2519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884238"/>
          </a:xfrm>
        </p:spPr>
        <p:txBody>
          <a:bodyPr/>
          <a:lstStyle/>
          <a:p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真值表</a:t>
            </a: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</a:t>
            </a:r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逻辑表达式：</a:t>
            </a:r>
          </a:p>
        </p:txBody>
      </p:sp>
      <p:sp>
        <p:nvSpPr>
          <p:cNvPr id="252931" name="AutoShape 3"/>
          <p:cNvSpPr>
            <a:spLocks noChangeArrowheads="1"/>
          </p:cNvSpPr>
          <p:nvPr/>
        </p:nvSpPr>
        <p:spPr bwMode="auto">
          <a:xfrm>
            <a:off x="1619250" y="620713"/>
            <a:ext cx="1008063" cy="215900"/>
          </a:xfrm>
          <a:prstGeom prst="rightArrow">
            <a:avLst>
              <a:gd name="adj1" fmla="val 50000"/>
              <a:gd name="adj2" fmla="val 11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graphicFrame>
        <p:nvGraphicFramePr>
          <p:cNvPr id="252932" name="Object 4"/>
          <p:cNvGraphicFramePr>
            <a:graphicFrameLocks noChangeAspect="1"/>
          </p:cNvGraphicFramePr>
          <p:nvPr/>
        </p:nvGraphicFramePr>
        <p:xfrm>
          <a:off x="179388" y="765175"/>
          <a:ext cx="2578100" cy="2722563"/>
        </p:xfrm>
        <a:graphic>
          <a:graphicData uri="http://schemas.openxmlformats.org/presentationml/2006/ole">
            <p:oleObj spid="_x0000_s30723" name="公式" r:id="rId3" imgW="1143000" imgH="1206500" progId="Equation.3">
              <p:embed/>
            </p:oleObj>
          </a:graphicData>
        </a:graphic>
      </p:graphicFrame>
      <p:sp>
        <p:nvSpPr>
          <p:cNvPr id="252933" name="AutoShape 5"/>
          <p:cNvSpPr>
            <a:spLocks noChangeArrowheads="1"/>
          </p:cNvSpPr>
          <p:nvPr/>
        </p:nvSpPr>
        <p:spPr bwMode="auto">
          <a:xfrm>
            <a:off x="2700338" y="1844675"/>
            <a:ext cx="1008062" cy="215900"/>
          </a:xfrm>
          <a:prstGeom prst="rightArrow">
            <a:avLst>
              <a:gd name="adj1" fmla="val 50000"/>
              <a:gd name="adj2" fmla="val 11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3924300" y="1125538"/>
            <a:ext cx="285432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用电路进行实现</a:t>
            </a: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 </a:t>
            </a:r>
          </a:p>
        </p:txBody>
      </p:sp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539750" y="4076700"/>
            <a:ext cx="29527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>
                <a:solidFill>
                  <a:srgbClr val="000000"/>
                </a:solidFill>
                <a:latin typeface="Comic Sans MS" pitchFamily="66" charset="0"/>
              </a:rPr>
              <a:t>用二极管与门阵列组成的</a:t>
            </a:r>
            <a:r>
              <a:rPr lang="en-US" altLang="zh-CN" sz="2800">
                <a:solidFill>
                  <a:srgbClr val="000000"/>
                </a:solidFill>
                <a:latin typeface="Comic Sans MS" pitchFamily="66" charset="0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Comic Sans MS" pitchFamily="66" charset="0"/>
              </a:rPr>
              <a:t>线－</a:t>
            </a:r>
            <a:r>
              <a:rPr lang="en-US" altLang="zh-CN" sz="2800">
                <a:solidFill>
                  <a:srgbClr val="000000"/>
                </a:solidFill>
                <a:latin typeface="Comic Sans MS" pitchFamily="66" charset="0"/>
              </a:rPr>
              <a:t>8</a:t>
            </a:r>
            <a:r>
              <a:rPr lang="zh-CN" altLang="en-US" sz="2800">
                <a:solidFill>
                  <a:srgbClr val="000000"/>
                </a:solidFill>
                <a:latin typeface="Comic Sans MS" pitchFamily="66" charset="0"/>
              </a:rPr>
              <a:t>线译码器</a:t>
            </a: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endParaRPr lang="en-US" altLang="zh-CN" sz="28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pic>
        <p:nvPicPr>
          <p:cNvPr id="252937" name="Picture 9" descr="4-3-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463" y="2133600"/>
            <a:ext cx="3614737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25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/>
      <p:bldP spid="252931" grpId="0" animBg="1"/>
      <p:bldP spid="252933" grpId="0" animBg="1"/>
      <p:bldP spid="252934" grpId="0"/>
      <p:bldP spid="2529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2" descr="4-3-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196975"/>
            <a:ext cx="3959225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9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集成译码器实例：</a:t>
            </a: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74HC138</a:t>
            </a:r>
          </a:p>
        </p:txBody>
      </p:sp>
      <p:sp>
        <p:nvSpPr>
          <p:cNvPr id="253956" name="AutoShape 4"/>
          <p:cNvSpPr>
            <a:spLocks noChangeArrowheads="1"/>
          </p:cNvSpPr>
          <p:nvPr/>
        </p:nvSpPr>
        <p:spPr bwMode="auto">
          <a:xfrm>
            <a:off x="7415213" y="2349500"/>
            <a:ext cx="1728787" cy="1008063"/>
          </a:xfrm>
          <a:prstGeom prst="wedgeEllipseCallout">
            <a:avLst>
              <a:gd name="adj1" fmla="val -54773"/>
              <a:gd name="adj2" fmla="val 636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/>
              <a:t>低电平输出</a:t>
            </a:r>
          </a:p>
        </p:txBody>
      </p:sp>
      <p:sp>
        <p:nvSpPr>
          <p:cNvPr id="253957" name="AutoShape 5"/>
          <p:cNvSpPr>
            <a:spLocks noChangeArrowheads="1"/>
          </p:cNvSpPr>
          <p:nvPr/>
        </p:nvSpPr>
        <p:spPr bwMode="auto">
          <a:xfrm>
            <a:off x="1258888" y="1341438"/>
            <a:ext cx="2017712" cy="935037"/>
          </a:xfrm>
          <a:prstGeom prst="wedgeEllipseCallout">
            <a:avLst>
              <a:gd name="adj1" fmla="val 70694"/>
              <a:gd name="adj2" fmla="val 426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400">
                <a:latin typeface="Arial" charset="0"/>
                <a:ea typeface="楷体_GB2312" charset="0"/>
              </a:rPr>
              <a:t>附加</a:t>
            </a:r>
            <a:endParaRPr lang="en-US" altLang="zh-CN" sz="2400">
              <a:latin typeface="Arial" charset="0"/>
              <a:ea typeface="楷体_GB2312" charset="0"/>
            </a:endParaRPr>
          </a:p>
          <a:p>
            <a:pPr algn="ctr">
              <a:defRPr/>
            </a:pPr>
            <a:r>
              <a:rPr lang="zh-CN" altLang="en-US" sz="2400">
                <a:latin typeface="Arial" charset="0"/>
                <a:ea typeface="楷体_GB2312" charset="0"/>
              </a:rPr>
              <a:t>控制端</a:t>
            </a:r>
          </a:p>
        </p:txBody>
      </p:sp>
      <p:grpSp>
        <p:nvGrpSpPr>
          <p:cNvPr id="253958" name="Group 6"/>
          <p:cNvGrpSpPr>
            <a:grpSpLocks/>
          </p:cNvGrpSpPr>
          <p:nvPr/>
        </p:nvGrpSpPr>
        <p:grpSpPr bwMode="auto">
          <a:xfrm>
            <a:off x="4643438" y="1628775"/>
            <a:ext cx="1439862" cy="3529013"/>
            <a:chOff x="2336" y="1162"/>
            <a:chExt cx="952" cy="2450"/>
          </a:xfrm>
        </p:grpSpPr>
        <p:sp>
          <p:nvSpPr>
            <p:cNvPr id="253959" name="Line 7"/>
            <p:cNvSpPr>
              <a:spLocks noChangeShapeType="1"/>
            </p:cNvSpPr>
            <p:nvPr/>
          </p:nvSpPr>
          <p:spPr bwMode="auto">
            <a:xfrm>
              <a:off x="2336" y="1922"/>
              <a:ext cx="9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253960" name="Line 8"/>
            <p:cNvSpPr>
              <a:spLocks noChangeShapeType="1"/>
            </p:cNvSpPr>
            <p:nvPr/>
          </p:nvSpPr>
          <p:spPr bwMode="auto">
            <a:xfrm>
              <a:off x="3288" y="1162"/>
              <a:ext cx="0" cy="24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</p:grpSp>
      <p:graphicFrame>
        <p:nvGraphicFramePr>
          <p:cNvPr id="31750" name="Object 9"/>
          <p:cNvGraphicFramePr>
            <a:graphicFrameLocks noChangeAspect="1"/>
          </p:cNvGraphicFramePr>
          <p:nvPr/>
        </p:nvGraphicFramePr>
        <p:xfrm>
          <a:off x="193675" y="2708275"/>
          <a:ext cx="1627188" cy="514350"/>
        </p:xfrm>
        <a:graphic>
          <a:graphicData uri="http://schemas.openxmlformats.org/presentationml/2006/ole">
            <p:oleObj spid="_x0000_s31750" name="公式" r:id="rId4" imgW="723586" imgH="228501" progId="Equation.3">
              <p:embed/>
            </p:oleObj>
          </a:graphicData>
        </a:graphic>
      </p:graphicFrame>
      <p:graphicFrame>
        <p:nvGraphicFramePr>
          <p:cNvPr id="31751" name="Object 10"/>
          <p:cNvGraphicFramePr>
            <a:graphicFrameLocks noChangeAspect="1"/>
          </p:cNvGraphicFramePr>
          <p:nvPr/>
        </p:nvGraphicFramePr>
        <p:xfrm>
          <a:off x="155575" y="4230688"/>
          <a:ext cx="1970088" cy="550862"/>
        </p:xfrm>
        <a:graphic>
          <a:graphicData uri="http://schemas.openxmlformats.org/presentationml/2006/ole">
            <p:oleObj spid="_x0000_s31751" name="公式" r:id="rId5" imgW="863225" imgH="241195" progId="Equation.3">
              <p:embed/>
            </p:oleObj>
          </a:graphicData>
        </a:graphic>
      </p:graphicFrame>
      <p:sp>
        <p:nvSpPr>
          <p:cNvPr id="253963" name="AutoShape 11"/>
          <p:cNvSpPr>
            <a:spLocks noChangeArrowheads="1"/>
          </p:cNvSpPr>
          <p:nvPr/>
        </p:nvSpPr>
        <p:spPr bwMode="auto">
          <a:xfrm>
            <a:off x="827088" y="3357563"/>
            <a:ext cx="503237" cy="863600"/>
          </a:xfrm>
          <a:prstGeom prst="downArrow">
            <a:avLst>
              <a:gd name="adj1" fmla="val 50000"/>
              <a:gd name="adj2" fmla="val 429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229600" cy="57626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74HC138</a:t>
            </a:r>
            <a:r>
              <a:rPr lang="zh-CN" altLang="en-US"/>
              <a:t>的功能表：</a:t>
            </a:r>
          </a:p>
        </p:txBody>
      </p:sp>
      <p:graphicFrame>
        <p:nvGraphicFramePr>
          <p:cNvPr id="254979" name="Group 3"/>
          <p:cNvGraphicFramePr>
            <a:graphicFrameLocks noGrp="1"/>
          </p:cNvGraphicFramePr>
          <p:nvPr/>
        </p:nvGraphicFramePr>
        <p:xfrm>
          <a:off x="1258888" y="981075"/>
          <a:ext cx="6553200" cy="4824415"/>
        </p:xfrm>
        <a:graphic>
          <a:graphicData uri="http://schemas.openxmlformats.org/drawingml/2006/table">
            <a:tbl>
              <a:tblPr/>
              <a:tblGrid>
                <a:gridCol w="468312"/>
                <a:gridCol w="936625"/>
                <a:gridCol w="466725"/>
                <a:gridCol w="468313"/>
                <a:gridCol w="468312"/>
                <a:gridCol w="468313"/>
                <a:gridCol w="468312"/>
                <a:gridCol w="468313"/>
                <a:gridCol w="468312"/>
                <a:gridCol w="466725"/>
                <a:gridCol w="468313"/>
                <a:gridCol w="468312"/>
                <a:gridCol w="468313"/>
              </a:tblGrid>
              <a:tr h="41275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         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             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934" name="Object 167"/>
          <p:cNvGraphicFramePr>
            <a:graphicFrameLocks noChangeAspect="1"/>
          </p:cNvGraphicFramePr>
          <p:nvPr/>
        </p:nvGraphicFramePr>
        <p:xfrm>
          <a:off x="1763713" y="1390650"/>
          <a:ext cx="860425" cy="430213"/>
        </p:xfrm>
        <a:graphic>
          <a:graphicData uri="http://schemas.openxmlformats.org/presentationml/2006/ole">
            <p:oleObj spid="_x0000_s32934" name="公式" r:id="rId3" imgW="482391" imgH="241195" progId="Equation.3">
              <p:embed/>
            </p:oleObj>
          </a:graphicData>
        </a:graphic>
      </p:graphicFrame>
      <p:graphicFrame>
        <p:nvGraphicFramePr>
          <p:cNvPr id="32935" name="Object 168"/>
          <p:cNvGraphicFramePr>
            <a:graphicFrameLocks noChangeAspect="1"/>
          </p:cNvGraphicFramePr>
          <p:nvPr/>
        </p:nvGraphicFramePr>
        <p:xfrm>
          <a:off x="4094163" y="1412875"/>
          <a:ext cx="3621087" cy="431800"/>
        </p:xfrm>
        <a:graphic>
          <a:graphicData uri="http://schemas.openxmlformats.org/presentationml/2006/ole">
            <p:oleObj spid="_x0000_s32935" name="公式" r:id="rId4" imgW="19431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884238"/>
          </a:xfrm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二、二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十进制译码器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052513"/>
            <a:ext cx="8353425" cy="4752975"/>
          </a:xfrm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将输入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BCD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码的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个代码译成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个高、低电平的输出信号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BCD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码以外的伪码，输出均无低电平信号产生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74HC42</a:t>
            </a:r>
          </a:p>
        </p:txBody>
      </p:sp>
      <p:graphicFrame>
        <p:nvGraphicFramePr>
          <p:cNvPr id="35843" name="Object 5"/>
          <p:cNvGraphicFramePr>
            <a:graphicFrameLocks noChangeAspect="1"/>
          </p:cNvGraphicFramePr>
          <p:nvPr/>
        </p:nvGraphicFramePr>
        <p:xfrm>
          <a:off x="1115616" y="3861048"/>
          <a:ext cx="2519362" cy="598487"/>
        </p:xfrm>
        <a:graphic>
          <a:graphicData uri="http://schemas.openxmlformats.org/presentationml/2006/ole">
            <p:oleObj spid="_x0000_s35843" name="公式" r:id="rId3" imgW="1193760" imgH="241200" progId="Equation.3">
              <p:embed/>
            </p:oleObj>
          </a:graphicData>
        </a:graphic>
      </p:graphicFrame>
      <p:sp>
        <p:nvSpPr>
          <p:cNvPr id="258054" name="AutoShape 6"/>
          <p:cNvSpPr>
            <a:spLocks noChangeArrowheads="1"/>
          </p:cNvSpPr>
          <p:nvPr/>
        </p:nvSpPr>
        <p:spPr bwMode="auto">
          <a:xfrm>
            <a:off x="2916238" y="3068638"/>
            <a:ext cx="1368425" cy="215900"/>
          </a:xfrm>
          <a:prstGeom prst="leftRightArrow">
            <a:avLst>
              <a:gd name="adj1" fmla="val 50000"/>
              <a:gd name="adj2" fmla="val 126765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pic>
        <p:nvPicPr>
          <p:cNvPr id="35845" name="Picture 7" descr="4-3-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0468" y="2492077"/>
            <a:ext cx="3455988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三、显示译码器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427038" y="1447800"/>
            <a:ext cx="8183562" cy="1143000"/>
          </a:xfrm>
        </p:spPr>
        <p:txBody>
          <a:bodyPr/>
          <a:lstStyle/>
          <a:p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七段字符显示器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如：</a:t>
            </a:r>
          </a:p>
        </p:txBody>
      </p:sp>
      <p:graphicFrame>
        <p:nvGraphicFramePr>
          <p:cNvPr id="38915" name="Object 4"/>
          <p:cNvGraphicFramePr>
            <a:graphicFrameLocks noChangeAspect="1"/>
          </p:cNvGraphicFramePr>
          <p:nvPr/>
        </p:nvGraphicFramePr>
        <p:xfrm>
          <a:off x="34925" y="2420938"/>
          <a:ext cx="8929688" cy="2922587"/>
        </p:xfrm>
        <a:graphic>
          <a:graphicData uri="http://schemas.openxmlformats.org/presentationml/2006/ole">
            <p:oleObj spid="_x0000_s38915" name="Photo Editor 照片" r:id="rId3" imgW="34476190" imgH="1094575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250825" y="404813"/>
            <a:ext cx="8183563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BCD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七段字符显示译码器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（代码转换器）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7448    </a:t>
            </a:r>
          </a:p>
        </p:txBody>
      </p:sp>
      <p:graphicFrame>
        <p:nvGraphicFramePr>
          <p:cNvPr id="262147" name="Group 3"/>
          <p:cNvGraphicFramePr>
            <a:graphicFrameLocks noGrp="1"/>
          </p:cNvGraphicFramePr>
          <p:nvPr/>
        </p:nvGraphicFramePr>
        <p:xfrm>
          <a:off x="755650" y="908050"/>
          <a:ext cx="6985000" cy="5617182"/>
        </p:xfrm>
        <a:graphic>
          <a:graphicData uri="http://schemas.openxmlformats.org/drawingml/2006/table">
            <a:tbl>
              <a:tblPr/>
              <a:tblGrid>
                <a:gridCol w="858838"/>
                <a:gridCol w="441325"/>
                <a:gridCol w="415925"/>
                <a:gridCol w="430212"/>
                <a:gridCol w="571500"/>
                <a:gridCol w="500063"/>
                <a:gridCol w="501650"/>
                <a:gridCol w="500062"/>
                <a:gridCol w="501650"/>
                <a:gridCol w="500063"/>
                <a:gridCol w="571500"/>
                <a:gridCol w="573087"/>
                <a:gridCol w="619125"/>
              </a:tblGrid>
              <a:tr h="37465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           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入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                 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出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数字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 A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 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f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g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字形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186" name="Object 260"/>
          <p:cNvGraphicFramePr>
            <a:graphicFrameLocks noChangeAspect="1"/>
          </p:cNvGraphicFramePr>
          <p:nvPr/>
        </p:nvGraphicFramePr>
        <p:xfrm>
          <a:off x="7451725" y="1989138"/>
          <a:ext cx="1160463" cy="2089150"/>
        </p:xfrm>
        <a:graphic>
          <a:graphicData uri="http://schemas.openxmlformats.org/presentationml/2006/ole">
            <p:oleObj spid="_x0000_s40186" name="Photo Editor 照片" r:id="rId3" imgW="5038095" imgH="9078592" progId="">
              <p:embed/>
            </p:oleObj>
          </a:graphicData>
        </a:graphic>
      </p:graphicFrame>
      <p:sp>
        <p:nvSpPr>
          <p:cNvPr id="262405" name="Rectangle 261"/>
          <p:cNvSpPr>
            <a:spLocks noChangeArrowheads="1"/>
          </p:cNvSpPr>
          <p:nvPr/>
        </p:nvSpPr>
        <p:spPr bwMode="auto">
          <a:xfrm>
            <a:off x="7783513" y="2492375"/>
            <a:ext cx="73025" cy="288925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62406" name="Rectangle 262"/>
          <p:cNvSpPr>
            <a:spLocks noChangeArrowheads="1"/>
          </p:cNvSpPr>
          <p:nvPr/>
        </p:nvSpPr>
        <p:spPr bwMode="auto">
          <a:xfrm>
            <a:off x="8142288" y="2924175"/>
            <a:ext cx="73025" cy="288925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62407" name="Rectangle 263"/>
          <p:cNvSpPr>
            <a:spLocks noChangeArrowheads="1"/>
          </p:cNvSpPr>
          <p:nvPr/>
        </p:nvSpPr>
        <p:spPr bwMode="auto">
          <a:xfrm>
            <a:off x="8172450" y="2492375"/>
            <a:ext cx="73025" cy="288925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62408" name="Rectangle 264"/>
          <p:cNvSpPr>
            <a:spLocks noChangeArrowheads="1"/>
          </p:cNvSpPr>
          <p:nvPr/>
        </p:nvSpPr>
        <p:spPr bwMode="auto">
          <a:xfrm rot="5400000">
            <a:off x="7993063" y="2701925"/>
            <a:ext cx="73025" cy="288925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1" name="Object 2"/>
          <p:cNvGraphicFramePr>
            <a:graphicFrameLocks noChangeAspect="1"/>
          </p:cNvGraphicFramePr>
          <p:nvPr/>
        </p:nvGraphicFramePr>
        <p:xfrm>
          <a:off x="468313" y="404813"/>
          <a:ext cx="8207375" cy="6311900"/>
        </p:xfrm>
        <a:graphic>
          <a:graphicData uri="http://schemas.openxmlformats.org/presentationml/2006/ole">
            <p:oleObj spid="_x0000_s40961" name="Photo Editor 照片" r:id="rId3" imgW="35200000" imgH="39895238" progId="">
              <p:embed/>
            </p:oleObj>
          </a:graphicData>
        </a:graphic>
      </p:graphicFrame>
      <p:sp>
        <p:nvSpPr>
          <p:cNvPr id="263171" name="AutoShape 3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2400" cy="746125"/>
          </a:xfrm>
          <a:prstGeom prst="rightArrow">
            <a:avLst>
              <a:gd name="adj1" fmla="val 50000"/>
              <a:gd name="adj2" fmla="val 260426"/>
            </a:avLst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真值表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卡诺图</a:t>
            </a:r>
          </a:p>
        </p:txBody>
      </p:sp>
      <p:sp>
        <p:nvSpPr>
          <p:cNvPr id="263172" name="AutoShape 4"/>
          <p:cNvSpPr>
            <a:spLocks noChangeArrowheads="1"/>
          </p:cNvSpPr>
          <p:nvPr/>
        </p:nvSpPr>
        <p:spPr bwMode="auto">
          <a:xfrm>
            <a:off x="1476375" y="404813"/>
            <a:ext cx="1371600" cy="3048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6" descr="4-3-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620713"/>
            <a:ext cx="4752975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419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6048375" cy="863600"/>
          </a:xfrm>
        </p:spPr>
        <p:txBody>
          <a:bodyPr/>
          <a:lstStyle/>
          <a:p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BCD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－七段显示译码器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7448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的逻辑图</a:t>
            </a:r>
          </a:p>
        </p:txBody>
      </p:sp>
      <p:sp>
        <p:nvSpPr>
          <p:cNvPr id="264196" name="AutoShape 4"/>
          <p:cNvSpPr>
            <a:spLocks noChangeArrowheads="1"/>
          </p:cNvSpPr>
          <p:nvPr/>
        </p:nvSpPr>
        <p:spPr bwMode="auto">
          <a:xfrm>
            <a:off x="3635375" y="4149725"/>
            <a:ext cx="865188" cy="2159000"/>
          </a:xfrm>
          <a:prstGeom prst="roundRect">
            <a:avLst>
              <a:gd name="adj" fmla="val 16667"/>
            </a:avLst>
          </a:prstGeom>
          <a:solidFill>
            <a:srgbClr val="99CCFF">
              <a:alpha val="1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graphicFrame>
        <p:nvGraphicFramePr>
          <p:cNvPr id="41988" name="Object 5"/>
          <p:cNvGraphicFramePr>
            <a:graphicFrameLocks noChangeAspect="1"/>
          </p:cNvGraphicFramePr>
          <p:nvPr/>
        </p:nvGraphicFramePr>
        <p:xfrm>
          <a:off x="130175" y="2492375"/>
          <a:ext cx="4129088" cy="3402013"/>
        </p:xfrm>
        <a:graphic>
          <a:graphicData uri="http://schemas.openxmlformats.org/presentationml/2006/ole">
            <p:oleObj spid="_x0000_s41988" name="公式" r:id="rId4" imgW="2171700" imgH="1790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547688"/>
            <a:ext cx="8137525" cy="446563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4.1</a:t>
            </a:r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概述</a:t>
            </a:r>
            <a:endParaRPr lang="en-US" altLang="zh-CN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zh-CN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一、组合逻辑电路的特点</a:t>
            </a:r>
            <a:endParaRPr lang="en-US" altLang="zh-CN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从功能上</a:t>
            </a: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从电路结构上</a:t>
            </a:r>
            <a:endParaRPr lang="en-US" altLang="zh-CN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altLang="zh-CN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zh-CN" altLang="en-US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9748" name="AutoShape 4"/>
          <p:cNvSpPr>
            <a:spLocks noChangeArrowheads="1"/>
          </p:cNvSpPr>
          <p:nvPr/>
        </p:nvSpPr>
        <p:spPr bwMode="auto">
          <a:xfrm>
            <a:off x="4716463" y="1989138"/>
            <a:ext cx="4248150" cy="1008062"/>
          </a:xfrm>
          <a:prstGeom prst="wedgeEllipseCallout">
            <a:avLst>
              <a:gd name="adj1" fmla="val -105157"/>
              <a:gd name="adj2" fmla="val -3069"/>
            </a:avLst>
          </a:prstGeom>
          <a:solidFill>
            <a:schemeClr val="accent1">
              <a:alpha val="5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任意时刻</a:t>
            </a: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的输出仅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/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取决于该时刻的输入</a:t>
            </a:r>
          </a:p>
        </p:txBody>
      </p:sp>
      <p:sp>
        <p:nvSpPr>
          <p:cNvPr id="159749" name="AutoShape 5"/>
          <p:cNvSpPr>
            <a:spLocks noChangeArrowheads="1"/>
          </p:cNvSpPr>
          <p:nvPr/>
        </p:nvSpPr>
        <p:spPr bwMode="auto">
          <a:xfrm>
            <a:off x="1763713" y="4365625"/>
            <a:ext cx="3887787" cy="863600"/>
          </a:xfrm>
          <a:prstGeom prst="wedgeEllipseCallout">
            <a:avLst>
              <a:gd name="adj1" fmla="val -23093"/>
              <a:gd name="adj2" fmla="val -184560"/>
            </a:avLst>
          </a:prstGeom>
          <a:solidFill>
            <a:schemeClr val="accent1">
              <a:alpha val="5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不含记忆（存储）元件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  <p:bldP spid="15974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20" descr="4-3-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620713"/>
            <a:ext cx="4752975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522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7448</a:t>
            </a:r>
            <a:r>
              <a:rPr lang="zh-CN" altLang="en-US"/>
              <a:t>的附加控制信号</a:t>
            </a:r>
            <a:r>
              <a:rPr lang="zh-CN" altLang="en-US">
                <a:sym typeface="Wingdings" charset="0"/>
              </a:rPr>
              <a:t>：（</a:t>
            </a:r>
            <a:r>
              <a:rPr lang="en-US" altLang="zh-CN">
                <a:sym typeface="Wingdings" charset="0"/>
              </a:rPr>
              <a:t>1</a:t>
            </a:r>
            <a:r>
              <a:rPr lang="zh-CN" altLang="en-US">
                <a:sym typeface="Wingdings" charset="0"/>
              </a:rPr>
              <a:t>）</a:t>
            </a:r>
          </a:p>
        </p:txBody>
      </p:sp>
      <p:sp>
        <p:nvSpPr>
          <p:cNvPr id="265229" name="Rectangle 13"/>
          <p:cNvSpPr>
            <a:spLocks noGrp="1" noChangeArrowheads="1"/>
          </p:cNvSpPr>
          <p:nvPr>
            <p:ph idx="1"/>
          </p:nvPr>
        </p:nvSpPr>
        <p:spPr>
          <a:xfrm>
            <a:off x="427038" y="1600200"/>
            <a:ext cx="8137525" cy="4605338"/>
          </a:xfrm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灯测试输入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  <a:p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3012" name="Object 14"/>
          <p:cNvGraphicFramePr>
            <a:graphicFrameLocks noChangeAspect="1"/>
          </p:cNvGraphicFramePr>
          <p:nvPr/>
        </p:nvGraphicFramePr>
        <p:xfrm>
          <a:off x="2699792" y="1529035"/>
          <a:ext cx="811212" cy="531813"/>
        </p:xfrm>
        <a:graphic>
          <a:graphicData uri="http://schemas.openxmlformats.org/presentationml/2006/ole">
            <p:oleObj spid="_x0000_s43012" name="公式" r:id="rId4" imgW="291973" imgH="190417" progId="Equation.3">
              <p:embed/>
            </p:oleObj>
          </a:graphicData>
        </a:graphic>
      </p:graphicFrame>
      <p:sp>
        <p:nvSpPr>
          <p:cNvPr id="265231" name="AutoShape 15"/>
          <p:cNvSpPr>
            <a:spLocks noChangeArrowheads="1"/>
          </p:cNvSpPr>
          <p:nvPr/>
        </p:nvSpPr>
        <p:spPr bwMode="auto">
          <a:xfrm>
            <a:off x="323850" y="3284984"/>
            <a:ext cx="3384550" cy="1152525"/>
          </a:xfrm>
          <a:prstGeom prst="wedgeEllipseCallout">
            <a:avLst>
              <a:gd name="adj1" fmla="val 12523"/>
              <a:gd name="adj2" fmla="val -14325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/>
              <a:t>当</a:t>
            </a:r>
            <a:r>
              <a:rPr lang="en-US" altLang="zh-CN" sz="2400"/>
              <a:t>          </a:t>
            </a:r>
            <a:r>
              <a:rPr lang="zh-CN" altLang="en-US" sz="2400"/>
              <a:t>时，</a:t>
            </a:r>
            <a:r>
              <a:rPr lang="en-US" altLang="zh-CN" sz="2400"/>
              <a:t>Y</a:t>
            </a:r>
            <a:r>
              <a:rPr lang="en-US" altLang="zh-CN"/>
              <a:t>a</a:t>
            </a:r>
            <a:r>
              <a:rPr lang="en-US" altLang="zh-CN" sz="2400"/>
              <a:t> ~ Y</a:t>
            </a:r>
            <a:r>
              <a:rPr lang="en-US" altLang="zh-CN"/>
              <a:t>g</a:t>
            </a:r>
            <a:r>
              <a:rPr lang="zh-CN" altLang="en-US" sz="2400"/>
              <a:t>全部置为</a:t>
            </a:r>
            <a:r>
              <a:rPr lang="en-US" altLang="zh-CN" sz="2400"/>
              <a:t>1</a:t>
            </a:r>
          </a:p>
        </p:txBody>
      </p:sp>
      <p:graphicFrame>
        <p:nvGraphicFramePr>
          <p:cNvPr id="43014" name="Object 16"/>
          <p:cNvGraphicFramePr>
            <a:graphicFrameLocks noChangeAspect="1"/>
          </p:cNvGraphicFramePr>
          <p:nvPr/>
        </p:nvGraphicFramePr>
        <p:xfrm>
          <a:off x="1263874" y="3500438"/>
          <a:ext cx="931862" cy="361950"/>
        </p:xfrm>
        <a:graphic>
          <a:graphicData uri="http://schemas.openxmlformats.org/presentationml/2006/ole">
            <p:oleObj spid="_x0000_s43014" name="公式" r:id="rId5" imgW="520474" imgH="203112" progId="Equation.3">
              <p:embed/>
            </p:oleObj>
          </a:graphicData>
        </a:graphic>
      </p:graphicFrame>
      <p:sp>
        <p:nvSpPr>
          <p:cNvPr id="265234" name="Oval 18"/>
          <p:cNvSpPr>
            <a:spLocks noChangeArrowheads="1"/>
          </p:cNvSpPr>
          <p:nvPr/>
        </p:nvSpPr>
        <p:spPr bwMode="auto">
          <a:xfrm>
            <a:off x="3995738" y="5300663"/>
            <a:ext cx="504825" cy="431800"/>
          </a:xfrm>
          <a:prstGeom prst="ellipse">
            <a:avLst/>
          </a:prstGeom>
          <a:solidFill>
            <a:srgbClr val="339966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65237" name="Line 21"/>
          <p:cNvSpPr>
            <a:spLocks noChangeShapeType="1"/>
          </p:cNvSpPr>
          <p:nvPr/>
        </p:nvSpPr>
        <p:spPr bwMode="auto">
          <a:xfrm>
            <a:off x="4427538" y="5516563"/>
            <a:ext cx="7207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65238" name="Line 22"/>
          <p:cNvSpPr>
            <a:spLocks noChangeShapeType="1"/>
          </p:cNvSpPr>
          <p:nvPr/>
        </p:nvSpPr>
        <p:spPr bwMode="auto">
          <a:xfrm flipH="1" flipV="1">
            <a:off x="5149850" y="5372100"/>
            <a:ext cx="0" cy="144463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65240" name="Line 24"/>
          <p:cNvSpPr>
            <a:spLocks noChangeShapeType="1"/>
          </p:cNvSpPr>
          <p:nvPr/>
        </p:nvSpPr>
        <p:spPr bwMode="auto">
          <a:xfrm flipV="1">
            <a:off x="5148263" y="4868863"/>
            <a:ext cx="0" cy="28892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65241" name="Line 25"/>
          <p:cNvSpPr>
            <a:spLocks noChangeShapeType="1"/>
          </p:cNvSpPr>
          <p:nvPr/>
        </p:nvSpPr>
        <p:spPr bwMode="auto">
          <a:xfrm>
            <a:off x="5148263" y="4868863"/>
            <a:ext cx="2159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65242" name="Line 26"/>
          <p:cNvSpPr>
            <a:spLocks noChangeShapeType="1"/>
          </p:cNvSpPr>
          <p:nvPr/>
        </p:nvSpPr>
        <p:spPr bwMode="auto">
          <a:xfrm flipV="1">
            <a:off x="5580063" y="4437063"/>
            <a:ext cx="0" cy="7143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65244" name="Line 28"/>
          <p:cNvSpPr>
            <a:spLocks noChangeShapeType="1"/>
          </p:cNvSpPr>
          <p:nvPr/>
        </p:nvSpPr>
        <p:spPr bwMode="auto">
          <a:xfrm flipH="1">
            <a:off x="4787900" y="6165850"/>
            <a:ext cx="208915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65245" name="Line 29"/>
          <p:cNvSpPr>
            <a:spLocks noChangeShapeType="1"/>
          </p:cNvSpPr>
          <p:nvPr/>
        </p:nvSpPr>
        <p:spPr bwMode="auto">
          <a:xfrm flipV="1">
            <a:off x="4787900" y="4868863"/>
            <a:ext cx="0" cy="12969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65246" name="Line 30"/>
          <p:cNvSpPr>
            <a:spLocks noChangeShapeType="1"/>
          </p:cNvSpPr>
          <p:nvPr/>
        </p:nvSpPr>
        <p:spPr bwMode="auto">
          <a:xfrm>
            <a:off x="4787900" y="4868863"/>
            <a:ext cx="4318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65247" name="Line 31"/>
          <p:cNvSpPr>
            <a:spLocks noChangeShapeType="1"/>
          </p:cNvSpPr>
          <p:nvPr/>
        </p:nvSpPr>
        <p:spPr bwMode="auto">
          <a:xfrm flipV="1">
            <a:off x="5580063" y="4292600"/>
            <a:ext cx="0" cy="2159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65248" name="Line 32"/>
          <p:cNvSpPr>
            <a:spLocks noChangeShapeType="1"/>
          </p:cNvSpPr>
          <p:nvPr/>
        </p:nvSpPr>
        <p:spPr bwMode="auto">
          <a:xfrm flipV="1">
            <a:off x="5580063" y="1916113"/>
            <a:ext cx="0" cy="208915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65249" name="Line 33"/>
          <p:cNvSpPr>
            <a:spLocks noChangeShapeType="1"/>
          </p:cNvSpPr>
          <p:nvPr/>
        </p:nvSpPr>
        <p:spPr bwMode="auto">
          <a:xfrm>
            <a:off x="5580063" y="1916113"/>
            <a:ext cx="71437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6" descr="4-3-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620713"/>
            <a:ext cx="4752975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7448</a:t>
            </a:r>
            <a:r>
              <a:rPr lang="zh-CN" altLang="en-US"/>
              <a:t>的附加控制信号</a:t>
            </a:r>
            <a:r>
              <a:rPr lang="zh-CN" altLang="en-US">
                <a:sym typeface="Wingdings" charset="0"/>
              </a:rPr>
              <a:t>：（</a:t>
            </a:r>
            <a:r>
              <a:rPr lang="en-US" altLang="zh-CN">
                <a:sym typeface="Wingdings" charset="0"/>
              </a:rPr>
              <a:t>2</a:t>
            </a:r>
            <a:r>
              <a:rPr lang="zh-CN" altLang="en-US">
                <a:sym typeface="Wingdings" charset="0"/>
              </a:rPr>
              <a:t>）</a:t>
            </a:r>
          </a:p>
        </p:txBody>
      </p:sp>
      <p:sp>
        <p:nvSpPr>
          <p:cNvPr id="266249" name="Rectangle 9"/>
          <p:cNvSpPr>
            <a:spLocks noGrp="1" noChangeArrowheads="1"/>
          </p:cNvSpPr>
          <p:nvPr>
            <p:ph idx="1"/>
          </p:nvPr>
        </p:nvSpPr>
        <p:spPr>
          <a:xfrm>
            <a:off x="427038" y="1557338"/>
            <a:ext cx="8137525" cy="4648200"/>
          </a:xfrm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灭零输入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4036" name="Object 10"/>
          <p:cNvGraphicFramePr>
            <a:graphicFrameLocks noChangeAspect="1"/>
          </p:cNvGraphicFramePr>
          <p:nvPr/>
        </p:nvGraphicFramePr>
        <p:xfrm>
          <a:off x="2295798" y="1556792"/>
          <a:ext cx="908050" cy="469900"/>
        </p:xfrm>
        <a:graphic>
          <a:graphicData uri="http://schemas.openxmlformats.org/presentationml/2006/ole">
            <p:oleObj spid="_x0000_s44036" name="公式" r:id="rId4" imgW="368300" imgH="190500" progId="Equation.3">
              <p:embed/>
            </p:oleObj>
          </a:graphicData>
        </a:graphic>
      </p:graphicFrame>
      <p:sp>
        <p:nvSpPr>
          <p:cNvPr id="266251" name="AutoShape 11"/>
          <p:cNvSpPr>
            <a:spLocks noChangeArrowheads="1"/>
          </p:cNvSpPr>
          <p:nvPr/>
        </p:nvSpPr>
        <p:spPr bwMode="auto">
          <a:xfrm>
            <a:off x="179388" y="3141663"/>
            <a:ext cx="4176712" cy="1150937"/>
          </a:xfrm>
          <a:prstGeom prst="wedgeEllipseCallout">
            <a:avLst>
              <a:gd name="adj1" fmla="val 3176"/>
              <a:gd name="adj2" fmla="val -147102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/>
              <a:t>当</a:t>
            </a:r>
            <a:r>
              <a:rPr lang="en-US" altLang="zh-CN" sz="2000"/>
              <a:t>                          </a:t>
            </a:r>
            <a:r>
              <a:rPr lang="zh-CN" altLang="en-US" sz="2000"/>
              <a:t>时，</a:t>
            </a:r>
            <a:r>
              <a:rPr lang="en-US" altLang="zh-CN" sz="2000"/>
              <a:t>              </a:t>
            </a:r>
          </a:p>
          <a:p>
            <a:r>
              <a:rPr lang="en-US" altLang="zh-CN" sz="2000"/>
              <a:t>               </a:t>
            </a:r>
            <a:r>
              <a:rPr lang="zh-CN" altLang="en-US" sz="2000"/>
              <a:t>时，则灭灯</a:t>
            </a:r>
          </a:p>
        </p:txBody>
      </p:sp>
      <p:graphicFrame>
        <p:nvGraphicFramePr>
          <p:cNvPr id="44038" name="Object 12"/>
          <p:cNvGraphicFramePr>
            <a:graphicFrameLocks noChangeAspect="1"/>
          </p:cNvGraphicFramePr>
          <p:nvPr/>
        </p:nvGraphicFramePr>
        <p:xfrm>
          <a:off x="801688" y="3573463"/>
          <a:ext cx="1203325" cy="407987"/>
        </p:xfrm>
        <a:graphic>
          <a:graphicData uri="http://schemas.openxmlformats.org/presentationml/2006/ole">
            <p:oleObj spid="_x0000_s44038" name="公式" r:id="rId5" imgW="596641" imgH="203112" progId="Equation.3">
              <p:embed/>
            </p:oleObj>
          </a:graphicData>
        </a:graphic>
      </p:graphicFrame>
      <p:graphicFrame>
        <p:nvGraphicFramePr>
          <p:cNvPr id="44039" name="Object 13"/>
          <p:cNvGraphicFramePr>
            <a:graphicFrameLocks noChangeAspect="1"/>
          </p:cNvGraphicFramePr>
          <p:nvPr/>
        </p:nvGraphicFramePr>
        <p:xfrm>
          <a:off x="1022350" y="3284538"/>
          <a:ext cx="1843088" cy="377825"/>
        </p:xfrm>
        <a:graphic>
          <a:graphicData uri="http://schemas.openxmlformats.org/presentationml/2006/ole">
            <p:oleObj spid="_x0000_s44039" name="公式" r:id="rId6" imgW="1117600" imgH="228600" progId="Equation.3">
              <p:embed/>
            </p:oleObj>
          </a:graphicData>
        </a:graphic>
      </p:graphicFrame>
      <p:sp>
        <p:nvSpPr>
          <p:cNvPr id="266254" name="Oval 14"/>
          <p:cNvSpPr>
            <a:spLocks noChangeArrowheads="1"/>
          </p:cNvSpPr>
          <p:nvPr/>
        </p:nvSpPr>
        <p:spPr bwMode="auto">
          <a:xfrm>
            <a:off x="3995738" y="5876925"/>
            <a:ext cx="503237" cy="360363"/>
          </a:xfrm>
          <a:prstGeom prst="ellipse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66257" name="Line 17"/>
          <p:cNvSpPr>
            <a:spLocks noChangeShapeType="1"/>
          </p:cNvSpPr>
          <p:nvPr/>
        </p:nvSpPr>
        <p:spPr bwMode="auto">
          <a:xfrm>
            <a:off x="4427538" y="6021388"/>
            <a:ext cx="1008062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66258" name="Line 18"/>
          <p:cNvSpPr>
            <a:spLocks noChangeShapeType="1"/>
          </p:cNvSpPr>
          <p:nvPr/>
        </p:nvSpPr>
        <p:spPr bwMode="auto">
          <a:xfrm flipV="1">
            <a:off x="5435600" y="5876925"/>
            <a:ext cx="0" cy="144463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66259" name="Line 19"/>
          <p:cNvSpPr>
            <a:spLocks noChangeShapeType="1"/>
          </p:cNvSpPr>
          <p:nvPr/>
        </p:nvSpPr>
        <p:spPr bwMode="auto">
          <a:xfrm flipV="1">
            <a:off x="5435600" y="4868863"/>
            <a:ext cx="0" cy="79216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7448</a:t>
            </a:r>
            <a:r>
              <a:rPr lang="zh-CN" altLang="en-US"/>
              <a:t>的附加控制信号</a:t>
            </a:r>
            <a:r>
              <a:rPr lang="zh-CN" altLang="en-US">
                <a:sym typeface="Wingdings" charset="0"/>
              </a:rPr>
              <a:t>：（</a:t>
            </a:r>
            <a:r>
              <a:rPr lang="en-US" altLang="zh-CN">
                <a:sym typeface="Wingdings" charset="0"/>
              </a:rPr>
              <a:t>3</a:t>
            </a:r>
            <a:r>
              <a:rPr lang="zh-CN" altLang="en-US">
                <a:sym typeface="Wingdings" charset="0"/>
              </a:rPr>
              <a:t>）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748712" cy="5111750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灭灯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输入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灭零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输出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输入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信号，称灭灯输入控制端：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无论输入状态是什么，数码管熄灭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输出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信号，称灭零输出端：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只有当输入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，且灭零输入信号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时，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才给出低电平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</a:t>
            </a:r>
          </a:p>
          <a:p>
            <a:pPr>
              <a:buFontTx/>
              <a:buNone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因此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表示译码器</a:t>
            </a:r>
            <a:r>
              <a:rPr lang="zh-CN" altLang="en-US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将本来应该显示的零熄灭了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</a:p>
          <a:p>
            <a:pPr>
              <a:buFontTx/>
              <a:buNone/>
            </a:pPr>
            <a:endParaRPr lang="zh-CN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5059" name="Object 4"/>
          <p:cNvGraphicFramePr>
            <a:graphicFrameLocks noChangeAspect="1"/>
          </p:cNvGraphicFramePr>
          <p:nvPr/>
        </p:nvGraphicFramePr>
        <p:xfrm>
          <a:off x="3923928" y="1423988"/>
          <a:ext cx="1227138" cy="393700"/>
        </p:xfrm>
        <a:graphic>
          <a:graphicData uri="http://schemas.openxmlformats.org/presentationml/2006/ole">
            <p:oleObj spid="_x0000_s45059" name="公式" r:id="rId3" imgW="711200" imgH="228600" progId="Equation.3">
              <p:embed/>
            </p:oleObj>
          </a:graphicData>
        </a:graphic>
      </p:graphicFrame>
      <p:graphicFrame>
        <p:nvGraphicFramePr>
          <p:cNvPr id="45060" name="Object 5"/>
          <p:cNvGraphicFramePr>
            <a:graphicFrameLocks noChangeAspect="1"/>
          </p:cNvGraphicFramePr>
          <p:nvPr/>
        </p:nvGraphicFramePr>
        <p:xfrm>
          <a:off x="927100" y="2996630"/>
          <a:ext cx="882650" cy="360362"/>
        </p:xfrm>
        <a:graphic>
          <a:graphicData uri="http://schemas.openxmlformats.org/presentationml/2006/ole">
            <p:oleObj spid="_x0000_s45060" name="公式" r:id="rId4" imgW="494870" imgH="203024" progId="Equation.3">
              <p:embed/>
            </p:oleObj>
          </a:graphicData>
        </a:graphic>
      </p:graphicFrame>
      <p:graphicFrame>
        <p:nvGraphicFramePr>
          <p:cNvPr id="45061" name="Object 6"/>
          <p:cNvGraphicFramePr>
            <a:graphicFrameLocks noChangeAspect="1"/>
          </p:cNvGraphicFramePr>
          <p:nvPr/>
        </p:nvGraphicFramePr>
        <p:xfrm>
          <a:off x="3089275" y="4509120"/>
          <a:ext cx="1482725" cy="381000"/>
        </p:xfrm>
        <a:graphic>
          <a:graphicData uri="http://schemas.openxmlformats.org/presentationml/2006/ole">
            <p:oleObj spid="_x0000_s45061" name="公式" r:id="rId5" imgW="889000" imgH="228600" progId="Equation.3">
              <p:embed/>
            </p:oleObj>
          </a:graphicData>
        </a:graphic>
      </p:graphicFrame>
      <p:graphicFrame>
        <p:nvGraphicFramePr>
          <p:cNvPr id="45062" name="Object 7"/>
          <p:cNvGraphicFramePr>
            <a:graphicFrameLocks noChangeAspect="1"/>
          </p:cNvGraphicFramePr>
          <p:nvPr/>
        </p:nvGraphicFramePr>
        <p:xfrm>
          <a:off x="7558286" y="4513560"/>
          <a:ext cx="1046162" cy="355600"/>
        </p:xfrm>
        <a:graphic>
          <a:graphicData uri="http://schemas.openxmlformats.org/presentationml/2006/ole">
            <p:oleObj spid="_x0000_s45062" name="公式" r:id="rId6" imgW="596641" imgH="203112" progId="Equation.3">
              <p:embed/>
            </p:oleObj>
          </a:graphicData>
        </a:graphic>
      </p:graphicFrame>
      <p:graphicFrame>
        <p:nvGraphicFramePr>
          <p:cNvPr id="45063" name="Object 8"/>
          <p:cNvGraphicFramePr>
            <a:graphicFrameLocks noChangeAspect="1"/>
          </p:cNvGraphicFramePr>
          <p:nvPr/>
        </p:nvGraphicFramePr>
        <p:xfrm>
          <a:off x="1463328" y="4941168"/>
          <a:ext cx="660400" cy="330200"/>
        </p:xfrm>
        <a:graphic>
          <a:graphicData uri="http://schemas.openxmlformats.org/presentationml/2006/ole">
            <p:oleObj spid="_x0000_s45063" name="公式" r:id="rId7" imgW="406048" imgH="203024" progId="Equation.3">
              <p:embed/>
            </p:oleObj>
          </a:graphicData>
        </a:graphic>
      </p:graphicFrame>
      <p:graphicFrame>
        <p:nvGraphicFramePr>
          <p:cNvPr id="45064" name="Object 9"/>
          <p:cNvGraphicFramePr>
            <a:graphicFrameLocks noChangeAspect="1"/>
          </p:cNvGraphicFramePr>
          <p:nvPr/>
        </p:nvGraphicFramePr>
        <p:xfrm>
          <a:off x="1331640" y="5373216"/>
          <a:ext cx="1512887" cy="465137"/>
        </p:xfrm>
        <a:graphic>
          <a:graphicData uri="http://schemas.openxmlformats.org/presentationml/2006/ole">
            <p:oleObj spid="_x0000_s45064" name="公式" r:id="rId8" imgW="647419" imgH="20311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37" descr="4-3-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620713"/>
            <a:ext cx="4752975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8326" name="Oval 38"/>
          <p:cNvSpPr>
            <a:spLocks noChangeArrowheads="1"/>
          </p:cNvSpPr>
          <p:nvPr/>
        </p:nvSpPr>
        <p:spPr bwMode="auto">
          <a:xfrm>
            <a:off x="2051050" y="4149725"/>
            <a:ext cx="1008063" cy="431800"/>
          </a:xfrm>
          <a:prstGeom prst="ellipse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68327" name="Line 39"/>
          <p:cNvSpPr>
            <a:spLocks noChangeShapeType="1"/>
          </p:cNvSpPr>
          <p:nvPr/>
        </p:nvSpPr>
        <p:spPr bwMode="auto">
          <a:xfrm>
            <a:off x="2916238" y="4437063"/>
            <a:ext cx="10795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68328" name="Line 40"/>
          <p:cNvSpPr>
            <a:spLocks noChangeShapeType="1"/>
          </p:cNvSpPr>
          <p:nvPr/>
        </p:nvSpPr>
        <p:spPr bwMode="auto">
          <a:xfrm>
            <a:off x="4067175" y="4437063"/>
            <a:ext cx="0" cy="71437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68329" name="Line 41"/>
          <p:cNvSpPr>
            <a:spLocks noChangeShapeType="1"/>
          </p:cNvSpPr>
          <p:nvPr/>
        </p:nvSpPr>
        <p:spPr bwMode="auto">
          <a:xfrm flipH="1" flipV="1">
            <a:off x="4067175" y="4292600"/>
            <a:ext cx="0" cy="144463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5" descr="4-3-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476250"/>
            <a:ext cx="684212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18488" cy="1150938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例：利用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的配合，实现多位显示系统的灭零控制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44625"/>
            <a:ext cx="8248650" cy="3713163"/>
          </a:xfrm>
        </p:spPr>
        <p:txBody>
          <a:bodyPr/>
          <a:lstStyle/>
          <a:p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整数部分：最高位是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，而且灭掉以后，输出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作为次高位的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输入信号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小数部分：最低位是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，而且灭掉以后，输出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作为次低位的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输入信号</a:t>
            </a:r>
          </a:p>
        </p:txBody>
      </p:sp>
      <p:graphicFrame>
        <p:nvGraphicFramePr>
          <p:cNvPr id="48131" name="Object 4"/>
          <p:cNvGraphicFramePr>
            <a:graphicFrameLocks noChangeAspect="1"/>
          </p:cNvGraphicFramePr>
          <p:nvPr/>
        </p:nvGraphicFramePr>
        <p:xfrm>
          <a:off x="2234208" y="548680"/>
          <a:ext cx="609600" cy="315913"/>
        </p:xfrm>
        <a:graphic>
          <a:graphicData uri="http://schemas.openxmlformats.org/presentationml/2006/ole">
            <p:oleObj spid="_x0000_s48131" name="公式" r:id="rId3" imgW="368300" imgH="190500" progId="Equation.3">
              <p:embed/>
            </p:oleObj>
          </a:graphicData>
        </a:graphic>
      </p:graphicFrame>
      <p:graphicFrame>
        <p:nvGraphicFramePr>
          <p:cNvPr id="48132" name="Object 5"/>
          <p:cNvGraphicFramePr>
            <a:graphicFrameLocks noChangeAspect="1"/>
          </p:cNvGraphicFramePr>
          <p:nvPr/>
        </p:nvGraphicFramePr>
        <p:xfrm>
          <a:off x="3209553" y="548680"/>
          <a:ext cx="714375" cy="357188"/>
        </p:xfrm>
        <a:graphic>
          <a:graphicData uri="http://schemas.openxmlformats.org/presentationml/2006/ole">
            <p:oleObj spid="_x0000_s48132" name="公式" r:id="rId4" imgW="406048" imgH="203024" progId="Equation.3">
              <p:embed/>
            </p:oleObj>
          </a:graphicData>
        </a:graphic>
      </p:graphicFrame>
      <p:graphicFrame>
        <p:nvGraphicFramePr>
          <p:cNvPr id="48133" name="Object 6"/>
          <p:cNvGraphicFramePr>
            <a:graphicFrameLocks noChangeAspect="1"/>
          </p:cNvGraphicFramePr>
          <p:nvPr/>
        </p:nvGraphicFramePr>
        <p:xfrm>
          <a:off x="5796136" y="1484313"/>
          <a:ext cx="693737" cy="347662"/>
        </p:xfrm>
        <a:graphic>
          <a:graphicData uri="http://schemas.openxmlformats.org/presentationml/2006/ole">
            <p:oleObj spid="_x0000_s48133" name="公式" r:id="rId5" imgW="406048" imgH="203024" progId="Equation.3">
              <p:embed/>
            </p:oleObj>
          </a:graphicData>
        </a:graphic>
      </p:graphicFrame>
      <p:graphicFrame>
        <p:nvGraphicFramePr>
          <p:cNvPr id="48134" name="Object 7"/>
          <p:cNvGraphicFramePr>
            <a:graphicFrameLocks noChangeAspect="1"/>
          </p:cNvGraphicFramePr>
          <p:nvPr/>
        </p:nvGraphicFramePr>
        <p:xfrm>
          <a:off x="1916113" y="1773238"/>
          <a:ext cx="619125" cy="322262"/>
        </p:xfrm>
        <a:graphic>
          <a:graphicData uri="http://schemas.openxmlformats.org/presentationml/2006/ole">
            <p:oleObj spid="_x0000_s48134" name="公式" r:id="rId6" imgW="368300" imgH="190500" progId="Equation.3">
              <p:embed/>
            </p:oleObj>
          </a:graphicData>
        </a:graphic>
      </p:graphicFrame>
      <p:graphicFrame>
        <p:nvGraphicFramePr>
          <p:cNvPr id="48135" name="Object 8"/>
          <p:cNvGraphicFramePr>
            <a:graphicFrameLocks noChangeAspect="1"/>
          </p:cNvGraphicFramePr>
          <p:nvPr/>
        </p:nvGraphicFramePr>
        <p:xfrm>
          <a:off x="5868144" y="2133600"/>
          <a:ext cx="658813" cy="330200"/>
        </p:xfrm>
        <a:graphic>
          <a:graphicData uri="http://schemas.openxmlformats.org/presentationml/2006/ole">
            <p:oleObj spid="_x0000_s48135" name="公式" r:id="rId7" imgW="406048" imgH="203024" progId="Equation.3">
              <p:embed/>
            </p:oleObj>
          </a:graphicData>
        </a:graphic>
      </p:graphicFrame>
      <p:graphicFrame>
        <p:nvGraphicFramePr>
          <p:cNvPr id="48136" name="Object 9"/>
          <p:cNvGraphicFramePr>
            <a:graphicFrameLocks noChangeAspect="1"/>
          </p:cNvGraphicFramePr>
          <p:nvPr/>
        </p:nvGraphicFramePr>
        <p:xfrm>
          <a:off x="1919288" y="2420888"/>
          <a:ext cx="606425" cy="312738"/>
        </p:xfrm>
        <a:graphic>
          <a:graphicData uri="http://schemas.openxmlformats.org/presentationml/2006/ole">
            <p:oleObj spid="_x0000_s48136" name="公式" r:id="rId8" imgW="368300" imgH="190500" progId="Equation.3">
              <p:embed/>
            </p:oleObj>
          </a:graphicData>
        </a:graphic>
      </p:graphicFrame>
      <p:pic>
        <p:nvPicPr>
          <p:cNvPr id="48137" name="Picture 11" descr="4-3-1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9388" y="2997200"/>
            <a:ext cx="8713787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755576" y="476250"/>
            <a:ext cx="70564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4.4.3 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数据选择器</a:t>
            </a:r>
            <a:endParaRPr lang="en-US" altLang="zh-CN" sz="2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一、二选一数据选择器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4" name="Group 122"/>
          <p:cNvGraphicFramePr>
            <a:graphicFrameLocks noGrp="1"/>
          </p:cNvGraphicFramePr>
          <p:nvPr/>
        </p:nvGraphicFramePr>
        <p:xfrm>
          <a:off x="1475656" y="1484784"/>
          <a:ext cx="2520280" cy="3264346"/>
        </p:xfrm>
        <a:graphic>
          <a:graphicData uri="http://schemas.openxmlformats.org/drawingml/2006/table">
            <a:tbl>
              <a:tblPr/>
              <a:tblGrid>
                <a:gridCol w="650394"/>
                <a:gridCol w="459121"/>
                <a:gridCol w="551747"/>
                <a:gridCol w="859018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SEL</a:t>
                      </a:r>
                      <a:endParaRPr kumimoji="0" lang="en-US" altLang="zh-CN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  <a:endParaRPr kumimoji="0" lang="en-US" altLang="zh-CN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B</a:t>
                      </a:r>
                      <a:endParaRPr kumimoji="0" lang="en-US" altLang="zh-CN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endParaRPr kumimoji="0" lang="en-US" altLang="zh-CN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393" name="Object 3"/>
          <p:cNvGraphicFramePr>
            <a:graphicFrameLocks noChangeAspect="1"/>
          </p:cNvGraphicFramePr>
          <p:nvPr/>
        </p:nvGraphicFramePr>
        <p:xfrm>
          <a:off x="5292080" y="2276872"/>
          <a:ext cx="2868613" cy="347662"/>
        </p:xfrm>
        <a:graphic>
          <a:graphicData uri="http://schemas.openxmlformats.org/presentationml/2006/ole">
            <p:oleObj spid="_x0000_s59393" name="公式" r:id="rId4" imgW="1333440" imgH="177480" progId="Equation.3">
              <p:embed/>
            </p:oleObj>
          </a:graphicData>
        </a:graphic>
      </p:graphicFrame>
      <p:sp>
        <p:nvSpPr>
          <p:cNvPr id="8" name="AutoShape 50"/>
          <p:cNvSpPr>
            <a:spLocks noChangeArrowheads="1"/>
          </p:cNvSpPr>
          <p:nvPr/>
        </p:nvSpPr>
        <p:spPr bwMode="auto">
          <a:xfrm rot="5400000">
            <a:off x="6480844" y="3176340"/>
            <a:ext cx="647700" cy="288925"/>
          </a:xfrm>
          <a:prstGeom prst="rightArrow">
            <a:avLst>
              <a:gd name="adj1" fmla="val 50000"/>
              <a:gd name="adj2" fmla="val 56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AutoShape 50"/>
          <p:cNvSpPr>
            <a:spLocks noChangeArrowheads="1"/>
          </p:cNvSpPr>
          <p:nvPr/>
        </p:nvSpPr>
        <p:spPr bwMode="auto">
          <a:xfrm>
            <a:off x="4355976" y="2348880"/>
            <a:ext cx="647700" cy="288925"/>
          </a:xfrm>
          <a:prstGeom prst="rightArrow">
            <a:avLst>
              <a:gd name="adj1" fmla="val 50000"/>
              <a:gd name="adj2" fmla="val 56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7378" y="3861053"/>
            <a:ext cx="3729038" cy="202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46" descr="4-3-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404813"/>
            <a:ext cx="4537075" cy="597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0178" name="Object 3"/>
          <p:cNvGraphicFramePr>
            <a:graphicFrameLocks noChangeAspect="1"/>
          </p:cNvGraphicFramePr>
          <p:nvPr/>
        </p:nvGraphicFramePr>
        <p:xfrm>
          <a:off x="4827588" y="1844675"/>
          <a:ext cx="4371975" cy="942975"/>
        </p:xfrm>
        <a:graphic>
          <a:graphicData uri="http://schemas.openxmlformats.org/presentationml/2006/ole">
            <p:oleObj spid="_x0000_s50178" name="公式" r:id="rId4" imgW="2032000" imgH="482600" progId="Equation.3">
              <p:embed/>
            </p:oleObj>
          </a:graphicData>
        </a:graphic>
      </p:graphicFrame>
      <p:graphicFrame>
        <p:nvGraphicFramePr>
          <p:cNvPr id="271405" name="Group 45"/>
          <p:cNvGraphicFramePr>
            <a:graphicFrameLocks noGrp="1"/>
          </p:cNvGraphicFramePr>
          <p:nvPr/>
        </p:nvGraphicFramePr>
        <p:xfrm>
          <a:off x="5653088" y="3649663"/>
          <a:ext cx="2303462" cy="2381250"/>
        </p:xfrm>
        <a:graphic>
          <a:graphicData uri="http://schemas.openxmlformats.org/drawingml/2006/table">
            <a:tbl>
              <a:tblPr/>
              <a:tblGrid>
                <a:gridCol w="577850"/>
                <a:gridCol w="574675"/>
                <a:gridCol w="576262"/>
                <a:gridCol w="5746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1401" name="Rectangle 41"/>
          <p:cNvSpPr>
            <a:spLocks noGrp="1" noChangeArrowheads="1"/>
          </p:cNvSpPr>
          <p:nvPr>
            <p:ph idx="1"/>
          </p:nvPr>
        </p:nvSpPr>
        <p:spPr>
          <a:xfrm>
            <a:off x="3995613" y="476250"/>
            <a:ext cx="4968875" cy="14398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二、“双四选一”，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74HC153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分析其中的一个“四选一”</a:t>
            </a:r>
          </a:p>
        </p:txBody>
      </p:sp>
      <p:graphicFrame>
        <p:nvGraphicFramePr>
          <p:cNvPr id="50217" name="Object 42"/>
          <p:cNvGraphicFramePr>
            <a:graphicFrameLocks noChangeAspect="1"/>
          </p:cNvGraphicFramePr>
          <p:nvPr/>
        </p:nvGraphicFramePr>
        <p:xfrm>
          <a:off x="5784850" y="3644900"/>
          <a:ext cx="336550" cy="431800"/>
        </p:xfrm>
        <a:graphic>
          <a:graphicData uri="http://schemas.openxmlformats.org/presentationml/2006/ole">
            <p:oleObj spid="_x0000_s50217" name="公式" r:id="rId5" imgW="177646" imgH="228402" progId="Equation.3">
              <p:embed/>
            </p:oleObj>
          </a:graphicData>
        </a:graphic>
      </p:graphicFrame>
      <p:sp>
        <p:nvSpPr>
          <p:cNvPr id="271403" name="Rectangle 43"/>
          <p:cNvSpPr>
            <a:spLocks noChangeArrowheads="1"/>
          </p:cNvSpPr>
          <p:nvPr/>
        </p:nvSpPr>
        <p:spPr bwMode="auto">
          <a:xfrm>
            <a:off x="179388" y="404813"/>
            <a:ext cx="4608512" cy="3241675"/>
          </a:xfrm>
          <a:prstGeom prst="rect">
            <a:avLst/>
          </a:prstGeom>
          <a:solidFill>
            <a:srgbClr val="FF00FF">
              <a:alpha val="1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7207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4.4.4 </a:t>
            </a:r>
            <a:r>
              <a:rPr lang="zh-CN" altLang="en-US" dirty="0"/>
              <a:t>加法器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1075"/>
            <a:ext cx="8137525" cy="51530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位加法器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半加器，不考虑来自低位的进位，将两个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位的二进制数相加</a:t>
            </a:r>
          </a:p>
        </p:txBody>
      </p:sp>
      <p:graphicFrame>
        <p:nvGraphicFramePr>
          <p:cNvPr id="278581" name="Group 53"/>
          <p:cNvGraphicFramePr>
            <a:graphicFrameLocks noGrp="1"/>
          </p:cNvGraphicFramePr>
          <p:nvPr/>
        </p:nvGraphicFramePr>
        <p:xfrm>
          <a:off x="323850" y="2492375"/>
          <a:ext cx="2592388" cy="2390775"/>
        </p:xfrm>
        <a:graphic>
          <a:graphicData uri="http://schemas.openxmlformats.org/drawingml/2006/table">
            <a:tbl>
              <a:tblPr/>
              <a:tblGrid>
                <a:gridCol w="536575"/>
                <a:gridCol w="760413"/>
                <a:gridCol w="460375"/>
                <a:gridCol w="835025"/>
              </a:tblGrid>
              <a:tr h="3508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入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CO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8575" name="Object 47"/>
          <p:cNvGraphicFramePr>
            <a:graphicFrameLocks noChangeAspect="1"/>
          </p:cNvGraphicFramePr>
          <p:nvPr/>
        </p:nvGraphicFramePr>
        <p:xfrm>
          <a:off x="3517900" y="2927350"/>
          <a:ext cx="1620838" cy="941388"/>
        </p:xfrm>
        <a:graphic>
          <a:graphicData uri="http://schemas.openxmlformats.org/presentationml/2006/ole">
            <p:oleObj spid="_x0000_s54303" name="公式" r:id="rId3" imgW="698197" imgH="406224" progId="Equation.3">
              <p:embed/>
            </p:oleObj>
          </a:graphicData>
        </a:graphic>
      </p:graphicFrame>
      <p:sp>
        <p:nvSpPr>
          <p:cNvPr id="278576" name="AutoShape 48"/>
          <p:cNvSpPr>
            <a:spLocks noChangeArrowheads="1"/>
          </p:cNvSpPr>
          <p:nvPr/>
        </p:nvSpPr>
        <p:spPr bwMode="auto">
          <a:xfrm>
            <a:off x="2916238" y="3213100"/>
            <a:ext cx="647700" cy="288925"/>
          </a:xfrm>
          <a:prstGeom prst="rightArrow">
            <a:avLst>
              <a:gd name="adj1" fmla="val 50000"/>
              <a:gd name="adj2" fmla="val 56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78578" name="AutoShape 50"/>
          <p:cNvSpPr>
            <a:spLocks noChangeArrowheads="1"/>
          </p:cNvSpPr>
          <p:nvPr/>
        </p:nvSpPr>
        <p:spPr bwMode="auto">
          <a:xfrm rot="1560201">
            <a:off x="5003800" y="3571875"/>
            <a:ext cx="647700" cy="288925"/>
          </a:xfrm>
          <a:prstGeom prst="rightArrow">
            <a:avLst>
              <a:gd name="adj1" fmla="val 50000"/>
              <a:gd name="adj2" fmla="val 56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pic>
        <p:nvPicPr>
          <p:cNvPr id="278582" name="Picture 54" descr="4-3-2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113" y="3933825"/>
            <a:ext cx="52578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 autoUpdateAnimBg="0"/>
      <p:bldP spid="278576" grpId="0" animBg="1"/>
      <p:bldP spid="27857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idx="1"/>
          </p:nvPr>
        </p:nvSpPr>
        <p:spPr>
          <a:xfrm>
            <a:off x="427038" y="548680"/>
            <a:ext cx="8716962" cy="5762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全加器：将两个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位二进制数及来自低位的进位相加</a:t>
            </a:r>
          </a:p>
        </p:txBody>
      </p:sp>
      <p:graphicFrame>
        <p:nvGraphicFramePr>
          <p:cNvPr id="279718" name="Group 166"/>
          <p:cNvGraphicFramePr>
            <a:graphicFrameLocks noGrp="1"/>
          </p:cNvGraphicFramePr>
          <p:nvPr/>
        </p:nvGraphicFramePr>
        <p:xfrm>
          <a:off x="179388" y="1125538"/>
          <a:ext cx="2568575" cy="4040188"/>
        </p:xfrm>
        <a:graphic>
          <a:graphicData uri="http://schemas.openxmlformats.org/drawingml/2006/table">
            <a:tbl>
              <a:tblPr/>
              <a:tblGrid>
                <a:gridCol w="431800"/>
                <a:gridCol w="427037"/>
                <a:gridCol w="569913"/>
                <a:gridCol w="533400"/>
                <a:gridCol w="606425"/>
              </a:tblGrid>
              <a:tr h="3968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  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入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  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出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CI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CO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9639" name="Object 87"/>
          <p:cNvGraphicFramePr>
            <a:graphicFrameLocks noChangeAspect="1"/>
          </p:cNvGraphicFramePr>
          <p:nvPr/>
        </p:nvGraphicFramePr>
        <p:xfrm>
          <a:off x="3208338" y="1196975"/>
          <a:ext cx="5935662" cy="1058863"/>
        </p:xfrm>
        <a:graphic>
          <a:graphicData uri="http://schemas.openxmlformats.org/presentationml/2006/ole">
            <p:oleObj spid="_x0000_s55358" name="公式" r:id="rId3" imgW="2705100" imgH="482600" progId="Equation.3">
              <p:embed/>
            </p:oleObj>
          </a:graphicData>
        </a:graphic>
      </p:graphicFrame>
      <p:sp>
        <p:nvSpPr>
          <p:cNvPr id="279641" name="Text Box 89"/>
          <p:cNvSpPr txBox="1">
            <a:spLocks noChangeArrowheads="1"/>
          </p:cNvSpPr>
          <p:nvPr/>
        </p:nvSpPr>
        <p:spPr bwMode="auto">
          <a:xfrm>
            <a:off x="6372225" y="5661025"/>
            <a:ext cx="143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74LS183</a:t>
            </a:r>
          </a:p>
        </p:txBody>
      </p:sp>
      <p:sp>
        <p:nvSpPr>
          <p:cNvPr id="279642" name="AutoShape 90"/>
          <p:cNvSpPr>
            <a:spLocks noChangeArrowheads="1"/>
          </p:cNvSpPr>
          <p:nvPr/>
        </p:nvSpPr>
        <p:spPr bwMode="auto">
          <a:xfrm>
            <a:off x="5076825" y="2276475"/>
            <a:ext cx="287338" cy="865188"/>
          </a:xfrm>
          <a:prstGeom prst="upDownArrow">
            <a:avLst>
              <a:gd name="adj1" fmla="val 50000"/>
              <a:gd name="adj2" fmla="val 602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79643" name="AutoShape 91"/>
          <p:cNvSpPr>
            <a:spLocks noChangeArrowheads="1"/>
          </p:cNvSpPr>
          <p:nvPr/>
        </p:nvSpPr>
        <p:spPr bwMode="auto">
          <a:xfrm>
            <a:off x="2700338" y="1700213"/>
            <a:ext cx="649287" cy="215900"/>
          </a:xfrm>
          <a:prstGeom prst="leftRightArrow">
            <a:avLst>
              <a:gd name="adj1" fmla="val 50000"/>
              <a:gd name="adj2" fmla="val 601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pic>
        <p:nvPicPr>
          <p:cNvPr id="279719" name="Picture 167" descr="4-3-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2138" y="3359150"/>
            <a:ext cx="6011862" cy="34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9726" name="Text Box 174"/>
          <p:cNvSpPr txBox="1">
            <a:spLocks noChangeArrowheads="1"/>
          </p:cNvSpPr>
          <p:nvPr/>
        </p:nvSpPr>
        <p:spPr bwMode="auto">
          <a:xfrm>
            <a:off x="6804025" y="6165850"/>
            <a:ext cx="143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74HC183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 build="p" autoUpdateAnimBg="0"/>
      <p:bldP spid="279641" grpId="0" autoUpdateAnimBg="0"/>
      <p:bldP spid="279642" grpId="0" animBg="1"/>
      <p:bldP spid="279643" grpId="0" animBg="1"/>
      <p:bldP spid="27972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763588"/>
            <a:ext cx="8137525" cy="475297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二、逻辑功能的描述</a:t>
            </a:r>
            <a:endParaRPr lang="en-US" altLang="zh-CN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zh-CN" altLang="en-US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8194" name="Group 8"/>
          <p:cNvGrpSpPr>
            <a:grpSpLocks/>
          </p:cNvGrpSpPr>
          <p:nvPr/>
        </p:nvGrpSpPr>
        <p:grpSpPr bwMode="auto">
          <a:xfrm>
            <a:off x="2268538" y="1412875"/>
            <a:ext cx="3698875" cy="1738313"/>
            <a:chOff x="2774" y="1330"/>
            <a:chExt cx="2330" cy="1095"/>
          </a:xfrm>
        </p:grpSpPr>
        <p:sp>
          <p:nvSpPr>
            <p:cNvPr id="302089" name="Rectangle 9"/>
            <p:cNvSpPr>
              <a:spLocks noChangeArrowheads="1"/>
            </p:cNvSpPr>
            <p:nvPr/>
          </p:nvSpPr>
          <p:spPr bwMode="auto">
            <a:xfrm>
              <a:off x="3379" y="1480"/>
              <a:ext cx="1089" cy="63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302090" name="Text Box 10"/>
            <p:cNvSpPr txBox="1">
              <a:spLocks noChangeArrowheads="1"/>
            </p:cNvSpPr>
            <p:nvPr/>
          </p:nvSpPr>
          <p:spPr bwMode="auto">
            <a:xfrm>
              <a:off x="3560" y="1575"/>
              <a:ext cx="77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/>
                <a:t>组合逻辑</a:t>
              </a:r>
              <a:r>
                <a:rPr lang="en-US" altLang="zh-CN" b="1"/>
                <a:t>    </a:t>
              </a:r>
              <a:r>
                <a:rPr lang="zh-CN" altLang="en-US" b="1"/>
                <a:t>电路</a:t>
              </a:r>
            </a:p>
          </p:txBody>
        </p:sp>
        <p:sp>
          <p:nvSpPr>
            <p:cNvPr id="302091" name="Line 11"/>
            <p:cNvSpPr>
              <a:spLocks noChangeShapeType="1"/>
            </p:cNvSpPr>
            <p:nvPr/>
          </p:nvSpPr>
          <p:spPr bwMode="auto">
            <a:xfrm>
              <a:off x="2971" y="1525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302092" name="Line 12"/>
            <p:cNvSpPr>
              <a:spLocks noChangeShapeType="1"/>
            </p:cNvSpPr>
            <p:nvPr/>
          </p:nvSpPr>
          <p:spPr bwMode="auto">
            <a:xfrm>
              <a:off x="2971" y="1616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302093" name="Line 13"/>
            <p:cNvSpPr>
              <a:spLocks noChangeShapeType="1"/>
            </p:cNvSpPr>
            <p:nvPr/>
          </p:nvSpPr>
          <p:spPr bwMode="auto">
            <a:xfrm>
              <a:off x="2971" y="202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302094" name="Line 14"/>
            <p:cNvSpPr>
              <a:spLocks noChangeShapeType="1"/>
            </p:cNvSpPr>
            <p:nvPr/>
          </p:nvSpPr>
          <p:spPr bwMode="auto">
            <a:xfrm>
              <a:off x="4468" y="1525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302095" name="Line 15"/>
            <p:cNvSpPr>
              <a:spLocks noChangeShapeType="1"/>
            </p:cNvSpPr>
            <p:nvPr/>
          </p:nvSpPr>
          <p:spPr bwMode="auto">
            <a:xfrm>
              <a:off x="4468" y="1616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302096" name="Line 16"/>
            <p:cNvSpPr>
              <a:spLocks noChangeShapeType="1"/>
            </p:cNvSpPr>
            <p:nvPr/>
          </p:nvSpPr>
          <p:spPr bwMode="auto">
            <a:xfrm>
              <a:off x="4468" y="202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302097" name="Line 17"/>
            <p:cNvSpPr>
              <a:spLocks noChangeShapeType="1"/>
            </p:cNvSpPr>
            <p:nvPr/>
          </p:nvSpPr>
          <p:spPr bwMode="auto">
            <a:xfrm>
              <a:off x="3152" y="1706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302098" name="Line 18"/>
            <p:cNvSpPr>
              <a:spLocks noChangeShapeType="1"/>
            </p:cNvSpPr>
            <p:nvPr/>
          </p:nvSpPr>
          <p:spPr bwMode="auto">
            <a:xfrm>
              <a:off x="4694" y="1706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graphicFrame>
          <p:nvGraphicFramePr>
            <p:cNvPr id="8207" name="Object 19"/>
            <p:cNvGraphicFramePr>
              <a:graphicFrameLocks noChangeAspect="1"/>
            </p:cNvGraphicFramePr>
            <p:nvPr/>
          </p:nvGraphicFramePr>
          <p:xfrm>
            <a:off x="2774" y="1330"/>
            <a:ext cx="189" cy="267"/>
          </p:xfrm>
          <a:graphic>
            <a:graphicData uri="http://schemas.openxmlformats.org/presentationml/2006/ole">
              <p:oleObj spid="_x0000_s8207" name="公式" r:id="rId3" imgW="152268" imgH="215713" progId="Equation.3">
                <p:embed/>
              </p:oleObj>
            </a:graphicData>
          </a:graphic>
        </p:graphicFrame>
        <p:graphicFrame>
          <p:nvGraphicFramePr>
            <p:cNvPr id="8208" name="Object 20"/>
            <p:cNvGraphicFramePr>
              <a:graphicFrameLocks noChangeAspect="1"/>
            </p:cNvGraphicFramePr>
            <p:nvPr/>
          </p:nvGraphicFramePr>
          <p:xfrm>
            <a:off x="2776" y="1491"/>
            <a:ext cx="213" cy="258"/>
          </p:xfrm>
          <a:graphic>
            <a:graphicData uri="http://schemas.openxmlformats.org/presentationml/2006/ole">
              <p:oleObj spid="_x0000_s8208" name="公式" r:id="rId4" imgW="177569" imgH="215619" progId="Equation.3">
                <p:embed/>
              </p:oleObj>
            </a:graphicData>
          </a:graphic>
        </p:graphicFrame>
        <p:graphicFrame>
          <p:nvGraphicFramePr>
            <p:cNvPr id="8209" name="Object 21"/>
            <p:cNvGraphicFramePr>
              <a:graphicFrameLocks noChangeAspect="1"/>
            </p:cNvGraphicFramePr>
            <p:nvPr/>
          </p:nvGraphicFramePr>
          <p:xfrm>
            <a:off x="2813" y="1878"/>
            <a:ext cx="223" cy="285"/>
          </p:xfrm>
          <a:graphic>
            <a:graphicData uri="http://schemas.openxmlformats.org/presentationml/2006/ole">
              <p:oleObj spid="_x0000_s8209" name="公式" r:id="rId5" imgW="177646" imgH="228402" progId="Equation.3">
                <p:embed/>
              </p:oleObj>
            </a:graphicData>
          </a:graphic>
        </p:graphicFrame>
        <p:graphicFrame>
          <p:nvGraphicFramePr>
            <p:cNvPr id="8210" name="Object 22"/>
            <p:cNvGraphicFramePr>
              <a:graphicFrameLocks noChangeAspect="1"/>
            </p:cNvGraphicFramePr>
            <p:nvPr/>
          </p:nvGraphicFramePr>
          <p:xfrm>
            <a:off x="4862" y="1355"/>
            <a:ext cx="213" cy="277"/>
          </p:xfrm>
          <a:graphic>
            <a:graphicData uri="http://schemas.openxmlformats.org/presentationml/2006/ole">
              <p:oleObj spid="_x0000_s8210" name="公式" r:id="rId6" imgW="164885" imgH="215619" progId="Equation.3">
                <p:embed/>
              </p:oleObj>
            </a:graphicData>
          </a:graphic>
        </p:graphicFrame>
        <p:graphicFrame>
          <p:nvGraphicFramePr>
            <p:cNvPr id="8211" name="Object 23"/>
            <p:cNvGraphicFramePr>
              <a:graphicFrameLocks noChangeAspect="1"/>
            </p:cNvGraphicFramePr>
            <p:nvPr/>
          </p:nvGraphicFramePr>
          <p:xfrm>
            <a:off x="4883" y="1532"/>
            <a:ext cx="195" cy="239"/>
          </p:xfrm>
          <a:graphic>
            <a:graphicData uri="http://schemas.openxmlformats.org/presentationml/2006/ole">
              <p:oleObj spid="_x0000_s8211" name="公式" r:id="rId7" imgW="164957" imgH="203024" progId="Equation.3">
                <p:embed/>
              </p:oleObj>
            </a:graphicData>
          </a:graphic>
        </p:graphicFrame>
        <p:graphicFrame>
          <p:nvGraphicFramePr>
            <p:cNvPr id="8212" name="Object 24"/>
            <p:cNvGraphicFramePr>
              <a:graphicFrameLocks noChangeAspect="1"/>
            </p:cNvGraphicFramePr>
            <p:nvPr/>
          </p:nvGraphicFramePr>
          <p:xfrm>
            <a:off x="4872" y="1909"/>
            <a:ext cx="232" cy="258"/>
          </p:xfrm>
          <a:graphic>
            <a:graphicData uri="http://schemas.openxmlformats.org/presentationml/2006/ole">
              <p:oleObj spid="_x0000_s8212" name="公式" r:id="rId8" imgW="203112" imgH="228501" progId="Equation.3">
                <p:embed/>
              </p:oleObj>
            </a:graphicData>
          </a:graphic>
        </p:graphicFrame>
        <p:sp>
          <p:nvSpPr>
            <p:cNvPr id="302105" name="Text Box 25"/>
            <p:cNvSpPr txBox="1">
              <a:spLocks noChangeArrowheads="1"/>
            </p:cNvSpPr>
            <p:nvPr/>
          </p:nvSpPr>
          <p:spPr bwMode="auto">
            <a:xfrm>
              <a:off x="2793" y="2175"/>
              <a:ext cx="23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/>
                <a:t>组合逻辑电路的框图</a:t>
              </a:r>
            </a:p>
          </p:txBody>
        </p:sp>
      </p:grpSp>
      <p:graphicFrame>
        <p:nvGraphicFramePr>
          <p:cNvPr id="302106" name="Object 26"/>
          <p:cNvGraphicFramePr>
            <a:graphicFrameLocks noChangeAspect="1"/>
          </p:cNvGraphicFramePr>
          <p:nvPr/>
        </p:nvGraphicFramePr>
        <p:xfrm>
          <a:off x="5053013" y="4321175"/>
          <a:ext cx="1993900" cy="630238"/>
        </p:xfrm>
        <a:graphic>
          <a:graphicData uri="http://schemas.openxmlformats.org/presentationml/2006/ole">
            <p:oleObj spid="_x0000_s8195" name="公式" r:id="rId9" imgW="647419" imgH="203112" progId="Equation.3">
              <p:embed/>
            </p:oleObj>
          </a:graphicData>
        </a:graphic>
      </p:graphicFrame>
      <p:graphicFrame>
        <p:nvGraphicFramePr>
          <p:cNvPr id="302109" name="Object 29"/>
          <p:cNvGraphicFramePr>
            <a:graphicFrameLocks noChangeAspect="1"/>
          </p:cNvGraphicFramePr>
          <p:nvPr/>
        </p:nvGraphicFramePr>
        <p:xfrm>
          <a:off x="693738" y="3441700"/>
          <a:ext cx="3654425" cy="2674938"/>
        </p:xfrm>
        <a:graphic>
          <a:graphicData uri="http://schemas.openxmlformats.org/presentationml/2006/ole">
            <p:oleObj spid="_x0000_s8196" name="公式" r:id="rId10" imgW="124460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0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0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88423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二、多位加法器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427038" y="1052513"/>
            <a:ext cx="8137525" cy="5153025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串行进位加法器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优点：简单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缺点：慢</a:t>
            </a:r>
          </a:p>
        </p:txBody>
      </p:sp>
      <p:pic>
        <p:nvPicPr>
          <p:cNvPr id="280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4313" y="1752600"/>
            <a:ext cx="6480175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80581" name="Object 5"/>
          <p:cNvGraphicFramePr>
            <a:graphicFrameLocks noChangeAspect="1"/>
          </p:cNvGraphicFramePr>
          <p:nvPr/>
        </p:nvGraphicFramePr>
        <p:xfrm>
          <a:off x="519113" y="4635500"/>
          <a:ext cx="4400550" cy="2124075"/>
        </p:xfrm>
        <a:graphic>
          <a:graphicData uri="http://schemas.openxmlformats.org/presentationml/2006/ole">
            <p:oleObj spid="_x0000_s56324" name="公式" r:id="rId4" imgW="189230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436563"/>
            <a:ext cx="8137525" cy="55133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超前进位加法器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基本原理：加到第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位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的进位输入信号是两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个加数第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位以前各位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 ~ j-1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）的函数，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可在相加前由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A,B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两数确定。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优点：快，每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位的</a:t>
            </a:r>
            <a:r>
              <a:rPr lang="zh-CN" altLang="en-US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endParaRPr lang="en-US" altLang="zh-CN" smtClean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及最后的</a:t>
            </a:r>
            <a:r>
              <a:rPr lang="zh-CN" altLang="en-US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进位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基本同时产生。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缺点：电路复杂。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7453313" y="6021388"/>
            <a:ext cx="1439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74LS283</a:t>
            </a:r>
          </a:p>
        </p:txBody>
      </p:sp>
      <p:pic>
        <p:nvPicPr>
          <p:cNvPr id="281613" name="Picture 13" descr="4-3-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4394" y="549275"/>
            <a:ext cx="3802062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28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" dur="1000"/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69" name="Object 4"/>
          <p:cNvGraphicFramePr>
            <a:graphicFrameLocks noChangeAspect="1"/>
          </p:cNvGraphicFramePr>
          <p:nvPr/>
        </p:nvGraphicFramePr>
        <p:xfrm>
          <a:off x="539750" y="455613"/>
          <a:ext cx="6673850" cy="6402387"/>
        </p:xfrm>
        <a:graphic>
          <a:graphicData uri="http://schemas.openxmlformats.org/presentationml/2006/ole">
            <p:oleObj spid="_x0000_s58369" name="公式" r:id="rId3" imgW="4089400" imgH="3924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1788"/>
            <a:ext cx="8686800" cy="1584325"/>
          </a:xfrm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思考：已知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位二进制数（其值小于等于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），试实现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Y=3X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并用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段数码管进行显示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?</a:t>
            </a:r>
          </a:p>
        </p:txBody>
      </p:sp>
      <p:graphicFrame>
        <p:nvGraphicFramePr>
          <p:cNvPr id="60418" name="Object 3"/>
          <p:cNvGraphicFramePr>
            <a:graphicFrameLocks noChangeAspect="1"/>
          </p:cNvGraphicFramePr>
          <p:nvPr/>
        </p:nvGraphicFramePr>
        <p:xfrm>
          <a:off x="6254750" y="2133600"/>
          <a:ext cx="838200" cy="1511300"/>
        </p:xfrm>
        <a:graphic>
          <a:graphicData uri="http://schemas.openxmlformats.org/presentationml/2006/ole">
            <p:oleObj spid="_x0000_s60418" name="Photo Editor 照片" r:id="rId3" imgW="5038095" imgH="9078592" progId="">
              <p:embed/>
            </p:oleObj>
          </a:graphicData>
        </a:graphic>
      </p:graphicFrame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2051050" y="1916113"/>
            <a:ext cx="2592388" cy="20161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Y=3X</a:t>
            </a:r>
          </a:p>
        </p:txBody>
      </p:sp>
      <p:sp>
        <p:nvSpPr>
          <p:cNvPr id="283653" name="Line 5"/>
          <p:cNvSpPr>
            <a:spLocks noChangeShapeType="1"/>
          </p:cNvSpPr>
          <p:nvPr/>
        </p:nvSpPr>
        <p:spPr bwMode="auto">
          <a:xfrm>
            <a:off x="827088" y="2449513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83654" name="Line 6"/>
          <p:cNvSpPr>
            <a:spLocks noChangeShapeType="1"/>
          </p:cNvSpPr>
          <p:nvPr/>
        </p:nvSpPr>
        <p:spPr bwMode="auto">
          <a:xfrm>
            <a:off x="827088" y="280987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>
            <a:off x="828675" y="316865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83656" name="AutoShape 8"/>
          <p:cNvSpPr>
            <a:spLocks noChangeArrowheads="1"/>
          </p:cNvSpPr>
          <p:nvPr/>
        </p:nvSpPr>
        <p:spPr bwMode="auto">
          <a:xfrm>
            <a:off x="4859338" y="2708275"/>
            <a:ext cx="1152525" cy="288925"/>
          </a:xfrm>
          <a:prstGeom prst="rightArrow">
            <a:avLst>
              <a:gd name="adj1" fmla="val 50000"/>
              <a:gd name="adj2" fmla="val 99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83657" name="Text Box 9"/>
          <p:cNvSpPr txBox="1">
            <a:spLocks noChangeArrowheads="1"/>
          </p:cNvSpPr>
          <p:nvPr/>
        </p:nvSpPr>
        <p:spPr bwMode="auto">
          <a:xfrm>
            <a:off x="3924300" y="1844675"/>
            <a:ext cx="9366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800" b="1">
                <a:latin typeface="Comic Sans MS" charset="0"/>
                <a:ea typeface="楷体_GB2312" charset="0"/>
              </a:rPr>
              <a:t>？</a:t>
            </a:r>
          </a:p>
        </p:txBody>
      </p:sp>
      <p:sp>
        <p:nvSpPr>
          <p:cNvPr id="283658" name="Text Box 10"/>
          <p:cNvSpPr txBox="1">
            <a:spLocks noChangeArrowheads="1"/>
          </p:cNvSpPr>
          <p:nvPr/>
        </p:nvSpPr>
        <p:spPr bwMode="auto">
          <a:xfrm>
            <a:off x="395288" y="2233613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latin typeface="Arial" charset="0"/>
                <a:ea typeface="楷体_GB2312" charset="0"/>
              </a:rPr>
              <a:t>D2</a:t>
            </a:r>
          </a:p>
        </p:txBody>
      </p:sp>
      <p:sp>
        <p:nvSpPr>
          <p:cNvPr id="283659" name="Text Box 11"/>
          <p:cNvSpPr txBox="1">
            <a:spLocks noChangeArrowheads="1"/>
          </p:cNvSpPr>
          <p:nvPr/>
        </p:nvSpPr>
        <p:spPr bwMode="auto">
          <a:xfrm>
            <a:off x="395288" y="2593975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latin typeface="Arial" charset="0"/>
                <a:ea typeface="楷体_GB2312" charset="0"/>
              </a:rPr>
              <a:t>D1</a:t>
            </a:r>
          </a:p>
        </p:txBody>
      </p:sp>
      <p:sp>
        <p:nvSpPr>
          <p:cNvPr id="283660" name="Text Box 12"/>
          <p:cNvSpPr txBox="1">
            <a:spLocks noChangeArrowheads="1"/>
          </p:cNvSpPr>
          <p:nvPr/>
        </p:nvSpPr>
        <p:spPr bwMode="auto">
          <a:xfrm>
            <a:off x="395288" y="2954338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latin typeface="Arial" charset="0"/>
                <a:ea typeface="楷体_GB2312" charset="0"/>
              </a:rPr>
              <a:t>D0</a:t>
            </a:r>
          </a:p>
        </p:txBody>
      </p:sp>
      <p:graphicFrame>
        <p:nvGraphicFramePr>
          <p:cNvPr id="60428" name="Object 13"/>
          <p:cNvGraphicFramePr>
            <a:graphicFrameLocks noChangeAspect="1"/>
          </p:cNvGraphicFramePr>
          <p:nvPr/>
        </p:nvGraphicFramePr>
        <p:xfrm>
          <a:off x="5508625" y="3789363"/>
          <a:ext cx="2035175" cy="2635250"/>
        </p:xfrm>
        <a:graphic>
          <a:graphicData uri="http://schemas.openxmlformats.org/presentationml/2006/ole">
            <p:oleObj spid="_x0000_s60428" name="Photo Editor 照片" r:id="rId4" imgW="7445385" imgH="964013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884238"/>
          </a:xfrm>
        </p:spPr>
        <p:txBody>
          <a:bodyPr/>
          <a:lstStyle/>
          <a:p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4.4.5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数值比较器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427038" y="1196975"/>
            <a:ext cx="8137525" cy="5008563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用来比较两个二进制数的数值大小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位数值比较器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A,B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比较有三种可能结果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84676" name="Object 4"/>
          <p:cNvGraphicFramePr>
            <a:graphicFrameLocks noChangeAspect="1"/>
          </p:cNvGraphicFramePr>
          <p:nvPr/>
        </p:nvGraphicFramePr>
        <p:xfrm>
          <a:off x="331788" y="2038350"/>
          <a:ext cx="6427787" cy="1744663"/>
        </p:xfrm>
        <a:graphic>
          <a:graphicData uri="http://schemas.openxmlformats.org/presentationml/2006/ole">
            <p:oleObj spid="_x0000_s61443" name="公式" r:id="rId3" imgW="2946400" imgH="800100" progId="Equation.3">
              <p:embed/>
            </p:oleObj>
          </a:graphicData>
        </a:graphic>
      </p:graphicFrame>
      <p:pic>
        <p:nvPicPr>
          <p:cNvPr id="284678" name="Picture 6" descr="4-3-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3933825"/>
            <a:ext cx="7993063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29600" cy="668338"/>
          </a:xfrm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二、多位数值比较器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135937" cy="5400675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原理：从高位比起，只有高位相等，才比较下一位。</a:t>
            </a:r>
            <a:endParaRPr lang="en-US" altLang="zh-CN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endParaRPr lang="en-US" altLang="zh-CN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例如：</a:t>
            </a:r>
            <a:endParaRPr lang="en-US" altLang="zh-CN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endParaRPr lang="en-US" altLang="zh-CN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endParaRPr lang="en-US" altLang="zh-CN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endParaRPr lang="en-US" altLang="zh-CN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endParaRPr lang="en-US" altLang="zh-CN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endParaRPr lang="en-US" altLang="zh-CN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endParaRPr lang="zh-CN" altLang="en-US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85700" name="Object 4"/>
          <p:cNvGraphicFramePr>
            <a:graphicFrameLocks noChangeAspect="1"/>
          </p:cNvGraphicFramePr>
          <p:nvPr/>
        </p:nvGraphicFramePr>
        <p:xfrm>
          <a:off x="539750" y="2565400"/>
          <a:ext cx="8193088" cy="2852738"/>
        </p:xfrm>
        <a:graphic>
          <a:graphicData uri="http://schemas.openxmlformats.org/presentationml/2006/ole">
            <p:oleObj spid="_x0000_s62467" name="公式" r:id="rId3" imgW="3683000" imgH="1282700" progId="Equation.3">
              <p:embed/>
            </p:oleObj>
          </a:graphicData>
        </a:graphic>
      </p:graphicFrame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2771775" y="3141663"/>
            <a:ext cx="1368425" cy="503237"/>
          </a:xfrm>
          <a:prstGeom prst="rect">
            <a:avLst/>
          </a:prstGeom>
          <a:solidFill>
            <a:srgbClr val="00FFCC">
              <a:alpha val="1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85702" name="Rectangle 6"/>
          <p:cNvSpPr>
            <a:spLocks noChangeArrowheads="1"/>
          </p:cNvSpPr>
          <p:nvPr/>
        </p:nvSpPr>
        <p:spPr bwMode="auto">
          <a:xfrm>
            <a:off x="5148263" y="3141663"/>
            <a:ext cx="2808287" cy="503237"/>
          </a:xfrm>
          <a:prstGeom prst="rect">
            <a:avLst/>
          </a:prstGeom>
          <a:solidFill>
            <a:srgbClr val="00FFCC">
              <a:alpha val="1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85703" name="Rectangle 7"/>
          <p:cNvSpPr>
            <a:spLocks noChangeArrowheads="1"/>
          </p:cNvSpPr>
          <p:nvPr/>
        </p:nvSpPr>
        <p:spPr bwMode="auto">
          <a:xfrm>
            <a:off x="1979613" y="3716338"/>
            <a:ext cx="4968875" cy="504825"/>
          </a:xfrm>
          <a:prstGeom prst="rect">
            <a:avLst/>
          </a:prstGeom>
          <a:solidFill>
            <a:srgbClr val="00FFCC">
              <a:alpha val="1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animBg="1"/>
      <p:bldP spid="285702" grpId="0" animBg="1"/>
      <p:bldP spid="28570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569076" cy="884238"/>
          </a:xfrm>
        </p:spPr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集成电路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CC14585  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实现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位二进制数的比较</a:t>
            </a:r>
          </a:p>
        </p:txBody>
      </p:sp>
      <p:graphicFrame>
        <p:nvGraphicFramePr>
          <p:cNvPr id="63490" name="Object 5"/>
          <p:cNvGraphicFramePr>
            <a:graphicFrameLocks noChangeAspect="1"/>
          </p:cNvGraphicFramePr>
          <p:nvPr/>
        </p:nvGraphicFramePr>
        <p:xfrm>
          <a:off x="611188" y="908050"/>
          <a:ext cx="6661150" cy="587375"/>
        </p:xfrm>
        <a:graphic>
          <a:graphicData uri="http://schemas.openxmlformats.org/presentationml/2006/ole">
            <p:oleObj spid="_x0000_s63490" name="公式" r:id="rId3" imgW="2654300" imgH="241300" progId="Equation.3">
              <p:embed/>
            </p:oleObj>
          </a:graphicData>
        </a:graphic>
      </p:graphicFrame>
      <p:graphicFrame>
        <p:nvGraphicFramePr>
          <p:cNvPr id="63491" name="Object 8"/>
          <p:cNvGraphicFramePr>
            <a:graphicFrameLocks noChangeAspect="1"/>
          </p:cNvGraphicFramePr>
          <p:nvPr/>
        </p:nvGraphicFramePr>
        <p:xfrm>
          <a:off x="0" y="2349500"/>
          <a:ext cx="4140200" cy="1722438"/>
        </p:xfrm>
        <a:graphic>
          <a:graphicData uri="http://schemas.openxmlformats.org/presentationml/2006/ole">
            <p:oleObj spid="_x0000_s63491" name="公式" r:id="rId4" imgW="1828800" imgH="762000" progId="Equation.3">
              <p:embed/>
            </p:oleObj>
          </a:graphicData>
        </a:graphic>
      </p:graphicFrame>
      <p:grpSp>
        <p:nvGrpSpPr>
          <p:cNvPr id="63492" name="Group 13"/>
          <p:cNvGrpSpPr>
            <a:grpSpLocks/>
          </p:cNvGrpSpPr>
          <p:nvPr/>
        </p:nvGrpSpPr>
        <p:grpSpPr bwMode="auto">
          <a:xfrm>
            <a:off x="3995738" y="1414463"/>
            <a:ext cx="5040312" cy="4967287"/>
            <a:chOff x="884" y="709"/>
            <a:chExt cx="3175" cy="3129"/>
          </a:xfrm>
        </p:grpSpPr>
        <p:grpSp>
          <p:nvGrpSpPr>
            <p:cNvPr id="63493" name="Group 12"/>
            <p:cNvGrpSpPr>
              <a:grpSpLocks/>
            </p:cNvGrpSpPr>
            <p:nvPr/>
          </p:nvGrpSpPr>
          <p:grpSpPr bwMode="auto">
            <a:xfrm>
              <a:off x="884" y="709"/>
              <a:ext cx="3175" cy="3129"/>
              <a:chOff x="2562" y="981"/>
              <a:chExt cx="2767" cy="2658"/>
            </a:xfrm>
          </p:grpSpPr>
          <p:pic>
            <p:nvPicPr>
              <p:cNvPr id="63495" name="Picture 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608" y="981"/>
                <a:ext cx="2721" cy="2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6724" name="Rectangle 4"/>
              <p:cNvSpPr>
                <a:spLocks noChangeArrowheads="1"/>
              </p:cNvSpPr>
              <p:nvPr/>
            </p:nvSpPr>
            <p:spPr bwMode="auto">
              <a:xfrm>
                <a:off x="2562" y="3022"/>
                <a:ext cx="862" cy="590"/>
              </a:xfrm>
              <a:prstGeom prst="rect">
                <a:avLst/>
              </a:prstGeom>
              <a:solidFill>
                <a:srgbClr val="99CCFF">
                  <a:alpha val="14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楷体_GB2312" charset="0"/>
                </a:endParaRPr>
              </a:p>
            </p:txBody>
          </p:sp>
          <p:sp>
            <p:nvSpPr>
              <p:cNvPr id="286726" name="Rectangle 6"/>
              <p:cNvSpPr>
                <a:spLocks noChangeArrowheads="1"/>
              </p:cNvSpPr>
              <p:nvPr/>
            </p:nvSpPr>
            <p:spPr bwMode="auto">
              <a:xfrm>
                <a:off x="4513" y="1752"/>
                <a:ext cx="408" cy="317"/>
              </a:xfrm>
              <a:prstGeom prst="rect">
                <a:avLst/>
              </a:prstGeom>
              <a:solidFill>
                <a:srgbClr val="FF6600">
                  <a:alpha val="16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楷体_GB2312" charset="0"/>
                </a:endParaRPr>
              </a:p>
            </p:txBody>
          </p:sp>
          <p:sp>
            <p:nvSpPr>
              <p:cNvPr id="286727" name="Rectangle 7"/>
              <p:cNvSpPr>
                <a:spLocks noChangeArrowheads="1"/>
              </p:cNvSpPr>
              <p:nvPr/>
            </p:nvSpPr>
            <p:spPr bwMode="auto">
              <a:xfrm>
                <a:off x="4513" y="2886"/>
                <a:ext cx="454" cy="453"/>
              </a:xfrm>
              <a:prstGeom prst="rect">
                <a:avLst/>
              </a:prstGeom>
              <a:solidFill>
                <a:srgbClr val="FF6600">
                  <a:alpha val="16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楷体_GB2312" charset="0"/>
                </a:endParaRPr>
              </a:p>
            </p:txBody>
          </p:sp>
          <p:sp>
            <p:nvSpPr>
              <p:cNvPr id="286730" name="Line 10"/>
              <p:cNvSpPr>
                <a:spLocks noChangeShapeType="1"/>
              </p:cNvSpPr>
              <p:nvPr/>
            </p:nvSpPr>
            <p:spPr bwMode="auto">
              <a:xfrm>
                <a:off x="3198" y="3541"/>
                <a:ext cx="1088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楷体_GB2312" charset="0"/>
                </a:endParaRPr>
              </a:p>
            </p:txBody>
          </p:sp>
          <p:sp>
            <p:nvSpPr>
              <p:cNvPr id="286731" name="Line 11"/>
              <p:cNvSpPr>
                <a:spLocks noChangeShapeType="1"/>
              </p:cNvSpPr>
              <p:nvPr/>
            </p:nvSpPr>
            <p:spPr bwMode="auto">
              <a:xfrm>
                <a:off x="2870" y="3541"/>
                <a:ext cx="181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楷体_GB2312" charset="0"/>
                </a:endParaRPr>
              </a:p>
            </p:txBody>
          </p:sp>
        </p:grpSp>
        <p:sp>
          <p:nvSpPr>
            <p:cNvPr id="286729" name="Line 9"/>
            <p:cNvSpPr>
              <a:spLocks noChangeShapeType="1"/>
            </p:cNvSpPr>
            <p:nvPr/>
          </p:nvSpPr>
          <p:spPr bwMode="auto">
            <a:xfrm>
              <a:off x="2853" y="3412"/>
              <a:ext cx="9" cy="317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  <a:latin typeface="Comic Sans MS" pitchFamily="66" charset="0"/>
              </a:rPr>
              <a:t>4.5 </a:t>
            </a:r>
            <a:r>
              <a:rPr lang="zh-CN" altLang="en-US" dirty="0" smtClean="0">
                <a:effectLst/>
                <a:latin typeface="Comic Sans MS" pitchFamily="66" charset="0"/>
              </a:rPr>
              <a:t>层次化和模块化的设计方法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039" y="1341438"/>
            <a:ext cx="7889378" cy="4864100"/>
          </a:xfrm>
        </p:spPr>
        <p:txBody>
          <a:bodyPr/>
          <a:lstStyle/>
          <a:p>
            <a:r>
              <a:rPr lang="zh-CN" altLang="en-US" dirty="0" smtClean="0"/>
              <a:t>层次化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自顶向下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自底向上</a:t>
            </a:r>
            <a:endParaRPr lang="en-US" altLang="zh-CN" dirty="0" smtClean="0"/>
          </a:p>
          <a:p>
            <a:r>
              <a:rPr lang="zh-CN" altLang="en-US" dirty="0" smtClean="0"/>
              <a:t>模块化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将经过设计和验证的逻辑电路封装模块，反复使用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4.5.1 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427038" y="1628775"/>
            <a:ext cx="7673975" cy="3313113"/>
          </a:xfrm>
        </p:spPr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用两片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线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-3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线优先编码器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16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线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-4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线优先编码器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的优先权最高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· · ·</a:t>
            </a:r>
          </a:p>
        </p:txBody>
      </p:sp>
      <p:sp>
        <p:nvSpPr>
          <p:cNvPr id="184324" name="AutoShape 4"/>
          <p:cNvSpPr>
            <a:spLocks noChangeArrowheads="1"/>
          </p:cNvSpPr>
          <p:nvPr/>
        </p:nvSpPr>
        <p:spPr bwMode="auto">
          <a:xfrm>
            <a:off x="3563938" y="2204789"/>
            <a:ext cx="431800" cy="792163"/>
          </a:xfrm>
          <a:prstGeom prst="downArrow">
            <a:avLst>
              <a:gd name="adj1" fmla="val 50000"/>
              <a:gd name="adj2" fmla="val 458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graphicFrame>
        <p:nvGraphicFramePr>
          <p:cNvPr id="23556" name="Object 6"/>
          <p:cNvGraphicFramePr>
            <a:graphicFrameLocks noChangeAspect="1"/>
          </p:cNvGraphicFramePr>
          <p:nvPr/>
        </p:nvGraphicFramePr>
        <p:xfrm>
          <a:off x="2309813" y="4163169"/>
          <a:ext cx="533400" cy="561975"/>
        </p:xfrm>
        <a:graphic>
          <a:graphicData uri="http://schemas.openxmlformats.org/presentationml/2006/ole">
            <p:oleObj spid="_x0000_s93186" name="公式" r:id="rId3" imgW="2286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406" name="Picture 62" descr="4-3-4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 t="5103" b="5103"/>
          <a:stretch>
            <a:fillRect/>
          </a:stretch>
        </p:blipFill>
        <p:spPr>
          <a:noFill/>
        </p:spPr>
      </p:pic>
      <p:sp>
        <p:nvSpPr>
          <p:cNvPr id="185347" name="AutoShape 3"/>
          <p:cNvSpPr>
            <a:spLocks noChangeArrowheads="1"/>
          </p:cNvSpPr>
          <p:nvPr/>
        </p:nvSpPr>
        <p:spPr bwMode="auto">
          <a:xfrm>
            <a:off x="1476375" y="1412875"/>
            <a:ext cx="6262688" cy="431800"/>
          </a:xfrm>
          <a:prstGeom prst="rightArrow">
            <a:avLst>
              <a:gd name="adj1" fmla="val 50000"/>
              <a:gd name="adj2" fmla="val 362592"/>
            </a:avLst>
          </a:prstGeom>
          <a:solidFill>
            <a:schemeClr val="accent1">
              <a:alpha val="42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rgbClr val="FF0000"/>
              </a:solidFill>
              <a:latin typeface="Arial" charset="0"/>
              <a:ea typeface="楷体_GB2312" charset="0"/>
            </a:endParaRP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1476375" y="4221163"/>
            <a:ext cx="5903913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611188" y="2420938"/>
            <a:ext cx="503237" cy="10080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4140200" y="2276475"/>
            <a:ext cx="719138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7885113" y="2420938"/>
            <a:ext cx="433387" cy="1128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graphicFrame>
        <p:nvGraphicFramePr>
          <p:cNvPr id="185401" name="Group 57"/>
          <p:cNvGraphicFramePr>
            <a:graphicFrameLocks noGrp="1"/>
          </p:cNvGraphicFramePr>
          <p:nvPr/>
        </p:nvGraphicFramePr>
        <p:xfrm>
          <a:off x="2771775" y="4292600"/>
          <a:ext cx="3059113" cy="1676400"/>
        </p:xfrm>
        <a:graphic>
          <a:graphicData uri="http://schemas.openxmlformats.org/drawingml/2006/table">
            <a:tbl>
              <a:tblPr/>
              <a:tblGrid>
                <a:gridCol w="431800"/>
                <a:gridCol w="784225"/>
                <a:gridCol w="1843088"/>
              </a:tblGrid>
              <a:tr h="334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不工作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工作，但无输入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工作，且有输入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不可能出现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038" y="1412875"/>
            <a:ext cx="8137525" cy="4792663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288" y="188913"/>
            <a:ext cx="822960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/>
          <a:p>
            <a:r>
              <a:rPr kumimoji="1" lang="en-US" altLang="zh-CN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</a:t>
            </a:r>
            <a:r>
              <a:rPr kumimoji="1" lang="zh-CN" altLang="zh-CN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组合逻辑电路的分析方法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36" name="Picture 20" descr="4-3-4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>
          <a:xfrm>
            <a:off x="827088" y="404813"/>
            <a:ext cx="7416800" cy="5976937"/>
          </a:xfrm>
          <a:noFill/>
        </p:spPr>
      </p:pic>
      <p:sp>
        <p:nvSpPr>
          <p:cNvPr id="188419" name="AutoShape 3"/>
          <p:cNvSpPr>
            <a:spLocks noChangeArrowheads="1"/>
          </p:cNvSpPr>
          <p:nvPr/>
        </p:nvSpPr>
        <p:spPr bwMode="auto">
          <a:xfrm>
            <a:off x="1331913" y="1268413"/>
            <a:ext cx="6119812" cy="431800"/>
          </a:xfrm>
          <a:prstGeom prst="rightArrow">
            <a:avLst>
              <a:gd name="adj1" fmla="val 50000"/>
              <a:gd name="adj2" fmla="val 354320"/>
            </a:avLst>
          </a:prstGeom>
          <a:solidFill>
            <a:schemeClr val="accent1">
              <a:alpha val="42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rgbClr val="FF0000"/>
              </a:solidFill>
              <a:latin typeface="Arial" charset="0"/>
              <a:ea typeface="楷体_GB2312" charset="0"/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7885113" y="2276475"/>
            <a:ext cx="433387" cy="1128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2268538" y="4149725"/>
            <a:ext cx="6264275" cy="1728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2339975" y="4076700"/>
            <a:ext cx="5945188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第一片为高优先权</a:t>
            </a:r>
            <a:endParaRPr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只有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(1)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无编码输入时，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(2)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才允许工作</a:t>
            </a:r>
            <a:endParaRPr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第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(1)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片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     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时表示对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       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的编码</a:t>
            </a:r>
            <a:endParaRPr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低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3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位输出应是两片的输出的“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或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”</a:t>
            </a:r>
          </a:p>
        </p:txBody>
      </p:sp>
      <p:graphicFrame>
        <p:nvGraphicFramePr>
          <p:cNvPr id="25606" name="Object 7"/>
          <p:cNvGraphicFramePr>
            <a:graphicFrameLocks noChangeAspect="1"/>
          </p:cNvGraphicFramePr>
          <p:nvPr/>
        </p:nvGraphicFramePr>
        <p:xfrm>
          <a:off x="3708400" y="4941888"/>
          <a:ext cx="1008063" cy="455612"/>
        </p:xfrm>
        <a:graphic>
          <a:graphicData uri="http://schemas.openxmlformats.org/presentationml/2006/ole">
            <p:oleObj spid="_x0000_s94210" name="公式" r:id="rId4" imgW="508000" imgH="228600" progId="Equation.3">
              <p:embed/>
            </p:oleObj>
          </a:graphicData>
        </a:graphic>
      </p:graphicFrame>
      <p:graphicFrame>
        <p:nvGraphicFramePr>
          <p:cNvPr id="25607" name="Object 8"/>
          <p:cNvGraphicFramePr>
            <a:graphicFrameLocks noChangeAspect="1"/>
          </p:cNvGraphicFramePr>
          <p:nvPr/>
        </p:nvGraphicFramePr>
        <p:xfrm>
          <a:off x="5915025" y="4941888"/>
          <a:ext cx="1162050" cy="501650"/>
        </p:xfrm>
        <a:graphic>
          <a:graphicData uri="http://schemas.openxmlformats.org/presentationml/2006/ole">
            <p:oleObj spid="_x0000_s94211" name="公式" r:id="rId5" imgW="558558" imgH="24119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8" descr="4-3-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404813"/>
            <a:ext cx="7416800" cy="597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9443" name="AutoShape 3"/>
          <p:cNvSpPr>
            <a:spLocks noChangeArrowheads="1"/>
          </p:cNvSpPr>
          <p:nvPr/>
        </p:nvSpPr>
        <p:spPr bwMode="auto">
          <a:xfrm>
            <a:off x="1908175" y="1268413"/>
            <a:ext cx="5543550" cy="431800"/>
          </a:xfrm>
          <a:prstGeom prst="rightArrow">
            <a:avLst>
              <a:gd name="adj1" fmla="val 50000"/>
              <a:gd name="adj2" fmla="val 320956"/>
            </a:avLst>
          </a:prstGeom>
          <a:solidFill>
            <a:schemeClr val="accent1">
              <a:alpha val="42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rgbClr val="FF0000"/>
              </a:solidFill>
              <a:latin typeface="Arial" charset="0"/>
              <a:ea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0" descr="4-3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325464"/>
            <a:ext cx="7129462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04" name="AutoShape 4"/>
          <p:cNvSpPr>
            <a:spLocks noChangeArrowheads="1"/>
          </p:cNvSpPr>
          <p:nvPr/>
        </p:nvSpPr>
        <p:spPr bwMode="auto">
          <a:xfrm>
            <a:off x="2051050" y="2206055"/>
            <a:ext cx="5976938" cy="11509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56006" name="Rectangle 6"/>
          <p:cNvSpPr>
            <a:spLocks noChangeArrowheads="1"/>
          </p:cNvSpPr>
          <p:nvPr/>
        </p:nvSpPr>
        <p:spPr bwMode="auto">
          <a:xfrm>
            <a:off x="1908175" y="5349651"/>
            <a:ext cx="6121400" cy="431800"/>
          </a:xfrm>
          <a:prstGeom prst="rect">
            <a:avLst/>
          </a:prstGeom>
          <a:solidFill>
            <a:srgbClr val="FFFFCC">
              <a:alpha val="1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56007" name="Rectangle 7"/>
          <p:cNvSpPr>
            <a:spLocks noChangeArrowheads="1"/>
          </p:cNvSpPr>
          <p:nvPr/>
        </p:nvSpPr>
        <p:spPr bwMode="auto">
          <a:xfrm>
            <a:off x="755650" y="2325464"/>
            <a:ext cx="1008063" cy="1081087"/>
          </a:xfrm>
          <a:prstGeom prst="rect">
            <a:avLst/>
          </a:prstGeom>
          <a:solidFill>
            <a:srgbClr val="FFFFCC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56008" name="Rectangle 8"/>
          <p:cNvSpPr>
            <a:spLocks noGrp="1" noChangeArrowheads="1"/>
          </p:cNvSpPr>
          <p:nvPr>
            <p:ph idx="1"/>
          </p:nvPr>
        </p:nvSpPr>
        <p:spPr>
          <a:xfrm>
            <a:off x="1908175" y="1101501"/>
            <a:ext cx="6337300" cy="2232025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利用附加控制端进行扩展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用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74HC138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线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—8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线译码器）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4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线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—16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线译码器</a:t>
            </a:r>
          </a:p>
        </p:txBody>
      </p:sp>
      <p:sp>
        <p:nvSpPr>
          <p:cNvPr id="256009" name="AutoShape 9"/>
          <p:cNvSpPr>
            <a:spLocks noChangeArrowheads="1"/>
          </p:cNvSpPr>
          <p:nvPr/>
        </p:nvSpPr>
        <p:spPr bwMode="auto">
          <a:xfrm>
            <a:off x="4716463" y="2084314"/>
            <a:ext cx="333375" cy="719137"/>
          </a:xfrm>
          <a:prstGeom prst="downArrow">
            <a:avLst>
              <a:gd name="adj1" fmla="val 50000"/>
              <a:gd name="adj2" fmla="val 539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56011" name="Rectangle 11"/>
          <p:cNvSpPr>
            <a:spLocks noChangeArrowheads="1"/>
          </p:cNvSpPr>
          <p:nvPr/>
        </p:nvSpPr>
        <p:spPr bwMode="auto">
          <a:xfrm>
            <a:off x="7524750" y="3262089"/>
            <a:ext cx="503238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884237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4.5.2 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4" descr="4-3-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692150"/>
            <a:ext cx="7345363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63713" y="836613"/>
            <a:ext cx="4824412" cy="1114425"/>
            <a:chOff x="930" y="1140"/>
            <a:chExt cx="3039" cy="702"/>
          </a:xfrm>
        </p:grpSpPr>
        <p:sp>
          <p:nvSpPr>
            <p:cNvPr id="257028" name="Line 4"/>
            <p:cNvSpPr>
              <a:spLocks noChangeShapeType="1"/>
            </p:cNvSpPr>
            <p:nvPr/>
          </p:nvSpPr>
          <p:spPr bwMode="auto">
            <a:xfrm>
              <a:off x="930" y="1140"/>
              <a:ext cx="3039" cy="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257029" name="Line 5"/>
            <p:cNvSpPr>
              <a:spLocks noChangeShapeType="1"/>
            </p:cNvSpPr>
            <p:nvPr/>
          </p:nvSpPr>
          <p:spPr bwMode="auto">
            <a:xfrm>
              <a:off x="3945" y="1162"/>
              <a:ext cx="0" cy="6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257030" name="Line 6"/>
            <p:cNvSpPr>
              <a:spLocks noChangeShapeType="1"/>
            </p:cNvSpPr>
            <p:nvPr/>
          </p:nvSpPr>
          <p:spPr bwMode="auto">
            <a:xfrm>
              <a:off x="2392" y="1162"/>
              <a:ext cx="0" cy="6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257031" name="Line 7"/>
            <p:cNvSpPr>
              <a:spLocks noChangeShapeType="1"/>
            </p:cNvSpPr>
            <p:nvPr/>
          </p:nvSpPr>
          <p:spPr bwMode="auto">
            <a:xfrm>
              <a:off x="2381" y="1661"/>
              <a:ext cx="2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257032" name="Line 8"/>
            <p:cNvSpPr>
              <a:spLocks noChangeShapeType="1"/>
            </p:cNvSpPr>
            <p:nvPr/>
          </p:nvSpPr>
          <p:spPr bwMode="auto">
            <a:xfrm>
              <a:off x="2642" y="1661"/>
              <a:ext cx="0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</p:grpSp>
      <p:sp>
        <p:nvSpPr>
          <p:cNvPr id="257033" name="AutoShape 9"/>
          <p:cNvSpPr>
            <a:spLocks noChangeArrowheads="1"/>
          </p:cNvSpPr>
          <p:nvPr/>
        </p:nvSpPr>
        <p:spPr bwMode="auto">
          <a:xfrm>
            <a:off x="755650" y="4797425"/>
            <a:ext cx="2016125" cy="719138"/>
          </a:xfrm>
          <a:prstGeom prst="wedgeEllipseCallout">
            <a:avLst>
              <a:gd name="adj1" fmla="val 95593"/>
              <a:gd name="adj2" fmla="val -118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zh-CN" altLang="en-US" sz="2800">
              <a:latin typeface="Arial" charset="0"/>
              <a:ea typeface="楷体_GB2312" charset="0"/>
            </a:endParaRPr>
          </a:p>
        </p:txBody>
      </p:sp>
      <p:graphicFrame>
        <p:nvGraphicFramePr>
          <p:cNvPr id="34820" name="Object 10"/>
          <p:cNvGraphicFramePr>
            <a:graphicFrameLocks noChangeAspect="1"/>
          </p:cNvGraphicFramePr>
          <p:nvPr/>
        </p:nvGraphicFramePr>
        <p:xfrm>
          <a:off x="1258888" y="4868863"/>
          <a:ext cx="1079500" cy="539750"/>
        </p:xfrm>
        <a:graphic>
          <a:graphicData uri="http://schemas.openxmlformats.org/presentationml/2006/ole">
            <p:oleObj spid="_x0000_s95234" name="公式" r:id="rId4" imgW="482391" imgH="241195" progId="Equation.3">
              <p:embed/>
            </p:oleObj>
          </a:graphicData>
        </a:graphic>
      </p:graphicFrame>
      <p:sp>
        <p:nvSpPr>
          <p:cNvPr id="257035" name="AutoShape 11"/>
          <p:cNvSpPr>
            <a:spLocks noChangeArrowheads="1"/>
          </p:cNvSpPr>
          <p:nvPr/>
        </p:nvSpPr>
        <p:spPr bwMode="auto">
          <a:xfrm>
            <a:off x="7524750" y="2565400"/>
            <a:ext cx="1619250" cy="647700"/>
          </a:xfrm>
          <a:prstGeom prst="wedgeEllipseCallout">
            <a:avLst>
              <a:gd name="adj1" fmla="val -101273"/>
              <a:gd name="adj2" fmla="val -9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2000">
                <a:latin typeface="Arial" charset="0"/>
                <a:ea typeface="楷体_GB2312" charset="0"/>
              </a:rPr>
              <a:t>D</a:t>
            </a:r>
            <a:r>
              <a:rPr lang="en-US" altLang="zh-CN" sz="2000" baseline="-25000">
                <a:latin typeface="Arial" charset="0"/>
                <a:ea typeface="楷体_GB2312" charset="0"/>
              </a:rPr>
              <a:t>3</a:t>
            </a:r>
            <a:r>
              <a:rPr lang="en-US" altLang="zh-CN" sz="2000">
                <a:latin typeface="Arial" charset="0"/>
                <a:ea typeface="楷体_GB2312" charset="0"/>
              </a:rPr>
              <a:t>=1</a:t>
            </a:r>
          </a:p>
        </p:txBody>
      </p:sp>
      <p:sp>
        <p:nvSpPr>
          <p:cNvPr id="257036" name="AutoShape 12"/>
          <p:cNvSpPr>
            <a:spLocks noChangeArrowheads="1"/>
          </p:cNvSpPr>
          <p:nvPr/>
        </p:nvSpPr>
        <p:spPr bwMode="auto">
          <a:xfrm>
            <a:off x="0" y="2708275"/>
            <a:ext cx="1619250" cy="647700"/>
          </a:xfrm>
          <a:prstGeom prst="wedgeEllipseCallout">
            <a:avLst>
              <a:gd name="adj1" fmla="val 205491"/>
              <a:gd name="adj2" fmla="val -105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2000">
                <a:latin typeface="Arial" charset="0"/>
                <a:ea typeface="楷体_GB2312" charset="0"/>
              </a:rPr>
              <a:t>D</a:t>
            </a:r>
            <a:r>
              <a:rPr lang="en-US" altLang="zh-CN" sz="2000" baseline="-25000">
                <a:latin typeface="Arial" charset="0"/>
                <a:ea typeface="楷体_GB2312" charset="0"/>
              </a:rPr>
              <a:t>3</a:t>
            </a:r>
            <a:r>
              <a:rPr lang="en-US" altLang="zh-CN" sz="2000">
                <a:latin typeface="Arial" charset="0"/>
                <a:ea typeface="楷体_GB2312" charset="0"/>
              </a:rPr>
              <a:t>=0</a:t>
            </a:r>
          </a:p>
        </p:txBody>
      </p:sp>
      <p:sp>
        <p:nvSpPr>
          <p:cNvPr id="257037" name="Oval 13"/>
          <p:cNvSpPr>
            <a:spLocks noChangeArrowheads="1"/>
          </p:cNvSpPr>
          <p:nvPr/>
        </p:nvSpPr>
        <p:spPr bwMode="auto">
          <a:xfrm>
            <a:off x="1258888" y="692150"/>
            <a:ext cx="504825" cy="360363"/>
          </a:xfrm>
          <a:prstGeom prst="ellipse">
            <a:avLst/>
          </a:prstGeom>
          <a:solidFill>
            <a:srgbClr val="FF0000">
              <a:alpha val="21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84523"/>
            <a:ext cx="8748712" cy="884237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4.5.3 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用两片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74HC85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组成一个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位数值比较器</a:t>
            </a:r>
          </a:p>
        </p:txBody>
      </p:sp>
      <p:pic>
        <p:nvPicPr>
          <p:cNvPr id="645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688" y="1585913"/>
            <a:ext cx="7823200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0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060401" y="1188789"/>
          <a:ext cx="5021262" cy="819150"/>
        </p:xfrm>
        <a:graphic>
          <a:graphicData uri="http://schemas.openxmlformats.org/presentationml/2006/ole">
            <p:oleObj spid="_x0000_s97282" name="公式" r:id="rId3" imgW="2959100" imgH="482600" progId="Equation.3">
              <p:embed/>
            </p:oleObj>
          </a:graphicData>
        </a:graphic>
      </p:graphicFrame>
      <p:graphicFrame>
        <p:nvGraphicFramePr>
          <p:cNvPr id="277509" name="Object 5"/>
          <p:cNvGraphicFramePr>
            <a:graphicFrameLocks noChangeAspect="1"/>
          </p:cNvGraphicFramePr>
          <p:nvPr/>
        </p:nvGraphicFramePr>
        <p:xfrm>
          <a:off x="1165051" y="2504827"/>
          <a:ext cx="6791325" cy="492125"/>
        </p:xfrm>
        <a:graphic>
          <a:graphicData uri="http://schemas.openxmlformats.org/presentationml/2006/ole">
            <p:oleObj spid="_x0000_s97283" name="公式" r:id="rId4" imgW="3314700" imgH="241300" progId="Equation.3">
              <p:embed/>
            </p:oleObj>
          </a:graphicData>
        </a:graphic>
      </p:graphicFrame>
      <p:pic>
        <p:nvPicPr>
          <p:cNvPr id="27751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95738" y="3939182"/>
            <a:ext cx="4824412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7515" name="AutoShape 11"/>
          <p:cNvSpPr>
            <a:spLocks noChangeArrowheads="1"/>
          </p:cNvSpPr>
          <p:nvPr/>
        </p:nvSpPr>
        <p:spPr bwMode="auto">
          <a:xfrm>
            <a:off x="3047826" y="2004764"/>
            <a:ext cx="215900" cy="576263"/>
          </a:xfrm>
          <a:prstGeom prst="down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77516" name="AutoShape 12"/>
          <p:cNvSpPr>
            <a:spLocks noChangeArrowheads="1"/>
          </p:cNvSpPr>
          <p:nvPr/>
        </p:nvSpPr>
        <p:spPr bwMode="auto">
          <a:xfrm>
            <a:off x="4271788" y="2004764"/>
            <a:ext cx="215900" cy="576263"/>
          </a:xfrm>
          <a:prstGeom prst="down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77517" name="AutoShape 13"/>
          <p:cNvSpPr>
            <a:spLocks noChangeArrowheads="1"/>
          </p:cNvSpPr>
          <p:nvPr/>
        </p:nvSpPr>
        <p:spPr bwMode="auto">
          <a:xfrm>
            <a:off x="5568776" y="2004764"/>
            <a:ext cx="215900" cy="576263"/>
          </a:xfrm>
          <a:prstGeom prst="down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77518" name="AutoShape 14"/>
          <p:cNvSpPr>
            <a:spLocks noChangeArrowheads="1"/>
          </p:cNvSpPr>
          <p:nvPr/>
        </p:nvSpPr>
        <p:spPr bwMode="auto">
          <a:xfrm>
            <a:off x="6721301" y="2004764"/>
            <a:ext cx="215900" cy="576263"/>
          </a:xfrm>
          <a:prstGeom prst="down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pic>
        <p:nvPicPr>
          <p:cNvPr id="277519" name="Picture 15" descr="4-3-2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2883495"/>
            <a:ext cx="4067175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12515"/>
            <a:ext cx="8229600" cy="884237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4.5.4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用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选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数据选择器实现例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4.3.1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交通信号灯监视电路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27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27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7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7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27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27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27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5" grpId="0" animBg="1"/>
      <p:bldP spid="277516" grpId="0" animBg="1"/>
      <p:bldP spid="277517" grpId="0" animBg="1"/>
      <p:bldP spid="2775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884237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 sz="2800" dirty="0" smtClean="0">
                <a:effectLst/>
                <a:latin typeface="Comic Sans MS" pitchFamily="66" charset="0"/>
              </a:rPr>
              <a:t>4.6 </a:t>
            </a:r>
            <a:r>
              <a:rPr lang="zh-CN" altLang="en-US" sz="2800" dirty="0" smtClean="0">
                <a:effectLst/>
                <a:latin typeface="Comic Sans MS" pitchFamily="66" charset="0"/>
              </a:rPr>
              <a:t>可编程逻辑器件</a:t>
            </a:r>
            <a:br>
              <a:rPr lang="zh-CN" altLang="en-US" sz="2800" dirty="0" smtClean="0">
                <a:effectLst/>
                <a:latin typeface="Comic Sans MS" pitchFamily="66" charset="0"/>
              </a:rPr>
            </a:br>
            <a:r>
              <a:rPr lang="zh-CN" altLang="en-US" sz="2800" dirty="0" smtClean="0">
                <a:effectLst/>
                <a:latin typeface="Comic Sans MS" pitchFamily="66" charset="0"/>
              </a:rPr>
              <a:t>（</a:t>
            </a:r>
            <a:r>
              <a:rPr lang="en-US" altLang="zh-CN" sz="2800" dirty="0" smtClean="0">
                <a:effectLst/>
                <a:latin typeface="Comic Sans MS" pitchFamily="66" charset="0"/>
              </a:rPr>
              <a:t>PLD, Programmable Logic Device</a:t>
            </a:r>
            <a:r>
              <a:rPr lang="zh-CN" altLang="en-US" sz="2800" dirty="0" smtClean="0">
                <a:effectLst/>
                <a:latin typeface="Comic Sans MS" pitchFamily="66" charset="0"/>
              </a:rPr>
              <a:t>）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137525" cy="496887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zh-CN" altLang="en-US" sz="2000" smtClean="0">
                <a:effectLst/>
                <a:latin typeface="Comic Sans MS" pitchFamily="66" charset="0"/>
              </a:rPr>
              <a:t>一、概述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zh-CN" sz="2000" smtClean="0">
                <a:effectLst/>
                <a:latin typeface="Comic Sans MS" pitchFamily="66" charset="0"/>
              </a:rPr>
              <a:t>1. </a:t>
            </a:r>
            <a:r>
              <a:rPr lang="zh-CN" altLang="en-US" sz="2000" smtClean="0">
                <a:effectLst/>
                <a:latin typeface="Comic Sans MS" pitchFamily="66" charset="0"/>
              </a:rPr>
              <a:t>数字集成电路从功能上有分为  通用型、专用型两大类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zh-CN" sz="2000" smtClean="0">
                <a:effectLst/>
                <a:latin typeface="Comic Sans MS" pitchFamily="66" charset="0"/>
              </a:rPr>
              <a:t>General ICs——</a:t>
            </a:r>
            <a:r>
              <a:rPr lang="zh-CN" altLang="en-US" sz="1800" smtClean="0">
                <a:effectLst/>
                <a:latin typeface="Comic Sans MS" pitchFamily="66" charset="0"/>
              </a:rPr>
              <a:t>通用型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zh-CN" sz="2000" smtClean="0">
                <a:effectLst/>
                <a:latin typeface="Comic Sans MS" pitchFamily="66" charset="0"/>
              </a:rPr>
              <a:t>Application-Specific ICs——</a:t>
            </a:r>
            <a:r>
              <a:rPr lang="zh-CN" altLang="en-US" sz="1800" smtClean="0">
                <a:effectLst/>
                <a:latin typeface="Comic Sans MS" pitchFamily="66" charset="0"/>
              </a:rPr>
              <a:t>专用型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zh-CN" altLang="en-US" sz="1800" smtClean="0">
              <a:effectLst/>
              <a:latin typeface="Comic Sans MS" pitchFamily="66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zh-CN" altLang="en-US" sz="2000" smtClean="0">
              <a:effectLst/>
              <a:latin typeface="Comic Sans MS" pitchFamily="66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zh-CN" altLang="en-US" sz="2000" smtClean="0">
              <a:effectLst/>
              <a:latin typeface="Comic Sans MS" pitchFamily="66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zh-CN" altLang="en-US" sz="2000" smtClean="0">
              <a:effectLst/>
              <a:latin typeface="Comic Sans MS" pitchFamily="66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zh-CN" altLang="en-US" sz="2000" smtClean="0">
              <a:effectLst/>
              <a:latin typeface="Comic Sans MS" pitchFamily="66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zh-CN" altLang="en-US" sz="2000" smtClean="0">
              <a:effectLst/>
              <a:latin typeface="Comic Sans MS" pitchFamily="66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zh-CN" altLang="en-US" sz="2000" smtClean="0">
              <a:effectLst/>
              <a:latin typeface="Comic Sans MS" pitchFamily="66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zh-CN" altLang="en-US" sz="2000" smtClean="0">
              <a:effectLst/>
              <a:latin typeface="Comic Sans MS" pitchFamily="66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zh-CN" sz="2000" smtClean="0">
                <a:effectLst/>
                <a:latin typeface="Comic Sans MS" pitchFamily="66" charset="0"/>
              </a:rPr>
              <a:t>2. PLD</a:t>
            </a:r>
            <a:r>
              <a:rPr lang="zh-CN" altLang="en-US" sz="2000" smtClean="0">
                <a:effectLst/>
                <a:latin typeface="Comic Sans MS" pitchFamily="66" charset="0"/>
              </a:rPr>
              <a:t>的特点：是一种按通用器件来生产，但逻辑功能是由用户通过对器件编程来设定的</a:t>
            </a:r>
          </a:p>
        </p:txBody>
      </p:sp>
      <p:pic>
        <p:nvPicPr>
          <p:cNvPr id="65539" name="Picture 4" descr="tnpic0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4025" y="4221163"/>
            <a:ext cx="1150938" cy="92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5397" name="Rectangle 5"/>
          <p:cNvSpPr>
            <a:spLocks noChangeArrowheads="1"/>
          </p:cNvSpPr>
          <p:nvPr/>
        </p:nvSpPr>
        <p:spPr bwMode="auto">
          <a:xfrm>
            <a:off x="827088" y="3716338"/>
            <a:ext cx="792162" cy="7921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ea typeface="方正舒体" pitchFamily="2" charset="-122"/>
              </a:rPr>
              <a:t>数字</a:t>
            </a:r>
          </a:p>
          <a:p>
            <a:pPr algn="ctr"/>
            <a:r>
              <a:rPr lang="zh-CN" altLang="en-US">
                <a:ea typeface="方正舒体" pitchFamily="2" charset="-122"/>
              </a:rPr>
              <a:t>系统</a:t>
            </a:r>
          </a:p>
        </p:txBody>
      </p:sp>
      <p:pic>
        <p:nvPicPr>
          <p:cNvPr id="65541" name="Picture 6" descr="asic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2500" y="4221163"/>
            <a:ext cx="1366838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2" name="Picture 7" descr="programmable_chip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95738" y="2997200"/>
            <a:ext cx="1152525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3" name="Picture 8" descr="ic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63713" y="3213100"/>
            <a:ext cx="1152525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5401" name="AutoShape 9"/>
          <p:cNvSpPr>
            <a:spLocks noChangeArrowheads="1"/>
          </p:cNvSpPr>
          <p:nvPr/>
        </p:nvSpPr>
        <p:spPr bwMode="auto">
          <a:xfrm>
            <a:off x="1692275" y="3933825"/>
            <a:ext cx="5329238" cy="361950"/>
          </a:xfrm>
          <a:prstGeom prst="rightArrow">
            <a:avLst>
              <a:gd name="adj1" fmla="val 50000"/>
              <a:gd name="adj2" fmla="val 368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pic>
        <p:nvPicPr>
          <p:cNvPr id="65545" name="Picture 10" descr="soc">
            <a:hlinkClick r:id="rId9"/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588125" y="2668588"/>
            <a:ext cx="1871663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620713"/>
            <a:ext cx="8137525" cy="55848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buFontTx/>
              <a:buNone/>
            </a:pPr>
            <a:r>
              <a:rPr lang="zh-CN" altLang="en-US" smtClean="0">
                <a:effectLst/>
                <a:latin typeface="Comic Sans MS" pitchFamily="66" charset="0"/>
              </a:rPr>
              <a:t>二、</a:t>
            </a:r>
            <a:r>
              <a:rPr lang="en-US" altLang="zh-CN" smtClean="0">
                <a:effectLst/>
                <a:latin typeface="Comic Sans MS" pitchFamily="66" charset="0"/>
              </a:rPr>
              <a:t>PLD</a:t>
            </a:r>
            <a:r>
              <a:rPr lang="zh-CN" altLang="en-US" smtClean="0">
                <a:effectLst/>
                <a:latin typeface="Comic Sans MS" pitchFamily="66" charset="0"/>
              </a:rPr>
              <a:t>的发展和分类</a:t>
            </a:r>
          </a:p>
          <a:p>
            <a:pPr marL="457200" indent="-457200">
              <a:buFontTx/>
              <a:buNone/>
            </a:pPr>
            <a:r>
              <a:rPr lang="zh-CN" altLang="en-US" smtClean="0">
                <a:effectLst/>
                <a:latin typeface="Comic Sans MS" pitchFamily="66" charset="0"/>
              </a:rPr>
              <a:t>					</a:t>
            </a:r>
            <a:r>
              <a:rPr lang="en-US" altLang="zh-CN" smtClean="0">
                <a:effectLst/>
                <a:latin typeface="Comic Sans MS" pitchFamily="66" charset="0"/>
              </a:rPr>
              <a:t>PROM</a:t>
            </a:r>
            <a:r>
              <a:rPr lang="zh-CN" altLang="en-US" smtClean="0">
                <a:effectLst/>
                <a:latin typeface="Comic Sans MS" pitchFamily="66" charset="0"/>
              </a:rPr>
              <a:t>是最早的</a:t>
            </a:r>
            <a:r>
              <a:rPr lang="en-US" altLang="zh-CN" smtClean="0">
                <a:effectLst/>
                <a:latin typeface="Comic Sans MS" pitchFamily="66" charset="0"/>
              </a:rPr>
              <a:t>PLD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smtClean="0">
                <a:effectLst/>
                <a:latin typeface="Comic Sans MS" pitchFamily="66" charset="0"/>
              </a:rPr>
              <a:t>FPLA  </a:t>
            </a:r>
            <a:r>
              <a:rPr lang="zh-CN" altLang="en-US" sz="2400" smtClean="0">
                <a:effectLst/>
                <a:latin typeface="Comic Sans MS" pitchFamily="66" charset="0"/>
              </a:rPr>
              <a:t>现场可编程逻辑阵列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smtClean="0">
                <a:effectLst/>
                <a:latin typeface="Comic Sans MS" pitchFamily="66" charset="0"/>
              </a:rPr>
              <a:t>PAL</a:t>
            </a:r>
            <a:r>
              <a:rPr lang="zh-CN" altLang="en-US" sz="2400" smtClean="0">
                <a:effectLst/>
                <a:latin typeface="Comic Sans MS" pitchFamily="66" charset="0"/>
              </a:rPr>
              <a:t>可编程逻辑阵列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smtClean="0">
                <a:effectLst/>
                <a:latin typeface="Comic Sans MS" pitchFamily="66" charset="0"/>
              </a:rPr>
              <a:t>GAL </a:t>
            </a:r>
            <a:r>
              <a:rPr lang="zh-CN" altLang="en-US" sz="2400" smtClean="0">
                <a:effectLst/>
                <a:latin typeface="Comic Sans MS" pitchFamily="66" charset="0"/>
              </a:rPr>
              <a:t>通用阵列逻辑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smtClean="0">
                <a:effectLst/>
                <a:latin typeface="Comic Sans MS" pitchFamily="66" charset="0"/>
              </a:rPr>
              <a:t>EPLD </a:t>
            </a:r>
            <a:r>
              <a:rPr lang="zh-CN" altLang="en-US" sz="2400" smtClean="0">
                <a:effectLst/>
                <a:latin typeface="Comic Sans MS" pitchFamily="66" charset="0"/>
              </a:rPr>
              <a:t>可擦除的可编程逻辑器件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smtClean="0">
                <a:effectLst/>
                <a:latin typeface="Comic Sans MS" pitchFamily="66" charset="0"/>
              </a:rPr>
              <a:t>CPLD </a:t>
            </a:r>
            <a:r>
              <a:rPr lang="zh-CN" altLang="en-US" sz="2400" smtClean="0">
                <a:effectLst/>
                <a:latin typeface="Comic Sans MS" pitchFamily="66" charset="0"/>
              </a:rPr>
              <a:t>复杂的可编程逻辑器件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smtClean="0">
                <a:effectLst/>
                <a:latin typeface="Comic Sans MS" pitchFamily="66" charset="0"/>
              </a:rPr>
              <a:t>FPGA </a:t>
            </a:r>
            <a:r>
              <a:rPr lang="zh-CN" altLang="en-US" sz="2400" smtClean="0">
                <a:effectLst/>
                <a:latin typeface="Comic Sans MS" pitchFamily="66" charset="0"/>
              </a:rPr>
              <a:t>现场可编程门阵列</a:t>
            </a:r>
          </a:p>
          <a:p>
            <a:pPr marL="457200" indent="-457200">
              <a:buFontTx/>
              <a:buAutoNum type="arabicPeriod"/>
            </a:pPr>
            <a:endParaRPr lang="zh-CN" altLang="en-US" sz="2400" smtClean="0">
              <a:effectLst/>
              <a:latin typeface="Comic Sans MS" pitchFamily="66" charset="0"/>
            </a:endParaRPr>
          </a:p>
          <a:p>
            <a:pPr marL="457200" indent="-457200">
              <a:buFontTx/>
              <a:buNone/>
            </a:pPr>
            <a:r>
              <a:rPr lang="en-US" altLang="zh-CN" sz="2400" smtClean="0">
                <a:effectLst/>
                <a:latin typeface="Comic Sans MS" pitchFamily="66" charset="0"/>
              </a:rPr>
              <a:t>Field   Programmable   Logic   </a:t>
            </a:r>
          </a:p>
          <a:p>
            <a:pPr marL="457200" indent="-457200">
              <a:buFontTx/>
              <a:buNone/>
            </a:pPr>
            <a:r>
              <a:rPr lang="en-US" altLang="zh-CN" sz="2400" smtClean="0">
                <a:effectLst/>
                <a:latin typeface="Comic Sans MS" pitchFamily="66" charset="0"/>
              </a:rPr>
              <a:t>Array  General  Erase  Complex   Device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229600" cy="884237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2800" smtClean="0">
                <a:effectLst/>
                <a:latin typeface="Comic Sans MS" pitchFamily="66" charset="0"/>
              </a:rPr>
              <a:t>三、</a:t>
            </a:r>
            <a:r>
              <a:rPr lang="en-US" altLang="zh-CN" sz="2800" smtClean="0">
                <a:effectLst/>
                <a:latin typeface="Comic Sans MS" pitchFamily="66" charset="0"/>
              </a:rPr>
              <a:t>LSI</a:t>
            </a:r>
            <a:r>
              <a:rPr lang="zh-CN" altLang="en-US" sz="2800" smtClean="0">
                <a:effectLst/>
                <a:latin typeface="Comic Sans MS" pitchFamily="66" charset="0"/>
              </a:rPr>
              <a:t>中用的逻辑图符号</a:t>
            </a:r>
          </a:p>
        </p:txBody>
      </p:sp>
      <p:pic>
        <p:nvPicPr>
          <p:cNvPr id="67586" name="Picture 3" descr="8-1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341438"/>
            <a:ext cx="8208963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842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effectLst/>
                <a:latin typeface="Comic Sans MS" charset="0"/>
              </a:rPr>
              <a:t>四、</a:t>
            </a:r>
            <a:r>
              <a:rPr lang="en-US" altLang="zh-CN" sz="2800" dirty="0" smtClean="0">
                <a:effectLst/>
                <a:latin typeface="Comic Sans MS" charset="0"/>
              </a:rPr>
              <a:t>  </a:t>
            </a:r>
            <a:r>
              <a:rPr lang="en-US" altLang="zh-CN" sz="2800" dirty="0">
                <a:effectLst/>
                <a:latin typeface="Comic Sans MS" charset="0"/>
              </a:rPr>
              <a:t>FPLA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1125538"/>
            <a:ext cx="8137525" cy="50800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zh-CN" altLang="en-US" smtClean="0">
                <a:effectLst/>
                <a:latin typeface="Comic Sans MS" pitchFamily="66" charset="0"/>
              </a:rPr>
              <a:t>组合电路和时序电路结构的通用形式</a:t>
            </a:r>
          </a:p>
          <a:p>
            <a:pPr>
              <a:buFontTx/>
              <a:buNone/>
            </a:pPr>
            <a:endParaRPr lang="zh-CN" altLang="en-US" smtClean="0">
              <a:effectLst/>
              <a:latin typeface="Comic Sans MS" pitchFamily="66" charset="0"/>
            </a:endParaRPr>
          </a:p>
        </p:txBody>
      </p:sp>
      <p:pic>
        <p:nvPicPr>
          <p:cNvPr id="686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3860800"/>
            <a:ext cx="5618162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8612" name="Group 5"/>
          <p:cNvGrpSpPr>
            <a:grpSpLocks/>
          </p:cNvGrpSpPr>
          <p:nvPr/>
        </p:nvGrpSpPr>
        <p:grpSpPr bwMode="auto">
          <a:xfrm>
            <a:off x="2051050" y="1484313"/>
            <a:ext cx="4321175" cy="2135187"/>
            <a:chOff x="3152" y="663"/>
            <a:chExt cx="2468" cy="1004"/>
          </a:xfrm>
        </p:grpSpPr>
        <p:graphicFrame>
          <p:nvGraphicFramePr>
            <p:cNvPr id="68613" name="Object 6"/>
            <p:cNvGraphicFramePr>
              <a:graphicFrameLocks noChangeAspect="1"/>
            </p:cNvGraphicFramePr>
            <p:nvPr/>
          </p:nvGraphicFramePr>
          <p:xfrm>
            <a:off x="3152" y="845"/>
            <a:ext cx="2177" cy="822"/>
          </p:xfrm>
          <a:graphic>
            <a:graphicData uri="http://schemas.openxmlformats.org/presentationml/2006/ole">
              <p:oleObj spid="_x0000_s68613" name="Photo Editor 照片" r:id="rId4" imgW="5525271" imgH="2085714" progId="">
                <p:embed/>
              </p:oleObj>
            </a:graphicData>
          </a:graphic>
        </p:graphicFrame>
        <p:sp>
          <p:nvSpPr>
            <p:cNvPr id="656391" name="Text Box 7"/>
            <p:cNvSpPr txBox="1">
              <a:spLocks noChangeArrowheads="1"/>
            </p:cNvSpPr>
            <p:nvPr/>
          </p:nvSpPr>
          <p:spPr bwMode="auto">
            <a:xfrm>
              <a:off x="3198" y="663"/>
              <a:ext cx="588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ea typeface="方正舒体" pitchFamily="2" charset="-122"/>
                </a:rPr>
                <a:t>A</a:t>
              </a:r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方正舒体" pitchFamily="2" charset="-122"/>
                </a:rPr>
                <a:t>0</a:t>
              </a:r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ea typeface="方正舒体" pitchFamily="2" charset="-122"/>
                </a:rPr>
                <a:t>~An</a:t>
              </a:r>
            </a:p>
          </p:txBody>
        </p:sp>
        <p:sp>
          <p:nvSpPr>
            <p:cNvPr id="656392" name="Text Box 8"/>
            <p:cNvSpPr txBox="1">
              <a:spLocks noChangeArrowheads="1"/>
            </p:cNvSpPr>
            <p:nvPr/>
          </p:nvSpPr>
          <p:spPr bwMode="auto">
            <a:xfrm>
              <a:off x="3751" y="901"/>
              <a:ext cx="724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zh-CN" altLang="en-US" sz="1400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6393" name="Text Box 9"/>
            <p:cNvSpPr txBox="1">
              <a:spLocks noChangeArrowheads="1"/>
            </p:cNvSpPr>
            <p:nvPr/>
          </p:nvSpPr>
          <p:spPr bwMode="auto">
            <a:xfrm>
              <a:off x="4894" y="1055"/>
              <a:ext cx="726" cy="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方正舒体" pitchFamily="2" charset="-122"/>
                </a:rPr>
                <a:t>D0</a:t>
              </a:r>
            </a:p>
            <a:p>
              <a:pPr>
                <a:spcBef>
                  <a:spcPct val="50000"/>
                </a:spcBef>
              </a:pPr>
              <a:endPara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方正舒体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ea typeface="方正舒体" pitchFamily="2" charset="-122"/>
                </a:rPr>
                <a:t>Dm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884238"/>
          </a:xfrm>
        </p:spPr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4.3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组合逻辑电路的设计方法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547211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一、逻辑抽象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/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分析因果关系，确定输入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输出变量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/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定义逻辑状态的含意（赋值）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/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列出真值表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buFontTx/>
              <a:buNone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二、写出函数式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buFontTx/>
              <a:buNone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三、选定器件类型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buFontTx/>
              <a:buNone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四、根据所选器件：对逻辑式化简（用门）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buFontTx/>
              <a:buNone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变换（用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MSI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buFontTx/>
              <a:buNone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或进行相应的描述（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PLD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buFontTx/>
              <a:buNone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五、画出逻辑电路图，或下载到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PLD</a:t>
            </a:r>
          </a:p>
          <a:p>
            <a:pPr marL="609600" indent="-609600">
              <a:buFontTx/>
              <a:buNone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六、设计验证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  <a:p>
            <a:pPr marL="609600" indent="-609600">
              <a:buFontTx/>
              <a:buNone/>
            </a:pPr>
            <a:r>
              <a:rPr lang="zh-CN" altLang="en-US" sz="2400" dirty="0" smtClean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七、工艺设计</a:t>
            </a:r>
            <a:endParaRPr lang="en-US" altLang="zh-CN" sz="2400" dirty="0" smtClean="0">
              <a:solidFill>
                <a:srgbClr val="B2B2B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buFontTx/>
              <a:buNone/>
            </a:pPr>
            <a:endParaRPr lang="zh-CN" altLang="en-US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1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1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1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1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61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1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1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61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6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1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61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1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1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61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1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1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61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1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1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161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1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1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161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1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1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" dur="1000"/>
                                        <p:tgtEl>
                                          <p:spTgt spid="161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1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1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161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842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effectLst/>
                <a:latin typeface="Comic Sans MS" charset="0"/>
              </a:rPr>
              <a:t>四、</a:t>
            </a:r>
            <a:r>
              <a:rPr lang="en-US" altLang="zh-CN" sz="2800" dirty="0" smtClean="0">
                <a:effectLst/>
                <a:latin typeface="Comic Sans MS" charset="0"/>
              </a:rPr>
              <a:t> </a:t>
            </a:r>
            <a:r>
              <a:rPr lang="en-US" altLang="zh-CN" sz="2800" dirty="0">
                <a:effectLst/>
                <a:latin typeface="Comic Sans MS" charset="0"/>
              </a:rPr>
              <a:t>FPLA</a:t>
            </a:r>
          </a:p>
        </p:txBody>
      </p:sp>
      <p:pic>
        <p:nvPicPr>
          <p:cNvPr id="6963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484313"/>
            <a:ext cx="3455987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4300" y="765175"/>
            <a:ext cx="4706938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9636" name="Object 5"/>
          <p:cNvGraphicFramePr>
            <a:graphicFrameLocks noChangeAspect="1"/>
          </p:cNvGraphicFramePr>
          <p:nvPr/>
        </p:nvGraphicFramePr>
        <p:xfrm>
          <a:off x="442913" y="5084763"/>
          <a:ext cx="3219450" cy="863600"/>
        </p:xfrm>
        <a:graphic>
          <a:graphicData uri="http://schemas.openxmlformats.org/presentationml/2006/ole">
            <p:oleObj spid="_x0000_s69636" name="公式" r:id="rId5" imgW="15367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  <a:latin typeface="Comic Sans MS" pitchFamily="66" charset="0"/>
              </a:rPr>
              <a:t>4.7 </a:t>
            </a:r>
            <a:r>
              <a:rPr lang="zh-CN" altLang="en-US" dirty="0" smtClean="0">
                <a:effectLst/>
                <a:latin typeface="Comic Sans MS" pitchFamily="66" charset="0"/>
              </a:rPr>
              <a:t>硬件描述语言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硬件描述语言是描述电子电路的一种方法</a:t>
            </a:r>
            <a:endParaRPr lang="en-US" altLang="zh-CN" dirty="0" smtClean="0"/>
          </a:p>
          <a:p>
            <a:r>
              <a:rPr lang="zh-CN" altLang="en-US" dirty="0" smtClean="0"/>
              <a:t>硬件描述语言在不同层次结构、功能和行为进行描述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硬件描述语言描述组合电路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一、基本程序结构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二、两种描述方式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三、描述实例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  <a:latin typeface="Comic Sans MS" pitchFamily="66" charset="0"/>
              </a:rPr>
              <a:t>4.8 </a:t>
            </a:r>
            <a:r>
              <a:rPr lang="zh-CN" altLang="en-US" dirty="0" smtClean="0">
                <a:effectLst/>
                <a:latin typeface="Comic Sans MS" pitchFamily="66" charset="0"/>
              </a:rPr>
              <a:t>用可编程通用模块设计组合逻辑电路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1.</a:t>
            </a:r>
            <a:r>
              <a:rPr lang="zh-CN" altLang="en-US" dirty="0" smtClean="0"/>
              <a:t>逻辑抽象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2.</a:t>
            </a:r>
            <a:r>
              <a:rPr lang="zh-CN" altLang="en-US" dirty="0" smtClean="0"/>
              <a:t>选定</a:t>
            </a:r>
            <a:r>
              <a:rPr lang="en-US" altLang="zh-CN" dirty="0" smtClean="0"/>
              <a:t>PLD</a:t>
            </a:r>
            <a:r>
              <a:rPr lang="zh-CN" altLang="en-US" dirty="0" smtClean="0"/>
              <a:t>的类型和型号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3.</a:t>
            </a:r>
            <a:r>
              <a:rPr lang="zh-CN" altLang="en-US" dirty="0" smtClean="0"/>
              <a:t>选定开发系统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4.</a:t>
            </a:r>
            <a:r>
              <a:rPr lang="zh-CN" altLang="en-US" dirty="0" smtClean="0"/>
              <a:t>编写计算机输入文件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5.</a:t>
            </a:r>
            <a:r>
              <a:rPr lang="zh-CN" altLang="en-US" dirty="0" smtClean="0"/>
              <a:t>上机运行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6.</a:t>
            </a:r>
            <a:r>
              <a:rPr lang="zh-CN" altLang="en-US" dirty="0" smtClean="0"/>
              <a:t>下载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229600" cy="884237"/>
          </a:xfrm>
        </p:spPr>
        <p:txBody>
          <a:bodyPr/>
          <a:lstStyle/>
          <a:p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4.9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组合逻辑电路中的竞争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冒险现象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idx="1"/>
          </p:nvPr>
        </p:nvSpPr>
        <p:spPr>
          <a:xfrm>
            <a:off x="35496" y="908050"/>
            <a:ext cx="9289032" cy="5080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4.9.1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竞争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冒险现象及成因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一、什么是“竞争”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两个输入“同时向相反的逻辑电平变化”，称存在“竞争”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             </a:t>
            </a:r>
          </a:p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	   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二、因“竞争”而可能在输出产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	         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生尖峰脉冲的现象，称为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	         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“竞争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冒险”。</a:t>
            </a:r>
          </a:p>
        </p:txBody>
      </p:sp>
      <p:pic>
        <p:nvPicPr>
          <p:cNvPr id="290821" name="Picture 5" descr="4-4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2564904"/>
            <a:ext cx="34925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0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0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0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0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0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90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0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0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90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0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0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290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0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0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290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5" name="Picture 5" descr="4-4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113" y="620713"/>
            <a:ext cx="5472112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1842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476250"/>
            <a:ext cx="8137525" cy="55133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三、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线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—4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线译码器中的竞争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冒险现象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		</a:t>
            </a:r>
          </a:p>
          <a:p>
            <a:pPr>
              <a:buFontTx/>
              <a:buNone/>
            </a:pP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91844" name="Object 4"/>
          <p:cNvGraphicFramePr>
            <a:graphicFrameLocks noChangeAspect="1"/>
          </p:cNvGraphicFramePr>
          <p:nvPr/>
        </p:nvGraphicFramePr>
        <p:xfrm>
          <a:off x="179388" y="4508500"/>
          <a:ext cx="6983412" cy="1785938"/>
        </p:xfrm>
        <a:graphic>
          <a:graphicData uri="http://schemas.openxmlformats.org/presentationml/2006/ole">
            <p:oleObj spid="_x0000_s71683" name="公式" r:id="rId4" imgW="2501900" imgH="698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868" name="Picture 4" descr="4-4-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859" y="2780928"/>
            <a:ext cx="4392613" cy="329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2866" name="Rectangle 2"/>
          <p:cNvSpPr>
            <a:spLocks noGrp="1" noChangeArrowheads="1"/>
          </p:cNvSpPr>
          <p:nvPr>
            <p:ph idx="1"/>
          </p:nvPr>
        </p:nvSpPr>
        <p:spPr>
          <a:xfrm>
            <a:off x="107950" y="476250"/>
            <a:ext cx="8748713" cy="53689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4.9.2 *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略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4.9.3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消除竞争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冒险现象的方法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一、接入滤波电容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尖峰脉冲很窄，用很小的电容就可将尖峰削弱到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V</a:t>
            </a:r>
            <a:r>
              <a:rPr lang="en-US" altLang="zh-CN" sz="16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以下。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二、引入选通脉冲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取选通脉冲作用时间，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在电路达到稳定之后，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P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的高电平期的输出信号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不会出现尖峰。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2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2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2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2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2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92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2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2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92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2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2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292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2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2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292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2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2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292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2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2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292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907" name="Picture 19" descr="4-4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2924175"/>
            <a:ext cx="4464050" cy="257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3890" name="Rectangle 2"/>
          <p:cNvSpPr>
            <a:spLocks noGrp="1" noChangeArrowheads="1"/>
          </p:cNvSpPr>
          <p:nvPr>
            <p:ph idx="1"/>
          </p:nvPr>
        </p:nvSpPr>
        <p:spPr>
          <a:xfrm>
            <a:off x="427038" y="549275"/>
            <a:ext cx="8137525" cy="56562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三、修改逻辑设计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93891" name="Object 3"/>
          <p:cNvGraphicFramePr>
            <a:graphicFrameLocks noChangeAspect="1"/>
          </p:cNvGraphicFramePr>
          <p:nvPr/>
        </p:nvGraphicFramePr>
        <p:xfrm>
          <a:off x="1116013" y="1052513"/>
          <a:ext cx="6946900" cy="1511300"/>
        </p:xfrm>
        <a:graphic>
          <a:graphicData uri="http://schemas.openxmlformats.org/presentationml/2006/ole">
            <p:oleObj spid="_x0000_s73731" name="公式" r:id="rId4" imgW="3175000" imgH="711200" progId="Equation.3">
              <p:embed/>
            </p:oleObj>
          </a:graphicData>
        </a:graphic>
      </p:graphicFrame>
      <p:graphicFrame>
        <p:nvGraphicFramePr>
          <p:cNvPr id="293897" name="Object 9"/>
          <p:cNvGraphicFramePr>
            <a:graphicFrameLocks noChangeAspect="1"/>
          </p:cNvGraphicFramePr>
          <p:nvPr/>
        </p:nvGraphicFramePr>
        <p:xfrm>
          <a:off x="4757738" y="2649538"/>
          <a:ext cx="2581275" cy="407987"/>
        </p:xfrm>
        <a:graphic>
          <a:graphicData uri="http://schemas.openxmlformats.org/presentationml/2006/ole">
            <p:oleObj spid="_x0000_s73732" name="公式" r:id="rId5" imgW="1282700" imgH="203200" progId="Equation.3">
              <p:embed/>
            </p:oleObj>
          </a:graphicData>
        </a:graphic>
      </p:graphicFrame>
      <p:sp>
        <p:nvSpPr>
          <p:cNvPr id="293909" name="Line 21"/>
          <p:cNvSpPr>
            <a:spLocks noChangeShapeType="1"/>
          </p:cNvSpPr>
          <p:nvPr/>
        </p:nvSpPr>
        <p:spPr bwMode="auto">
          <a:xfrm flipH="1">
            <a:off x="1690688" y="5084763"/>
            <a:ext cx="1585912" cy="0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93910" name="Line 22"/>
          <p:cNvSpPr>
            <a:spLocks noChangeShapeType="1"/>
          </p:cNvSpPr>
          <p:nvPr/>
        </p:nvSpPr>
        <p:spPr bwMode="auto">
          <a:xfrm flipH="1" flipV="1">
            <a:off x="1692275" y="3500438"/>
            <a:ext cx="0" cy="1584325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93911" name="Line 23"/>
          <p:cNvSpPr>
            <a:spLocks noChangeShapeType="1"/>
          </p:cNvSpPr>
          <p:nvPr/>
        </p:nvSpPr>
        <p:spPr bwMode="auto">
          <a:xfrm>
            <a:off x="2916238" y="4868863"/>
            <a:ext cx="360362" cy="0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  <p:sp>
        <p:nvSpPr>
          <p:cNvPr id="293913" name="AutoShape 25"/>
          <p:cNvSpPr>
            <a:spLocks noChangeArrowheads="1"/>
          </p:cNvSpPr>
          <p:nvPr/>
        </p:nvSpPr>
        <p:spPr bwMode="auto">
          <a:xfrm>
            <a:off x="3132138" y="4724400"/>
            <a:ext cx="574675" cy="504825"/>
          </a:xfrm>
          <a:prstGeom prst="flowChartDelay">
            <a:avLst/>
          </a:prstGeom>
          <a:solidFill>
            <a:srgbClr val="FF99CC"/>
          </a:solidFill>
          <a:ln w="38100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3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3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3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9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9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29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29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设计举例：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341438"/>
            <a:ext cx="7729537" cy="839787"/>
          </a:xfrm>
        </p:spPr>
        <p:txBody>
          <a:bodyPr/>
          <a:lstStyle/>
          <a:p>
            <a:r>
              <a:rPr lang="zh-CN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设计一个监视交通信号灯状态的逻辑电路</a:t>
            </a:r>
          </a:p>
        </p:txBody>
      </p:sp>
      <p:pic>
        <p:nvPicPr>
          <p:cNvPr id="1628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331913" y="3933825"/>
            <a:ext cx="5256212" cy="2066925"/>
          </a:xfrm>
          <a:noFill/>
        </p:spPr>
      </p:pic>
      <p:grpSp>
        <p:nvGrpSpPr>
          <p:cNvPr id="11268" name="Group 15"/>
          <p:cNvGrpSpPr>
            <a:grpSpLocks/>
          </p:cNvGrpSpPr>
          <p:nvPr/>
        </p:nvGrpSpPr>
        <p:grpSpPr bwMode="auto">
          <a:xfrm>
            <a:off x="2051050" y="1844675"/>
            <a:ext cx="3168650" cy="1584325"/>
            <a:chOff x="1474" y="2659"/>
            <a:chExt cx="1996" cy="998"/>
          </a:xfrm>
        </p:grpSpPr>
        <p:sp>
          <p:nvSpPr>
            <p:cNvPr id="162821" name="Rectangle 5"/>
            <p:cNvSpPr>
              <a:spLocks noChangeArrowheads="1"/>
            </p:cNvSpPr>
            <p:nvPr/>
          </p:nvSpPr>
          <p:spPr bwMode="auto">
            <a:xfrm>
              <a:off x="1927" y="2750"/>
              <a:ext cx="1044" cy="907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如果信号灯</a:t>
              </a:r>
              <a:endParaRPr lang="en-US" altLang="zh-CN" sz="2000" b="1"/>
            </a:p>
            <a:p>
              <a:pPr algn="ctr"/>
              <a:r>
                <a:rPr lang="zh-CN" altLang="en-US" sz="2000" b="1"/>
                <a:t>出现故障，</a:t>
              </a:r>
              <a:endParaRPr lang="en-US" altLang="zh-CN" sz="2000" b="1"/>
            </a:p>
            <a:p>
              <a:pPr algn="ctr"/>
              <a:r>
                <a:rPr lang="en-US" altLang="zh-CN" sz="2000" b="1"/>
                <a:t>Z</a:t>
              </a:r>
              <a:r>
                <a:rPr lang="zh-CN" altLang="en-US" sz="2000" b="1"/>
                <a:t>为</a:t>
              </a:r>
              <a:r>
                <a:rPr lang="en-US" altLang="zh-CN" sz="2000" b="1"/>
                <a:t>1</a:t>
              </a:r>
            </a:p>
          </p:txBody>
        </p:sp>
        <p:sp>
          <p:nvSpPr>
            <p:cNvPr id="162822" name="Line 6"/>
            <p:cNvSpPr>
              <a:spLocks noChangeShapeType="1"/>
            </p:cNvSpPr>
            <p:nvPr/>
          </p:nvSpPr>
          <p:spPr bwMode="auto">
            <a:xfrm>
              <a:off x="1474" y="2886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162823" name="Line 7"/>
            <p:cNvSpPr>
              <a:spLocks noChangeShapeType="1"/>
            </p:cNvSpPr>
            <p:nvPr/>
          </p:nvSpPr>
          <p:spPr bwMode="auto">
            <a:xfrm>
              <a:off x="1474" y="315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162824" name="Line 8"/>
            <p:cNvSpPr>
              <a:spLocks noChangeShapeType="1"/>
            </p:cNvSpPr>
            <p:nvPr/>
          </p:nvSpPr>
          <p:spPr bwMode="auto">
            <a:xfrm>
              <a:off x="1474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162825" name="Line 9"/>
            <p:cNvSpPr>
              <a:spLocks noChangeShapeType="1"/>
            </p:cNvSpPr>
            <p:nvPr/>
          </p:nvSpPr>
          <p:spPr bwMode="auto">
            <a:xfrm>
              <a:off x="2971" y="315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162826" name="Text Box 10"/>
            <p:cNvSpPr txBox="1">
              <a:spLocks noChangeArrowheads="1"/>
            </p:cNvSpPr>
            <p:nvPr/>
          </p:nvSpPr>
          <p:spPr bwMode="auto">
            <a:xfrm>
              <a:off x="1519" y="2659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162828" name="Text Box 12"/>
            <p:cNvSpPr txBox="1">
              <a:spLocks noChangeArrowheads="1"/>
            </p:cNvSpPr>
            <p:nvPr/>
          </p:nvSpPr>
          <p:spPr bwMode="auto">
            <a:xfrm>
              <a:off x="1519" y="2931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62829" name="Text Box 13"/>
            <p:cNvSpPr txBox="1">
              <a:spLocks noChangeArrowheads="1"/>
            </p:cNvSpPr>
            <p:nvPr/>
          </p:nvSpPr>
          <p:spPr bwMode="auto">
            <a:xfrm>
              <a:off x="1519" y="3244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162830" name="Text Box 14"/>
            <p:cNvSpPr txBox="1">
              <a:spLocks noChangeArrowheads="1"/>
            </p:cNvSpPr>
            <p:nvPr/>
          </p:nvSpPr>
          <p:spPr bwMode="auto">
            <a:xfrm>
              <a:off x="3016" y="288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884237"/>
          </a:xfrm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设计举例：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393112" cy="48958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 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抽象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输入变量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红（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黄（</a:t>
            </a:r>
            <a:r>
              <a:rPr lang="en-US" altLang="zh-CN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mtClean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绿（</a:t>
            </a:r>
            <a:r>
              <a:rPr lang="en-US" altLang="zh-CN" smtClean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zh-CN" altLang="en-US" smtClean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en-US" altLang="zh-CN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输出变量：</a:t>
            </a:r>
            <a:endParaRPr lang="en-US" altLang="zh-CN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故障信号（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en-US" altLang="zh-CN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 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写出逻辑表达式</a:t>
            </a:r>
            <a:endParaRPr lang="en-US" altLang="zh-CN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zh-CN" altLang="en-US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63928" name="Group 88"/>
          <p:cNvGraphicFramePr>
            <a:graphicFrameLocks noGrp="1"/>
          </p:cNvGraphicFramePr>
          <p:nvPr/>
        </p:nvGraphicFramePr>
        <p:xfrm>
          <a:off x="6227763" y="1125538"/>
          <a:ext cx="2089150" cy="4937714"/>
        </p:xfrm>
        <a:graphic>
          <a:graphicData uri="http://schemas.openxmlformats.org/drawingml/2006/table">
            <a:tbl>
              <a:tblPr/>
              <a:tblGrid>
                <a:gridCol w="419100"/>
                <a:gridCol w="541337"/>
                <a:gridCol w="503238"/>
                <a:gridCol w="625475"/>
              </a:tblGrid>
              <a:tr h="8223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输入变量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输出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G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Z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3912" name="Object 72"/>
          <p:cNvGraphicFramePr>
            <a:graphicFrameLocks noChangeAspect="1"/>
          </p:cNvGraphicFramePr>
          <p:nvPr/>
        </p:nvGraphicFramePr>
        <p:xfrm>
          <a:off x="123825" y="4481513"/>
          <a:ext cx="5765800" cy="444500"/>
        </p:xfrm>
        <a:graphic>
          <a:graphicData uri="http://schemas.openxmlformats.org/presentationml/2006/ole">
            <p:oleObj spid="_x0000_s12346" name="公式" r:id="rId3" imgW="27305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设计举例：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393112" cy="48958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3. 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选用小规模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SSI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器件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4. 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化简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5. 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画出逻辑图</a:t>
            </a:r>
          </a:p>
        </p:txBody>
      </p:sp>
      <p:pic>
        <p:nvPicPr>
          <p:cNvPr id="303177" name="Picture 7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900" y="1052513"/>
            <a:ext cx="3671888" cy="226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3178" name="Object 74"/>
          <p:cNvGraphicFramePr>
            <a:graphicFrameLocks noChangeAspect="1"/>
          </p:cNvGraphicFramePr>
          <p:nvPr/>
        </p:nvGraphicFramePr>
        <p:xfrm>
          <a:off x="142875" y="2305050"/>
          <a:ext cx="4243388" cy="411163"/>
        </p:xfrm>
        <a:graphic>
          <a:graphicData uri="http://schemas.openxmlformats.org/presentationml/2006/ole">
            <p:oleObj spid="_x0000_s13316" name="公式" r:id="rId4" imgW="1828800" imgH="177800" progId="Equation.3">
              <p:embed/>
            </p:oleObj>
          </a:graphicData>
        </a:graphic>
      </p:graphicFrame>
      <p:pic>
        <p:nvPicPr>
          <p:cNvPr id="303182" name="Picture 78" descr="4-2-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288" y="3860800"/>
            <a:ext cx="3960812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3184" name="Picture 80" descr="4-2-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3860800"/>
            <a:ext cx="381635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3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3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0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3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3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0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3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3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0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3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3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30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汇报">
  <a:themeElements>
    <a:clrScheme name="1_汇报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000000"/>
      </a:hlink>
      <a:folHlink>
        <a:srgbClr val="AF67FF"/>
      </a:folHlink>
    </a:clrScheme>
    <a:fontScheme name="1_汇报">
      <a:majorFont>
        <a:latin typeface="Times New Roman"/>
        <a:ea typeface="楷体_GB2312"/>
        <a:cs typeface="楷体_GB2312"/>
      </a:majorFont>
      <a:minorFont>
        <a:latin typeface="Times New Roman"/>
        <a:ea typeface="楷体_GB2312"/>
        <a:cs typeface="楷体_GB2312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charset="0"/>
            <a:cs typeface="楷体_GB23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charset="0"/>
            <a:cs typeface="楷体_GB2312" charset="0"/>
          </a:defRPr>
        </a:defPPr>
      </a:lstStyle>
    </a:lnDef>
  </a:objectDefaults>
  <a:extraClrSchemeLst>
    <a:extraClrScheme>
      <a:clrScheme name="1_汇报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汇报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汇报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汇报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汇报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汇报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汇报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汇报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汇报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汇报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汇报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汇报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汇报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000000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11424</TotalTime>
  <Words>2300</Words>
  <Application>Microsoft Office PowerPoint</Application>
  <PresentationFormat>全屏显示(4:3)</PresentationFormat>
  <Paragraphs>1250</Paragraphs>
  <Slides>66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66</vt:i4>
      </vt:variant>
    </vt:vector>
  </HeadingPairs>
  <TitlesOfParts>
    <vt:vector size="70" baseType="lpstr">
      <vt:lpstr>1_汇报</vt:lpstr>
      <vt:lpstr>公式</vt:lpstr>
      <vt:lpstr>Equation</vt:lpstr>
      <vt:lpstr>Photo Editor 照片</vt:lpstr>
      <vt:lpstr>《数字电子技术基础》（第六版）教学课件  清华大学  电子学教学组 </vt:lpstr>
      <vt:lpstr>第四章    组合逻辑电路</vt:lpstr>
      <vt:lpstr>幻灯片 3</vt:lpstr>
      <vt:lpstr>幻灯片 4</vt:lpstr>
      <vt:lpstr>幻灯片 5</vt:lpstr>
      <vt:lpstr>4.3组合逻辑电路的设计方法</vt:lpstr>
      <vt:lpstr>设计举例：</vt:lpstr>
      <vt:lpstr>设计举例：</vt:lpstr>
      <vt:lpstr>设计举例：</vt:lpstr>
      <vt:lpstr>4.4 若干常用组合逻辑电路</vt:lpstr>
      <vt:lpstr>一、普通编码器</vt:lpstr>
      <vt:lpstr>利用无关项化简，得：</vt:lpstr>
      <vt:lpstr>二、优先编码器</vt:lpstr>
      <vt:lpstr>实例： 74HC148</vt:lpstr>
      <vt:lpstr>选通信号</vt:lpstr>
      <vt:lpstr>附 加 输 出 信 号</vt:lpstr>
      <vt:lpstr>幻灯片 17</vt:lpstr>
      <vt:lpstr>幻灯片 18</vt:lpstr>
      <vt:lpstr>三、二-十进制优先编码器</vt:lpstr>
      <vt:lpstr>幻灯片 20</vt:lpstr>
      <vt:lpstr>4.4.2 译码器</vt:lpstr>
      <vt:lpstr>真值表                         逻辑表达式：</vt:lpstr>
      <vt:lpstr>集成译码器实例：74HC138</vt:lpstr>
      <vt:lpstr>74HC138的功能表：</vt:lpstr>
      <vt:lpstr>二、二—十进制译码器</vt:lpstr>
      <vt:lpstr>三、显示译码器</vt:lpstr>
      <vt:lpstr>幻灯片 27</vt:lpstr>
      <vt:lpstr>真值表                      卡诺图</vt:lpstr>
      <vt:lpstr>BCD－七段显示译码器7448的逻辑图</vt:lpstr>
      <vt:lpstr>7448的附加控制信号：（1）</vt:lpstr>
      <vt:lpstr>7448的附加控制信号：（2）</vt:lpstr>
      <vt:lpstr>7448的附加控制信号：（3）</vt:lpstr>
      <vt:lpstr>幻灯片 33</vt:lpstr>
      <vt:lpstr>幻灯片 34</vt:lpstr>
      <vt:lpstr>例：利用      和       的配合，实现多位显示系统的灭零控制 </vt:lpstr>
      <vt:lpstr>幻灯片 36</vt:lpstr>
      <vt:lpstr>幻灯片 37</vt:lpstr>
      <vt:lpstr>4.4.4 加法器</vt:lpstr>
      <vt:lpstr>幻灯片 39</vt:lpstr>
      <vt:lpstr>二、多位加法器</vt:lpstr>
      <vt:lpstr>幻灯片 41</vt:lpstr>
      <vt:lpstr>幻灯片 42</vt:lpstr>
      <vt:lpstr>思考：已知X是3位二进制数（其值小于等于5），试实现Y=3X 并用7段数码管进行显示 ?</vt:lpstr>
      <vt:lpstr>4.4.5 数值比较器</vt:lpstr>
      <vt:lpstr>二、多位数值比较器</vt:lpstr>
      <vt:lpstr>2. 集成电路CC14585   实现4位二进制数的比较</vt:lpstr>
      <vt:lpstr>4.5 层次化和模块化的设计方法</vt:lpstr>
      <vt:lpstr>例4.5.1 </vt:lpstr>
      <vt:lpstr>幻灯片 49</vt:lpstr>
      <vt:lpstr>幻灯片 50</vt:lpstr>
      <vt:lpstr>幻灯片 51</vt:lpstr>
      <vt:lpstr>例4.5.2 </vt:lpstr>
      <vt:lpstr>幻灯片 53</vt:lpstr>
      <vt:lpstr>例4.5.3  用两片74HC85组成一个8位数值比较器</vt:lpstr>
      <vt:lpstr>例4.5.4 用4选1数据选择器实现例4.3.1交通信号灯监视电路</vt:lpstr>
      <vt:lpstr>4.6 可编程逻辑器件 （PLD, Programmable Logic Device）</vt:lpstr>
      <vt:lpstr>幻灯片 57</vt:lpstr>
      <vt:lpstr>三、LSI中用的逻辑图符号</vt:lpstr>
      <vt:lpstr>四、  FPLA</vt:lpstr>
      <vt:lpstr>四、 FPLA</vt:lpstr>
      <vt:lpstr>4.7 硬件描述语言</vt:lpstr>
      <vt:lpstr>4.8 用可编程通用模块设计组合逻辑电路</vt:lpstr>
      <vt:lpstr>4.9 组合逻辑电路中的竞争-冒险现象</vt:lpstr>
      <vt:lpstr>幻灯片 64</vt:lpstr>
      <vt:lpstr>幻灯片 65</vt:lpstr>
      <vt:lpstr>幻灯片 66</vt:lpstr>
    </vt:vector>
  </TitlesOfParts>
  <Company>tsinghua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</dc:title>
  <dc:subject>数字电子技术基础</dc:subject>
  <dc:creator>清华大学 王红</dc:creator>
  <cp:lastModifiedBy>chen</cp:lastModifiedBy>
  <cp:revision>905</cp:revision>
  <dcterms:created xsi:type="dcterms:W3CDTF">2003-05-23T09:32:58Z</dcterms:created>
  <dcterms:modified xsi:type="dcterms:W3CDTF">2016-05-30T08:25:49Z</dcterms:modified>
</cp:coreProperties>
</file>