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2.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57" r:id="rId3"/>
    <p:sldId id="258" r:id="rId4"/>
    <p:sldId id="280" r:id="rId5"/>
    <p:sldId id="259" r:id="rId6"/>
    <p:sldId id="275" r:id="rId7"/>
    <p:sldId id="260" r:id="rId8"/>
    <p:sldId id="281" r:id="rId9"/>
    <p:sldId id="327" r:id="rId10"/>
    <p:sldId id="328" r:id="rId11"/>
    <p:sldId id="317" r:id="rId12"/>
    <p:sldId id="261" r:id="rId13"/>
    <p:sldId id="285" r:id="rId14"/>
    <p:sldId id="314" r:id="rId15"/>
    <p:sldId id="318" r:id="rId16"/>
    <p:sldId id="315" r:id="rId17"/>
    <p:sldId id="265" r:id="rId18"/>
    <p:sldId id="316" r:id="rId19"/>
    <p:sldId id="319" r:id="rId20"/>
    <p:sldId id="26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51">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565"/>
    <a:srgbClr val="BDBDBD"/>
    <a:srgbClr val="0B0B0C"/>
    <a:srgbClr val="4C4C4C"/>
    <a:srgbClr val="646464"/>
    <a:srgbClr val="FC4657"/>
    <a:srgbClr val="636464"/>
    <a:srgbClr val="6363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66"/>
      </p:cViewPr>
      <p:guideLst>
        <p:guide orient="horz" pos="1451"/>
        <p:guide pos="3842"/>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278540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29BEB-B8D4-48D4-A5F2-894A9F6F5148}" type="datetimeFigureOut">
              <a:rPr lang="zh-CN" altLang="en-US" smtClean="0"/>
              <a:t>2017/12/21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9C7D7-FE98-4EF4-A849-1B767CE85868}" type="slidenum">
              <a:rPr lang="zh-CN" altLang="en-US" smtClean="0"/>
              <a:t>‹#›</a:t>
            </a:fld>
            <a:endParaRPr lang="zh-CN" altLang="en-US"/>
          </a:p>
        </p:txBody>
      </p:sp>
    </p:spTree>
    <p:extLst>
      <p:ext uri="{BB962C8B-B14F-4D97-AF65-F5344CB8AC3E}">
        <p14:creationId xmlns:p14="http://schemas.microsoft.com/office/powerpoint/2010/main" val="282029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337175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Shape 205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2057" name="Shape 20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62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Пользовательский макет">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mple slide without footer">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Slide with Numbers">
    <p:spTree>
      <p:nvGrpSpPr>
        <p:cNvPr id="1" name="Shape 1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Shape 1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634B7E3-B4D2-4335-BA56-BADEA11DF943}" type="datetimeFigureOut">
              <a:rPr lang="zh-CN" altLang="en-US" smtClean="0"/>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D26F0-D76D-42F6-BF36-57DB3A7B309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4B7E3-B4D2-4335-BA56-BADEA11DF943}" type="datetimeFigureOut">
              <a:rPr lang="zh-CN" altLang="en-US" smtClean="0"/>
              <a:t>2017/12/21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D26F0-D76D-42F6-BF36-57DB3A7B309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hemeOverride" Target="../theme/themeOverride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hemeOverride" Target="../theme/themeOverride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hemeOverride" Target="../theme/themeOverride15.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hemeOverride" Target="../theme/themeOverride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3"/>
          <a:stretch>
            <a:fillRect/>
          </a:stretch>
        </p:blipFill>
        <p:spPr>
          <a:xfrm>
            <a:off x="106" y="-3981"/>
            <a:ext cx="12193057" cy="6864691"/>
          </a:xfrm>
          <a:prstGeom prst="rect">
            <a:avLst/>
          </a:prstGeom>
        </p:spPr>
      </p:pic>
      <p:grpSp>
        <p:nvGrpSpPr>
          <p:cNvPr id="26" name="组合 25"/>
          <p:cNvGrpSpPr/>
          <p:nvPr/>
        </p:nvGrpSpPr>
        <p:grpSpPr>
          <a:xfrm>
            <a:off x="2439670" y="2262505"/>
            <a:ext cx="10373995" cy="3387087"/>
            <a:chOff x="1027130" y="1615085"/>
            <a:chExt cx="10373713" cy="3291191"/>
          </a:xfrm>
        </p:grpSpPr>
        <p:sp>
          <p:nvSpPr>
            <p:cNvPr id="7" name="文本框 6"/>
            <p:cNvSpPr txBox="1"/>
            <p:nvPr/>
          </p:nvSpPr>
          <p:spPr>
            <a:xfrm>
              <a:off x="1027131" y="1615085"/>
              <a:ext cx="10373712" cy="1284639"/>
            </a:xfrm>
            <a:prstGeom prst="rect">
              <a:avLst/>
            </a:prstGeom>
            <a:noFill/>
          </p:spPr>
          <p:txBody>
            <a:bodyPr wrap="square" rtlCol="0">
              <a:spAutoFit/>
            </a:bodyPr>
            <a:lstStyle>
              <a:defPPr>
                <a:defRPr lang="zh-CN"/>
              </a:defPPr>
              <a:lvl1pPr>
                <a:defRPr sz="9600">
                  <a:ln w="28575" cap="rnd">
                    <a:solidFill>
                      <a:schemeClr val="bg1"/>
                    </a:solidFill>
                  </a:ln>
                  <a:blipFill dpi="0" rotWithShape="1">
                    <a:blip r:embed="rId4"/>
                    <a:srcRect/>
                    <a:tile tx="-1270000" ty="-3079750" sx="100000" sy="100000" flip="xy" algn="tl"/>
                  </a:blipFill>
                  <a:latin typeface="华康海报体W12(P)" panose="040B0C00000000000000" pitchFamily="82" charset="-122"/>
                  <a:ea typeface="华康海报体W12(P)" panose="040B0C00000000000000" pitchFamily="82" charset="-122"/>
                </a:defRPr>
              </a:lvl1pPr>
            </a:lstStyle>
            <a:p>
              <a:r>
                <a:rPr lang="zh-CN" altLang="en-US" sz="8000" dirty="0">
                  <a:ln w="28575" cap="rnd">
                    <a:noFill/>
                  </a:ln>
                  <a:solidFill>
                    <a:schemeClr val="bg1"/>
                  </a:solidFill>
                  <a:latin typeface="造字工房朗倩（非商用）常规体" pitchFamily="50" charset="-122"/>
                  <a:ea typeface="造字工房朗倩（非商用）常规体" pitchFamily="50" charset="-122"/>
                </a:rPr>
                <a:t>职业生涯规划</a:t>
              </a:r>
            </a:p>
          </p:txBody>
        </p:sp>
        <p:sp>
          <p:nvSpPr>
            <p:cNvPr id="9" name="文本框 8"/>
            <p:cNvSpPr txBox="1"/>
            <p:nvPr/>
          </p:nvSpPr>
          <p:spPr>
            <a:xfrm>
              <a:off x="1027130" y="2937363"/>
              <a:ext cx="1172178" cy="357873"/>
            </a:xfrm>
            <a:prstGeom prst="rect">
              <a:avLst/>
            </a:prstGeom>
            <a:noFill/>
          </p:spPr>
          <p:txBody>
            <a:bodyPr wrap="square" rtlCol="0">
              <a:spAutoFit/>
            </a:bodyPr>
            <a:lstStyle/>
            <a:p>
              <a:pPr algn="dist"/>
              <a:r>
                <a:rPr lang="zh-CN" dirty="0">
                  <a:solidFill>
                    <a:srgbClr val="D9D9D9"/>
                  </a:solidFill>
                </a:rPr>
                <a:t>旷工组</a:t>
              </a:r>
            </a:p>
          </p:txBody>
        </p:sp>
        <p:cxnSp>
          <p:nvCxnSpPr>
            <p:cNvPr id="10" name="直接连接符 9"/>
            <p:cNvCxnSpPr/>
            <p:nvPr/>
          </p:nvCxnSpPr>
          <p:spPr>
            <a:xfrm>
              <a:off x="1099701" y="3411725"/>
              <a:ext cx="6600825" cy="0"/>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716756" y="3567770"/>
              <a:ext cx="2002567" cy="447341"/>
              <a:chOff x="5386309" y="3641995"/>
              <a:chExt cx="2002567" cy="447341"/>
            </a:xfrm>
          </p:grpSpPr>
          <p:sp>
            <p:nvSpPr>
              <p:cNvPr id="15" name="Freeform 122"/>
              <p:cNvSpPr>
                <a:spLocks noEditPoints="1"/>
              </p:cNvSpPr>
              <p:nvPr/>
            </p:nvSpPr>
            <p:spPr bwMode="auto">
              <a:xfrm>
                <a:off x="5386309" y="3645487"/>
                <a:ext cx="482600" cy="371475"/>
              </a:xfrm>
              <a:custGeom>
                <a:avLst/>
                <a:gdLst>
                  <a:gd name="T0" fmla="*/ 73 w 152"/>
                  <a:gd name="T1" fmla="*/ 0 h 117"/>
                  <a:gd name="T2" fmla="*/ 73 w 152"/>
                  <a:gd name="T3" fmla="*/ 43 h 117"/>
                  <a:gd name="T4" fmla="*/ 152 w 152"/>
                  <a:gd name="T5" fmla="*/ 106 h 117"/>
                  <a:gd name="T6" fmla="*/ 0 w 152"/>
                  <a:gd name="T7" fmla="*/ 117 h 117"/>
                  <a:gd name="T8" fmla="*/ 26 w 152"/>
                  <a:gd name="T9" fmla="*/ 106 h 117"/>
                  <a:gd name="T10" fmla="*/ 25 w 152"/>
                  <a:gd name="T11" fmla="*/ 85 h 117"/>
                  <a:gd name="T12" fmla="*/ 31 w 152"/>
                  <a:gd name="T13" fmla="*/ 64 h 117"/>
                  <a:gd name="T14" fmla="*/ 72 w 152"/>
                  <a:gd name="T15" fmla="*/ 95 h 117"/>
                  <a:gd name="T16" fmla="*/ 116 w 152"/>
                  <a:gd name="T17" fmla="*/ 65 h 117"/>
                  <a:gd name="T18" fmla="*/ 122 w 152"/>
                  <a:gd name="T19" fmla="*/ 98 h 117"/>
                  <a:gd name="T20" fmla="*/ 152 w 152"/>
                  <a:gd name="T21" fmla="*/ 106 h 117"/>
                  <a:gd name="T22" fmla="*/ 45 w 152"/>
                  <a:gd name="T23" fmla="*/ 105 h 117"/>
                  <a:gd name="T24" fmla="*/ 44 w 152"/>
                  <a:gd name="T25" fmla="*/ 90 h 117"/>
                  <a:gd name="T26" fmla="*/ 42 w 152"/>
                  <a:gd name="T27" fmla="*/ 95 h 117"/>
                  <a:gd name="T28" fmla="*/ 42 w 152"/>
                  <a:gd name="T29" fmla="*/ 106 h 117"/>
                  <a:gd name="T30" fmla="*/ 105 w 152"/>
                  <a:gd name="T31" fmla="*/ 106 h 117"/>
                  <a:gd name="T32" fmla="*/ 105 w 152"/>
                  <a:gd name="T33" fmla="*/ 95 h 117"/>
                  <a:gd name="T34" fmla="*/ 102 w 152"/>
                  <a:gd name="T35" fmla="*/ 90 h 117"/>
                  <a:gd name="T36" fmla="*/ 102 w 152"/>
                  <a:gd name="T37" fmla="*/ 105 h 117"/>
                  <a:gd name="T38" fmla="*/ 105 w 152"/>
                  <a:gd name="T39" fmla="*/ 106 h 117"/>
                  <a:gd name="T40" fmla="*/ 71 w 152"/>
                  <a:gd name="T41" fmla="*/ 56 h 117"/>
                  <a:gd name="T42" fmla="*/ 72 w 152"/>
                  <a:gd name="T43" fmla="*/ 87 h 117"/>
                  <a:gd name="T44" fmla="*/ 74 w 152"/>
                  <a:gd name="T45" fmla="*/ 56 h 117"/>
                  <a:gd name="T46" fmla="*/ 62 w 152"/>
                  <a:gd name="T47" fmla="*/ 49 h 117"/>
                  <a:gd name="T48" fmla="*/ 145 w 152"/>
                  <a:gd name="T49" fmla="*/ 80 h 117"/>
                  <a:gd name="T50" fmla="*/ 141 w 152"/>
                  <a:gd name="T51" fmla="*/ 58 h 117"/>
                  <a:gd name="T52" fmla="*/ 140 w 152"/>
                  <a:gd name="T53" fmla="*/ 65 h 117"/>
                  <a:gd name="T54" fmla="*/ 139 w 152"/>
                  <a:gd name="T55" fmla="*/ 57 h 117"/>
                  <a:gd name="T56" fmla="*/ 135 w 152"/>
                  <a:gd name="T57" fmla="*/ 57 h 117"/>
                  <a:gd name="T58" fmla="*/ 135 w 152"/>
                  <a:gd name="T59" fmla="*/ 65 h 117"/>
                  <a:gd name="T60" fmla="*/ 134 w 152"/>
                  <a:gd name="T61" fmla="*/ 58 h 117"/>
                  <a:gd name="T62" fmla="*/ 130 w 152"/>
                  <a:gd name="T63" fmla="*/ 80 h 117"/>
                  <a:gd name="T64" fmla="*/ 135 w 152"/>
                  <a:gd name="T65" fmla="*/ 93 h 117"/>
                  <a:gd name="T66" fmla="*/ 132 w 152"/>
                  <a:gd name="T67" fmla="*/ 102 h 117"/>
                  <a:gd name="T68" fmla="*/ 132 w 152"/>
                  <a:gd name="T69" fmla="*/ 106 h 117"/>
                  <a:gd name="T70" fmla="*/ 144 w 152"/>
                  <a:gd name="T71" fmla="*/ 104 h 117"/>
                  <a:gd name="T72" fmla="*/ 139 w 152"/>
                  <a:gd name="T73" fmla="*/ 102 h 117"/>
                  <a:gd name="T74" fmla="*/ 146 w 152"/>
                  <a:gd name="T75" fmla="*/ 89 h 117"/>
                  <a:gd name="T76" fmla="*/ 149 w 152"/>
                  <a:gd name="T77" fmla="*/ 79 h 117"/>
                  <a:gd name="T78" fmla="*/ 146 w 152"/>
                  <a:gd name="T79" fmla="*/ 79 h 117"/>
                  <a:gd name="T80" fmla="*/ 144 w 152"/>
                  <a:gd name="T81" fmla="*/ 87 h 117"/>
                  <a:gd name="T82" fmla="*/ 131 w 152"/>
                  <a:gd name="T83" fmla="*/ 88 h 117"/>
                  <a:gd name="T84" fmla="*/ 128 w 152"/>
                  <a:gd name="T85" fmla="*/ 79 h 117"/>
                  <a:gd name="T86" fmla="*/ 128 w 152"/>
                  <a:gd name="T87" fmla="*/ 79 h 117"/>
                  <a:gd name="T88" fmla="*/ 127 w 152"/>
                  <a:gd name="T89" fmla="*/ 77 h 117"/>
                  <a:gd name="T90" fmla="*/ 125 w 152"/>
                  <a:gd name="T91" fmla="*/ 79 h 117"/>
                  <a:gd name="T92" fmla="*/ 125 w 152"/>
                  <a:gd name="T93" fmla="*/ 79 h 117"/>
                  <a:gd name="T94" fmla="*/ 125 w 152"/>
                  <a:gd name="T95" fmla="*/ 81 h 117"/>
                  <a:gd name="T96" fmla="*/ 135 w 152"/>
                  <a:gd name="T97" fmla="*/ 9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117">
                    <a:moveTo>
                      <a:pt x="53" y="22"/>
                    </a:moveTo>
                    <a:cubicBezTo>
                      <a:pt x="53" y="10"/>
                      <a:pt x="62" y="0"/>
                      <a:pt x="73" y="0"/>
                    </a:cubicBezTo>
                    <a:cubicBezTo>
                      <a:pt x="85" y="0"/>
                      <a:pt x="94" y="10"/>
                      <a:pt x="94" y="22"/>
                    </a:cubicBezTo>
                    <a:cubicBezTo>
                      <a:pt x="94" y="34"/>
                      <a:pt x="85" y="43"/>
                      <a:pt x="73" y="43"/>
                    </a:cubicBezTo>
                    <a:cubicBezTo>
                      <a:pt x="62" y="43"/>
                      <a:pt x="53" y="34"/>
                      <a:pt x="53" y="22"/>
                    </a:cubicBezTo>
                    <a:close/>
                    <a:moveTo>
                      <a:pt x="152" y="106"/>
                    </a:moveTo>
                    <a:cubicBezTo>
                      <a:pt x="152" y="117"/>
                      <a:pt x="152" y="117"/>
                      <a:pt x="152" y="117"/>
                    </a:cubicBezTo>
                    <a:cubicBezTo>
                      <a:pt x="0" y="117"/>
                      <a:pt x="0" y="117"/>
                      <a:pt x="0" y="117"/>
                    </a:cubicBezTo>
                    <a:cubicBezTo>
                      <a:pt x="0" y="106"/>
                      <a:pt x="0" y="106"/>
                      <a:pt x="0" y="106"/>
                    </a:cubicBezTo>
                    <a:cubicBezTo>
                      <a:pt x="26" y="106"/>
                      <a:pt x="26" y="106"/>
                      <a:pt x="26" y="106"/>
                    </a:cubicBezTo>
                    <a:cubicBezTo>
                      <a:pt x="26" y="103"/>
                      <a:pt x="25" y="101"/>
                      <a:pt x="25" y="98"/>
                    </a:cubicBezTo>
                    <a:cubicBezTo>
                      <a:pt x="25" y="94"/>
                      <a:pt x="25" y="89"/>
                      <a:pt x="25" y="85"/>
                    </a:cubicBezTo>
                    <a:cubicBezTo>
                      <a:pt x="26" y="78"/>
                      <a:pt x="27" y="71"/>
                      <a:pt x="31" y="65"/>
                    </a:cubicBezTo>
                    <a:cubicBezTo>
                      <a:pt x="31" y="64"/>
                      <a:pt x="31" y="64"/>
                      <a:pt x="31" y="64"/>
                    </a:cubicBezTo>
                    <a:cubicBezTo>
                      <a:pt x="32" y="63"/>
                      <a:pt x="37" y="53"/>
                      <a:pt x="53" y="50"/>
                    </a:cubicBezTo>
                    <a:cubicBezTo>
                      <a:pt x="72" y="95"/>
                      <a:pt x="72" y="95"/>
                      <a:pt x="72" y="95"/>
                    </a:cubicBezTo>
                    <a:cubicBezTo>
                      <a:pt x="94" y="50"/>
                      <a:pt x="94" y="50"/>
                      <a:pt x="94" y="50"/>
                    </a:cubicBezTo>
                    <a:cubicBezTo>
                      <a:pt x="101" y="52"/>
                      <a:pt x="112" y="58"/>
                      <a:pt x="116" y="65"/>
                    </a:cubicBezTo>
                    <a:cubicBezTo>
                      <a:pt x="120" y="71"/>
                      <a:pt x="121" y="78"/>
                      <a:pt x="121" y="85"/>
                    </a:cubicBezTo>
                    <a:cubicBezTo>
                      <a:pt x="122" y="89"/>
                      <a:pt x="122" y="94"/>
                      <a:pt x="122" y="98"/>
                    </a:cubicBezTo>
                    <a:cubicBezTo>
                      <a:pt x="121" y="101"/>
                      <a:pt x="121" y="103"/>
                      <a:pt x="121" y="106"/>
                    </a:cubicBezTo>
                    <a:lnTo>
                      <a:pt x="152" y="106"/>
                    </a:lnTo>
                    <a:close/>
                    <a:moveTo>
                      <a:pt x="45" y="106"/>
                    </a:moveTo>
                    <a:cubicBezTo>
                      <a:pt x="45" y="106"/>
                      <a:pt x="45" y="106"/>
                      <a:pt x="45" y="105"/>
                    </a:cubicBezTo>
                    <a:cubicBezTo>
                      <a:pt x="45" y="102"/>
                      <a:pt x="45" y="98"/>
                      <a:pt x="45" y="94"/>
                    </a:cubicBezTo>
                    <a:cubicBezTo>
                      <a:pt x="45" y="93"/>
                      <a:pt x="45" y="91"/>
                      <a:pt x="44" y="90"/>
                    </a:cubicBezTo>
                    <a:cubicBezTo>
                      <a:pt x="43" y="89"/>
                      <a:pt x="43" y="90"/>
                      <a:pt x="42" y="91"/>
                    </a:cubicBezTo>
                    <a:cubicBezTo>
                      <a:pt x="42" y="92"/>
                      <a:pt x="42" y="94"/>
                      <a:pt x="42" y="95"/>
                    </a:cubicBezTo>
                    <a:cubicBezTo>
                      <a:pt x="42" y="96"/>
                      <a:pt x="42" y="98"/>
                      <a:pt x="42" y="100"/>
                    </a:cubicBezTo>
                    <a:cubicBezTo>
                      <a:pt x="42" y="100"/>
                      <a:pt x="42" y="103"/>
                      <a:pt x="42" y="106"/>
                    </a:cubicBezTo>
                    <a:lnTo>
                      <a:pt x="45" y="106"/>
                    </a:lnTo>
                    <a:close/>
                    <a:moveTo>
                      <a:pt x="105" y="106"/>
                    </a:moveTo>
                    <a:cubicBezTo>
                      <a:pt x="105" y="103"/>
                      <a:pt x="105" y="100"/>
                      <a:pt x="105" y="100"/>
                    </a:cubicBezTo>
                    <a:cubicBezTo>
                      <a:pt x="105" y="98"/>
                      <a:pt x="105" y="96"/>
                      <a:pt x="105" y="95"/>
                    </a:cubicBezTo>
                    <a:cubicBezTo>
                      <a:pt x="105" y="94"/>
                      <a:pt x="105" y="92"/>
                      <a:pt x="105" y="91"/>
                    </a:cubicBezTo>
                    <a:cubicBezTo>
                      <a:pt x="104" y="90"/>
                      <a:pt x="103" y="89"/>
                      <a:pt x="102" y="90"/>
                    </a:cubicBezTo>
                    <a:cubicBezTo>
                      <a:pt x="102" y="91"/>
                      <a:pt x="102" y="93"/>
                      <a:pt x="102" y="94"/>
                    </a:cubicBezTo>
                    <a:cubicBezTo>
                      <a:pt x="102" y="98"/>
                      <a:pt x="102" y="102"/>
                      <a:pt x="102" y="105"/>
                    </a:cubicBezTo>
                    <a:cubicBezTo>
                      <a:pt x="102" y="106"/>
                      <a:pt x="102" y="106"/>
                      <a:pt x="102" y="106"/>
                    </a:cubicBezTo>
                    <a:lnTo>
                      <a:pt x="105" y="106"/>
                    </a:lnTo>
                    <a:close/>
                    <a:moveTo>
                      <a:pt x="62" y="49"/>
                    </a:moveTo>
                    <a:cubicBezTo>
                      <a:pt x="71" y="56"/>
                      <a:pt x="71" y="56"/>
                      <a:pt x="71" y="56"/>
                    </a:cubicBezTo>
                    <a:cubicBezTo>
                      <a:pt x="65" y="71"/>
                      <a:pt x="65" y="71"/>
                      <a:pt x="65" y="71"/>
                    </a:cubicBezTo>
                    <a:cubicBezTo>
                      <a:pt x="72" y="87"/>
                      <a:pt x="72" y="87"/>
                      <a:pt x="72" y="87"/>
                    </a:cubicBezTo>
                    <a:cubicBezTo>
                      <a:pt x="80" y="71"/>
                      <a:pt x="80" y="71"/>
                      <a:pt x="80" y="71"/>
                    </a:cubicBezTo>
                    <a:cubicBezTo>
                      <a:pt x="74" y="56"/>
                      <a:pt x="74" y="56"/>
                      <a:pt x="74" y="56"/>
                    </a:cubicBezTo>
                    <a:cubicBezTo>
                      <a:pt x="83" y="49"/>
                      <a:pt x="83" y="49"/>
                      <a:pt x="83" y="49"/>
                    </a:cubicBezTo>
                    <a:lnTo>
                      <a:pt x="62" y="49"/>
                    </a:lnTo>
                    <a:close/>
                    <a:moveTo>
                      <a:pt x="137" y="88"/>
                    </a:moveTo>
                    <a:cubicBezTo>
                      <a:pt x="141" y="88"/>
                      <a:pt x="145" y="84"/>
                      <a:pt x="145" y="80"/>
                    </a:cubicBezTo>
                    <a:cubicBezTo>
                      <a:pt x="145" y="64"/>
                      <a:pt x="145" y="64"/>
                      <a:pt x="145" y="64"/>
                    </a:cubicBezTo>
                    <a:cubicBezTo>
                      <a:pt x="145" y="61"/>
                      <a:pt x="143" y="59"/>
                      <a:pt x="141" y="58"/>
                    </a:cubicBezTo>
                    <a:cubicBezTo>
                      <a:pt x="141" y="64"/>
                      <a:pt x="141" y="64"/>
                      <a:pt x="141" y="64"/>
                    </a:cubicBezTo>
                    <a:cubicBezTo>
                      <a:pt x="141" y="64"/>
                      <a:pt x="140" y="65"/>
                      <a:pt x="140" y="65"/>
                    </a:cubicBezTo>
                    <a:cubicBezTo>
                      <a:pt x="139" y="65"/>
                      <a:pt x="139" y="64"/>
                      <a:pt x="139" y="64"/>
                    </a:cubicBezTo>
                    <a:cubicBezTo>
                      <a:pt x="139" y="57"/>
                      <a:pt x="139" y="57"/>
                      <a:pt x="139" y="57"/>
                    </a:cubicBezTo>
                    <a:cubicBezTo>
                      <a:pt x="138" y="57"/>
                      <a:pt x="138" y="57"/>
                      <a:pt x="137" y="57"/>
                    </a:cubicBezTo>
                    <a:cubicBezTo>
                      <a:pt x="137" y="57"/>
                      <a:pt x="136" y="57"/>
                      <a:pt x="135" y="57"/>
                    </a:cubicBezTo>
                    <a:cubicBezTo>
                      <a:pt x="135" y="64"/>
                      <a:pt x="135" y="64"/>
                      <a:pt x="135" y="64"/>
                    </a:cubicBezTo>
                    <a:cubicBezTo>
                      <a:pt x="135" y="64"/>
                      <a:pt x="135" y="65"/>
                      <a:pt x="135" y="65"/>
                    </a:cubicBezTo>
                    <a:cubicBezTo>
                      <a:pt x="134" y="65"/>
                      <a:pt x="134" y="64"/>
                      <a:pt x="134" y="64"/>
                    </a:cubicBezTo>
                    <a:cubicBezTo>
                      <a:pt x="134" y="58"/>
                      <a:pt x="134" y="58"/>
                      <a:pt x="134" y="58"/>
                    </a:cubicBezTo>
                    <a:cubicBezTo>
                      <a:pt x="131" y="59"/>
                      <a:pt x="130" y="61"/>
                      <a:pt x="130" y="64"/>
                    </a:cubicBezTo>
                    <a:cubicBezTo>
                      <a:pt x="130" y="80"/>
                      <a:pt x="130" y="80"/>
                      <a:pt x="130" y="80"/>
                    </a:cubicBezTo>
                    <a:cubicBezTo>
                      <a:pt x="130" y="84"/>
                      <a:pt x="133" y="88"/>
                      <a:pt x="137" y="88"/>
                    </a:cubicBezTo>
                    <a:close/>
                    <a:moveTo>
                      <a:pt x="135" y="93"/>
                    </a:moveTo>
                    <a:cubicBezTo>
                      <a:pt x="135" y="102"/>
                      <a:pt x="135" y="102"/>
                      <a:pt x="135" y="102"/>
                    </a:cubicBezTo>
                    <a:cubicBezTo>
                      <a:pt x="132" y="102"/>
                      <a:pt x="132" y="102"/>
                      <a:pt x="132" y="102"/>
                    </a:cubicBezTo>
                    <a:cubicBezTo>
                      <a:pt x="130" y="102"/>
                      <a:pt x="130" y="103"/>
                      <a:pt x="130" y="104"/>
                    </a:cubicBezTo>
                    <a:cubicBezTo>
                      <a:pt x="130" y="105"/>
                      <a:pt x="130" y="106"/>
                      <a:pt x="132" y="106"/>
                    </a:cubicBezTo>
                    <a:cubicBezTo>
                      <a:pt x="143" y="106"/>
                      <a:pt x="143" y="106"/>
                      <a:pt x="143" y="106"/>
                    </a:cubicBezTo>
                    <a:cubicBezTo>
                      <a:pt x="144" y="106"/>
                      <a:pt x="144" y="105"/>
                      <a:pt x="144" y="104"/>
                    </a:cubicBezTo>
                    <a:cubicBezTo>
                      <a:pt x="144" y="103"/>
                      <a:pt x="144" y="102"/>
                      <a:pt x="143" y="102"/>
                    </a:cubicBezTo>
                    <a:cubicBezTo>
                      <a:pt x="139" y="102"/>
                      <a:pt x="139" y="102"/>
                      <a:pt x="139" y="102"/>
                    </a:cubicBezTo>
                    <a:cubicBezTo>
                      <a:pt x="139" y="93"/>
                      <a:pt x="139" y="93"/>
                      <a:pt x="139" y="93"/>
                    </a:cubicBezTo>
                    <a:cubicBezTo>
                      <a:pt x="142" y="92"/>
                      <a:pt x="144" y="91"/>
                      <a:pt x="146" y="89"/>
                    </a:cubicBezTo>
                    <a:cubicBezTo>
                      <a:pt x="148" y="87"/>
                      <a:pt x="149" y="83"/>
                      <a:pt x="149" y="80"/>
                    </a:cubicBezTo>
                    <a:cubicBezTo>
                      <a:pt x="149" y="79"/>
                      <a:pt x="149" y="79"/>
                      <a:pt x="149" y="79"/>
                    </a:cubicBezTo>
                    <a:cubicBezTo>
                      <a:pt x="149" y="78"/>
                      <a:pt x="149" y="78"/>
                      <a:pt x="148" y="78"/>
                    </a:cubicBezTo>
                    <a:cubicBezTo>
                      <a:pt x="147" y="78"/>
                      <a:pt x="146" y="78"/>
                      <a:pt x="146" y="79"/>
                    </a:cubicBezTo>
                    <a:cubicBezTo>
                      <a:pt x="146" y="79"/>
                      <a:pt x="146" y="79"/>
                      <a:pt x="146" y="80"/>
                    </a:cubicBezTo>
                    <a:cubicBezTo>
                      <a:pt x="146" y="83"/>
                      <a:pt x="145" y="86"/>
                      <a:pt x="144" y="87"/>
                    </a:cubicBezTo>
                    <a:cubicBezTo>
                      <a:pt x="142" y="89"/>
                      <a:pt x="140" y="90"/>
                      <a:pt x="137" y="90"/>
                    </a:cubicBezTo>
                    <a:cubicBezTo>
                      <a:pt x="135" y="90"/>
                      <a:pt x="133" y="89"/>
                      <a:pt x="131" y="88"/>
                    </a:cubicBezTo>
                    <a:cubicBezTo>
                      <a:pt x="129" y="86"/>
                      <a:pt x="128" y="84"/>
                      <a:pt x="128" y="81"/>
                    </a:cubicBezTo>
                    <a:cubicBezTo>
                      <a:pt x="128" y="80"/>
                      <a:pt x="128" y="80"/>
                      <a:pt x="128" y="79"/>
                    </a:cubicBezTo>
                    <a:cubicBezTo>
                      <a:pt x="128" y="79"/>
                      <a:pt x="128" y="79"/>
                      <a:pt x="128" y="79"/>
                    </a:cubicBezTo>
                    <a:cubicBezTo>
                      <a:pt x="128" y="79"/>
                      <a:pt x="128" y="79"/>
                      <a:pt x="128" y="79"/>
                    </a:cubicBezTo>
                    <a:cubicBezTo>
                      <a:pt x="128" y="79"/>
                      <a:pt x="128" y="79"/>
                      <a:pt x="128" y="79"/>
                    </a:cubicBezTo>
                    <a:cubicBezTo>
                      <a:pt x="128" y="78"/>
                      <a:pt x="128" y="77"/>
                      <a:pt x="127" y="77"/>
                    </a:cubicBezTo>
                    <a:cubicBezTo>
                      <a:pt x="126" y="77"/>
                      <a:pt x="125" y="78"/>
                      <a:pt x="125" y="79"/>
                    </a:cubicBezTo>
                    <a:cubicBezTo>
                      <a:pt x="125" y="79"/>
                      <a:pt x="125" y="79"/>
                      <a:pt x="125" y="79"/>
                    </a:cubicBezTo>
                    <a:cubicBezTo>
                      <a:pt x="125" y="79"/>
                      <a:pt x="125" y="79"/>
                      <a:pt x="125" y="79"/>
                    </a:cubicBezTo>
                    <a:cubicBezTo>
                      <a:pt x="125" y="79"/>
                      <a:pt x="125" y="79"/>
                      <a:pt x="125" y="79"/>
                    </a:cubicBezTo>
                    <a:cubicBezTo>
                      <a:pt x="125" y="79"/>
                      <a:pt x="125" y="79"/>
                      <a:pt x="125" y="79"/>
                    </a:cubicBezTo>
                    <a:cubicBezTo>
                      <a:pt x="125" y="80"/>
                      <a:pt x="125" y="80"/>
                      <a:pt x="125" y="81"/>
                    </a:cubicBezTo>
                    <a:cubicBezTo>
                      <a:pt x="125" y="85"/>
                      <a:pt x="127" y="88"/>
                      <a:pt x="129" y="90"/>
                    </a:cubicBezTo>
                    <a:cubicBezTo>
                      <a:pt x="131" y="91"/>
                      <a:pt x="133" y="92"/>
                      <a:pt x="135" y="93"/>
                    </a:cubicBezTo>
                    <a:close/>
                  </a:path>
                </a:pathLst>
              </a:custGeom>
              <a:solidFill>
                <a:srgbClr val="D9D9D9"/>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5868909" y="3641995"/>
                <a:ext cx="1519967" cy="447341"/>
              </a:xfrm>
              <a:prstGeom prst="rect">
                <a:avLst/>
              </a:prstGeom>
              <a:noFill/>
            </p:spPr>
            <p:txBody>
              <a:bodyPr wrap="square" rtlCol="0">
                <a:spAutoFit/>
              </a:bodyPr>
              <a:lstStyle/>
              <a:p>
                <a:r>
                  <a:rPr lang="en-US" altLang="zh-CN" sz="2400" dirty="0">
                    <a:solidFill>
                      <a:srgbClr val="D9D9D9"/>
                    </a:solidFill>
                  </a:rPr>
                  <a:t>   </a:t>
                </a:r>
                <a:r>
                  <a:rPr lang="zh-CN" altLang="en-US" sz="2400" dirty="0">
                    <a:solidFill>
                      <a:srgbClr val="D9D9D9"/>
                    </a:solidFill>
                  </a:rPr>
                  <a:t>万骏辉</a:t>
                </a:r>
              </a:p>
            </p:txBody>
          </p:sp>
        </p:grpSp>
        <p:grpSp>
          <p:nvGrpSpPr>
            <p:cNvPr id="17" name="组合 16"/>
            <p:cNvGrpSpPr/>
            <p:nvPr/>
          </p:nvGrpSpPr>
          <p:grpSpPr>
            <a:xfrm>
              <a:off x="1764563" y="4436376"/>
              <a:ext cx="9016119" cy="469900"/>
              <a:chOff x="2592387" y="5039285"/>
              <a:chExt cx="9016119" cy="469900"/>
            </a:xfrm>
          </p:grpSpPr>
          <p:sp>
            <p:nvSpPr>
              <p:cNvPr id="18" name="Freeform 139"/>
              <p:cNvSpPr>
                <a:spLocks noEditPoints="1"/>
              </p:cNvSpPr>
              <p:nvPr/>
            </p:nvSpPr>
            <p:spPr bwMode="auto">
              <a:xfrm>
                <a:off x="2592387" y="5039285"/>
                <a:ext cx="387350" cy="469900"/>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D9D9D9"/>
              </a:solidFill>
              <a:ln>
                <a:noFill/>
              </a:ln>
            </p:spPr>
            <p:txBody>
              <a:bodyPr vert="horz" wrap="square" lIns="91440" tIns="45720" rIns="91440" bIns="45720" numCol="1" anchor="t" anchorCtr="0" compatLnSpc="1"/>
              <a:lstStyle/>
              <a:p>
                <a:endParaRPr lang="zh-CN" altLang="en-US"/>
              </a:p>
            </p:txBody>
          </p:sp>
          <p:sp>
            <p:nvSpPr>
              <p:cNvPr id="19" name="文本框 18"/>
              <p:cNvSpPr txBox="1"/>
              <p:nvPr/>
            </p:nvSpPr>
            <p:spPr>
              <a:xfrm>
                <a:off x="3302297" y="5061714"/>
                <a:ext cx="8306209" cy="447341"/>
              </a:xfrm>
              <a:prstGeom prst="rect">
                <a:avLst/>
              </a:prstGeom>
              <a:noFill/>
            </p:spPr>
            <p:txBody>
              <a:bodyPr wrap="square" rtlCol="0">
                <a:spAutoFit/>
              </a:bodyPr>
              <a:lstStyle/>
              <a:p>
                <a:r>
                  <a:rPr lang="zh-CN" altLang="en-US" sz="2400" dirty="0">
                    <a:solidFill>
                      <a:srgbClr val="D9D9D9"/>
                    </a:solidFill>
                  </a:rPr>
                  <a:t>黄云伟、陈卓、叶笑晨、谢雅轩、毛润、王春阳、霍永俊</a:t>
                </a:r>
              </a:p>
            </p:txBody>
          </p:sp>
        </p:grpSp>
      </p:grpSp>
      <p:sp>
        <p:nvSpPr>
          <p:cNvPr id="27" name="矩形 26"/>
          <p:cNvSpPr/>
          <p:nvPr/>
        </p:nvSpPr>
        <p:spPr>
          <a:xfrm>
            <a:off x="0" y="2699657"/>
            <a:ext cx="435429" cy="1625600"/>
          </a:xfrm>
          <a:prstGeom prst="rect">
            <a:avLst/>
          </a:prstGeom>
          <a:solidFill>
            <a:srgbClr val="FC3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弦形 27"/>
          <p:cNvSpPr/>
          <p:nvPr/>
        </p:nvSpPr>
        <p:spPr>
          <a:xfrm rot="12105947">
            <a:off x="54187" y="2640606"/>
            <a:ext cx="1650476" cy="1774156"/>
          </a:xfrm>
          <a:prstGeom prst="chord">
            <a:avLst/>
          </a:prstGeom>
          <a:solidFill>
            <a:srgbClr val="FC4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srcRect/>
          <a:stretch>
            <a:fillRect/>
          </a:stretch>
        </p:blipFill>
        <p:spPr>
          <a:xfrm>
            <a:off x="0" y="0"/>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21" name="文本框 20"/>
          <p:cNvSpPr txBox="1"/>
          <p:nvPr/>
        </p:nvSpPr>
        <p:spPr>
          <a:xfrm>
            <a:off x="4053163" y="733077"/>
            <a:ext cx="4038600" cy="584775"/>
          </a:xfrm>
          <a:prstGeom prst="rect">
            <a:avLst/>
          </a:prstGeom>
          <a:noFill/>
        </p:spPr>
        <p:txBody>
          <a:bodyPr wrap="square" rtlCol="0">
            <a:spAutoFit/>
          </a:bodyPr>
          <a:lstStyle/>
          <a:p>
            <a:r>
              <a:rPr lang="zh-CN" altLang="en-US" sz="3200" dirty="0">
                <a:solidFill>
                  <a:schemeClr val="bg1"/>
                </a:solidFill>
              </a:rPr>
              <a:t>职业生涯访谈记录</a:t>
            </a:r>
          </a:p>
        </p:txBody>
      </p:sp>
      <p:sp>
        <p:nvSpPr>
          <p:cNvPr id="2" name="Пятиугольник 1"/>
          <p:cNvSpPr/>
          <p:nvPr/>
        </p:nvSpPr>
        <p:spPr>
          <a:xfrm rot="5400000">
            <a:off x="5447928" y="3389486"/>
            <a:ext cx="1296144" cy="3456384"/>
          </a:xfrm>
          <a:prstGeom prst="homePlate">
            <a:avLst>
              <a:gd name="adj" fmla="val 27874"/>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3" name="Пятиугольник 2"/>
          <p:cNvSpPr/>
          <p:nvPr/>
        </p:nvSpPr>
        <p:spPr>
          <a:xfrm rot="5400000">
            <a:off x="5404723" y="2568595"/>
            <a:ext cx="1382554" cy="3456384"/>
          </a:xfrm>
          <a:prstGeom prst="homePlate">
            <a:avLst>
              <a:gd name="adj" fmla="val 27874"/>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4" name="Пятиугольник 3"/>
          <p:cNvSpPr/>
          <p:nvPr/>
        </p:nvSpPr>
        <p:spPr>
          <a:xfrm rot="5400000">
            <a:off x="5361520" y="1747704"/>
            <a:ext cx="1468963" cy="3456384"/>
          </a:xfrm>
          <a:prstGeom prst="homePlate">
            <a:avLst>
              <a:gd name="adj" fmla="val 27874"/>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5" name="Пятиугольник 4"/>
          <p:cNvSpPr/>
          <p:nvPr/>
        </p:nvSpPr>
        <p:spPr>
          <a:xfrm rot="5400000">
            <a:off x="5447928" y="1056427"/>
            <a:ext cx="1296144" cy="3456384"/>
          </a:xfrm>
          <a:prstGeom prst="homePlate">
            <a:avLst>
              <a:gd name="adj" fmla="val 2787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9" name="TextBox 8"/>
          <p:cNvSpPr txBox="1"/>
          <p:nvPr/>
        </p:nvSpPr>
        <p:spPr>
          <a:xfrm>
            <a:off x="701534" y="1901790"/>
            <a:ext cx="2569753" cy="3138170"/>
          </a:xfrm>
          <a:prstGeom prst="rect">
            <a:avLst/>
          </a:prstGeom>
          <a:noFill/>
        </p:spPr>
        <p:txBody>
          <a:bodyPr wrap="square" rtlCol="0">
            <a:spAutoFit/>
          </a:bodyPr>
          <a:lstStyle/>
          <a:p>
            <a:r>
              <a:rPr lang="zh-CN" altLang="zh-CN" dirty="0">
                <a:solidFill>
                  <a:schemeClr val="accent6">
                    <a:lumMod val="20000"/>
                    <a:lumOff val="80000"/>
                  </a:schemeClr>
                </a:solidFill>
              </a:rPr>
              <a:t>我：那这个行业有哪些升迁或加薪的机会呢？</a:t>
            </a:r>
          </a:p>
          <a:p>
            <a:endParaRPr lang="zh-CN" altLang="zh-CN" dirty="0">
              <a:solidFill>
                <a:schemeClr val="accent6">
                  <a:lumMod val="20000"/>
                  <a:lumOff val="80000"/>
                </a:schemeClr>
              </a:solidFill>
            </a:endParaRPr>
          </a:p>
          <a:p>
            <a:endParaRPr lang="zh-CN" altLang="zh-CN" dirty="0">
              <a:solidFill>
                <a:schemeClr val="accent6">
                  <a:lumMod val="20000"/>
                  <a:lumOff val="80000"/>
                </a:schemeClr>
              </a:solidFill>
            </a:endParaRPr>
          </a:p>
          <a:p>
            <a:endParaRPr lang="zh-CN" altLang="zh-CN" dirty="0">
              <a:solidFill>
                <a:schemeClr val="accent6">
                  <a:lumMod val="20000"/>
                  <a:lumOff val="80000"/>
                </a:schemeClr>
              </a:solidFill>
            </a:endParaRPr>
          </a:p>
          <a:p>
            <a:r>
              <a:rPr lang="zh-CN" altLang="zh-CN" dirty="0">
                <a:solidFill>
                  <a:schemeClr val="accent6">
                    <a:lumMod val="20000"/>
                    <a:lumOff val="80000"/>
                  </a:schemeClr>
                </a:solidFill>
              </a:rPr>
              <a:t>学长：这个嘛，我们公司每半年，一年，一年半都会有晋级答辩，可以通过这次机会来升迁，但是更多的应该是跳槽吧。</a:t>
            </a:r>
          </a:p>
        </p:txBody>
      </p:sp>
      <p:sp>
        <p:nvSpPr>
          <p:cNvPr id="10" name="TextBox 9"/>
          <p:cNvSpPr txBox="1"/>
          <p:nvPr/>
        </p:nvSpPr>
        <p:spPr>
          <a:xfrm>
            <a:off x="8305800" y="1825625"/>
            <a:ext cx="3343910" cy="3080385"/>
          </a:xfrm>
          <a:prstGeom prst="rect">
            <a:avLst/>
          </a:prstGeom>
          <a:noFill/>
        </p:spPr>
        <p:txBody>
          <a:bodyPr wrap="square" rtlCol="0">
            <a:spAutoFit/>
          </a:bodyPr>
          <a:lstStyle>
            <a:defPPr>
              <a:defRPr lang="zh-CN"/>
            </a:defPPr>
            <a:lvl1pPr algn="r">
              <a:lnSpc>
                <a:spcPct val="120000"/>
              </a:lnSpc>
              <a:defRPr>
                <a:cs typeface="+mn-ea"/>
              </a:defRPr>
            </a:lvl1pPr>
          </a:lstStyle>
          <a:p>
            <a:pPr algn="l"/>
            <a:r>
              <a:rPr lang="zh-CN" altLang="zh-CN" dirty="0">
                <a:solidFill>
                  <a:schemeClr val="accent6">
                    <a:lumMod val="20000"/>
                    <a:lumOff val="80000"/>
                  </a:schemeClr>
                </a:solidFill>
              </a:rPr>
              <a:t>我：那作为还在大二的我们，还有哪些相关的职业需要我们去了解呢？</a:t>
            </a:r>
          </a:p>
          <a:p>
            <a:pPr algn="l"/>
            <a:endParaRPr lang="zh-CN" altLang="zh-CN" dirty="0">
              <a:solidFill>
                <a:schemeClr val="accent6">
                  <a:lumMod val="20000"/>
                  <a:lumOff val="80000"/>
                </a:schemeClr>
              </a:solidFill>
            </a:endParaRPr>
          </a:p>
          <a:p>
            <a:pPr algn="l"/>
            <a:endParaRPr lang="zh-CN" altLang="zh-CN" dirty="0">
              <a:solidFill>
                <a:schemeClr val="accent6">
                  <a:lumMod val="20000"/>
                  <a:lumOff val="80000"/>
                </a:schemeClr>
              </a:solidFill>
            </a:endParaRPr>
          </a:p>
          <a:p>
            <a:pPr algn="l"/>
            <a:endParaRPr lang="zh-CN" altLang="zh-CN" dirty="0">
              <a:solidFill>
                <a:schemeClr val="accent6">
                  <a:lumMod val="20000"/>
                  <a:lumOff val="80000"/>
                </a:schemeClr>
              </a:solidFill>
            </a:endParaRPr>
          </a:p>
          <a:p>
            <a:pPr algn="l"/>
            <a:r>
              <a:rPr lang="zh-CN" altLang="zh-CN" dirty="0">
                <a:solidFill>
                  <a:schemeClr val="accent6">
                    <a:lumMod val="20000"/>
                    <a:lumOff val="80000"/>
                  </a:schemeClr>
                </a:solidFill>
              </a:rPr>
              <a:t>学长：有很多相关的行业，比如产品运营，数据分析，测试等。</a:t>
            </a:r>
          </a:p>
        </p:txBody>
      </p:sp>
      <p:sp>
        <p:nvSpPr>
          <p:cNvPr id="13" name="Freeform 14"/>
          <p:cNvSpPr>
            <a:spLocks noEditPoints="1"/>
          </p:cNvSpPr>
          <p:nvPr/>
        </p:nvSpPr>
        <p:spPr bwMode="auto">
          <a:xfrm>
            <a:off x="5857336" y="5072024"/>
            <a:ext cx="505669" cy="505669"/>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4" name="Freeform 8"/>
          <p:cNvSpPr>
            <a:spLocks noEditPoints="1"/>
          </p:cNvSpPr>
          <p:nvPr/>
        </p:nvSpPr>
        <p:spPr bwMode="auto">
          <a:xfrm>
            <a:off x="5827357" y="4341300"/>
            <a:ext cx="545558" cy="478476"/>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5" name="Freeform 11"/>
          <p:cNvSpPr>
            <a:spLocks noEditPoints="1"/>
          </p:cNvSpPr>
          <p:nvPr/>
        </p:nvSpPr>
        <p:spPr bwMode="auto">
          <a:xfrm>
            <a:off x="5805456" y="2533147"/>
            <a:ext cx="535591" cy="534000"/>
          </a:xfrm>
          <a:custGeom>
            <a:avLst/>
            <a:gdLst>
              <a:gd name="T0" fmla="*/ 839 w 852"/>
              <a:gd name="T1" fmla="*/ 4 h 850"/>
              <a:gd name="T2" fmla="*/ 824 w 852"/>
              <a:gd name="T3" fmla="*/ 0 h 850"/>
              <a:gd name="T4" fmla="*/ 810 w 852"/>
              <a:gd name="T5" fmla="*/ 5 h 850"/>
              <a:gd name="T6" fmla="*/ 13 w 852"/>
              <a:gd name="T7" fmla="*/ 536 h 850"/>
              <a:gd name="T8" fmla="*/ 1 w 852"/>
              <a:gd name="T9" fmla="*/ 561 h 850"/>
              <a:gd name="T10" fmla="*/ 18 w 852"/>
              <a:gd name="T11" fmla="*/ 583 h 850"/>
              <a:gd name="T12" fmla="*/ 225 w 852"/>
              <a:gd name="T13" fmla="*/ 666 h 850"/>
              <a:gd name="T14" fmla="*/ 323 w 852"/>
              <a:gd name="T15" fmla="*/ 837 h 850"/>
              <a:gd name="T16" fmla="*/ 346 w 852"/>
              <a:gd name="T17" fmla="*/ 850 h 850"/>
              <a:gd name="T18" fmla="*/ 346 w 852"/>
              <a:gd name="T19" fmla="*/ 850 h 850"/>
              <a:gd name="T20" fmla="*/ 369 w 852"/>
              <a:gd name="T21" fmla="*/ 837 h 850"/>
              <a:gd name="T22" fmla="*/ 424 w 852"/>
              <a:gd name="T23" fmla="*/ 745 h 850"/>
              <a:gd name="T24" fmla="*/ 682 w 852"/>
              <a:gd name="T25" fmla="*/ 848 h 850"/>
              <a:gd name="T26" fmla="*/ 691 w 852"/>
              <a:gd name="T27" fmla="*/ 850 h 850"/>
              <a:gd name="T28" fmla="*/ 705 w 852"/>
              <a:gd name="T29" fmla="*/ 847 h 850"/>
              <a:gd name="T30" fmla="*/ 718 w 852"/>
              <a:gd name="T31" fmla="*/ 828 h 850"/>
              <a:gd name="T32" fmla="*/ 850 w 852"/>
              <a:gd name="T33" fmla="*/ 31 h 850"/>
              <a:gd name="T34" fmla="*/ 839 w 852"/>
              <a:gd name="T35" fmla="*/ 4 h 850"/>
              <a:gd name="T36" fmla="*/ 84 w 852"/>
              <a:gd name="T37" fmla="*/ 552 h 850"/>
              <a:gd name="T38" fmla="*/ 700 w 852"/>
              <a:gd name="T39" fmla="*/ 142 h 850"/>
              <a:gd name="T40" fmla="*/ 252 w 852"/>
              <a:gd name="T41" fmla="*/ 621 h 850"/>
              <a:gd name="T42" fmla="*/ 245 w 852"/>
              <a:gd name="T43" fmla="*/ 616 h 850"/>
              <a:gd name="T44" fmla="*/ 84 w 852"/>
              <a:gd name="T45" fmla="*/ 552 h 850"/>
              <a:gd name="T46" fmla="*/ 272 w 852"/>
              <a:gd name="T47" fmla="*/ 639 h 850"/>
              <a:gd name="T48" fmla="*/ 271 w 852"/>
              <a:gd name="T49" fmla="*/ 639 h 850"/>
              <a:gd name="T50" fmla="*/ 774 w 852"/>
              <a:gd name="T51" fmla="*/ 101 h 850"/>
              <a:gd name="T52" fmla="*/ 346 w 852"/>
              <a:gd name="T53" fmla="*/ 769 h 850"/>
              <a:gd name="T54" fmla="*/ 272 w 852"/>
              <a:gd name="T55" fmla="*/ 639 h 850"/>
              <a:gd name="T56" fmla="*/ 671 w 852"/>
              <a:gd name="T57" fmla="*/ 787 h 850"/>
              <a:gd name="T58" fmla="*/ 444 w 852"/>
              <a:gd name="T59" fmla="*/ 696 h 850"/>
              <a:gd name="T60" fmla="*/ 427 w 852"/>
              <a:gd name="T61" fmla="*/ 693 h 850"/>
              <a:gd name="T62" fmla="*/ 777 w 852"/>
              <a:gd name="T63" fmla="*/ 151 h 850"/>
              <a:gd name="T64" fmla="*/ 671 w 852"/>
              <a:gd name="T65" fmla="*/ 787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 h="850">
                <a:moveTo>
                  <a:pt x="839" y="4"/>
                </a:moveTo>
                <a:cubicBezTo>
                  <a:pt x="834" y="2"/>
                  <a:pt x="829" y="0"/>
                  <a:pt x="824" y="0"/>
                </a:cubicBezTo>
                <a:cubicBezTo>
                  <a:pt x="819" y="0"/>
                  <a:pt x="814" y="2"/>
                  <a:pt x="810" y="5"/>
                </a:cubicBezTo>
                <a:cubicBezTo>
                  <a:pt x="13" y="536"/>
                  <a:pt x="13" y="536"/>
                  <a:pt x="13" y="536"/>
                </a:cubicBezTo>
                <a:cubicBezTo>
                  <a:pt x="5" y="541"/>
                  <a:pt x="0" y="551"/>
                  <a:pt x="1" y="561"/>
                </a:cubicBezTo>
                <a:cubicBezTo>
                  <a:pt x="2" y="570"/>
                  <a:pt x="9" y="579"/>
                  <a:pt x="18" y="583"/>
                </a:cubicBezTo>
                <a:cubicBezTo>
                  <a:pt x="225" y="666"/>
                  <a:pt x="225" y="666"/>
                  <a:pt x="225" y="666"/>
                </a:cubicBezTo>
                <a:cubicBezTo>
                  <a:pt x="323" y="837"/>
                  <a:pt x="323" y="837"/>
                  <a:pt x="323" y="837"/>
                </a:cubicBezTo>
                <a:cubicBezTo>
                  <a:pt x="328" y="845"/>
                  <a:pt x="337" y="850"/>
                  <a:pt x="346" y="850"/>
                </a:cubicBezTo>
                <a:cubicBezTo>
                  <a:pt x="346" y="850"/>
                  <a:pt x="346" y="850"/>
                  <a:pt x="346" y="850"/>
                </a:cubicBezTo>
                <a:cubicBezTo>
                  <a:pt x="356" y="850"/>
                  <a:pt x="364" y="845"/>
                  <a:pt x="369" y="837"/>
                </a:cubicBezTo>
                <a:cubicBezTo>
                  <a:pt x="424" y="745"/>
                  <a:pt x="424" y="745"/>
                  <a:pt x="424" y="745"/>
                </a:cubicBezTo>
                <a:cubicBezTo>
                  <a:pt x="682" y="848"/>
                  <a:pt x="682" y="848"/>
                  <a:pt x="682" y="848"/>
                </a:cubicBezTo>
                <a:cubicBezTo>
                  <a:pt x="685" y="849"/>
                  <a:pt x="688" y="850"/>
                  <a:pt x="691" y="850"/>
                </a:cubicBezTo>
                <a:cubicBezTo>
                  <a:pt x="696" y="850"/>
                  <a:pt x="700" y="849"/>
                  <a:pt x="705" y="847"/>
                </a:cubicBezTo>
                <a:cubicBezTo>
                  <a:pt x="712" y="843"/>
                  <a:pt x="716" y="836"/>
                  <a:pt x="718" y="828"/>
                </a:cubicBezTo>
                <a:cubicBezTo>
                  <a:pt x="850" y="31"/>
                  <a:pt x="850" y="31"/>
                  <a:pt x="850" y="31"/>
                </a:cubicBezTo>
                <a:cubicBezTo>
                  <a:pt x="852" y="21"/>
                  <a:pt x="848" y="10"/>
                  <a:pt x="839" y="4"/>
                </a:cubicBezTo>
                <a:close/>
                <a:moveTo>
                  <a:pt x="84" y="552"/>
                </a:moveTo>
                <a:cubicBezTo>
                  <a:pt x="700" y="142"/>
                  <a:pt x="700" y="142"/>
                  <a:pt x="700" y="142"/>
                </a:cubicBezTo>
                <a:cubicBezTo>
                  <a:pt x="252" y="621"/>
                  <a:pt x="252" y="621"/>
                  <a:pt x="252" y="621"/>
                </a:cubicBezTo>
                <a:cubicBezTo>
                  <a:pt x="250" y="619"/>
                  <a:pt x="248" y="617"/>
                  <a:pt x="245" y="616"/>
                </a:cubicBezTo>
                <a:lnTo>
                  <a:pt x="84" y="552"/>
                </a:lnTo>
                <a:close/>
                <a:moveTo>
                  <a:pt x="272" y="639"/>
                </a:moveTo>
                <a:cubicBezTo>
                  <a:pt x="272" y="639"/>
                  <a:pt x="271" y="639"/>
                  <a:pt x="271" y="639"/>
                </a:cubicBezTo>
                <a:cubicBezTo>
                  <a:pt x="774" y="101"/>
                  <a:pt x="774" y="101"/>
                  <a:pt x="774" y="101"/>
                </a:cubicBezTo>
                <a:cubicBezTo>
                  <a:pt x="346" y="769"/>
                  <a:pt x="346" y="769"/>
                  <a:pt x="346" y="769"/>
                </a:cubicBezTo>
                <a:lnTo>
                  <a:pt x="272" y="639"/>
                </a:lnTo>
                <a:close/>
                <a:moveTo>
                  <a:pt x="671" y="787"/>
                </a:moveTo>
                <a:cubicBezTo>
                  <a:pt x="444" y="696"/>
                  <a:pt x="444" y="696"/>
                  <a:pt x="444" y="696"/>
                </a:cubicBezTo>
                <a:cubicBezTo>
                  <a:pt x="438" y="694"/>
                  <a:pt x="433" y="693"/>
                  <a:pt x="427" y="693"/>
                </a:cubicBezTo>
                <a:cubicBezTo>
                  <a:pt x="777" y="151"/>
                  <a:pt x="777" y="151"/>
                  <a:pt x="777" y="151"/>
                </a:cubicBezTo>
                <a:lnTo>
                  <a:pt x="671" y="787"/>
                </a:ln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16" name="Group 83"/>
          <p:cNvGrpSpPr/>
          <p:nvPr/>
        </p:nvGrpSpPr>
        <p:grpSpPr>
          <a:xfrm>
            <a:off x="5846968" y="3567169"/>
            <a:ext cx="522113" cy="522114"/>
            <a:chOff x="-2771775" y="66675"/>
            <a:chExt cx="827087" cy="827088"/>
          </a:xfrm>
          <a:solidFill>
            <a:schemeClr val="bg1"/>
          </a:solidFill>
        </p:grpSpPr>
        <p:sp>
          <p:nvSpPr>
            <p:cNvPr id="17"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8"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9"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grpSp>
      <p:sp>
        <p:nvSpPr>
          <p:cNvPr id="6" name="文本框 5"/>
          <p:cNvSpPr txBox="1"/>
          <p:nvPr/>
        </p:nvSpPr>
        <p:spPr>
          <a:xfrm>
            <a:off x="3491865" y="5928360"/>
            <a:ext cx="5403215" cy="830997"/>
          </a:xfrm>
          <a:prstGeom prst="rect">
            <a:avLst/>
          </a:prstGeom>
          <a:noFill/>
        </p:spPr>
        <p:txBody>
          <a:bodyPr wrap="square" rtlCol="0">
            <a:spAutoFit/>
          </a:bodyPr>
          <a:lstStyle/>
          <a:p>
            <a:r>
              <a:rPr lang="en-US" altLang="zh-CN" dirty="0">
                <a:solidFill>
                  <a:schemeClr val="bg1"/>
                </a:solidFill>
              </a:rPr>
              <a:t>Key</a:t>
            </a:r>
            <a:r>
              <a:rPr lang="zh-CN" altLang="en-US" dirty="0" smtClean="0">
                <a:solidFill>
                  <a:schemeClr val="bg1"/>
                </a:solidFill>
              </a:rPr>
              <a:t>： </a:t>
            </a:r>
            <a:r>
              <a:rPr lang="zh-CN" altLang="en-US" sz="2400" dirty="0" smtClean="0">
                <a:solidFill>
                  <a:schemeClr val="bg1"/>
                </a:solidFill>
              </a:rPr>
              <a:t>机会</a:t>
            </a:r>
            <a:r>
              <a:rPr lang="zh-CN" altLang="en-US" sz="2400" dirty="0">
                <a:solidFill>
                  <a:schemeClr val="bg1"/>
                </a:solidFill>
              </a:rPr>
              <a:t>是争取来的</a:t>
            </a:r>
            <a:r>
              <a:rPr lang="zh-CN" altLang="en-US" sz="2400" dirty="0" smtClean="0">
                <a:solidFill>
                  <a:schemeClr val="bg1"/>
                </a:solidFill>
              </a:rPr>
              <a:t>！</a:t>
            </a:r>
            <a:endParaRPr lang="en-US" altLang="zh-CN" sz="2400" dirty="0" smtClean="0">
              <a:solidFill>
                <a:schemeClr val="bg1"/>
              </a:solidFill>
            </a:endParaRPr>
          </a:p>
          <a:p>
            <a:r>
              <a:rPr lang="zh-CN" altLang="en-US" sz="2400" dirty="0" smtClean="0">
                <a:solidFill>
                  <a:schemeClr val="bg1"/>
                </a:solidFill>
              </a:rPr>
              <a:t>       积极</a:t>
            </a:r>
            <a:r>
              <a:rPr lang="zh-CN" altLang="en-US" sz="2400" dirty="0">
                <a:solidFill>
                  <a:schemeClr val="bg1"/>
                </a:solidFill>
              </a:rPr>
              <a:t>寻找而不是被动等待。</a:t>
            </a:r>
          </a:p>
        </p:txBody>
      </p:sp>
    </p:spTree>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srcRect/>
          <a:stretch>
            <a:fillRect/>
          </a:stretch>
        </p:blipFill>
        <p:spPr>
          <a:xfrm>
            <a:off x="0" y="0"/>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21" name="文本框 20"/>
          <p:cNvSpPr txBox="1"/>
          <p:nvPr/>
        </p:nvSpPr>
        <p:spPr>
          <a:xfrm>
            <a:off x="4077293" y="559087"/>
            <a:ext cx="4038600" cy="584775"/>
          </a:xfrm>
          <a:prstGeom prst="rect">
            <a:avLst/>
          </a:prstGeom>
          <a:noFill/>
        </p:spPr>
        <p:txBody>
          <a:bodyPr wrap="square" rtlCol="0">
            <a:spAutoFit/>
          </a:bodyPr>
          <a:lstStyle/>
          <a:p>
            <a:r>
              <a:rPr lang="zh-CN" altLang="en-US" sz="3200" dirty="0">
                <a:solidFill>
                  <a:schemeClr val="bg1"/>
                </a:solidFill>
              </a:rPr>
              <a:t>职业生涯访谈记录</a:t>
            </a:r>
          </a:p>
        </p:txBody>
      </p:sp>
      <p:sp>
        <p:nvSpPr>
          <p:cNvPr id="2" name="Пятиугольник 1"/>
          <p:cNvSpPr/>
          <p:nvPr/>
        </p:nvSpPr>
        <p:spPr>
          <a:xfrm rot="5400000">
            <a:off x="5447928" y="3389486"/>
            <a:ext cx="1296144" cy="3456384"/>
          </a:xfrm>
          <a:prstGeom prst="homePlate">
            <a:avLst>
              <a:gd name="adj" fmla="val 27874"/>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3" name="Пятиугольник 2"/>
          <p:cNvSpPr/>
          <p:nvPr/>
        </p:nvSpPr>
        <p:spPr>
          <a:xfrm rot="5400000">
            <a:off x="5404723" y="2568595"/>
            <a:ext cx="1382554" cy="3456384"/>
          </a:xfrm>
          <a:prstGeom prst="homePlate">
            <a:avLst>
              <a:gd name="adj" fmla="val 27874"/>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4" name="Пятиугольник 3"/>
          <p:cNvSpPr/>
          <p:nvPr/>
        </p:nvSpPr>
        <p:spPr>
          <a:xfrm rot="5400000">
            <a:off x="5361520" y="1747704"/>
            <a:ext cx="1468963" cy="3456384"/>
          </a:xfrm>
          <a:prstGeom prst="homePlate">
            <a:avLst>
              <a:gd name="adj" fmla="val 27874"/>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5" name="Пятиугольник 4"/>
          <p:cNvSpPr/>
          <p:nvPr/>
        </p:nvSpPr>
        <p:spPr>
          <a:xfrm rot="5400000">
            <a:off x="5447928" y="1056427"/>
            <a:ext cx="1296144" cy="3456384"/>
          </a:xfrm>
          <a:prstGeom prst="homePlate">
            <a:avLst>
              <a:gd name="adj" fmla="val 2787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11" name="TextBox 10"/>
          <p:cNvSpPr txBox="1"/>
          <p:nvPr/>
        </p:nvSpPr>
        <p:spPr>
          <a:xfrm>
            <a:off x="996315" y="2035810"/>
            <a:ext cx="2842260" cy="3080385"/>
          </a:xfrm>
          <a:prstGeom prst="rect">
            <a:avLst/>
          </a:prstGeom>
          <a:noFill/>
        </p:spPr>
        <p:txBody>
          <a:bodyPr wrap="square" rtlCol="0">
            <a:spAutoFit/>
          </a:bodyPr>
          <a:lstStyle>
            <a:defPPr>
              <a:defRPr lang="zh-CN"/>
            </a:defPPr>
            <a:lvl1pPr algn="r">
              <a:lnSpc>
                <a:spcPct val="120000"/>
              </a:lnSpc>
              <a:defRPr>
                <a:cs typeface="+mn-ea"/>
              </a:defRPr>
            </a:lvl1pPr>
          </a:lstStyle>
          <a:p>
            <a:pPr algn="l"/>
            <a:r>
              <a:rPr lang="zh-CN" altLang="zh-CN" dirty="0">
                <a:solidFill>
                  <a:schemeClr val="accent6">
                    <a:lumMod val="20000"/>
                    <a:lumOff val="80000"/>
                  </a:schemeClr>
                </a:solidFill>
              </a:rPr>
              <a:t>我：对于这份工作来说，您最希望大学期间做的事情是什么？</a:t>
            </a:r>
          </a:p>
          <a:p>
            <a:pPr algn="l"/>
            <a:endParaRPr lang="zh-CN" altLang="zh-CN" dirty="0">
              <a:solidFill>
                <a:schemeClr val="accent6">
                  <a:lumMod val="20000"/>
                  <a:lumOff val="80000"/>
                </a:schemeClr>
              </a:solidFill>
            </a:endParaRPr>
          </a:p>
          <a:p>
            <a:pPr algn="l"/>
            <a:endParaRPr lang="zh-CN" altLang="zh-CN" dirty="0">
              <a:solidFill>
                <a:schemeClr val="accent6">
                  <a:lumMod val="20000"/>
                  <a:lumOff val="80000"/>
                </a:schemeClr>
              </a:solidFill>
            </a:endParaRPr>
          </a:p>
          <a:p>
            <a:pPr algn="l"/>
            <a:r>
              <a:rPr lang="zh-CN" altLang="zh-CN" dirty="0">
                <a:solidFill>
                  <a:schemeClr val="accent6">
                    <a:lumMod val="20000"/>
                    <a:lumOff val="80000"/>
                  </a:schemeClr>
                </a:solidFill>
              </a:rPr>
              <a:t>学长：学好数据库，虽然我们电子信息专业不学这门课程，但这个是我现在工作的基础。</a:t>
            </a:r>
          </a:p>
        </p:txBody>
      </p:sp>
      <p:sp>
        <p:nvSpPr>
          <p:cNvPr id="12" name="TextBox 11"/>
          <p:cNvSpPr txBox="1"/>
          <p:nvPr/>
        </p:nvSpPr>
        <p:spPr>
          <a:xfrm>
            <a:off x="8206872" y="1655685"/>
            <a:ext cx="3607322" cy="4076700"/>
          </a:xfrm>
          <a:prstGeom prst="rect">
            <a:avLst/>
          </a:prstGeom>
          <a:noFill/>
        </p:spPr>
        <p:txBody>
          <a:bodyPr wrap="square" rtlCol="0">
            <a:spAutoFit/>
          </a:bodyPr>
          <a:lstStyle>
            <a:defPPr>
              <a:defRPr lang="zh-CN"/>
            </a:defPPr>
            <a:lvl1pPr algn="r">
              <a:lnSpc>
                <a:spcPct val="120000"/>
              </a:lnSpc>
              <a:defRPr>
                <a:cs typeface="+mn-ea"/>
              </a:defRPr>
            </a:lvl1pPr>
          </a:lstStyle>
          <a:p>
            <a:pPr algn="l"/>
            <a:r>
              <a:rPr lang="zh-CN" altLang="zh-CN" dirty="0">
                <a:solidFill>
                  <a:schemeClr val="accent6">
                    <a:lumMod val="20000"/>
                    <a:lumOff val="80000"/>
                  </a:schemeClr>
                </a:solidFill>
              </a:rPr>
              <a:t>我：谢谢学长啦，学长有没有什么对我们的建议呢？</a:t>
            </a:r>
          </a:p>
          <a:p>
            <a:pPr algn="l"/>
            <a:endParaRPr lang="zh-CN" altLang="zh-CN" dirty="0">
              <a:solidFill>
                <a:schemeClr val="accent6">
                  <a:lumMod val="20000"/>
                  <a:lumOff val="80000"/>
                </a:schemeClr>
              </a:solidFill>
            </a:endParaRPr>
          </a:p>
          <a:p>
            <a:pPr algn="l"/>
            <a:endParaRPr lang="zh-CN" altLang="zh-CN" dirty="0">
              <a:solidFill>
                <a:schemeClr val="accent6">
                  <a:lumMod val="20000"/>
                  <a:lumOff val="80000"/>
                </a:schemeClr>
              </a:solidFill>
            </a:endParaRPr>
          </a:p>
          <a:p>
            <a:pPr algn="l"/>
            <a:r>
              <a:rPr lang="zh-CN" altLang="zh-CN" dirty="0">
                <a:solidFill>
                  <a:schemeClr val="accent6">
                    <a:lumMod val="20000"/>
                    <a:lumOff val="80000"/>
                  </a:schemeClr>
                </a:solidFill>
              </a:rPr>
              <a:t>学长：建议每个人在平时生活中能够多沉淀经验与反思，对自己的优劣势，兴趣性格方向有明晰的认知。如果在学做一件东西，请做到可以拿出来炫耀的程度！</a:t>
            </a:r>
          </a:p>
          <a:p>
            <a:pPr algn="l"/>
            <a:r>
              <a:rPr lang="zh-CN" altLang="zh-CN" dirty="0">
                <a:solidFill>
                  <a:schemeClr val="accent6">
                    <a:lumMod val="20000"/>
                    <a:lumOff val="80000"/>
                  </a:schemeClr>
                </a:solidFill>
              </a:rPr>
              <a:t>（注：学长向我们介绍了和我们专业有关的一些相关行业，我们对此进行了一些了解</a:t>
            </a:r>
            <a:r>
              <a:rPr lang="zh-CN" altLang="zh-CN" dirty="0"/>
              <a:t>）</a:t>
            </a:r>
          </a:p>
        </p:txBody>
      </p:sp>
      <p:sp>
        <p:nvSpPr>
          <p:cNvPr id="13" name="Freeform 14"/>
          <p:cNvSpPr>
            <a:spLocks noEditPoints="1"/>
          </p:cNvSpPr>
          <p:nvPr/>
        </p:nvSpPr>
        <p:spPr bwMode="auto">
          <a:xfrm>
            <a:off x="5857336" y="5072024"/>
            <a:ext cx="505669" cy="505669"/>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4" name="Freeform 8"/>
          <p:cNvSpPr>
            <a:spLocks noEditPoints="1"/>
          </p:cNvSpPr>
          <p:nvPr/>
        </p:nvSpPr>
        <p:spPr bwMode="auto">
          <a:xfrm>
            <a:off x="5827357" y="4341300"/>
            <a:ext cx="545558" cy="478476"/>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5" name="Freeform 11"/>
          <p:cNvSpPr>
            <a:spLocks noEditPoints="1"/>
          </p:cNvSpPr>
          <p:nvPr/>
        </p:nvSpPr>
        <p:spPr bwMode="auto">
          <a:xfrm>
            <a:off x="5805456" y="2533147"/>
            <a:ext cx="535591" cy="534000"/>
          </a:xfrm>
          <a:custGeom>
            <a:avLst/>
            <a:gdLst>
              <a:gd name="T0" fmla="*/ 839 w 852"/>
              <a:gd name="T1" fmla="*/ 4 h 850"/>
              <a:gd name="T2" fmla="*/ 824 w 852"/>
              <a:gd name="T3" fmla="*/ 0 h 850"/>
              <a:gd name="T4" fmla="*/ 810 w 852"/>
              <a:gd name="T5" fmla="*/ 5 h 850"/>
              <a:gd name="T6" fmla="*/ 13 w 852"/>
              <a:gd name="T7" fmla="*/ 536 h 850"/>
              <a:gd name="T8" fmla="*/ 1 w 852"/>
              <a:gd name="T9" fmla="*/ 561 h 850"/>
              <a:gd name="T10" fmla="*/ 18 w 852"/>
              <a:gd name="T11" fmla="*/ 583 h 850"/>
              <a:gd name="T12" fmla="*/ 225 w 852"/>
              <a:gd name="T13" fmla="*/ 666 h 850"/>
              <a:gd name="T14" fmla="*/ 323 w 852"/>
              <a:gd name="T15" fmla="*/ 837 h 850"/>
              <a:gd name="T16" fmla="*/ 346 w 852"/>
              <a:gd name="T17" fmla="*/ 850 h 850"/>
              <a:gd name="T18" fmla="*/ 346 w 852"/>
              <a:gd name="T19" fmla="*/ 850 h 850"/>
              <a:gd name="T20" fmla="*/ 369 w 852"/>
              <a:gd name="T21" fmla="*/ 837 h 850"/>
              <a:gd name="T22" fmla="*/ 424 w 852"/>
              <a:gd name="T23" fmla="*/ 745 h 850"/>
              <a:gd name="T24" fmla="*/ 682 w 852"/>
              <a:gd name="T25" fmla="*/ 848 h 850"/>
              <a:gd name="T26" fmla="*/ 691 w 852"/>
              <a:gd name="T27" fmla="*/ 850 h 850"/>
              <a:gd name="T28" fmla="*/ 705 w 852"/>
              <a:gd name="T29" fmla="*/ 847 h 850"/>
              <a:gd name="T30" fmla="*/ 718 w 852"/>
              <a:gd name="T31" fmla="*/ 828 h 850"/>
              <a:gd name="T32" fmla="*/ 850 w 852"/>
              <a:gd name="T33" fmla="*/ 31 h 850"/>
              <a:gd name="T34" fmla="*/ 839 w 852"/>
              <a:gd name="T35" fmla="*/ 4 h 850"/>
              <a:gd name="T36" fmla="*/ 84 w 852"/>
              <a:gd name="T37" fmla="*/ 552 h 850"/>
              <a:gd name="T38" fmla="*/ 700 w 852"/>
              <a:gd name="T39" fmla="*/ 142 h 850"/>
              <a:gd name="T40" fmla="*/ 252 w 852"/>
              <a:gd name="T41" fmla="*/ 621 h 850"/>
              <a:gd name="T42" fmla="*/ 245 w 852"/>
              <a:gd name="T43" fmla="*/ 616 h 850"/>
              <a:gd name="T44" fmla="*/ 84 w 852"/>
              <a:gd name="T45" fmla="*/ 552 h 850"/>
              <a:gd name="T46" fmla="*/ 272 w 852"/>
              <a:gd name="T47" fmla="*/ 639 h 850"/>
              <a:gd name="T48" fmla="*/ 271 w 852"/>
              <a:gd name="T49" fmla="*/ 639 h 850"/>
              <a:gd name="T50" fmla="*/ 774 w 852"/>
              <a:gd name="T51" fmla="*/ 101 h 850"/>
              <a:gd name="T52" fmla="*/ 346 w 852"/>
              <a:gd name="T53" fmla="*/ 769 h 850"/>
              <a:gd name="T54" fmla="*/ 272 w 852"/>
              <a:gd name="T55" fmla="*/ 639 h 850"/>
              <a:gd name="T56" fmla="*/ 671 w 852"/>
              <a:gd name="T57" fmla="*/ 787 h 850"/>
              <a:gd name="T58" fmla="*/ 444 w 852"/>
              <a:gd name="T59" fmla="*/ 696 h 850"/>
              <a:gd name="T60" fmla="*/ 427 w 852"/>
              <a:gd name="T61" fmla="*/ 693 h 850"/>
              <a:gd name="T62" fmla="*/ 777 w 852"/>
              <a:gd name="T63" fmla="*/ 151 h 850"/>
              <a:gd name="T64" fmla="*/ 671 w 852"/>
              <a:gd name="T65" fmla="*/ 787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 h="850">
                <a:moveTo>
                  <a:pt x="839" y="4"/>
                </a:moveTo>
                <a:cubicBezTo>
                  <a:pt x="834" y="2"/>
                  <a:pt x="829" y="0"/>
                  <a:pt x="824" y="0"/>
                </a:cubicBezTo>
                <a:cubicBezTo>
                  <a:pt x="819" y="0"/>
                  <a:pt x="814" y="2"/>
                  <a:pt x="810" y="5"/>
                </a:cubicBezTo>
                <a:cubicBezTo>
                  <a:pt x="13" y="536"/>
                  <a:pt x="13" y="536"/>
                  <a:pt x="13" y="536"/>
                </a:cubicBezTo>
                <a:cubicBezTo>
                  <a:pt x="5" y="541"/>
                  <a:pt x="0" y="551"/>
                  <a:pt x="1" y="561"/>
                </a:cubicBezTo>
                <a:cubicBezTo>
                  <a:pt x="2" y="570"/>
                  <a:pt x="9" y="579"/>
                  <a:pt x="18" y="583"/>
                </a:cubicBezTo>
                <a:cubicBezTo>
                  <a:pt x="225" y="666"/>
                  <a:pt x="225" y="666"/>
                  <a:pt x="225" y="666"/>
                </a:cubicBezTo>
                <a:cubicBezTo>
                  <a:pt x="323" y="837"/>
                  <a:pt x="323" y="837"/>
                  <a:pt x="323" y="837"/>
                </a:cubicBezTo>
                <a:cubicBezTo>
                  <a:pt x="328" y="845"/>
                  <a:pt x="337" y="850"/>
                  <a:pt x="346" y="850"/>
                </a:cubicBezTo>
                <a:cubicBezTo>
                  <a:pt x="346" y="850"/>
                  <a:pt x="346" y="850"/>
                  <a:pt x="346" y="850"/>
                </a:cubicBezTo>
                <a:cubicBezTo>
                  <a:pt x="356" y="850"/>
                  <a:pt x="364" y="845"/>
                  <a:pt x="369" y="837"/>
                </a:cubicBezTo>
                <a:cubicBezTo>
                  <a:pt x="424" y="745"/>
                  <a:pt x="424" y="745"/>
                  <a:pt x="424" y="745"/>
                </a:cubicBezTo>
                <a:cubicBezTo>
                  <a:pt x="682" y="848"/>
                  <a:pt x="682" y="848"/>
                  <a:pt x="682" y="848"/>
                </a:cubicBezTo>
                <a:cubicBezTo>
                  <a:pt x="685" y="849"/>
                  <a:pt x="688" y="850"/>
                  <a:pt x="691" y="850"/>
                </a:cubicBezTo>
                <a:cubicBezTo>
                  <a:pt x="696" y="850"/>
                  <a:pt x="700" y="849"/>
                  <a:pt x="705" y="847"/>
                </a:cubicBezTo>
                <a:cubicBezTo>
                  <a:pt x="712" y="843"/>
                  <a:pt x="716" y="836"/>
                  <a:pt x="718" y="828"/>
                </a:cubicBezTo>
                <a:cubicBezTo>
                  <a:pt x="850" y="31"/>
                  <a:pt x="850" y="31"/>
                  <a:pt x="850" y="31"/>
                </a:cubicBezTo>
                <a:cubicBezTo>
                  <a:pt x="852" y="21"/>
                  <a:pt x="848" y="10"/>
                  <a:pt x="839" y="4"/>
                </a:cubicBezTo>
                <a:close/>
                <a:moveTo>
                  <a:pt x="84" y="552"/>
                </a:moveTo>
                <a:cubicBezTo>
                  <a:pt x="700" y="142"/>
                  <a:pt x="700" y="142"/>
                  <a:pt x="700" y="142"/>
                </a:cubicBezTo>
                <a:cubicBezTo>
                  <a:pt x="252" y="621"/>
                  <a:pt x="252" y="621"/>
                  <a:pt x="252" y="621"/>
                </a:cubicBezTo>
                <a:cubicBezTo>
                  <a:pt x="250" y="619"/>
                  <a:pt x="248" y="617"/>
                  <a:pt x="245" y="616"/>
                </a:cubicBezTo>
                <a:lnTo>
                  <a:pt x="84" y="552"/>
                </a:lnTo>
                <a:close/>
                <a:moveTo>
                  <a:pt x="272" y="639"/>
                </a:moveTo>
                <a:cubicBezTo>
                  <a:pt x="272" y="639"/>
                  <a:pt x="271" y="639"/>
                  <a:pt x="271" y="639"/>
                </a:cubicBezTo>
                <a:cubicBezTo>
                  <a:pt x="774" y="101"/>
                  <a:pt x="774" y="101"/>
                  <a:pt x="774" y="101"/>
                </a:cubicBezTo>
                <a:cubicBezTo>
                  <a:pt x="346" y="769"/>
                  <a:pt x="346" y="769"/>
                  <a:pt x="346" y="769"/>
                </a:cubicBezTo>
                <a:lnTo>
                  <a:pt x="272" y="639"/>
                </a:lnTo>
                <a:close/>
                <a:moveTo>
                  <a:pt x="671" y="787"/>
                </a:moveTo>
                <a:cubicBezTo>
                  <a:pt x="444" y="696"/>
                  <a:pt x="444" y="696"/>
                  <a:pt x="444" y="696"/>
                </a:cubicBezTo>
                <a:cubicBezTo>
                  <a:pt x="438" y="694"/>
                  <a:pt x="433" y="693"/>
                  <a:pt x="427" y="693"/>
                </a:cubicBezTo>
                <a:cubicBezTo>
                  <a:pt x="777" y="151"/>
                  <a:pt x="777" y="151"/>
                  <a:pt x="777" y="151"/>
                </a:cubicBezTo>
                <a:lnTo>
                  <a:pt x="671" y="787"/>
                </a:ln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16" name="Group 83"/>
          <p:cNvGrpSpPr/>
          <p:nvPr/>
        </p:nvGrpSpPr>
        <p:grpSpPr>
          <a:xfrm>
            <a:off x="5846968" y="3567169"/>
            <a:ext cx="522113" cy="522114"/>
            <a:chOff x="-2771775" y="66675"/>
            <a:chExt cx="827087" cy="827088"/>
          </a:xfrm>
          <a:solidFill>
            <a:schemeClr val="bg1"/>
          </a:solidFill>
        </p:grpSpPr>
        <p:sp>
          <p:nvSpPr>
            <p:cNvPr id="17"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8"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9"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grpSp>
      <p:sp>
        <p:nvSpPr>
          <p:cNvPr id="6" name="文本框 5"/>
          <p:cNvSpPr txBox="1"/>
          <p:nvPr/>
        </p:nvSpPr>
        <p:spPr>
          <a:xfrm>
            <a:off x="4202430" y="6152515"/>
            <a:ext cx="5120248" cy="461665"/>
          </a:xfrm>
          <a:prstGeom prst="rect">
            <a:avLst/>
          </a:prstGeom>
          <a:noFill/>
        </p:spPr>
        <p:txBody>
          <a:bodyPr wrap="none" rtlCol="0">
            <a:spAutoFit/>
          </a:bodyPr>
          <a:lstStyle/>
          <a:p>
            <a:r>
              <a:rPr lang="en-US" altLang="zh-CN" dirty="0">
                <a:solidFill>
                  <a:schemeClr val="bg1"/>
                </a:solidFill>
              </a:rPr>
              <a:t>Key</a:t>
            </a:r>
            <a:r>
              <a:rPr lang="zh-CN" altLang="en-US" dirty="0">
                <a:solidFill>
                  <a:schemeClr val="bg1"/>
                </a:solidFill>
              </a:rPr>
              <a:t>：</a:t>
            </a:r>
            <a:r>
              <a:rPr lang="zh-CN" altLang="en-US" sz="2400" dirty="0">
                <a:solidFill>
                  <a:schemeClr val="bg1"/>
                </a:solidFill>
              </a:rPr>
              <a:t>做一件事情就要做的精，做得好</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9" y="-3346"/>
            <a:ext cx="12193057" cy="6864691"/>
          </a:xfrm>
          <a:prstGeom prst="rect">
            <a:avLst/>
          </a:prstGeom>
        </p:spPr>
      </p:pic>
      <p:sp>
        <p:nvSpPr>
          <p:cNvPr id="3" name="矩形 2"/>
          <p:cNvSpPr/>
          <p:nvPr/>
        </p:nvSpPr>
        <p:spPr>
          <a:xfrm>
            <a:off x="-529" y="2200274"/>
            <a:ext cx="12193057" cy="2457450"/>
          </a:xfrm>
          <a:prstGeom prst="rect">
            <a:avLst/>
          </a:prstGeom>
          <a:solidFill>
            <a:schemeClr val="bg1">
              <a:lumMod val="6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086101" y="2998987"/>
            <a:ext cx="5915025" cy="860025"/>
            <a:chOff x="3171826" y="1944915"/>
            <a:chExt cx="5915025" cy="860025"/>
          </a:xfrm>
        </p:grpSpPr>
        <p:sp>
          <p:nvSpPr>
            <p:cNvPr id="5" name="文本框 4"/>
            <p:cNvSpPr txBox="1"/>
            <p:nvPr/>
          </p:nvSpPr>
          <p:spPr>
            <a:xfrm>
              <a:off x="3171826" y="1973943"/>
              <a:ext cx="2401662" cy="830997"/>
            </a:xfrm>
            <a:prstGeom prst="rect">
              <a:avLst/>
            </a:prstGeom>
            <a:noFill/>
          </p:spPr>
          <p:txBody>
            <a:bodyPr wrap="square" rtlCol="0">
              <a:spAutoFit/>
            </a:bodyPr>
            <a:lstStyle/>
            <a:p>
              <a:r>
                <a:rPr lang="en-US" altLang="zh-CN" sz="4800" b="1" dirty="0">
                  <a:solidFill>
                    <a:srgbClr val="FC4657"/>
                  </a:solidFill>
                </a:rPr>
                <a:t>Part 04</a:t>
              </a:r>
              <a:endParaRPr lang="zh-CN" altLang="en-US" sz="4800" b="1" dirty="0">
                <a:solidFill>
                  <a:srgbClr val="FC4657"/>
                </a:solidFill>
              </a:endParaRPr>
            </a:p>
          </p:txBody>
        </p:sp>
        <p:sp>
          <p:nvSpPr>
            <p:cNvPr id="6" name="文本框 5"/>
            <p:cNvSpPr txBox="1"/>
            <p:nvPr/>
          </p:nvSpPr>
          <p:spPr>
            <a:xfrm>
              <a:off x="5788878" y="1944915"/>
              <a:ext cx="3297973" cy="829945"/>
            </a:xfrm>
            <a:prstGeom prst="rect">
              <a:avLst/>
            </a:prstGeom>
            <a:noFill/>
          </p:spPr>
          <p:txBody>
            <a:bodyPr wrap="square" rtlCol="0">
              <a:spAutoFit/>
            </a:bodyPr>
            <a:lstStyle/>
            <a:p>
              <a:r>
                <a:rPr lang="zh-CN" altLang="en-US" sz="4800" dirty="0">
                  <a:solidFill>
                    <a:srgbClr val="FFFFFF"/>
                  </a:solidFill>
                  <a:sym typeface="+mn-ea"/>
                </a:rPr>
                <a:t>产品策划</a:t>
              </a:r>
            </a:p>
          </p:txBody>
        </p:sp>
      </p:gr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rcRect/>
          <a:stretch>
            <a:fillRect/>
          </a:stretch>
        </p:blipFill>
        <p:spPr>
          <a:xfrm>
            <a:off x="-529" y="-3346"/>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16" name="文本框 15"/>
          <p:cNvSpPr txBox="1"/>
          <p:nvPr/>
        </p:nvSpPr>
        <p:spPr>
          <a:xfrm>
            <a:off x="4076699" y="186670"/>
            <a:ext cx="4038600" cy="584775"/>
          </a:xfrm>
          <a:prstGeom prst="rect">
            <a:avLst/>
          </a:prstGeom>
          <a:noFill/>
        </p:spPr>
        <p:txBody>
          <a:bodyPr wrap="square" rtlCol="0">
            <a:spAutoFit/>
          </a:bodyPr>
          <a:lstStyle/>
          <a:p>
            <a:r>
              <a:rPr lang="zh-CN" altLang="en-US" sz="3200" dirty="0">
                <a:solidFill>
                  <a:schemeClr val="bg1"/>
                </a:solidFill>
              </a:rPr>
              <a:t>产品策划的分类</a:t>
            </a:r>
          </a:p>
        </p:txBody>
      </p:sp>
      <p:grpSp>
        <p:nvGrpSpPr>
          <p:cNvPr id="28" name="Group 27"/>
          <p:cNvGrpSpPr/>
          <p:nvPr/>
        </p:nvGrpSpPr>
        <p:grpSpPr>
          <a:xfrm>
            <a:off x="6340727" y="1323097"/>
            <a:ext cx="5316944" cy="5320051"/>
            <a:chOff x="5847242" y="749921"/>
            <a:chExt cx="5316944" cy="5320051"/>
          </a:xfrm>
        </p:grpSpPr>
        <p:sp>
          <p:nvSpPr>
            <p:cNvPr id="3" name="Oval 34"/>
            <p:cNvSpPr>
              <a:spLocks noChangeArrowheads="1"/>
            </p:cNvSpPr>
            <p:nvPr/>
          </p:nvSpPr>
          <p:spPr bwMode="auto">
            <a:xfrm>
              <a:off x="5847242" y="749921"/>
              <a:ext cx="5316944" cy="5320051"/>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 name="Oval 35"/>
            <p:cNvSpPr>
              <a:spLocks noChangeArrowheads="1"/>
            </p:cNvSpPr>
            <p:nvPr/>
          </p:nvSpPr>
          <p:spPr bwMode="auto">
            <a:xfrm>
              <a:off x="6443535" y="1349320"/>
              <a:ext cx="4124358" cy="4124359"/>
            </a:xfrm>
            <a:prstGeom prst="ellipse">
              <a:avLst/>
            </a:prstGeom>
            <a:solidFill>
              <a:schemeClr val="bg1">
                <a:lumMod val="90000"/>
                <a:lumOff val="1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5" name="Oval 36"/>
            <p:cNvSpPr>
              <a:spLocks noChangeArrowheads="1"/>
            </p:cNvSpPr>
            <p:nvPr/>
          </p:nvSpPr>
          <p:spPr bwMode="auto">
            <a:xfrm>
              <a:off x="6980819" y="1886604"/>
              <a:ext cx="3049789" cy="3049790"/>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 name="Oval 37"/>
            <p:cNvSpPr>
              <a:spLocks noChangeArrowheads="1"/>
            </p:cNvSpPr>
            <p:nvPr/>
          </p:nvSpPr>
          <p:spPr bwMode="auto">
            <a:xfrm>
              <a:off x="7521210" y="2423889"/>
              <a:ext cx="1972114" cy="1975220"/>
            </a:xfrm>
            <a:prstGeom prst="ellipse">
              <a:avLst/>
            </a:prstGeom>
            <a:solidFill>
              <a:schemeClr val="bg1">
                <a:lumMod val="90000"/>
                <a:lumOff val="1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 name="Oval 38"/>
            <p:cNvSpPr>
              <a:spLocks noChangeArrowheads="1"/>
            </p:cNvSpPr>
            <p:nvPr/>
          </p:nvSpPr>
          <p:spPr bwMode="auto">
            <a:xfrm>
              <a:off x="8058494" y="2961174"/>
              <a:ext cx="897545" cy="897545"/>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948753">
              <a:off x="7102180" y="1750406"/>
              <a:ext cx="3866010" cy="2421537"/>
            </a:xfrm>
            <a:prstGeom prst="rect">
              <a:avLst/>
            </a:prstGeom>
          </p:spPr>
        </p:pic>
        <p:grpSp>
          <p:nvGrpSpPr>
            <p:cNvPr id="10" name="Group 9"/>
            <p:cNvGrpSpPr/>
            <p:nvPr/>
          </p:nvGrpSpPr>
          <p:grpSpPr>
            <a:xfrm>
              <a:off x="8505714" y="1280994"/>
              <a:ext cx="2164667" cy="2167773"/>
              <a:chOff x="8505714" y="1280994"/>
              <a:chExt cx="2164667" cy="2167773"/>
            </a:xfrm>
          </p:grpSpPr>
          <p:sp>
            <p:nvSpPr>
              <p:cNvPr id="8" name="Freeform 39"/>
              <p:cNvSpPr/>
              <p:nvPr/>
            </p:nvSpPr>
            <p:spPr bwMode="auto">
              <a:xfrm>
                <a:off x="8505714" y="1280994"/>
                <a:ext cx="2164667" cy="2167773"/>
              </a:xfrm>
              <a:custGeom>
                <a:avLst/>
                <a:gdLst>
                  <a:gd name="T0" fmla="*/ 593 w 697"/>
                  <a:gd name="T1" fmla="*/ 254 h 698"/>
                  <a:gd name="T2" fmla="*/ 697 w 697"/>
                  <a:gd name="T3" fmla="*/ 150 h 698"/>
                  <a:gd name="T4" fmla="*/ 581 w 697"/>
                  <a:gd name="T5" fmla="*/ 119 h 698"/>
                  <a:gd name="T6" fmla="*/ 548 w 697"/>
                  <a:gd name="T7" fmla="*/ 0 h 698"/>
                  <a:gd name="T8" fmla="*/ 444 w 697"/>
                  <a:gd name="T9" fmla="*/ 105 h 698"/>
                  <a:gd name="T10" fmla="*/ 470 w 697"/>
                  <a:gd name="T11" fmla="*/ 202 h 698"/>
                  <a:gd name="T12" fmla="*/ 116 w 697"/>
                  <a:gd name="T13" fmla="*/ 555 h 698"/>
                  <a:gd name="T14" fmla="*/ 67 w 697"/>
                  <a:gd name="T15" fmla="*/ 456 h 698"/>
                  <a:gd name="T16" fmla="*/ 33 w 697"/>
                  <a:gd name="T17" fmla="*/ 577 h 698"/>
                  <a:gd name="T18" fmla="*/ 0 w 697"/>
                  <a:gd name="T19" fmla="*/ 698 h 698"/>
                  <a:gd name="T20" fmla="*/ 124 w 697"/>
                  <a:gd name="T21" fmla="*/ 667 h 698"/>
                  <a:gd name="T22" fmla="*/ 244 w 697"/>
                  <a:gd name="T23" fmla="*/ 634 h 698"/>
                  <a:gd name="T24" fmla="*/ 145 w 697"/>
                  <a:gd name="T25" fmla="*/ 584 h 698"/>
                  <a:gd name="T26" fmla="*/ 498 w 697"/>
                  <a:gd name="T27" fmla="*/ 228 h 698"/>
                  <a:gd name="T28" fmla="*/ 593 w 697"/>
                  <a:gd name="T29" fmla="*/ 25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8">
                    <a:moveTo>
                      <a:pt x="593" y="254"/>
                    </a:moveTo>
                    <a:lnTo>
                      <a:pt x="697" y="150"/>
                    </a:lnTo>
                    <a:lnTo>
                      <a:pt x="581" y="119"/>
                    </a:lnTo>
                    <a:lnTo>
                      <a:pt x="548" y="0"/>
                    </a:lnTo>
                    <a:lnTo>
                      <a:pt x="444" y="105"/>
                    </a:lnTo>
                    <a:lnTo>
                      <a:pt x="470" y="202"/>
                    </a:lnTo>
                    <a:lnTo>
                      <a:pt x="116" y="555"/>
                    </a:lnTo>
                    <a:lnTo>
                      <a:pt x="67" y="456"/>
                    </a:lnTo>
                    <a:lnTo>
                      <a:pt x="33" y="577"/>
                    </a:lnTo>
                    <a:lnTo>
                      <a:pt x="0" y="698"/>
                    </a:lnTo>
                    <a:lnTo>
                      <a:pt x="124" y="667"/>
                    </a:lnTo>
                    <a:lnTo>
                      <a:pt x="244" y="634"/>
                    </a:lnTo>
                    <a:lnTo>
                      <a:pt x="145" y="584"/>
                    </a:lnTo>
                    <a:lnTo>
                      <a:pt x="498" y="228"/>
                    </a:lnTo>
                    <a:lnTo>
                      <a:pt x="593" y="25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9" name="Freeform 40"/>
              <p:cNvSpPr/>
              <p:nvPr/>
            </p:nvSpPr>
            <p:spPr bwMode="auto">
              <a:xfrm>
                <a:off x="8505714" y="1280994"/>
                <a:ext cx="1804407" cy="2167773"/>
              </a:xfrm>
              <a:custGeom>
                <a:avLst/>
                <a:gdLst>
                  <a:gd name="T0" fmla="*/ 581 w 581"/>
                  <a:gd name="T1" fmla="*/ 119 h 698"/>
                  <a:gd name="T2" fmla="*/ 548 w 581"/>
                  <a:gd name="T3" fmla="*/ 0 h 698"/>
                  <a:gd name="T4" fmla="*/ 444 w 581"/>
                  <a:gd name="T5" fmla="*/ 105 h 698"/>
                  <a:gd name="T6" fmla="*/ 470 w 581"/>
                  <a:gd name="T7" fmla="*/ 202 h 698"/>
                  <a:gd name="T8" fmla="*/ 116 w 581"/>
                  <a:gd name="T9" fmla="*/ 555 h 698"/>
                  <a:gd name="T10" fmla="*/ 67 w 581"/>
                  <a:gd name="T11" fmla="*/ 456 h 698"/>
                  <a:gd name="T12" fmla="*/ 33 w 581"/>
                  <a:gd name="T13" fmla="*/ 577 h 698"/>
                  <a:gd name="T14" fmla="*/ 0 w 581"/>
                  <a:gd name="T15" fmla="*/ 698 h 698"/>
                  <a:gd name="T16" fmla="*/ 581 w 581"/>
                  <a:gd name="T17" fmla="*/ 11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 h="698">
                    <a:moveTo>
                      <a:pt x="581" y="119"/>
                    </a:moveTo>
                    <a:lnTo>
                      <a:pt x="548" y="0"/>
                    </a:lnTo>
                    <a:lnTo>
                      <a:pt x="444" y="105"/>
                    </a:lnTo>
                    <a:lnTo>
                      <a:pt x="470" y="202"/>
                    </a:lnTo>
                    <a:lnTo>
                      <a:pt x="116" y="555"/>
                    </a:lnTo>
                    <a:lnTo>
                      <a:pt x="67" y="456"/>
                    </a:lnTo>
                    <a:lnTo>
                      <a:pt x="33" y="577"/>
                    </a:lnTo>
                    <a:lnTo>
                      <a:pt x="0" y="698"/>
                    </a:lnTo>
                    <a:lnTo>
                      <a:pt x="581" y="119"/>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grpSp>
        <p:nvGrpSpPr>
          <p:cNvPr id="27" name="Group 1"/>
          <p:cNvGrpSpPr/>
          <p:nvPr/>
        </p:nvGrpSpPr>
        <p:grpSpPr>
          <a:xfrm>
            <a:off x="468948" y="2492717"/>
            <a:ext cx="5334494" cy="1035911"/>
            <a:chOff x="5014327" y="1808768"/>
            <a:chExt cx="4445411" cy="863259"/>
          </a:xfrm>
        </p:grpSpPr>
        <p:sp>
          <p:nvSpPr>
            <p:cNvPr id="29" name="TextBox 43"/>
            <p:cNvSpPr txBox="1"/>
            <p:nvPr/>
          </p:nvSpPr>
          <p:spPr>
            <a:xfrm>
              <a:off x="5014327" y="1808768"/>
              <a:ext cx="2474081" cy="436017"/>
            </a:xfrm>
            <a:prstGeom prst="rect">
              <a:avLst/>
            </a:prstGeom>
            <a:noFill/>
          </p:spPr>
          <p:txBody>
            <a:bodyPr wrap="square" rtlCol="0">
              <a:spAutoFit/>
            </a:bodyPr>
            <a:lstStyle/>
            <a:p>
              <a:endParaRPr lang="ru-RU" sz="2800" b="1" dirty="0">
                <a:solidFill>
                  <a:schemeClr val="bg2"/>
                </a:solidFill>
                <a:cs typeface="+mn-ea"/>
                <a:sym typeface="+mn-lt"/>
              </a:endParaRPr>
            </a:p>
          </p:txBody>
        </p:sp>
        <p:sp>
          <p:nvSpPr>
            <p:cNvPr id="30" name="TextBox 44"/>
            <p:cNvSpPr txBox="1"/>
            <p:nvPr/>
          </p:nvSpPr>
          <p:spPr>
            <a:xfrm>
              <a:off x="5014327" y="2341541"/>
              <a:ext cx="4445411" cy="330486"/>
            </a:xfrm>
            <a:prstGeom prst="rect">
              <a:avLst/>
            </a:prstGeom>
            <a:noFill/>
          </p:spPr>
          <p:txBody>
            <a:bodyPr wrap="square" rtlCol="0">
              <a:spAutoFit/>
            </a:bodyPr>
            <a:lstStyle/>
            <a:p>
              <a:pPr>
                <a:lnSpc>
                  <a:spcPct val="120000"/>
                </a:lnSpc>
              </a:pPr>
              <a:r>
                <a:rPr lang="zh-CN" altLang="en-US" dirty="0">
                  <a:solidFill>
                    <a:schemeClr val="bg2"/>
                  </a:solidFill>
                  <a:cs typeface="+mn-ea"/>
                  <a:sym typeface="+mn-lt"/>
                </a:rPr>
                <a:t>   </a:t>
              </a:r>
              <a:endParaRPr lang="ru-RU" dirty="0">
                <a:solidFill>
                  <a:schemeClr val="bg2"/>
                </a:solidFill>
                <a:cs typeface="+mn-ea"/>
                <a:sym typeface="+mn-lt"/>
              </a:endParaRPr>
            </a:p>
          </p:txBody>
        </p:sp>
      </p:grpSp>
      <p:sp>
        <p:nvSpPr>
          <p:cNvPr id="2" name="矩形 1"/>
          <p:cNvSpPr/>
          <p:nvPr/>
        </p:nvSpPr>
        <p:spPr>
          <a:xfrm>
            <a:off x="142239" y="2613516"/>
            <a:ext cx="6096000" cy="2739211"/>
          </a:xfrm>
          <a:prstGeom prst="rect">
            <a:avLst/>
          </a:prstGeom>
        </p:spPr>
        <p:txBody>
          <a:bodyPr>
            <a:spAutoFit/>
          </a:bodyPr>
          <a:lstStyle/>
          <a:p>
            <a:pPr indent="266700" algn="just">
              <a:spcAft>
                <a:spcPts val="0"/>
              </a:spcAft>
            </a:pPr>
            <a:r>
              <a:rPr lang="zh-CN" altLang="zh-CN" kern="100" dirty="0">
                <a:solidFill>
                  <a:schemeClr val="accent6">
                    <a:lumMod val="20000"/>
                    <a:lumOff val="80000"/>
                  </a:schemeClr>
                </a:solidFill>
                <a:latin typeface="Calibri" panose="020F0502020204030204" pitchFamily="34" charset="0"/>
                <a:ea typeface="宋体" panose="02010600030101010101" pitchFamily="2" charset="-122"/>
                <a:cs typeface="Arial" panose="020B0604020202020204" pitchFamily="34" charset="0"/>
              </a:rPr>
              <a:t>产品策划分为两类；一类是产品研发策划，主要是针对市场需求，以细分市场为基础，形成一个产品开发的整体思路，以期拓展新的增长点。另一类是产品营销策划，即谋划通畅的销售渠道、持续的销售态势和维持产品设计的理想化售价，通俗讲，就是如何能更好地把产品卖掉，并在销售过程中，塑造新的品牌形象。</a:t>
            </a:r>
          </a:p>
          <a:p>
            <a:pPr>
              <a:spcBef>
                <a:spcPts val="1200"/>
              </a:spcBef>
              <a:spcAft>
                <a:spcPts val="0"/>
              </a:spcAft>
            </a:pPr>
            <a:r>
              <a:rPr lang="zh-CN" altLang="zh-CN" b="1" dirty="0">
                <a:solidFill>
                  <a:schemeClr val="accent6">
                    <a:lumMod val="20000"/>
                    <a:lumOff val="80000"/>
                  </a:schemeClr>
                </a:solidFill>
                <a:latin typeface="宋体" panose="02010600030101010101" pitchFamily="2" charset="-122"/>
                <a:ea typeface="宋体" panose="02010600030101010101" pitchFamily="2" charset="-122"/>
              </a:rPr>
              <a:t>行业主要内容：</a:t>
            </a:r>
            <a:r>
              <a:rPr lang="zh-CN" altLang="zh-CN" dirty="0">
                <a:solidFill>
                  <a:schemeClr val="accent6">
                    <a:lumMod val="20000"/>
                    <a:lumOff val="80000"/>
                  </a:schemeClr>
                </a:solidFill>
                <a:latin typeface="Arial" panose="020B0604020202020204" pitchFamily="34" charset="0"/>
                <a:ea typeface="宋体" panose="02010600030101010101" pitchFamily="2" charset="-122"/>
                <a:cs typeface="Arial" panose="020B0604020202020204" pitchFamily="34" charset="0"/>
              </a:rPr>
              <a:t>产品分析</a:t>
            </a:r>
            <a:r>
              <a:rPr lang="en-US" altLang="zh-CN" dirty="0">
                <a:solidFill>
                  <a:schemeClr val="accent6">
                    <a:lumMod val="20000"/>
                    <a:lumOff val="80000"/>
                  </a:schemeClr>
                </a:solidFill>
                <a:latin typeface="Arial" panose="020B0604020202020204" pitchFamily="34" charset="0"/>
                <a:ea typeface="宋体" panose="02010600030101010101" pitchFamily="2" charset="-122"/>
              </a:rPr>
              <a:t>  </a:t>
            </a:r>
            <a:r>
              <a:rPr lang="zh-CN" altLang="zh-CN" dirty="0">
                <a:solidFill>
                  <a:schemeClr val="accent6">
                    <a:lumMod val="20000"/>
                    <a:lumOff val="80000"/>
                  </a:schemeClr>
                </a:solidFill>
                <a:latin typeface="Arial" panose="020B0604020202020204" pitchFamily="34" charset="0"/>
                <a:ea typeface="宋体" panose="02010600030101010101" pitchFamily="2" charset="-122"/>
                <a:cs typeface="Arial" panose="020B0604020202020204" pitchFamily="34" charset="0"/>
              </a:rPr>
              <a:t>市场分析</a:t>
            </a:r>
            <a:r>
              <a:rPr lang="en-US" altLang="zh-CN" dirty="0">
                <a:solidFill>
                  <a:schemeClr val="accent6">
                    <a:lumMod val="20000"/>
                    <a:lumOff val="80000"/>
                  </a:schemeClr>
                </a:solidFill>
                <a:latin typeface="Arial" panose="020B0604020202020204" pitchFamily="34" charset="0"/>
                <a:ea typeface="宋体" panose="02010600030101010101" pitchFamily="2" charset="-122"/>
              </a:rPr>
              <a:t>   </a:t>
            </a:r>
            <a:r>
              <a:rPr lang="zh-CN" altLang="zh-CN" dirty="0">
                <a:solidFill>
                  <a:schemeClr val="accent6">
                    <a:lumMod val="20000"/>
                    <a:lumOff val="80000"/>
                  </a:schemeClr>
                </a:solidFill>
                <a:latin typeface="Arial" panose="020B0604020202020204" pitchFamily="34" charset="0"/>
                <a:ea typeface="宋体" panose="02010600030101010101" pitchFamily="2" charset="-122"/>
                <a:cs typeface="Arial" panose="020B0604020202020204" pitchFamily="34" charset="0"/>
              </a:rPr>
              <a:t>消费者分析（年龄；学历；家庭；收入；习惯；文化等）价格分析</a:t>
            </a:r>
            <a:r>
              <a:rPr lang="en-US" altLang="zh-CN" dirty="0">
                <a:solidFill>
                  <a:schemeClr val="accent6">
                    <a:lumMod val="20000"/>
                    <a:lumOff val="80000"/>
                  </a:schemeClr>
                </a:solidFill>
                <a:latin typeface="Arial" panose="020B0604020202020204" pitchFamily="34" charset="0"/>
                <a:ea typeface="宋体" panose="02010600030101010101" pitchFamily="2" charset="-122"/>
              </a:rPr>
              <a:t>  </a:t>
            </a:r>
            <a:r>
              <a:rPr lang="zh-CN" altLang="zh-CN" dirty="0">
                <a:solidFill>
                  <a:schemeClr val="accent6">
                    <a:lumMod val="20000"/>
                    <a:lumOff val="80000"/>
                  </a:schemeClr>
                </a:solidFill>
                <a:latin typeface="Arial" panose="020B0604020202020204" pitchFamily="34" charset="0"/>
                <a:ea typeface="宋体" panose="02010600030101010101" pitchFamily="2" charset="-122"/>
                <a:cs typeface="Arial" panose="020B0604020202020204" pitchFamily="34" charset="0"/>
              </a:rPr>
              <a:t>媒体投入策略</a:t>
            </a:r>
            <a:r>
              <a:rPr lang="en-US" altLang="zh-CN" dirty="0">
                <a:solidFill>
                  <a:schemeClr val="accent6">
                    <a:lumMod val="20000"/>
                    <a:lumOff val="80000"/>
                  </a:schemeClr>
                </a:solidFill>
                <a:latin typeface="Arial" panose="020B0604020202020204" pitchFamily="34" charset="0"/>
                <a:ea typeface="宋体" panose="02010600030101010101" pitchFamily="2" charset="-122"/>
              </a:rPr>
              <a:t>  </a:t>
            </a:r>
            <a:r>
              <a:rPr lang="zh-CN" altLang="zh-CN" dirty="0">
                <a:solidFill>
                  <a:schemeClr val="accent6">
                    <a:lumMod val="20000"/>
                    <a:lumOff val="80000"/>
                  </a:schemeClr>
                </a:solidFill>
                <a:latin typeface="Arial" panose="020B0604020202020204" pitchFamily="34" charset="0"/>
                <a:ea typeface="宋体" panose="02010600030101010101" pitchFamily="2" charset="-122"/>
                <a:cs typeface="Arial" panose="020B0604020202020204" pitchFamily="34" charset="0"/>
              </a:rPr>
              <a:t>广告创意策略</a:t>
            </a:r>
            <a:r>
              <a:rPr lang="en-US" altLang="zh-CN" dirty="0">
                <a:solidFill>
                  <a:schemeClr val="accent6">
                    <a:lumMod val="20000"/>
                    <a:lumOff val="80000"/>
                  </a:schemeClr>
                </a:solidFill>
                <a:latin typeface="Arial" panose="020B0604020202020204" pitchFamily="34" charset="0"/>
                <a:ea typeface="宋体" panose="02010600030101010101" pitchFamily="2" charset="-122"/>
              </a:rPr>
              <a:t>  </a:t>
            </a:r>
            <a:r>
              <a:rPr lang="zh-CN" altLang="zh-CN" dirty="0">
                <a:solidFill>
                  <a:schemeClr val="accent6">
                    <a:lumMod val="20000"/>
                    <a:lumOff val="80000"/>
                  </a:schemeClr>
                </a:solidFill>
                <a:latin typeface="Arial" panose="020B0604020202020204" pitchFamily="34" charset="0"/>
                <a:ea typeface="宋体" panose="02010600030101010101" pitchFamily="2" charset="-122"/>
                <a:cs typeface="Arial" panose="020B0604020202020204" pitchFamily="34" charset="0"/>
              </a:rPr>
              <a:t>执行时间表</a:t>
            </a:r>
            <a:r>
              <a:rPr lang="en-US" altLang="zh-CN" dirty="0">
                <a:solidFill>
                  <a:schemeClr val="accent6">
                    <a:lumMod val="20000"/>
                    <a:lumOff val="80000"/>
                  </a:schemeClr>
                </a:solidFill>
                <a:latin typeface="Arial" panose="020B0604020202020204" pitchFamily="34" charset="0"/>
                <a:ea typeface="宋体" panose="02010600030101010101" pitchFamily="2" charset="-122"/>
              </a:rPr>
              <a:t>   </a:t>
            </a:r>
            <a:r>
              <a:rPr lang="zh-CN" altLang="zh-CN" dirty="0">
                <a:solidFill>
                  <a:schemeClr val="accent6">
                    <a:lumMod val="20000"/>
                    <a:lumOff val="80000"/>
                  </a:schemeClr>
                </a:solidFill>
                <a:latin typeface="Arial" panose="020B0604020202020204" pitchFamily="34" charset="0"/>
                <a:ea typeface="宋体" panose="02010600030101010101" pitchFamily="2" charset="-122"/>
                <a:cs typeface="Arial" panose="020B0604020202020204" pitchFamily="34" charset="0"/>
              </a:rPr>
              <a:t>涉及人员</a:t>
            </a:r>
            <a:r>
              <a:rPr lang="en-US" altLang="zh-CN" dirty="0">
                <a:solidFill>
                  <a:schemeClr val="accent6">
                    <a:lumMod val="20000"/>
                    <a:lumOff val="80000"/>
                  </a:schemeClr>
                </a:solidFill>
                <a:latin typeface="Arial" panose="020B0604020202020204" pitchFamily="34" charset="0"/>
                <a:ea typeface="宋体" panose="02010600030101010101" pitchFamily="2" charset="-122"/>
              </a:rPr>
              <a:t>   </a:t>
            </a:r>
            <a:r>
              <a:rPr lang="zh-CN" altLang="zh-CN" dirty="0">
                <a:solidFill>
                  <a:schemeClr val="accent6">
                    <a:lumMod val="20000"/>
                    <a:lumOff val="80000"/>
                  </a:schemeClr>
                </a:solidFill>
                <a:latin typeface="Arial" panose="020B0604020202020204" pitchFamily="34" charset="0"/>
                <a:ea typeface="宋体" panose="02010600030101010101" pitchFamily="2" charset="-122"/>
                <a:cs typeface="Arial" panose="020B0604020202020204" pitchFamily="34" charset="0"/>
              </a:rPr>
              <a:t>策划费用</a:t>
            </a:r>
            <a:endParaRPr lang="zh-CN" altLang="zh-CN" sz="3200" b="1" dirty="0">
              <a:solidFill>
                <a:schemeClr val="accent6">
                  <a:lumMod val="20000"/>
                  <a:lumOff val="80000"/>
                </a:schemeClr>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9" y="-3346"/>
            <a:ext cx="12193057" cy="6864691"/>
          </a:xfrm>
          <a:prstGeom prst="rect">
            <a:avLst/>
          </a:prstGeom>
        </p:spPr>
      </p:pic>
      <p:sp>
        <p:nvSpPr>
          <p:cNvPr id="3" name="矩形 2"/>
          <p:cNvSpPr/>
          <p:nvPr/>
        </p:nvSpPr>
        <p:spPr>
          <a:xfrm>
            <a:off x="-529" y="2200274"/>
            <a:ext cx="12193057" cy="2457450"/>
          </a:xfrm>
          <a:prstGeom prst="rect">
            <a:avLst/>
          </a:prstGeom>
          <a:solidFill>
            <a:schemeClr val="bg1">
              <a:lumMod val="6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371850" y="2998987"/>
            <a:ext cx="5353051" cy="858973"/>
            <a:chOff x="3181350" y="1944915"/>
            <a:chExt cx="5353051" cy="858973"/>
          </a:xfrm>
        </p:grpSpPr>
        <p:sp>
          <p:nvSpPr>
            <p:cNvPr id="5" name="文本框 4"/>
            <p:cNvSpPr txBox="1"/>
            <p:nvPr/>
          </p:nvSpPr>
          <p:spPr>
            <a:xfrm>
              <a:off x="3181350" y="1973943"/>
              <a:ext cx="2392137" cy="829945"/>
            </a:xfrm>
            <a:prstGeom prst="rect">
              <a:avLst/>
            </a:prstGeom>
            <a:noFill/>
          </p:spPr>
          <p:txBody>
            <a:bodyPr wrap="square" rtlCol="0">
              <a:spAutoFit/>
            </a:bodyPr>
            <a:lstStyle/>
            <a:p>
              <a:r>
                <a:rPr lang="en-US" altLang="zh-CN" sz="4800" b="1" dirty="0">
                  <a:solidFill>
                    <a:srgbClr val="FC4657"/>
                  </a:solidFill>
                </a:rPr>
                <a:t>Part 05</a:t>
              </a:r>
              <a:endParaRPr lang="zh-CN" altLang="en-US" sz="4800" b="1" dirty="0">
                <a:solidFill>
                  <a:srgbClr val="FC4657"/>
                </a:solidFill>
              </a:endParaRPr>
            </a:p>
          </p:txBody>
        </p:sp>
        <p:sp>
          <p:nvSpPr>
            <p:cNvPr id="6" name="文本框 5"/>
            <p:cNvSpPr txBox="1"/>
            <p:nvPr/>
          </p:nvSpPr>
          <p:spPr>
            <a:xfrm>
              <a:off x="5788878" y="1944915"/>
              <a:ext cx="2745523" cy="829945"/>
            </a:xfrm>
            <a:prstGeom prst="rect">
              <a:avLst/>
            </a:prstGeom>
            <a:noFill/>
          </p:spPr>
          <p:txBody>
            <a:bodyPr wrap="square" rtlCol="0">
              <a:spAutoFit/>
            </a:bodyPr>
            <a:lstStyle/>
            <a:p>
              <a:r>
                <a:rPr lang="zh-CN" altLang="en-US" sz="4800" dirty="0">
                  <a:solidFill>
                    <a:srgbClr val="FFFFFF"/>
                  </a:solidFill>
                </a:rPr>
                <a:t>产品运营</a:t>
              </a: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rcRect/>
          <a:stretch>
            <a:fillRect/>
          </a:stretch>
        </p:blipFill>
        <p:spPr>
          <a:xfrm>
            <a:off x="0" y="0"/>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grpSp>
        <p:nvGrpSpPr>
          <p:cNvPr id="28" name="Group 27"/>
          <p:cNvGrpSpPr/>
          <p:nvPr/>
        </p:nvGrpSpPr>
        <p:grpSpPr>
          <a:xfrm>
            <a:off x="6340727" y="1323097"/>
            <a:ext cx="5316944" cy="5320051"/>
            <a:chOff x="5847242" y="749921"/>
            <a:chExt cx="5316944" cy="5320051"/>
          </a:xfrm>
        </p:grpSpPr>
        <p:sp>
          <p:nvSpPr>
            <p:cNvPr id="3" name="Oval 34"/>
            <p:cNvSpPr>
              <a:spLocks noChangeArrowheads="1"/>
            </p:cNvSpPr>
            <p:nvPr/>
          </p:nvSpPr>
          <p:spPr bwMode="auto">
            <a:xfrm>
              <a:off x="5847242" y="749921"/>
              <a:ext cx="5316944" cy="5320051"/>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 name="Oval 35"/>
            <p:cNvSpPr>
              <a:spLocks noChangeArrowheads="1"/>
            </p:cNvSpPr>
            <p:nvPr/>
          </p:nvSpPr>
          <p:spPr bwMode="auto">
            <a:xfrm>
              <a:off x="6443535" y="1349320"/>
              <a:ext cx="4124358" cy="4124359"/>
            </a:xfrm>
            <a:prstGeom prst="ellipse">
              <a:avLst/>
            </a:prstGeom>
            <a:solidFill>
              <a:schemeClr val="bg1">
                <a:lumMod val="90000"/>
                <a:lumOff val="1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5" name="Oval 36"/>
            <p:cNvSpPr>
              <a:spLocks noChangeArrowheads="1"/>
            </p:cNvSpPr>
            <p:nvPr/>
          </p:nvSpPr>
          <p:spPr bwMode="auto">
            <a:xfrm>
              <a:off x="6980819" y="1886604"/>
              <a:ext cx="3049789" cy="3049790"/>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 name="Oval 37"/>
            <p:cNvSpPr>
              <a:spLocks noChangeArrowheads="1"/>
            </p:cNvSpPr>
            <p:nvPr/>
          </p:nvSpPr>
          <p:spPr bwMode="auto">
            <a:xfrm>
              <a:off x="7521210" y="2423889"/>
              <a:ext cx="1972114" cy="1975220"/>
            </a:xfrm>
            <a:prstGeom prst="ellipse">
              <a:avLst/>
            </a:prstGeom>
            <a:solidFill>
              <a:schemeClr val="bg1">
                <a:lumMod val="90000"/>
                <a:lumOff val="1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 name="Oval 38"/>
            <p:cNvSpPr>
              <a:spLocks noChangeArrowheads="1"/>
            </p:cNvSpPr>
            <p:nvPr/>
          </p:nvSpPr>
          <p:spPr bwMode="auto">
            <a:xfrm>
              <a:off x="8058494" y="2961174"/>
              <a:ext cx="897545" cy="897545"/>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948753">
              <a:off x="7102180" y="1750406"/>
              <a:ext cx="3866010" cy="2421537"/>
            </a:xfrm>
            <a:prstGeom prst="rect">
              <a:avLst/>
            </a:prstGeom>
          </p:spPr>
        </p:pic>
        <p:grpSp>
          <p:nvGrpSpPr>
            <p:cNvPr id="10" name="Group 9"/>
            <p:cNvGrpSpPr/>
            <p:nvPr/>
          </p:nvGrpSpPr>
          <p:grpSpPr>
            <a:xfrm>
              <a:off x="8505714" y="1280994"/>
              <a:ext cx="2164667" cy="2167773"/>
              <a:chOff x="8505714" y="1280994"/>
              <a:chExt cx="2164667" cy="2167773"/>
            </a:xfrm>
          </p:grpSpPr>
          <p:sp>
            <p:nvSpPr>
              <p:cNvPr id="8" name="Freeform 39"/>
              <p:cNvSpPr/>
              <p:nvPr/>
            </p:nvSpPr>
            <p:spPr bwMode="auto">
              <a:xfrm>
                <a:off x="8505714" y="1280994"/>
                <a:ext cx="2164667" cy="2167773"/>
              </a:xfrm>
              <a:custGeom>
                <a:avLst/>
                <a:gdLst>
                  <a:gd name="T0" fmla="*/ 593 w 697"/>
                  <a:gd name="T1" fmla="*/ 254 h 698"/>
                  <a:gd name="T2" fmla="*/ 697 w 697"/>
                  <a:gd name="T3" fmla="*/ 150 h 698"/>
                  <a:gd name="T4" fmla="*/ 581 w 697"/>
                  <a:gd name="T5" fmla="*/ 119 h 698"/>
                  <a:gd name="T6" fmla="*/ 548 w 697"/>
                  <a:gd name="T7" fmla="*/ 0 h 698"/>
                  <a:gd name="T8" fmla="*/ 444 w 697"/>
                  <a:gd name="T9" fmla="*/ 105 h 698"/>
                  <a:gd name="T10" fmla="*/ 470 w 697"/>
                  <a:gd name="T11" fmla="*/ 202 h 698"/>
                  <a:gd name="T12" fmla="*/ 116 w 697"/>
                  <a:gd name="T13" fmla="*/ 555 h 698"/>
                  <a:gd name="T14" fmla="*/ 67 w 697"/>
                  <a:gd name="T15" fmla="*/ 456 h 698"/>
                  <a:gd name="T16" fmla="*/ 33 w 697"/>
                  <a:gd name="T17" fmla="*/ 577 h 698"/>
                  <a:gd name="T18" fmla="*/ 0 w 697"/>
                  <a:gd name="T19" fmla="*/ 698 h 698"/>
                  <a:gd name="T20" fmla="*/ 124 w 697"/>
                  <a:gd name="T21" fmla="*/ 667 h 698"/>
                  <a:gd name="T22" fmla="*/ 244 w 697"/>
                  <a:gd name="T23" fmla="*/ 634 h 698"/>
                  <a:gd name="T24" fmla="*/ 145 w 697"/>
                  <a:gd name="T25" fmla="*/ 584 h 698"/>
                  <a:gd name="T26" fmla="*/ 498 w 697"/>
                  <a:gd name="T27" fmla="*/ 228 h 698"/>
                  <a:gd name="T28" fmla="*/ 593 w 697"/>
                  <a:gd name="T29" fmla="*/ 25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8">
                    <a:moveTo>
                      <a:pt x="593" y="254"/>
                    </a:moveTo>
                    <a:lnTo>
                      <a:pt x="697" y="150"/>
                    </a:lnTo>
                    <a:lnTo>
                      <a:pt x="581" y="119"/>
                    </a:lnTo>
                    <a:lnTo>
                      <a:pt x="548" y="0"/>
                    </a:lnTo>
                    <a:lnTo>
                      <a:pt x="444" y="105"/>
                    </a:lnTo>
                    <a:lnTo>
                      <a:pt x="470" y="202"/>
                    </a:lnTo>
                    <a:lnTo>
                      <a:pt x="116" y="555"/>
                    </a:lnTo>
                    <a:lnTo>
                      <a:pt x="67" y="456"/>
                    </a:lnTo>
                    <a:lnTo>
                      <a:pt x="33" y="577"/>
                    </a:lnTo>
                    <a:lnTo>
                      <a:pt x="0" y="698"/>
                    </a:lnTo>
                    <a:lnTo>
                      <a:pt x="124" y="667"/>
                    </a:lnTo>
                    <a:lnTo>
                      <a:pt x="244" y="634"/>
                    </a:lnTo>
                    <a:lnTo>
                      <a:pt x="145" y="584"/>
                    </a:lnTo>
                    <a:lnTo>
                      <a:pt x="498" y="228"/>
                    </a:lnTo>
                    <a:lnTo>
                      <a:pt x="593" y="25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9" name="Freeform 40"/>
              <p:cNvSpPr/>
              <p:nvPr/>
            </p:nvSpPr>
            <p:spPr bwMode="auto">
              <a:xfrm>
                <a:off x="8505714" y="1280994"/>
                <a:ext cx="1804407" cy="2167773"/>
              </a:xfrm>
              <a:custGeom>
                <a:avLst/>
                <a:gdLst>
                  <a:gd name="T0" fmla="*/ 581 w 581"/>
                  <a:gd name="T1" fmla="*/ 119 h 698"/>
                  <a:gd name="T2" fmla="*/ 548 w 581"/>
                  <a:gd name="T3" fmla="*/ 0 h 698"/>
                  <a:gd name="T4" fmla="*/ 444 w 581"/>
                  <a:gd name="T5" fmla="*/ 105 h 698"/>
                  <a:gd name="T6" fmla="*/ 470 w 581"/>
                  <a:gd name="T7" fmla="*/ 202 h 698"/>
                  <a:gd name="T8" fmla="*/ 116 w 581"/>
                  <a:gd name="T9" fmla="*/ 555 h 698"/>
                  <a:gd name="T10" fmla="*/ 67 w 581"/>
                  <a:gd name="T11" fmla="*/ 456 h 698"/>
                  <a:gd name="T12" fmla="*/ 33 w 581"/>
                  <a:gd name="T13" fmla="*/ 577 h 698"/>
                  <a:gd name="T14" fmla="*/ 0 w 581"/>
                  <a:gd name="T15" fmla="*/ 698 h 698"/>
                  <a:gd name="T16" fmla="*/ 581 w 581"/>
                  <a:gd name="T17" fmla="*/ 11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 h="698">
                    <a:moveTo>
                      <a:pt x="581" y="119"/>
                    </a:moveTo>
                    <a:lnTo>
                      <a:pt x="548" y="0"/>
                    </a:lnTo>
                    <a:lnTo>
                      <a:pt x="444" y="105"/>
                    </a:lnTo>
                    <a:lnTo>
                      <a:pt x="470" y="202"/>
                    </a:lnTo>
                    <a:lnTo>
                      <a:pt x="116" y="555"/>
                    </a:lnTo>
                    <a:lnTo>
                      <a:pt x="67" y="456"/>
                    </a:lnTo>
                    <a:lnTo>
                      <a:pt x="33" y="577"/>
                    </a:lnTo>
                    <a:lnTo>
                      <a:pt x="0" y="698"/>
                    </a:lnTo>
                    <a:lnTo>
                      <a:pt x="581" y="119"/>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grpSp>
        <p:nvGrpSpPr>
          <p:cNvPr id="27" name="Group 1"/>
          <p:cNvGrpSpPr/>
          <p:nvPr/>
        </p:nvGrpSpPr>
        <p:grpSpPr>
          <a:xfrm>
            <a:off x="468948" y="2492717"/>
            <a:ext cx="5334494" cy="1035911"/>
            <a:chOff x="5014327" y="1808768"/>
            <a:chExt cx="4445411" cy="863259"/>
          </a:xfrm>
        </p:grpSpPr>
        <p:sp>
          <p:nvSpPr>
            <p:cNvPr id="29" name="TextBox 43"/>
            <p:cNvSpPr txBox="1"/>
            <p:nvPr/>
          </p:nvSpPr>
          <p:spPr>
            <a:xfrm>
              <a:off x="5014327" y="1808768"/>
              <a:ext cx="2474081" cy="436017"/>
            </a:xfrm>
            <a:prstGeom prst="rect">
              <a:avLst/>
            </a:prstGeom>
            <a:noFill/>
          </p:spPr>
          <p:txBody>
            <a:bodyPr wrap="square" rtlCol="0">
              <a:spAutoFit/>
            </a:bodyPr>
            <a:lstStyle/>
            <a:p>
              <a:endParaRPr lang="ru-RU" sz="2800" b="1" dirty="0">
                <a:solidFill>
                  <a:schemeClr val="bg2"/>
                </a:solidFill>
                <a:cs typeface="+mn-ea"/>
                <a:sym typeface="+mn-lt"/>
              </a:endParaRPr>
            </a:p>
          </p:txBody>
        </p:sp>
        <p:sp>
          <p:nvSpPr>
            <p:cNvPr id="30" name="TextBox 44"/>
            <p:cNvSpPr txBox="1"/>
            <p:nvPr/>
          </p:nvSpPr>
          <p:spPr>
            <a:xfrm>
              <a:off x="5014327" y="2341541"/>
              <a:ext cx="4445411" cy="330486"/>
            </a:xfrm>
            <a:prstGeom prst="rect">
              <a:avLst/>
            </a:prstGeom>
            <a:noFill/>
          </p:spPr>
          <p:txBody>
            <a:bodyPr wrap="square" rtlCol="0">
              <a:spAutoFit/>
            </a:bodyPr>
            <a:lstStyle/>
            <a:p>
              <a:pPr>
                <a:lnSpc>
                  <a:spcPct val="120000"/>
                </a:lnSpc>
              </a:pPr>
              <a:r>
                <a:rPr lang="zh-CN" altLang="en-US" dirty="0">
                  <a:solidFill>
                    <a:schemeClr val="bg2"/>
                  </a:solidFill>
                  <a:cs typeface="+mn-ea"/>
                  <a:sym typeface="+mn-lt"/>
                </a:rPr>
                <a:t>   </a:t>
              </a:r>
              <a:endParaRPr lang="ru-RU" dirty="0">
                <a:solidFill>
                  <a:schemeClr val="bg2"/>
                </a:solidFill>
                <a:cs typeface="+mn-ea"/>
                <a:sym typeface="+mn-lt"/>
              </a:endParaRPr>
            </a:p>
          </p:txBody>
        </p:sp>
      </p:grpSp>
      <p:sp>
        <p:nvSpPr>
          <p:cNvPr id="12" name="矩形 11"/>
          <p:cNvSpPr/>
          <p:nvPr/>
        </p:nvSpPr>
        <p:spPr>
          <a:xfrm>
            <a:off x="185968" y="1522540"/>
            <a:ext cx="6096000" cy="4523105"/>
          </a:xfrm>
          <a:prstGeom prst="rect">
            <a:avLst/>
          </a:prstGeom>
        </p:spPr>
        <p:txBody>
          <a:bodyPr>
            <a:spAutoFit/>
          </a:bodyPr>
          <a:lstStyle/>
          <a:p>
            <a:pPr indent="266700" algn="just">
              <a:spcAft>
                <a:spcPts val="0"/>
              </a:spcAft>
            </a:pPr>
            <a:r>
              <a:rPr lang="en-US" altLang="zh-CN" kern="100" dirty="0" err="1">
                <a:solidFill>
                  <a:schemeClr val="bg1"/>
                </a:solidFill>
                <a:latin typeface="宋体" panose="02010600030101010101" pitchFamily="2" charset="-122"/>
                <a:ea typeface="宋体" panose="02010600030101010101" pitchFamily="2" charset="-122"/>
                <a:cs typeface="Arial" panose="020B0604020202020204" pitchFamily="34" charset="0"/>
              </a:rPr>
              <a:t>产品运营</a:t>
            </a:r>
            <a:r>
              <a:rPr lang="zh-CN" altLang="zh-CN" kern="100" dirty="0">
                <a:solidFill>
                  <a:schemeClr val="bg1"/>
                </a:solidFill>
                <a:latin typeface="Calibri" panose="020F0502020204030204" pitchFamily="34" charset="0"/>
                <a:ea typeface="宋体" panose="02010600030101010101" pitchFamily="2" charset="-122"/>
                <a:cs typeface="Arial" panose="020B0604020202020204" pitchFamily="34" charset="0"/>
              </a:rPr>
              <a:t>是一项从内容建设，用户维护，</a:t>
            </a:r>
            <a:r>
              <a:rPr lang="en-US" altLang="zh-CN" kern="100" dirty="0" err="1">
                <a:solidFill>
                  <a:schemeClr val="bg1"/>
                </a:solidFill>
                <a:latin typeface="宋体" panose="02010600030101010101" pitchFamily="2" charset="-122"/>
                <a:ea typeface="宋体" panose="02010600030101010101" pitchFamily="2" charset="-122"/>
                <a:cs typeface="Arial" panose="020B0604020202020204" pitchFamily="34" charset="0"/>
              </a:rPr>
              <a:t>活动策划</a:t>
            </a:r>
            <a:r>
              <a:rPr lang="zh-CN" altLang="zh-CN" kern="100" dirty="0">
                <a:solidFill>
                  <a:schemeClr val="bg1"/>
                </a:solidFill>
                <a:latin typeface="Calibri" panose="020F0502020204030204" pitchFamily="34" charset="0"/>
                <a:ea typeface="宋体" panose="02010600030101010101" pitchFamily="2" charset="-122"/>
                <a:cs typeface="Arial" panose="020B0604020202020204" pitchFamily="34" charset="0"/>
              </a:rPr>
              <a:t>三个层面来管理产品内容和用户的职业。产品运营主要包含三个职位：</a:t>
            </a:r>
            <a:r>
              <a:rPr lang="en-US" altLang="zh-CN" kern="100" dirty="0" err="1">
                <a:solidFill>
                  <a:schemeClr val="bg1"/>
                </a:solidFill>
                <a:latin typeface="宋体" panose="02010600030101010101" pitchFamily="2" charset="-122"/>
                <a:ea typeface="宋体" panose="02010600030101010101" pitchFamily="2" charset="-122"/>
                <a:cs typeface="Arial" panose="020B0604020202020204" pitchFamily="34" charset="0"/>
              </a:rPr>
              <a:t>产品运营专员</a:t>
            </a:r>
            <a:r>
              <a:rPr lang="zh-CN" altLang="zh-CN" kern="100" dirty="0">
                <a:solidFill>
                  <a:schemeClr val="bg1"/>
                </a:solidFill>
                <a:latin typeface="Calibri" panose="020F0502020204030204" pitchFamily="34" charset="0"/>
                <a:ea typeface="宋体" panose="02010600030101010101" pitchFamily="2" charset="-122"/>
                <a:cs typeface="Arial" panose="020B0604020202020204" pitchFamily="34" charset="0"/>
              </a:rPr>
              <a:t>，产品运营经理，产品运营总监。</a:t>
            </a:r>
          </a:p>
          <a:p>
            <a:pPr algn="just">
              <a:spcAft>
                <a:spcPts val="0"/>
              </a:spcAft>
            </a:pPr>
            <a:r>
              <a:rPr lang="zh-CN" altLang="zh-CN" b="1" kern="100" dirty="0">
                <a:solidFill>
                  <a:schemeClr val="bg1"/>
                </a:solidFill>
                <a:latin typeface="Calibri" panose="020F0502020204030204" pitchFamily="34" charset="0"/>
                <a:ea typeface="宋体" panose="02010600030101010101" pitchFamily="2" charset="-122"/>
                <a:cs typeface="Arial" panose="020B0604020202020204" pitchFamily="34" charset="0"/>
              </a:rPr>
              <a:t>    工作内容：</a:t>
            </a:r>
          </a:p>
          <a:p>
            <a:pPr algn="just">
              <a:spcAft>
                <a:spcPts val="0"/>
              </a:spcAft>
            </a:pPr>
            <a:r>
              <a:rPr lang="en-US" altLang="zh-CN" kern="100" dirty="0">
                <a:solidFill>
                  <a:schemeClr val="bg1"/>
                </a:solidFill>
                <a:latin typeface="Calibri" panose="020F0502020204030204" pitchFamily="34" charset="0"/>
                <a:ea typeface="宋体" panose="02010600030101010101" pitchFamily="2" charset="-122"/>
                <a:cs typeface="Arial" panose="020B0604020202020204" pitchFamily="34" charset="0"/>
              </a:rPr>
              <a:t>1.</a:t>
            </a:r>
            <a:r>
              <a:rPr lang="zh-CN" altLang="zh-CN" kern="100" dirty="0">
                <a:solidFill>
                  <a:schemeClr val="bg1"/>
                </a:solidFill>
                <a:latin typeface="Calibri" panose="020F0502020204030204" pitchFamily="34" charset="0"/>
                <a:ea typeface="宋体" panose="02010600030101010101" pitchFamily="2" charset="-122"/>
                <a:cs typeface="Arial" panose="020B0604020202020204" pitchFamily="34" charset="0"/>
              </a:rPr>
              <a:t>产品研发期——产品上线前：首先产品运营要搞清楚产品的定位以及目标用户。</a:t>
            </a:r>
          </a:p>
          <a:p>
            <a:pPr algn="just">
              <a:spcAft>
                <a:spcPts val="0"/>
              </a:spcAft>
            </a:pPr>
            <a:r>
              <a:rPr lang="en-US" altLang="zh-CN" kern="100" dirty="0">
                <a:solidFill>
                  <a:schemeClr val="bg1"/>
                </a:solidFill>
                <a:latin typeface="Calibri" panose="020F0502020204030204" pitchFamily="34" charset="0"/>
                <a:ea typeface="宋体" panose="02010600030101010101" pitchFamily="2" charset="-122"/>
                <a:cs typeface="Arial" panose="020B0604020202020204" pitchFamily="34" charset="0"/>
              </a:rPr>
              <a:t>2.</a:t>
            </a:r>
            <a:r>
              <a:rPr lang="zh-CN" altLang="zh-CN" kern="100" dirty="0">
                <a:solidFill>
                  <a:schemeClr val="bg1"/>
                </a:solidFill>
                <a:latin typeface="Calibri" panose="020F0502020204030204" pitchFamily="34" charset="0"/>
                <a:ea typeface="宋体" panose="02010600030101010101" pitchFamily="2" charset="-122"/>
                <a:cs typeface="Arial" panose="020B0604020202020204" pitchFamily="34" charset="0"/>
              </a:rPr>
              <a:t>产品种子期——产品内测期：在这个阶段，产品运营主要目的在于收集用户行为数据和相关的问题反馈，和产品策划一起分析讨论进行产品优化。</a:t>
            </a:r>
          </a:p>
          <a:p>
            <a:pPr algn="just">
              <a:spcAft>
                <a:spcPts val="0"/>
              </a:spcAft>
            </a:pPr>
            <a:r>
              <a:rPr lang="en-US" altLang="zh-CN" kern="100" dirty="0">
                <a:solidFill>
                  <a:schemeClr val="bg1"/>
                </a:solidFill>
                <a:latin typeface="Calibri" panose="020F0502020204030204" pitchFamily="34" charset="0"/>
                <a:ea typeface="宋体" panose="02010600030101010101" pitchFamily="2" charset="-122"/>
                <a:cs typeface="Arial" panose="020B0604020202020204" pitchFamily="34" charset="0"/>
              </a:rPr>
              <a:t>3.</a:t>
            </a:r>
            <a:r>
              <a:rPr lang="zh-CN" altLang="zh-CN" kern="100" dirty="0">
                <a:solidFill>
                  <a:schemeClr val="bg1"/>
                </a:solidFill>
                <a:latin typeface="Calibri" panose="020F0502020204030204" pitchFamily="34" charset="0"/>
                <a:ea typeface="宋体" panose="02010600030101010101" pitchFamily="2" charset="-122"/>
                <a:cs typeface="Arial" panose="020B0604020202020204" pitchFamily="34" charset="0"/>
              </a:rPr>
              <a:t>产品成长期——产品爆发期：产品要爆发，活动策划是必不可少的一部分。 </a:t>
            </a:r>
          </a:p>
          <a:p>
            <a:pPr lvl="0" indent="0" algn="just">
              <a:spcAft>
                <a:spcPts val="0"/>
              </a:spcAft>
              <a:buFont typeface="+mj-lt"/>
              <a:buNone/>
            </a:pPr>
            <a:r>
              <a:rPr lang="en-US" altLang="zh-CN" kern="100" dirty="0">
                <a:solidFill>
                  <a:schemeClr val="accent6">
                    <a:lumMod val="20000"/>
                    <a:lumOff val="80000"/>
                  </a:schemeClr>
                </a:solidFill>
                <a:latin typeface="Calibri" panose="020F0502020204030204" pitchFamily="34" charset="0"/>
                <a:ea typeface="宋体" panose="02010600030101010101" pitchFamily="2" charset="-122"/>
                <a:cs typeface="Arial" panose="020B0604020202020204" pitchFamily="34" charset="0"/>
              </a:rPr>
              <a:t>4.</a:t>
            </a:r>
            <a:r>
              <a:rPr lang="zh-CN" altLang="zh-CN" kern="100" dirty="0">
                <a:solidFill>
                  <a:schemeClr val="accent6">
                    <a:lumMod val="20000"/>
                    <a:lumOff val="80000"/>
                  </a:schemeClr>
                </a:solidFill>
                <a:latin typeface="Calibri" panose="020F0502020204030204" pitchFamily="34" charset="0"/>
                <a:ea typeface="宋体" panose="02010600030101010101" pitchFamily="2" charset="-122"/>
                <a:cs typeface="Arial" panose="020B0604020202020204" pitchFamily="34" charset="0"/>
              </a:rPr>
              <a:t>产品成熟期：稳定期对产品意义重大的就是小版本的迭代更新。产品运营就要做好产品策划和用户之间的桥梁作用。 </a:t>
            </a:r>
          </a:p>
          <a:p>
            <a:pPr lvl="0" indent="0" algn="just">
              <a:spcAft>
                <a:spcPts val="0"/>
              </a:spcAft>
              <a:buFont typeface="+mj-lt"/>
              <a:buNone/>
            </a:pPr>
            <a:r>
              <a:rPr lang="en-US" altLang="zh-CN" kern="100" dirty="0">
                <a:solidFill>
                  <a:schemeClr val="accent6">
                    <a:lumMod val="20000"/>
                    <a:lumOff val="80000"/>
                  </a:schemeClr>
                </a:solidFill>
                <a:latin typeface="Calibri" panose="020F0502020204030204" pitchFamily="34" charset="0"/>
                <a:ea typeface="宋体" panose="02010600030101010101" pitchFamily="2" charset="-122"/>
                <a:cs typeface="Arial" panose="020B0604020202020204" pitchFamily="34" charset="0"/>
              </a:rPr>
              <a:t>5.</a:t>
            </a:r>
            <a:r>
              <a:rPr lang="zh-CN" altLang="zh-CN" kern="100" dirty="0">
                <a:solidFill>
                  <a:schemeClr val="accent6">
                    <a:lumMod val="20000"/>
                    <a:lumOff val="80000"/>
                  </a:schemeClr>
                </a:solidFill>
                <a:latin typeface="Calibri" panose="020F0502020204030204" pitchFamily="34" charset="0"/>
                <a:ea typeface="宋体" panose="02010600030101010101" pitchFamily="2" charset="-122"/>
                <a:cs typeface="Arial" panose="020B0604020202020204" pitchFamily="34" charset="0"/>
              </a:rPr>
              <a:t>产品衰退期：这个阶段，用户的流失加剧，用户活跃度也明显下滑，营收贡献也急剧下降。公司策略方面：技术的支持减少，新产品开始推出</a:t>
            </a:r>
            <a:r>
              <a:rPr lang="zh-CN" altLang="zh-CN" kern="100" dirty="0">
                <a:latin typeface="Calibri" panose="020F0502020204030204" pitchFamily="34" charset="0"/>
                <a:ea typeface="宋体" panose="02010600030101010101" pitchFamily="2" charset="-122"/>
                <a:cs typeface="Arial" panose="020B0604020202020204" pitchFamily="34" charset="0"/>
              </a:rPr>
              <a:t>。</a:t>
            </a:r>
          </a:p>
        </p:txBody>
      </p:sp>
      <p:sp>
        <p:nvSpPr>
          <p:cNvPr id="13" name="文本框 12"/>
          <p:cNvSpPr txBox="1"/>
          <p:nvPr/>
        </p:nvSpPr>
        <p:spPr>
          <a:xfrm>
            <a:off x="3233967" y="99752"/>
            <a:ext cx="5084301" cy="584775"/>
          </a:xfrm>
          <a:prstGeom prst="rect">
            <a:avLst/>
          </a:prstGeom>
          <a:noFill/>
        </p:spPr>
        <p:txBody>
          <a:bodyPr wrap="square" rtlCol="0">
            <a:spAutoFit/>
          </a:bodyPr>
          <a:lstStyle/>
          <a:p>
            <a:r>
              <a:rPr lang="zh-CN" altLang="en-US" sz="3200" dirty="0">
                <a:solidFill>
                  <a:schemeClr val="accent6">
                    <a:lumMod val="20000"/>
                    <a:lumOff val="80000"/>
                  </a:schemeClr>
                </a:solidFill>
              </a:rPr>
              <a:t>产品运营的相关工作</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9" y="-3346"/>
            <a:ext cx="12193057" cy="6864691"/>
          </a:xfrm>
          <a:prstGeom prst="rect">
            <a:avLst/>
          </a:prstGeom>
        </p:spPr>
      </p:pic>
      <p:sp>
        <p:nvSpPr>
          <p:cNvPr id="3" name="矩形 2"/>
          <p:cNvSpPr/>
          <p:nvPr/>
        </p:nvSpPr>
        <p:spPr>
          <a:xfrm>
            <a:off x="-529" y="2200274"/>
            <a:ext cx="12193057" cy="2457450"/>
          </a:xfrm>
          <a:prstGeom prst="rect">
            <a:avLst/>
          </a:prstGeom>
          <a:solidFill>
            <a:schemeClr val="bg1">
              <a:lumMod val="6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371850" y="2998987"/>
            <a:ext cx="6037580" cy="858973"/>
            <a:chOff x="3181350" y="1944915"/>
            <a:chExt cx="6037580" cy="858973"/>
          </a:xfrm>
        </p:grpSpPr>
        <p:sp>
          <p:nvSpPr>
            <p:cNvPr id="5" name="文本框 4"/>
            <p:cNvSpPr txBox="1"/>
            <p:nvPr/>
          </p:nvSpPr>
          <p:spPr>
            <a:xfrm>
              <a:off x="3181350" y="1973943"/>
              <a:ext cx="2392137" cy="829945"/>
            </a:xfrm>
            <a:prstGeom prst="rect">
              <a:avLst/>
            </a:prstGeom>
            <a:noFill/>
          </p:spPr>
          <p:txBody>
            <a:bodyPr wrap="square" rtlCol="0">
              <a:spAutoFit/>
            </a:bodyPr>
            <a:lstStyle/>
            <a:p>
              <a:r>
                <a:rPr lang="en-US" altLang="zh-CN" sz="4800" b="1" dirty="0">
                  <a:solidFill>
                    <a:srgbClr val="FC4657"/>
                  </a:solidFill>
                </a:rPr>
                <a:t>Part 06</a:t>
              </a:r>
              <a:endParaRPr lang="zh-CN" altLang="en-US" sz="4800" b="1" dirty="0">
                <a:solidFill>
                  <a:srgbClr val="FC4657"/>
                </a:solidFill>
              </a:endParaRPr>
            </a:p>
          </p:txBody>
        </p:sp>
        <p:sp>
          <p:nvSpPr>
            <p:cNvPr id="6" name="文本框 5"/>
            <p:cNvSpPr txBox="1"/>
            <p:nvPr/>
          </p:nvSpPr>
          <p:spPr>
            <a:xfrm>
              <a:off x="5788660" y="1944915"/>
              <a:ext cx="3430270" cy="829945"/>
            </a:xfrm>
            <a:prstGeom prst="rect">
              <a:avLst/>
            </a:prstGeom>
            <a:noFill/>
          </p:spPr>
          <p:txBody>
            <a:bodyPr wrap="square" rtlCol="0">
              <a:spAutoFit/>
            </a:bodyPr>
            <a:lstStyle/>
            <a:p>
              <a:r>
                <a:rPr lang="zh-CN" altLang="en-US" sz="4800" dirty="0">
                  <a:solidFill>
                    <a:srgbClr val="FFFFFF"/>
                  </a:solidFill>
                </a:rPr>
                <a:t>数据分析师</a:t>
              </a:r>
            </a:p>
          </p:txBody>
        </p:sp>
      </p:gr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a:srcRect/>
          <a:stretch>
            <a:fillRect/>
          </a:stretch>
        </p:blipFill>
        <p:spPr>
          <a:xfrm>
            <a:off x="0" y="-6691"/>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30" name="文本框 29"/>
          <p:cNvSpPr txBox="1"/>
          <p:nvPr/>
        </p:nvSpPr>
        <p:spPr>
          <a:xfrm>
            <a:off x="4480402" y="264839"/>
            <a:ext cx="4038600" cy="584775"/>
          </a:xfrm>
          <a:prstGeom prst="rect">
            <a:avLst/>
          </a:prstGeom>
          <a:noFill/>
        </p:spPr>
        <p:txBody>
          <a:bodyPr wrap="square" rtlCol="0">
            <a:spAutoFit/>
          </a:bodyPr>
          <a:lstStyle/>
          <a:p>
            <a:r>
              <a:rPr lang="zh-CN" altLang="en-US" sz="3200" dirty="0">
                <a:solidFill>
                  <a:schemeClr val="bg1"/>
                </a:solidFill>
              </a:rPr>
              <a:t>数据分析师</a:t>
            </a:r>
          </a:p>
        </p:txBody>
      </p:sp>
      <p:sp>
        <p:nvSpPr>
          <p:cNvPr id="25" name="Shape 404"/>
          <p:cNvSpPr/>
          <p:nvPr/>
        </p:nvSpPr>
        <p:spPr>
          <a:xfrm>
            <a:off x="3478629" y="267611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FF3"/>
          </a:solidFill>
          <a:ln w="12700">
            <a:miter lim="400000"/>
          </a:ln>
        </p:spPr>
        <p:txBody>
          <a:bodyPr lIns="0" tIns="0" rIns="0" bIns="0" anchor="ctr"/>
          <a:lstStyle/>
          <a:p>
            <a:pPr defTabSz="291465">
              <a:defRPr sz="4000">
                <a:solidFill>
                  <a:srgbClr val="FFFFFF"/>
                </a:solidFill>
                <a:effectLst>
                  <a:outerShdw blurRad="38100" dist="12700" dir="5400000" rotWithShape="0">
                    <a:srgbClr val="000000">
                      <a:alpha val="50000"/>
                    </a:srgbClr>
                  </a:outerShdw>
                </a:effectLst>
              </a:defRPr>
            </a:pPr>
            <a:endParaRPr sz="5335">
              <a:cs typeface="+mn-ea"/>
              <a:sym typeface="+mn-lt"/>
            </a:endParaRPr>
          </a:p>
        </p:txBody>
      </p:sp>
      <p:sp>
        <p:nvSpPr>
          <p:cNvPr id="26" name="Shape 407"/>
          <p:cNvSpPr/>
          <p:nvPr/>
        </p:nvSpPr>
        <p:spPr>
          <a:xfrm>
            <a:off x="1414879" y="2771359"/>
            <a:ext cx="2406651" cy="24066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ctr">
            <a:noAutofit/>
          </a:bodyPr>
          <a:lstStyle/>
          <a:p>
            <a:pPr defTabSz="291465">
              <a:defRPr sz="4000">
                <a:solidFill>
                  <a:srgbClr val="FFFFFF"/>
                </a:solidFill>
                <a:effectLst>
                  <a:outerShdw blurRad="38100" dist="12700" dir="5400000" rotWithShape="0">
                    <a:srgbClr val="000000">
                      <a:alpha val="50000"/>
                    </a:srgbClr>
                  </a:outerShdw>
                </a:effectLst>
              </a:defRPr>
            </a:pPr>
            <a:endParaRPr sz="5335">
              <a:cs typeface="+mn-ea"/>
              <a:sym typeface="+mn-lt"/>
            </a:endParaRPr>
          </a:p>
        </p:txBody>
      </p:sp>
      <p:pic>
        <p:nvPicPr>
          <p:cNvPr id="27" name="03.png"/>
          <p:cNvPicPr/>
          <p:nvPr/>
        </p:nvPicPr>
        <p:blipFill>
          <a:blip r:embed="rId4">
            <a:alphaModFix amt="85000"/>
          </a:blip>
          <a:stretch>
            <a:fillRect/>
          </a:stretch>
        </p:blipFill>
        <p:spPr>
          <a:xfrm>
            <a:off x="1878429" y="3247609"/>
            <a:ext cx="1488379" cy="1574801"/>
          </a:xfrm>
          <a:prstGeom prst="rect">
            <a:avLst/>
          </a:prstGeom>
          <a:ln w="12700" cap="flat">
            <a:noFill/>
            <a:miter lim="400000"/>
            <a:headEnd/>
            <a:tailEnd/>
          </a:ln>
          <a:effectLst/>
        </p:spPr>
      </p:pic>
      <p:sp>
        <p:nvSpPr>
          <p:cNvPr id="28" name="Shape 411"/>
          <p:cNvSpPr/>
          <p:nvPr/>
        </p:nvSpPr>
        <p:spPr>
          <a:xfrm>
            <a:off x="3855244" y="3826024"/>
            <a:ext cx="1892300" cy="407484"/>
          </a:xfrm>
          <a:prstGeom prst="rect">
            <a:avLst/>
          </a:prstGeom>
          <a:ln w="12700">
            <a:miter lim="400000"/>
          </a:ln>
        </p:spPr>
        <p:txBody>
          <a:bodyPr lIns="25400" tIns="25400" rIns="25400" bIns="25400" anchor="ctr">
            <a:spAutoFit/>
          </a:bodyPr>
          <a:lstStyle/>
          <a:p>
            <a:pPr lvl="0" algn="ctr">
              <a:lnSpc>
                <a:spcPct val="70000"/>
              </a:lnSpc>
              <a:defRPr sz="1800"/>
            </a:pPr>
            <a:r>
              <a:rPr lang="zh-CN" altLang="en-US" sz="3200" b="1" dirty="0" smtClean="0">
                <a:cs typeface="+mn-ea"/>
                <a:sym typeface="+mn-lt"/>
              </a:rPr>
              <a:t>职业介绍</a:t>
            </a:r>
            <a:endParaRPr sz="3200" b="1" dirty="0">
              <a:cs typeface="+mn-ea"/>
              <a:sym typeface="+mn-lt"/>
            </a:endParaRPr>
          </a:p>
        </p:txBody>
      </p:sp>
      <p:sp>
        <p:nvSpPr>
          <p:cNvPr id="29" name="Shape 412"/>
          <p:cNvSpPr/>
          <p:nvPr/>
        </p:nvSpPr>
        <p:spPr>
          <a:xfrm>
            <a:off x="6893555" y="2936255"/>
            <a:ext cx="1795145" cy="321755"/>
          </a:xfrm>
          <a:prstGeom prst="rect">
            <a:avLst/>
          </a:prstGeom>
          <a:ln w="12700">
            <a:miter lim="400000"/>
          </a:ln>
        </p:spPr>
        <p:txBody>
          <a:bodyPr lIns="25400" tIns="25400" rIns="25400" bIns="25400" anchor="ctr">
            <a:spAutoFit/>
          </a:bodyPr>
          <a:lstStyle>
            <a:lvl1pPr algn="l">
              <a:lnSpc>
                <a:spcPct val="120000"/>
              </a:lnSpc>
              <a:defRPr sz="2000">
                <a:solidFill>
                  <a:srgbClr val="77818B"/>
                </a:solidFill>
                <a:latin typeface="Arimo"/>
                <a:ea typeface="Arimo"/>
                <a:cs typeface="Arimo"/>
                <a:sym typeface="Arimo"/>
              </a:defRPr>
            </a:lvl1pPr>
          </a:lstStyle>
          <a:p>
            <a:pPr lvl="0">
              <a:defRPr sz="1800">
                <a:solidFill>
                  <a:srgbClr val="000000"/>
                </a:solidFill>
              </a:defRPr>
            </a:pPr>
            <a:endParaRPr sz="1600" dirty="0">
              <a:solidFill>
                <a:schemeClr val="bg2"/>
              </a:solidFill>
              <a:latin typeface="+mn-lt"/>
              <a:ea typeface="+mn-ea"/>
              <a:cs typeface="+mn-ea"/>
              <a:sym typeface="+mn-lt"/>
            </a:endParaRPr>
          </a:p>
        </p:txBody>
      </p:sp>
      <p:sp>
        <p:nvSpPr>
          <p:cNvPr id="35" name="Shape 415"/>
          <p:cNvSpPr/>
          <p:nvPr/>
        </p:nvSpPr>
        <p:spPr>
          <a:xfrm>
            <a:off x="6938437" y="2374517"/>
            <a:ext cx="310714" cy="183357"/>
          </a:xfrm>
          <a:prstGeom prst="rect">
            <a:avLst/>
          </a:prstGeom>
          <a:noFill/>
          <a:ln w="12700" cap="flat">
            <a:noFill/>
            <a:miter lim="400000"/>
          </a:ln>
          <a:effectLst/>
        </p:spPr>
        <p:txBody>
          <a:bodyPr wrap="square" lIns="67733" tIns="67733" rIns="67733" bIns="67733" numCol="1" anchor="ctr">
            <a:noAutofit/>
          </a:bodyPr>
          <a:lstStyle>
            <a:lvl1pPr>
              <a:lnSpc>
                <a:spcPct val="70000"/>
              </a:lnSpc>
              <a:defRPr sz="2200" b="1">
                <a:solidFill>
                  <a:srgbClr val="FFFFFF"/>
                </a:solidFill>
                <a:latin typeface="Arimo"/>
                <a:ea typeface="Arimo"/>
                <a:cs typeface="Arimo"/>
                <a:sym typeface="Arimo"/>
              </a:defRPr>
            </a:lvl1pPr>
          </a:lstStyle>
          <a:p>
            <a:pPr lvl="0">
              <a:defRPr sz="1800" b="0">
                <a:solidFill>
                  <a:srgbClr val="000000"/>
                </a:solidFill>
              </a:defRPr>
            </a:pPr>
            <a:endParaRPr sz="2000" dirty="0">
              <a:solidFill>
                <a:schemeClr val="tx1"/>
              </a:solidFill>
              <a:latin typeface="+mn-lt"/>
              <a:ea typeface="+mn-ea"/>
              <a:cs typeface="+mn-ea"/>
              <a:sym typeface="+mn-lt"/>
            </a:endParaRPr>
          </a:p>
        </p:txBody>
      </p:sp>
      <p:sp>
        <p:nvSpPr>
          <p:cNvPr id="36" name="Shape 418"/>
          <p:cNvSpPr/>
          <p:nvPr/>
        </p:nvSpPr>
        <p:spPr>
          <a:xfrm>
            <a:off x="9573102" y="2340834"/>
            <a:ext cx="1200151" cy="244234"/>
          </a:xfrm>
          <a:prstGeom prst="rect">
            <a:avLst/>
          </a:prstGeom>
          <a:ln w="12700">
            <a:miter lim="400000"/>
          </a:ln>
        </p:spPr>
        <p:txBody>
          <a:bodyPr lIns="25400" tIns="25400" rIns="25400" bIns="25400" anchor="ctr">
            <a:spAutoFit/>
          </a:bodyPr>
          <a:lstStyle/>
          <a:p>
            <a:pPr lvl="0">
              <a:lnSpc>
                <a:spcPct val="70000"/>
              </a:lnSpc>
              <a:defRPr sz="1800"/>
            </a:pPr>
            <a:endParaRPr lang="zh-CN" altLang="en-US" sz="1735" b="1" dirty="0">
              <a:solidFill>
                <a:schemeClr val="bg2"/>
              </a:solidFill>
              <a:cs typeface="+mn-ea"/>
              <a:sym typeface="+mn-lt"/>
            </a:endParaRPr>
          </a:p>
        </p:txBody>
      </p:sp>
      <p:sp>
        <p:nvSpPr>
          <p:cNvPr id="38" name="Shape 420"/>
          <p:cNvSpPr/>
          <p:nvPr/>
        </p:nvSpPr>
        <p:spPr>
          <a:xfrm>
            <a:off x="9195712" y="2375566"/>
            <a:ext cx="144463" cy="183357"/>
          </a:xfrm>
          <a:prstGeom prst="rect">
            <a:avLst/>
          </a:prstGeom>
          <a:noFill/>
          <a:ln w="12700" cap="flat">
            <a:noFill/>
            <a:miter lim="400000"/>
          </a:ln>
          <a:effectLst/>
        </p:spPr>
        <p:txBody>
          <a:bodyPr wrap="square" lIns="67733" tIns="67733" rIns="67733" bIns="67733" numCol="1" anchor="ctr">
            <a:noAutofit/>
          </a:bodyPr>
          <a:lstStyle/>
          <a:p>
            <a:pPr>
              <a:lnSpc>
                <a:spcPct val="70000"/>
              </a:lnSpc>
            </a:pPr>
            <a:endParaRPr sz="2000" dirty="0">
              <a:cs typeface="+mn-ea"/>
              <a:sym typeface="+mn-lt"/>
            </a:endParaRPr>
          </a:p>
        </p:txBody>
      </p:sp>
      <p:sp>
        <p:nvSpPr>
          <p:cNvPr id="39" name="Shape 423"/>
          <p:cNvSpPr/>
          <p:nvPr/>
        </p:nvSpPr>
        <p:spPr>
          <a:xfrm>
            <a:off x="7318851" y="4518885"/>
            <a:ext cx="1200151" cy="244234"/>
          </a:xfrm>
          <a:prstGeom prst="rect">
            <a:avLst/>
          </a:prstGeom>
          <a:ln w="12700">
            <a:miter lim="400000"/>
          </a:ln>
        </p:spPr>
        <p:txBody>
          <a:bodyPr lIns="25400" tIns="25400" rIns="25400" bIns="25400" anchor="ctr">
            <a:spAutoFit/>
          </a:bodyPr>
          <a:lstStyle/>
          <a:p>
            <a:pPr lvl="0">
              <a:lnSpc>
                <a:spcPct val="70000"/>
              </a:lnSpc>
              <a:defRPr sz="1800"/>
            </a:pPr>
            <a:endParaRPr lang="zh-CN" altLang="en-US" sz="1735" b="1" dirty="0">
              <a:solidFill>
                <a:schemeClr val="bg2"/>
              </a:solidFill>
              <a:cs typeface="+mn-ea"/>
              <a:sym typeface="+mn-lt"/>
            </a:endParaRPr>
          </a:p>
        </p:txBody>
      </p:sp>
      <p:sp>
        <p:nvSpPr>
          <p:cNvPr id="41" name="Shape 425"/>
          <p:cNvSpPr/>
          <p:nvPr/>
        </p:nvSpPr>
        <p:spPr>
          <a:xfrm>
            <a:off x="6941461" y="4553617"/>
            <a:ext cx="144463" cy="183357"/>
          </a:xfrm>
          <a:prstGeom prst="rect">
            <a:avLst/>
          </a:prstGeom>
          <a:noFill/>
          <a:ln w="12700" cap="flat">
            <a:noFill/>
            <a:miter lim="400000"/>
          </a:ln>
          <a:effectLst/>
        </p:spPr>
        <p:txBody>
          <a:bodyPr wrap="square" lIns="67733" tIns="67733" rIns="67733" bIns="67733" numCol="1" anchor="ctr">
            <a:noAutofit/>
          </a:bodyPr>
          <a:lstStyle/>
          <a:p>
            <a:pPr>
              <a:lnSpc>
                <a:spcPct val="70000"/>
              </a:lnSpc>
            </a:pPr>
            <a:endParaRPr sz="2000" dirty="0">
              <a:cs typeface="+mn-ea"/>
              <a:sym typeface="+mn-lt"/>
            </a:endParaRPr>
          </a:p>
        </p:txBody>
      </p:sp>
      <p:sp>
        <p:nvSpPr>
          <p:cNvPr id="42" name="Shape 428"/>
          <p:cNvSpPr/>
          <p:nvPr/>
        </p:nvSpPr>
        <p:spPr>
          <a:xfrm>
            <a:off x="9573102" y="4518885"/>
            <a:ext cx="1200151" cy="244234"/>
          </a:xfrm>
          <a:prstGeom prst="rect">
            <a:avLst/>
          </a:prstGeom>
          <a:ln w="12700">
            <a:miter lim="400000"/>
          </a:ln>
        </p:spPr>
        <p:txBody>
          <a:bodyPr lIns="25400" tIns="25400" rIns="25400" bIns="25400" anchor="ctr">
            <a:spAutoFit/>
          </a:bodyPr>
          <a:lstStyle/>
          <a:p>
            <a:pPr lvl="0">
              <a:lnSpc>
                <a:spcPct val="70000"/>
              </a:lnSpc>
              <a:defRPr sz="1800"/>
            </a:pPr>
            <a:endParaRPr lang="zh-CN" altLang="en-US" sz="1735" b="1" dirty="0">
              <a:solidFill>
                <a:schemeClr val="bg2"/>
              </a:solidFill>
              <a:cs typeface="+mn-ea"/>
              <a:sym typeface="+mn-lt"/>
            </a:endParaRPr>
          </a:p>
        </p:txBody>
      </p:sp>
      <p:sp>
        <p:nvSpPr>
          <p:cNvPr id="44" name="Shape 430"/>
          <p:cNvSpPr/>
          <p:nvPr/>
        </p:nvSpPr>
        <p:spPr>
          <a:xfrm>
            <a:off x="9195712" y="4553617"/>
            <a:ext cx="144463" cy="183357"/>
          </a:xfrm>
          <a:prstGeom prst="rect">
            <a:avLst/>
          </a:prstGeom>
          <a:noFill/>
          <a:ln w="12700" cap="flat">
            <a:noFill/>
            <a:miter lim="400000"/>
          </a:ln>
          <a:effectLst/>
        </p:spPr>
        <p:txBody>
          <a:bodyPr wrap="square" lIns="67733" tIns="67733" rIns="67733" bIns="67733" numCol="1" anchor="ctr">
            <a:noAutofit/>
          </a:bodyPr>
          <a:lstStyle/>
          <a:p>
            <a:pPr>
              <a:lnSpc>
                <a:spcPct val="70000"/>
              </a:lnSpc>
            </a:pPr>
            <a:endParaRPr sz="2000" dirty="0">
              <a:cs typeface="+mn-ea"/>
              <a:sym typeface="+mn-lt"/>
            </a:endParaRPr>
          </a:p>
        </p:txBody>
      </p:sp>
      <p:sp>
        <p:nvSpPr>
          <p:cNvPr id="45" name="Shape 412"/>
          <p:cNvSpPr/>
          <p:nvPr/>
        </p:nvSpPr>
        <p:spPr>
          <a:xfrm>
            <a:off x="9154312" y="2936255"/>
            <a:ext cx="1795145" cy="321755"/>
          </a:xfrm>
          <a:prstGeom prst="rect">
            <a:avLst/>
          </a:prstGeom>
          <a:ln w="12700">
            <a:miter lim="400000"/>
          </a:ln>
        </p:spPr>
        <p:txBody>
          <a:bodyPr lIns="25400" tIns="25400" rIns="25400" bIns="25400" anchor="ctr">
            <a:spAutoFit/>
          </a:bodyPr>
          <a:lstStyle>
            <a:lvl1pPr algn="l">
              <a:lnSpc>
                <a:spcPct val="120000"/>
              </a:lnSpc>
              <a:defRPr sz="2000">
                <a:solidFill>
                  <a:srgbClr val="77818B"/>
                </a:solidFill>
                <a:latin typeface="Arimo"/>
                <a:ea typeface="Arimo"/>
                <a:cs typeface="Arimo"/>
                <a:sym typeface="Arimo"/>
              </a:defRPr>
            </a:lvl1pPr>
          </a:lstStyle>
          <a:p>
            <a:pPr lvl="0">
              <a:defRPr sz="1800">
                <a:solidFill>
                  <a:srgbClr val="000000"/>
                </a:solidFill>
              </a:defRPr>
            </a:pPr>
            <a:endParaRPr sz="1600" dirty="0">
              <a:solidFill>
                <a:schemeClr val="bg2"/>
              </a:solidFill>
              <a:latin typeface="+mn-lt"/>
              <a:ea typeface="+mn-ea"/>
              <a:cs typeface="+mn-ea"/>
              <a:sym typeface="+mn-lt"/>
            </a:endParaRPr>
          </a:p>
        </p:txBody>
      </p:sp>
      <p:sp>
        <p:nvSpPr>
          <p:cNvPr id="46" name="Shape 412"/>
          <p:cNvSpPr/>
          <p:nvPr/>
        </p:nvSpPr>
        <p:spPr>
          <a:xfrm>
            <a:off x="9154312" y="5137160"/>
            <a:ext cx="1795145" cy="321755"/>
          </a:xfrm>
          <a:prstGeom prst="rect">
            <a:avLst/>
          </a:prstGeom>
          <a:ln w="12700">
            <a:miter lim="400000"/>
          </a:ln>
        </p:spPr>
        <p:txBody>
          <a:bodyPr lIns="25400" tIns="25400" rIns="25400" bIns="25400" anchor="ctr">
            <a:spAutoFit/>
          </a:bodyPr>
          <a:lstStyle>
            <a:lvl1pPr algn="l">
              <a:lnSpc>
                <a:spcPct val="120000"/>
              </a:lnSpc>
              <a:defRPr sz="2000">
                <a:solidFill>
                  <a:srgbClr val="77818B"/>
                </a:solidFill>
                <a:latin typeface="Arimo"/>
                <a:ea typeface="Arimo"/>
                <a:cs typeface="Arimo"/>
                <a:sym typeface="Arimo"/>
              </a:defRPr>
            </a:lvl1pPr>
          </a:lstStyle>
          <a:p>
            <a:pPr lvl="0">
              <a:defRPr sz="1800">
                <a:solidFill>
                  <a:srgbClr val="000000"/>
                </a:solidFill>
              </a:defRPr>
            </a:pPr>
            <a:endParaRPr sz="1600" dirty="0">
              <a:solidFill>
                <a:schemeClr val="bg2"/>
              </a:solidFill>
              <a:latin typeface="+mn-lt"/>
              <a:ea typeface="+mn-ea"/>
              <a:cs typeface="+mn-ea"/>
              <a:sym typeface="+mn-lt"/>
            </a:endParaRPr>
          </a:p>
        </p:txBody>
      </p:sp>
      <p:sp>
        <p:nvSpPr>
          <p:cNvPr id="47" name="Shape 412"/>
          <p:cNvSpPr/>
          <p:nvPr/>
        </p:nvSpPr>
        <p:spPr>
          <a:xfrm>
            <a:off x="6918360" y="5137160"/>
            <a:ext cx="1795145" cy="321755"/>
          </a:xfrm>
          <a:prstGeom prst="rect">
            <a:avLst/>
          </a:prstGeom>
          <a:ln w="12700">
            <a:miter lim="400000"/>
          </a:ln>
        </p:spPr>
        <p:txBody>
          <a:bodyPr lIns="25400" tIns="25400" rIns="25400" bIns="25400" anchor="ctr">
            <a:spAutoFit/>
          </a:bodyPr>
          <a:lstStyle>
            <a:lvl1pPr algn="l">
              <a:lnSpc>
                <a:spcPct val="120000"/>
              </a:lnSpc>
              <a:defRPr sz="2000">
                <a:solidFill>
                  <a:srgbClr val="77818B"/>
                </a:solidFill>
                <a:latin typeface="Arimo"/>
                <a:ea typeface="Arimo"/>
                <a:cs typeface="Arimo"/>
                <a:sym typeface="Arimo"/>
              </a:defRPr>
            </a:lvl1pPr>
          </a:lstStyle>
          <a:p>
            <a:pPr lvl="0">
              <a:defRPr sz="1800">
                <a:solidFill>
                  <a:srgbClr val="000000"/>
                </a:solidFill>
              </a:defRPr>
            </a:pPr>
            <a:endParaRPr sz="1600" dirty="0">
              <a:solidFill>
                <a:schemeClr val="bg2"/>
              </a:solidFill>
              <a:latin typeface="+mn-lt"/>
              <a:ea typeface="+mn-ea"/>
              <a:cs typeface="+mn-ea"/>
              <a:sym typeface="+mn-lt"/>
            </a:endParaRPr>
          </a:p>
        </p:txBody>
      </p:sp>
      <p:sp>
        <p:nvSpPr>
          <p:cNvPr id="31" name="文本框 30"/>
          <p:cNvSpPr txBox="1"/>
          <p:nvPr/>
        </p:nvSpPr>
        <p:spPr>
          <a:xfrm>
            <a:off x="6109494" y="2117864"/>
            <a:ext cx="5824290" cy="3416320"/>
          </a:xfrm>
          <a:prstGeom prst="rect">
            <a:avLst/>
          </a:prstGeom>
          <a:noFill/>
        </p:spPr>
        <p:txBody>
          <a:bodyPr wrap="square" rtlCol="0">
            <a:spAutoFit/>
          </a:bodyPr>
          <a:lstStyle/>
          <a:p>
            <a:r>
              <a:rPr lang="zh-CN" altLang="en-US" dirty="0">
                <a:solidFill>
                  <a:schemeClr val="accent6">
                    <a:lumMod val="20000"/>
                    <a:lumOff val="80000"/>
                  </a:schemeClr>
                </a:solidFill>
              </a:rPr>
              <a:t>数据分析师是数据是的一种，指的是不同行业中专门从事数据的搜集、整理、分析，并依据数据进行行业研究、评估和预测的专业人员。这是一个靠数据说话的时代，也是一个依据数据竞争的时代，目前世界五百强企业中，</a:t>
            </a:r>
            <a:r>
              <a:rPr lang="en-US" altLang="zh-CN" dirty="0">
                <a:solidFill>
                  <a:schemeClr val="accent6">
                    <a:lumMod val="20000"/>
                    <a:lumOff val="80000"/>
                  </a:schemeClr>
                </a:solidFill>
              </a:rPr>
              <a:t>90%</a:t>
            </a:r>
            <a:r>
              <a:rPr lang="zh-CN" altLang="en-US" dirty="0">
                <a:solidFill>
                  <a:schemeClr val="accent6">
                    <a:lumMod val="20000"/>
                    <a:lumOff val="80000"/>
                  </a:schemeClr>
                </a:solidFill>
              </a:rPr>
              <a:t>以上的企业建立了专门的数据分析部门。</a:t>
            </a:r>
            <a:r>
              <a:rPr lang="en-US" altLang="zh-CN" dirty="0">
                <a:solidFill>
                  <a:schemeClr val="accent6">
                    <a:lumMod val="20000"/>
                    <a:lumOff val="80000"/>
                  </a:schemeClr>
                </a:solidFill>
              </a:rPr>
              <a:t>IBM</a:t>
            </a:r>
            <a:r>
              <a:rPr lang="zh-CN" altLang="en-US" dirty="0">
                <a:solidFill>
                  <a:schemeClr val="accent6">
                    <a:lumMod val="20000"/>
                    <a:lumOff val="80000"/>
                  </a:schemeClr>
                </a:solidFill>
              </a:rPr>
              <a:t>、微软、</a:t>
            </a:r>
            <a:r>
              <a:rPr lang="en-US" altLang="zh-CN" dirty="0">
                <a:solidFill>
                  <a:schemeClr val="accent6">
                    <a:lumMod val="20000"/>
                    <a:lumOff val="80000"/>
                  </a:schemeClr>
                </a:solidFill>
              </a:rPr>
              <a:t>Google</a:t>
            </a:r>
            <a:r>
              <a:rPr lang="zh-CN" altLang="en-US" dirty="0">
                <a:solidFill>
                  <a:schemeClr val="accent6">
                    <a:lumMod val="20000"/>
                    <a:lumOff val="80000"/>
                  </a:schemeClr>
                </a:solidFill>
              </a:rPr>
              <a:t>等知名企业都积极投资数据业务，建立数据分析部门，培养数据分析团队。各国政府和越来越多的企业意识到数据和信息已经成为机构的智力资产和资源，数据分析处理能力正在成为日益倚重的技术手段。</a:t>
            </a:r>
            <a:endParaRPr lang="en-US" altLang="zh-CN" dirty="0">
              <a:solidFill>
                <a:schemeClr val="accent6">
                  <a:lumMod val="20000"/>
                  <a:lumOff val="80000"/>
                </a:schemeClr>
              </a:solidFill>
            </a:endParaRPr>
          </a:p>
          <a:p>
            <a:endParaRPr lang="en-US" altLang="zh-CN" dirty="0">
              <a:solidFill>
                <a:schemeClr val="accent6">
                  <a:lumMod val="20000"/>
                  <a:lumOff val="80000"/>
                </a:schemeClr>
              </a:solidFill>
            </a:endParaRPr>
          </a:p>
          <a:p>
            <a:r>
              <a:rPr lang="zh-CN" altLang="en-US" dirty="0">
                <a:solidFill>
                  <a:schemeClr val="accent6">
                    <a:lumMod val="20000"/>
                    <a:lumOff val="80000"/>
                  </a:schemeClr>
                </a:solidFill>
              </a:rPr>
              <a:t>技能要求：</a:t>
            </a:r>
            <a:r>
              <a:rPr lang="en-US" altLang="zh-CN" dirty="0">
                <a:solidFill>
                  <a:schemeClr val="accent6">
                    <a:lumMod val="20000"/>
                    <a:lumOff val="80000"/>
                  </a:schemeClr>
                </a:solidFill>
              </a:rPr>
              <a:t>1</a:t>
            </a:r>
            <a:r>
              <a:rPr lang="zh-CN" altLang="en-US" dirty="0">
                <a:solidFill>
                  <a:schemeClr val="accent6">
                    <a:lumMod val="20000"/>
                    <a:lumOff val="80000"/>
                  </a:schemeClr>
                </a:solidFill>
              </a:rPr>
              <a:t>、懂业务   </a:t>
            </a:r>
            <a:r>
              <a:rPr lang="en-US" altLang="zh-CN" dirty="0">
                <a:solidFill>
                  <a:schemeClr val="accent6">
                    <a:lumMod val="20000"/>
                    <a:lumOff val="80000"/>
                  </a:schemeClr>
                </a:solidFill>
              </a:rPr>
              <a:t>2</a:t>
            </a:r>
            <a:r>
              <a:rPr lang="zh-CN" altLang="en-US" dirty="0">
                <a:solidFill>
                  <a:schemeClr val="accent6">
                    <a:lumMod val="20000"/>
                    <a:lumOff val="80000"/>
                  </a:schemeClr>
                </a:solidFill>
              </a:rPr>
              <a:t>、懂管理   </a:t>
            </a:r>
            <a:r>
              <a:rPr lang="en-US" altLang="zh-CN" dirty="0">
                <a:solidFill>
                  <a:schemeClr val="accent6">
                    <a:lumMod val="20000"/>
                    <a:lumOff val="80000"/>
                  </a:schemeClr>
                </a:solidFill>
              </a:rPr>
              <a:t>3</a:t>
            </a:r>
            <a:r>
              <a:rPr lang="zh-CN" altLang="en-US" dirty="0">
                <a:solidFill>
                  <a:schemeClr val="accent6">
                    <a:lumMod val="20000"/>
                    <a:lumOff val="80000"/>
                  </a:schemeClr>
                </a:solidFill>
              </a:rPr>
              <a:t>、懂分析 </a:t>
            </a:r>
            <a:endParaRPr lang="en-US" altLang="zh-CN" dirty="0">
              <a:solidFill>
                <a:schemeClr val="accent6">
                  <a:lumMod val="20000"/>
                  <a:lumOff val="80000"/>
                </a:schemeClr>
              </a:solidFill>
            </a:endParaRPr>
          </a:p>
          <a:p>
            <a:r>
              <a:rPr lang="en-US" altLang="zh-CN" dirty="0">
                <a:solidFill>
                  <a:schemeClr val="accent6">
                    <a:lumMod val="20000"/>
                    <a:lumOff val="80000"/>
                  </a:schemeClr>
                </a:solidFill>
              </a:rPr>
              <a:t>                 4</a:t>
            </a:r>
            <a:r>
              <a:rPr lang="zh-CN" altLang="en-US" dirty="0">
                <a:solidFill>
                  <a:schemeClr val="accent6">
                    <a:lumMod val="20000"/>
                    <a:lumOff val="80000"/>
                  </a:schemeClr>
                </a:solidFill>
              </a:rPr>
              <a:t>、懂工具   </a:t>
            </a:r>
            <a:r>
              <a:rPr lang="en-US" altLang="zh-CN" dirty="0">
                <a:solidFill>
                  <a:schemeClr val="accent6">
                    <a:lumMod val="20000"/>
                    <a:lumOff val="80000"/>
                  </a:schemeClr>
                </a:solidFill>
              </a:rPr>
              <a:t>5</a:t>
            </a:r>
            <a:r>
              <a:rPr lang="zh-CN" altLang="en-US" dirty="0">
                <a:solidFill>
                  <a:schemeClr val="accent6">
                    <a:lumMod val="20000"/>
                    <a:lumOff val="80000"/>
                  </a:schemeClr>
                </a:solidFill>
              </a:rPr>
              <a:t>、懂设计</a:t>
            </a: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9" y="-3346"/>
            <a:ext cx="12193057" cy="6864691"/>
          </a:xfrm>
          <a:prstGeom prst="rect">
            <a:avLst/>
          </a:prstGeom>
        </p:spPr>
      </p:pic>
      <p:sp>
        <p:nvSpPr>
          <p:cNvPr id="3" name="矩形 2"/>
          <p:cNvSpPr/>
          <p:nvPr/>
        </p:nvSpPr>
        <p:spPr>
          <a:xfrm>
            <a:off x="-529" y="2200274"/>
            <a:ext cx="12193057" cy="2457450"/>
          </a:xfrm>
          <a:prstGeom prst="rect">
            <a:avLst/>
          </a:prstGeom>
          <a:solidFill>
            <a:schemeClr val="bg1">
              <a:lumMod val="6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371850" y="2998987"/>
            <a:ext cx="5353051" cy="858973"/>
            <a:chOff x="3181350" y="1944915"/>
            <a:chExt cx="5353051" cy="858973"/>
          </a:xfrm>
        </p:grpSpPr>
        <p:sp>
          <p:nvSpPr>
            <p:cNvPr id="5" name="文本框 4"/>
            <p:cNvSpPr txBox="1"/>
            <p:nvPr/>
          </p:nvSpPr>
          <p:spPr>
            <a:xfrm>
              <a:off x="3181350" y="1973943"/>
              <a:ext cx="2392137" cy="829945"/>
            </a:xfrm>
            <a:prstGeom prst="rect">
              <a:avLst/>
            </a:prstGeom>
            <a:noFill/>
          </p:spPr>
          <p:txBody>
            <a:bodyPr wrap="square" rtlCol="0">
              <a:spAutoFit/>
            </a:bodyPr>
            <a:lstStyle/>
            <a:p>
              <a:r>
                <a:rPr lang="en-US" altLang="zh-CN" sz="4800" b="1" dirty="0">
                  <a:solidFill>
                    <a:srgbClr val="FC4657"/>
                  </a:solidFill>
                </a:rPr>
                <a:t>Part 07</a:t>
              </a:r>
              <a:endParaRPr lang="zh-CN" altLang="en-US" sz="4800" b="1" dirty="0">
                <a:solidFill>
                  <a:srgbClr val="FC4657"/>
                </a:solidFill>
              </a:endParaRPr>
            </a:p>
          </p:txBody>
        </p:sp>
        <p:sp>
          <p:nvSpPr>
            <p:cNvPr id="6" name="文本框 5"/>
            <p:cNvSpPr txBox="1"/>
            <p:nvPr/>
          </p:nvSpPr>
          <p:spPr>
            <a:xfrm>
              <a:off x="5788878" y="1944915"/>
              <a:ext cx="2745523" cy="829945"/>
            </a:xfrm>
            <a:prstGeom prst="rect">
              <a:avLst/>
            </a:prstGeom>
            <a:noFill/>
          </p:spPr>
          <p:txBody>
            <a:bodyPr wrap="square" rtlCol="0">
              <a:spAutoFit/>
            </a:bodyPr>
            <a:lstStyle/>
            <a:p>
              <a:r>
                <a:rPr lang="zh-CN" altLang="en-US" sz="4800" dirty="0">
                  <a:solidFill>
                    <a:srgbClr val="FFFFFF"/>
                  </a:solidFill>
                </a:rPr>
                <a:t>采访感想</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srcRect/>
          <a:stretch>
            <a:fillRect/>
          </a:stretch>
        </p:blipFill>
        <p:spPr>
          <a:xfrm>
            <a:off x="0" y="0"/>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21" name="文本框 20"/>
          <p:cNvSpPr txBox="1"/>
          <p:nvPr/>
        </p:nvSpPr>
        <p:spPr>
          <a:xfrm>
            <a:off x="4088723" y="283497"/>
            <a:ext cx="4038600" cy="584775"/>
          </a:xfrm>
          <a:prstGeom prst="rect">
            <a:avLst/>
          </a:prstGeom>
          <a:noFill/>
        </p:spPr>
        <p:txBody>
          <a:bodyPr wrap="square" rtlCol="0">
            <a:spAutoFit/>
          </a:bodyPr>
          <a:lstStyle/>
          <a:p>
            <a:r>
              <a:rPr lang="zh-CN" altLang="en-US" sz="3200" dirty="0">
                <a:solidFill>
                  <a:schemeClr val="bg1"/>
                </a:solidFill>
              </a:rPr>
              <a:t>         访谈感想</a:t>
            </a:r>
          </a:p>
        </p:txBody>
      </p:sp>
      <p:sp>
        <p:nvSpPr>
          <p:cNvPr id="2" name="Пятиугольник 1"/>
          <p:cNvSpPr/>
          <p:nvPr/>
        </p:nvSpPr>
        <p:spPr>
          <a:xfrm rot="5400000">
            <a:off x="5447928" y="3389486"/>
            <a:ext cx="1296144" cy="3456384"/>
          </a:xfrm>
          <a:prstGeom prst="homePlate">
            <a:avLst>
              <a:gd name="adj" fmla="val 27874"/>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3" name="Пятиугольник 2"/>
          <p:cNvSpPr/>
          <p:nvPr/>
        </p:nvSpPr>
        <p:spPr>
          <a:xfrm rot="5400000">
            <a:off x="5404723" y="2568595"/>
            <a:ext cx="1382554" cy="3456384"/>
          </a:xfrm>
          <a:prstGeom prst="homePlate">
            <a:avLst>
              <a:gd name="adj" fmla="val 27874"/>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4" name="Пятиугольник 3"/>
          <p:cNvSpPr/>
          <p:nvPr/>
        </p:nvSpPr>
        <p:spPr>
          <a:xfrm rot="5400000">
            <a:off x="5361520" y="1747704"/>
            <a:ext cx="1468963" cy="3456384"/>
          </a:xfrm>
          <a:prstGeom prst="homePlate">
            <a:avLst>
              <a:gd name="adj" fmla="val 27874"/>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5" name="Пятиугольник 4"/>
          <p:cNvSpPr/>
          <p:nvPr/>
        </p:nvSpPr>
        <p:spPr>
          <a:xfrm rot="5400000">
            <a:off x="5447928" y="1056427"/>
            <a:ext cx="1296144" cy="3456384"/>
          </a:xfrm>
          <a:prstGeom prst="homePlate">
            <a:avLst>
              <a:gd name="adj" fmla="val 2787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9" name="TextBox 8"/>
          <p:cNvSpPr txBox="1"/>
          <p:nvPr/>
        </p:nvSpPr>
        <p:spPr>
          <a:xfrm>
            <a:off x="660356" y="1305011"/>
            <a:ext cx="2723021" cy="4524315"/>
          </a:xfrm>
          <a:prstGeom prst="rect">
            <a:avLst/>
          </a:prstGeom>
          <a:noFill/>
        </p:spPr>
        <p:txBody>
          <a:bodyPr wrap="square" rtlCol="0">
            <a:spAutoFit/>
          </a:bodyPr>
          <a:lstStyle/>
          <a:p>
            <a:r>
              <a:rPr lang="zh-CN" altLang="zh-CN" dirty="0">
                <a:solidFill>
                  <a:schemeClr val="accent6">
                    <a:lumMod val="20000"/>
                    <a:lumOff val="80000"/>
                  </a:schemeClr>
                </a:solidFill>
              </a:rPr>
              <a:t>通过对学长的采访，我们可以了解到在选择自己的职业前，应该做好充足的准备工作，例如自学有关行业的专业知识，咨询有经验的学长学姐的建议，最主要的是亲身实践，通过对实习经历的分析和对其他职业的调查研究，对比选择出适合自己并且感兴趣的职业。</a:t>
            </a:r>
          </a:p>
          <a:p>
            <a:r>
              <a:rPr lang="en-US" altLang="zh-CN" dirty="0">
                <a:solidFill>
                  <a:schemeClr val="accent6">
                    <a:lumMod val="20000"/>
                    <a:lumOff val="80000"/>
                  </a:schemeClr>
                </a:solidFill>
              </a:rPr>
              <a:t>  </a:t>
            </a:r>
            <a:r>
              <a:rPr lang="zh-CN" altLang="zh-CN" dirty="0">
                <a:solidFill>
                  <a:schemeClr val="accent6">
                    <a:lumMod val="20000"/>
                    <a:lumOff val="80000"/>
                  </a:schemeClr>
                </a:solidFill>
              </a:rPr>
              <a:t>具体来说，产品策划这个行业主要看重的是把控能力，数据库是工作的基础，有很多升职加薪的机会。</a:t>
            </a:r>
          </a:p>
        </p:txBody>
      </p:sp>
      <p:sp>
        <p:nvSpPr>
          <p:cNvPr id="10" name="TextBox 9"/>
          <p:cNvSpPr txBox="1"/>
          <p:nvPr/>
        </p:nvSpPr>
        <p:spPr>
          <a:xfrm>
            <a:off x="127150" y="3605510"/>
            <a:ext cx="4078778" cy="396583"/>
          </a:xfrm>
          <a:prstGeom prst="rect">
            <a:avLst/>
          </a:prstGeom>
          <a:noFill/>
        </p:spPr>
        <p:txBody>
          <a:bodyPr wrap="square" rtlCol="0">
            <a:spAutoFit/>
          </a:bodyPr>
          <a:lstStyle>
            <a:defPPr>
              <a:defRPr lang="zh-CN"/>
            </a:defPPr>
            <a:lvl1pPr algn="r">
              <a:lnSpc>
                <a:spcPct val="120000"/>
              </a:lnSpc>
              <a:defRPr>
                <a:cs typeface="+mn-ea"/>
              </a:defRPr>
            </a:lvl1pPr>
          </a:lstStyle>
          <a:p>
            <a:pPr algn="l"/>
            <a:endParaRPr lang="zh-CN" altLang="zh-CN" dirty="0">
              <a:solidFill>
                <a:schemeClr val="accent6">
                  <a:lumMod val="20000"/>
                  <a:lumOff val="80000"/>
                </a:schemeClr>
              </a:solidFill>
            </a:endParaRPr>
          </a:p>
        </p:txBody>
      </p:sp>
      <p:sp>
        <p:nvSpPr>
          <p:cNvPr id="11" name="TextBox 10"/>
          <p:cNvSpPr txBox="1"/>
          <p:nvPr/>
        </p:nvSpPr>
        <p:spPr>
          <a:xfrm>
            <a:off x="8507433" y="1829016"/>
            <a:ext cx="2940842" cy="2751522"/>
          </a:xfrm>
          <a:prstGeom prst="rect">
            <a:avLst/>
          </a:prstGeom>
          <a:noFill/>
        </p:spPr>
        <p:txBody>
          <a:bodyPr wrap="square" rtlCol="0">
            <a:spAutoFit/>
          </a:bodyPr>
          <a:lstStyle>
            <a:defPPr>
              <a:defRPr lang="zh-CN"/>
            </a:defPPr>
            <a:lvl1pPr algn="r">
              <a:lnSpc>
                <a:spcPct val="120000"/>
              </a:lnSpc>
              <a:defRPr>
                <a:cs typeface="+mn-ea"/>
              </a:defRPr>
            </a:lvl1pPr>
          </a:lstStyle>
          <a:p>
            <a:pPr algn="l"/>
            <a:r>
              <a:rPr lang="zh-CN" altLang="zh-CN" dirty="0">
                <a:solidFill>
                  <a:schemeClr val="accent6">
                    <a:lumMod val="20000"/>
                    <a:lumOff val="80000"/>
                  </a:schemeClr>
                </a:solidFill>
              </a:rPr>
              <a:t>学长的话还启示未面临就业选择的</a:t>
            </a:r>
            <a:r>
              <a:rPr lang="zh-CN" altLang="zh-CN" dirty="0" smtClean="0">
                <a:solidFill>
                  <a:schemeClr val="accent6">
                    <a:lumMod val="20000"/>
                    <a:lumOff val="80000"/>
                  </a:schemeClr>
                </a:solidFill>
              </a:rPr>
              <a:t>我们</a:t>
            </a:r>
            <a:r>
              <a:rPr lang="zh-CN" altLang="en-US" dirty="0" smtClean="0">
                <a:solidFill>
                  <a:schemeClr val="accent6">
                    <a:lumMod val="20000"/>
                    <a:lumOff val="80000"/>
                  </a:schemeClr>
                </a:solidFill>
              </a:rPr>
              <a:t>。</a:t>
            </a:r>
            <a:r>
              <a:rPr lang="zh-CN" altLang="zh-CN" dirty="0" smtClean="0">
                <a:solidFill>
                  <a:schemeClr val="accent6">
                    <a:lumMod val="20000"/>
                    <a:lumOff val="80000"/>
                  </a:schemeClr>
                </a:solidFill>
              </a:rPr>
              <a:t>在</a:t>
            </a:r>
            <a:r>
              <a:rPr lang="zh-CN" altLang="zh-CN" dirty="0">
                <a:solidFill>
                  <a:schemeClr val="accent6">
                    <a:lumMod val="20000"/>
                    <a:lumOff val="80000"/>
                  </a:schemeClr>
                </a:solidFill>
              </a:rPr>
              <a:t>日常学习生活中，应该拓宽自己的知识面，加强可迁移技能的培养，注重思维能力的培养，沉淀经验，反思自我。最终才能有资格选择自己喜欢的职业，以及得到企业的认可。</a:t>
            </a:r>
          </a:p>
        </p:txBody>
      </p:sp>
      <p:sp>
        <p:nvSpPr>
          <p:cNvPr id="12" name="TextBox 11"/>
          <p:cNvSpPr txBox="1"/>
          <p:nvPr/>
        </p:nvSpPr>
        <p:spPr>
          <a:xfrm>
            <a:off x="8043042" y="3152380"/>
            <a:ext cx="3607322" cy="396583"/>
          </a:xfrm>
          <a:prstGeom prst="rect">
            <a:avLst/>
          </a:prstGeom>
          <a:noFill/>
        </p:spPr>
        <p:txBody>
          <a:bodyPr wrap="square" rtlCol="0">
            <a:spAutoFit/>
          </a:bodyPr>
          <a:lstStyle>
            <a:defPPr>
              <a:defRPr lang="zh-CN"/>
            </a:defPPr>
            <a:lvl1pPr algn="r">
              <a:lnSpc>
                <a:spcPct val="120000"/>
              </a:lnSpc>
              <a:defRPr>
                <a:cs typeface="+mn-ea"/>
              </a:defRPr>
            </a:lvl1pPr>
          </a:lstStyle>
          <a:p>
            <a:pPr algn="l"/>
            <a:r>
              <a:rPr lang="zh-CN" altLang="zh-CN" dirty="0"/>
              <a:t>）</a:t>
            </a:r>
          </a:p>
        </p:txBody>
      </p:sp>
      <p:sp>
        <p:nvSpPr>
          <p:cNvPr id="13" name="Freeform 14"/>
          <p:cNvSpPr>
            <a:spLocks noEditPoints="1"/>
          </p:cNvSpPr>
          <p:nvPr/>
        </p:nvSpPr>
        <p:spPr bwMode="auto">
          <a:xfrm>
            <a:off x="5857336" y="5072024"/>
            <a:ext cx="505669" cy="505669"/>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4" name="Freeform 8"/>
          <p:cNvSpPr>
            <a:spLocks noEditPoints="1"/>
          </p:cNvSpPr>
          <p:nvPr/>
        </p:nvSpPr>
        <p:spPr bwMode="auto">
          <a:xfrm>
            <a:off x="5827357" y="4341300"/>
            <a:ext cx="545558" cy="478476"/>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5" name="Freeform 11"/>
          <p:cNvSpPr>
            <a:spLocks noEditPoints="1"/>
          </p:cNvSpPr>
          <p:nvPr/>
        </p:nvSpPr>
        <p:spPr bwMode="auto">
          <a:xfrm>
            <a:off x="5805456" y="2533147"/>
            <a:ext cx="535591" cy="534000"/>
          </a:xfrm>
          <a:custGeom>
            <a:avLst/>
            <a:gdLst>
              <a:gd name="T0" fmla="*/ 839 w 852"/>
              <a:gd name="T1" fmla="*/ 4 h 850"/>
              <a:gd name="T2" fmla="*/ 824 w 852"/>
              <a:gd name="T3" fmla="*/ 0 h 850"/>
              <a:gd name="T4" fmla="*/ 810 w 852"/>
              <a:gd name="T5" fmla="*/ 5 h 850"/>
              <a:gd name="T6" fmla="*/ 13 w 852"/>
              <a:gd name="T7" fmla="*/ 536 h 850"/>
              <a:gd name="T8" fmla="*/ 1 w 852"/>
              <a:gd name="T9" fmla="*/ 561 h 850"/>
              <a:gd name="T10" fmla="*/ 18 w 852"/>
              <a:gd name="T11" fmla="*/ 583 h 850"/>
              <a:gd name="T12" fmla="*/ 225 w 852"/>
              <a:gd name="T13" fmla="*/ 666 h 850"/>
              <a:gd name="T14" fmla="*/ 323 w 852"/>
              <a:gd name="T15" fmla="*/ 837 h 850"/>
              <a:gd name="T16" fmla="*/ 346 w 852"/>
              <a:gd name="T17" fmla="*/ 850 h 850"/>
              <a:gd name="T18" fmla="*/ 346 w 852"/>
              <a:gd name="T19" fmla="*/ 850 h 850"/>
              <a:gd name="T20" fmla="*/ 369 w 852"/>
              <a:gd name="T21" fmla="*/ 837 h 850"/>
              <a:gd name="T22" fmla="*/ 424 w 852"/>
              <a:gd name="T23" fmla="*/ 745 h 850"/>
              <a:gd name="T24" fmla="*/ 682 w 852"/>
              <a:gd name="T25" fmla="*/ 848 h 850"/>
              <a:gd name="T26" fmla="*/ 691 w 852"/>
              <a:gd name="T27" fmla="*/ 850 h 850"/>
              <a:gd name="T28" fmla="*/ 705 w 852"/>
              <a:gd name="T29" fmla="*/ 847 h 850"/>
              <a:gd name="T30" fmla="*/ 718 w 852"/>
              <a:gd name="T31" fmla="*/ 828 h 850"/>
              <a:gd name="T32" fmla="*/ 850 w 852"/>
              <a:gd name="T33" fmla="*/ 31 h 850"/>
              <a:gd name="T34" fmla="*/ 839 w 852"/>
              <a:gd name="T35" fmla="*/ 4 h 850"/>
              <a:gd name="T36" fmla="*/ 84 w 852"/>
              <a:gd name="T37" fmla="*/ 552 h 850"/>
              <a:gd name="T38" fmla="*/ 700 w 852"/>
              <a:gd name="T39" fmla="*/ 142 h 850"/>
              <a:gd name="T40" fmla="*/ 252 w 852"/>
              <a:gd name="T41" fmla="*/ 621 h 850"/>
              <a:gd name="T42" fmla="*/ 245 w 852"/>
              <a:gd name="T43" fmla="*/ 616 h 850"/>
              <a:gd name="T44" fmla="*/ 84 w 852"/>
              <a:gd name="T45" fmla="*/ 552 h 850"/>
              <a:gd name="T46" fmla="*/ 272 w 852"/>
              <a:gd name="T47" fmla="*/ 639 h 850"/>
              <a:gd name="T48" fmla="*/ 271 w 852"/>
              <a:gd name="T49" fmla="*/ 639 h 850"/>
              <a:gd name="T50" fmla="*/ 774 w 852"/>
              <a:gd name="T51" fmla="*/ 101 h 850"/>
              <a:gd name="T52" fmla="*/ 346 w 852"/>
              <a:gd name="T53" fmla="*/ 769 h 850"/>
              <a:gd name="T54" fmla="*/ 272 w 852"/>
              <a:gd name="T55" fmla="*/ 639 h 850"/>
              <a:gd name="T56" fmla="*/ 671 w 852"/>
              <a:gd name="T57" fmla="*/ 787 h 850"/>
              <a:gd name="T58" fmla="*/ 444 w 852"/>
              <a:gd name="T59" fmla="*/ 696 h 850"/>
              <a:gd name="T60" fmla="*/ 427 w 852"/>
              <a:gd name="T61" fmla="*/ 693 h 850"/>
              <a:gd name="T62" fmla="*/ 777 w 852"/>
              <a:gd name="T63" fmla="*/ 151 h 850"/>
              <a:gd name="T64" fmla="*/ 671 w 852"/>
              <a:gd name="T65" fmla="*/ 787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 h="850">
                <a:moveTo>
                  <a:pt x="839" y="4"/>
                </a:moveTo>
                <a:cubicBezTo>
                  <a:pt x="834" y="2"/>
                  <a:pt x="829" y="0"/>
                  <a:pt x="824" y="0"/>
                </a:cubicBezTo>
                <a:cubicBezTo>
                  <a:pt x="819" y="0"/>
                  <a:pt x="814" y="2"/>
                  <a:pt x="810" y="5"/>
                </a:cubicBezTo>
                <a:cubicBezTo>
                  <a:pt x="13" y="536"/>
                  <a:pt x="13" y="536"/>
                  <a:pt x="13" y="536"/>
                </a:cubicBezTo>
                <a:cubicBezTo>
                  <a:pt x="5" y="541"/>
                  <a:pt x="0" y="551"/>
                  <a:pt x="1" y="561"/>
                </a:cubicBezTo>
                <a:cubicBezTo>
                  <a:pt x="2" y="570"/>
                  <a:pt x="9" y="579"/>
                  <a:pt x="18" y="583"/>
                </a:cubicBezTo>
                <a:cubicBezTo>
                  <a:pt x="225" y="666"/>
                  <a:pt x="225" y="666"/>
                  <a:pt x="225" y="666"/>
                </a:cubicBezTo>
                <a:cubicBezTo>
                  <a:pt x="323" y="837"/>
                  <a:pt x="323" y="837"/>
                  <a:pt x="323" y="837"/>
                </a:cubicBezTo>
                <a:cubicBezTo>
                  <a:pt x="328" y="845"/>
                  <a:pt x="337" y="850"/>
                  <a:pt x="346" y="850"/>
                </a:cubicBezTo>
                <a:cubicBezTo>
                  <a:pt x="346" y="850"/>
                  <a:pt x="346" y="850"/>
                  <a:pt x="346" y="850"/>
                </a:cubicBezTo>
                <a:cubicBezTo>
                  <a:pt x="356" y="850"/>
                  <a:pt x="364" y="845"/>
                  <a:pt x="369" y="837"/>
                </a:cubicBezTo>
                <a:cubicBezTo>
                  <a:pt x="424" y="745"/>
                  <a:pt x="424" y="745"/>
                  <a:pt x="424" y="745"/>
                </a:cubicBezTo>
                <a:cubicBezTo>
                  <a:pt x="682" y="848"/>
                  <a:pt x="682" y="848"/>
                  <a:pt x="682" y="848"/>
                </a:cubicBezTo>
                <a:cubicBezTo>
                  <a:pt x="685" y="849"/>
                  <a:pt x="688" y="850"/>
                  <a:pt x="691" y="850"/>
                </a:cubicBezTo>
                <a:cubicBezTo>
                  <a:pt x="696" y="850"/>
                  <a:pt x="700" y="849"/>
                  <a:pt x="705" y="847"/>
                </a:cubicBezTo>
                <a:cubicBezTo>
                  <a:pt x="712" y="843"/>
                  <a:pt x="716" y="836"/>
                  <a:pt x="718" y="828"/>
                </a:cubicBezTo>
                <a:cubicBezTo>
                  <a:pt x="850" y="31"/>
                  <a:pt x="850" y="31"/>
                  <a:pt x="850" y="31"/>
                </a:cubicBezTo>
                <a:cubicBezTo>
                  <a:pt x="852" y="21"/>
                  <a:pt x="848" y="10"/>
                  <a:pt x="839" y="4"/>
                </a:cubicBezTo>
                <a:close/>
                <a:moveTo>
                  <a:pt x="84" y="552"/>
                </a:moveTo>
                <a:cubicBezTo>
                  <a:pt x="700" y="142"/>
                  <a:pt x="700" y="142"/>
                  <a:pt x="700" y="142"/>
                </a:cubicBezTo>
                <a:cubicBezTo>
                  <a:pt x="252" y="621"/>
                  <a:pt x="252" y="621"/>
                  <a:pt x="252" y="621"/>
                </a:cubicBezTo>
                <a:cubicBezTo>
                  <a:pt x="250" y="619"/>
                  <a:pt x="248" y="617"/>
                  <a:pt x="245" y="616"/>
                </a:cubicBezTo>
                <a:lnTo>
                  <a:pt x="84" y="552"/>
                </a:lnTo>
                <a:close/>
                <a:moveTo>
                  <a:pt x="272" y="639"/>
                </a:moveTo>
                <a:cubicBezTo>
                  <a:pt x="272" y="639"/>
                  <a:pt x="271" y="639"/>
                  <a:pt x="271" y="639"/>
                </a:cubicBezTo>
                <a:cubicBezTo>
                  <a:pt x="774" y="101"/>
                  <a:pt x="774" y="101"/>
                  <a:pt x="774" y="101"/>
                </a:cubicBezTo>
                <a:cubicBezTo>
                  <a:pt x="346" y="769"/>
                  <a:pt x="346" y="769"/>
                  <a:pt x="346" y="769"/>
                </a:cubicBezTo>
                <a:lnTo>
                  <a:pt x="272" y="639"/>
                </a:lnTo>
                <a:close/>
                <a:moveTo>
                  <a:pt x="671" y="787"/>
                </a:moveTo>
                <a:cubicBezTo>
                  <a:pt x="444" y="696"/>
                  <a:pt x="444" y="696"/>
                  <a:pt x="444" y="696"/>
                </a:cubicBezTo>
                <a:cubicBezTo>
                  <a:pt x="438" y="694"/>
                  <a:pt x="433" y="693"/>
                  <a:pt x="427" y="693"/>
                </a:cubicBezTo>
                <a:cubicBezTo>
                  <a:pt x="777" y="151"/>
                  <a:pt x="777" y="151"/>
                  <a:pt x="777" y="151"/>
                </a:cubicBezTo>
                <a:lnTo>
                  <a:pt x="671" y="787"/>
                </a:ln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16" name="Group 83"/>
          <p:cNvGrpSpPr/>
          <p:nvPr/>
        </p:nvGrpSpPr>
        <p:grpSpPr>
          <a:xfrm>
            <a:off x="5846968" y="3567169"/>
            <a:ext cx="522113" cy="522114"/>
            <a:chOff x="-2771775" y="66675"/>
            <a:chExt cx="827087" cy="827088"/>
          </a:xfrm>
          <a:solidFill>
            <a:schemeClr val="bg1"/>
          </a:solidFill>
        </p:grpSpPr>
        <p:sp>
          <p:nvSpPr>
            <p:cNvPr id="17"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8"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9"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57" y="-6691"/>
            <a:ext cx="12193057" cy="6864691"/>
          </a:xfrm>
          <a:prstGeom prst="rect">
            <a:avLst/>
          </a:prstGeom>
        </p:spPr>
      </p:pic>
      <p:sp>
        <p:nvSpPr>
          <p:cNvPr id="3" name="文本框 2"/>
          <p:cNvSpPr txBox="1"/>
          <p:nvPr/>
        </p:nvSpPr>
        <p:spPr>
          <a:xfrm>
            <a:off x="5297715" y="217718"/>
            <a:ext cx="1596570" cy="923330"/>
          </a:xfrm>
          <a:prstGeom prst="rect">
            <a:avLst/>
          </a:prstGeom>
          <a:noFill/>
        </p:spPr>
        <p:txBody>
          <a:bodyPr wrap="square" rtlCol="0">
            <a:spAutoFit/>
          </a:bodyPr>
          <a:lstStyle/>
          <a:p>
            <a:r>
              <a:rPr lang="zh-CN" altLang="en-US" sz="5400" dirty="0">
                <a:solidFill>
                  <a:schemeClr val="bg1"/>
                </a:solidFill>
              </a:rPr>
              <a:t>目录</a:t>
            </a:r>
          </a:p>
        </p:txBody>
      </p:sp>
      <p:cxnSp>
        <p:nvCxnSpPr>
          <p:cNvPr id="5" name="直接连接符 4"/>
          <p:cNvCxnSpPr/>
          <p:nvPr/>
        </p:nvCxnSpPr>
        <p:spPr>
          <a:xfrm>
            <a:off x="5457371" y="1103087"/>
            <a:ext cx="124822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99315" y="1103089"/>
            <a:ext cx="1436914" cy="369332"/>
          </a:xfrm>
          <a:prstGeom prst="rect">
            <a:avLst/>
          </a:prstGeom>
          <a:noFill/>
        </p:spPr>
        <p:txBody>
          <a:bodyPr wrap="square" rtlCol="0">
            <a:spAutoFit/>
          </a:bodyPr>
          <a:lstStyle/>
          <a:p>
            <a:r>
              <a:rPr lang="en-US" altLang="zh-CN" dirty="0">
                <a:solidFill>
                  <a:srgbClr val="FFFFFF"/>
                </a:solidFill>
              </a:rPr>
              <a:t>CONTENTS</a:t>
            </a:r>
            <a:endParaRPr lang="zh-CN" altLang="en-US" dirty="0">
              <a:solidFill>
                <a:srgbClr val="FFFFFF"/>
              </a:solidFill>
            </a:endParaRPr>
          </a:p>
        </p:txBody>
      </p:sp>
      <p:grpSp>
        <p:nvGrpSpPr>
          <p:cNvPr id="17" name="组合 16"/>
          <p:cNvGrpSpPr/>
          <p:nvPr/>
        </p:nvGrpSpPr>
        <p:grpSpPr>
          <a:xfrm>
            <a:off x="2109470" y="1576070"/>
            <a:ext cx="8082279" cy="645360"/>
            <a:chOff x="2826279" y="2112392"/>
            <a:chExt cx="8168761" cy="864911"/>
          </a:xfrm>
        </p:grpSpPr>
        <p:sp>
          <p:nvSpPr>
            <p:cNvPr id="8" name="文本框 7"/>
            <p:cNvSpPr txBox="1"/>
            <p:nvPr/>
          </p:nvSpPr>
          <p:spPr>
            <a:xfrm>
              <a:off x="2826279" y="2112660"/>
              <a:ext cx="1828800" cy="864643"/>
            </a:xfrm>
            <a:prstGeom prst="rect">
              <a:avLst/>
            </a:prstGeom>
            <a:noFill/>
          </p:spPr>
          <p:txBody>
            <a:bodyPr wrap="square" rtlCol="0">
              <a:spAutoFit/>
            </a:bodyPr>
            <a:lstStyle/>
            <a:p>
              <a:r>
                <a:rPr lang="en-US" altLang="zh-CN" sz="3600" dirty="0">
                  <a:solidFill>
                    <a:srgbClr val="FC4657"/>
                  </a:solidFill>
                </a:rPr>
                <a:t>Part 01</a:t>
              </a:r>
              <a:endParaRPr lang="zh-CN" altLang="en-US" sz="3600" dirty="0">
                <a:solidFill>
                  <a:srgbClr val="FC4657"/>
                </a:solidFill>
              </a:endParaRPr>
            </a:p>
          </p:txBody>
        </p:sp>
        <p:sp>
          <p:nvSpPr>
            <p:cNvPr id="10" name="文本框 9"/>
            <p:cNvSpPr txBox="1"/>
            <p:nvPr/>
          </p:nvSpPr>
          <p:spPr>
            <a:xfrm>
              <a:off x="5421645" y="2112392"/>
              <a:ext cx="5573395" cy="864643"/>
            </a:xfrm>
            <a:prstGeom prst="rect">
              <a:avLst/>
            </a:prstGeom>
            <a:noFill/>
            <a:ln>
              <a:solidFill>
                <a:schemeClr val="bg1"/>
              </a:solidFill>
            </a:ln>
          </p:spPr>
          <p:txBody>
            <a:bodyPr wrap="square" rtlCol="0">
              <a:spAutoFit/>
            </a:bodyPr>
            <a:lstStyle/>
            <a:p>
              <a:r>
                <a:rPr lang="zh-CN" altLang="zh-CN" sz="3600" b="1" dirty="0">
                  <a:solidFill>
                    <a:schemeClr val="bg1"/>
                  </a:solidFill>
                  <a:latin typeface="+mj-ea"/>
                  <a:ea typeface="+mj-ea"/>
                  <a:sym typeface="+mn-ea"/>
                </a:rPr>
                <a:t>电子信息工程行业现状</a:t>
              </a:r>
            </a:p>
          </p:txBody>
        </p:sp>
      </p:grpSp>
      <p:grpSp>
        <p:nvGrpSpPr>
          <p:cNvPr id="18" name="组合 17"/>
          <p:cNvGrpSpPr/>
          <p:nvPr/>
        </p:nvGrpSpPr>
        <p:grpSpPr>
          <a:xfrm>
            <a:off x="2090420" y="2221224"/>
            <a:ext cx="6941820" cy="645166"/>
            <a:chOff x="2223870" y="2002843"/>
            <a:chExt cx="6941763" cy="2986333"/>
          </a:xfrm>
        </p:grpSpPr>
        <p:sp>
          <p:nvSpPr>
            <p:cNvPr id="11" name="文本框 10"/>
            <p:cNvSpPr txBox="1"/>
            <p:nvPr/>
          </p:nvSpPr>
          <p:spPr>
            <a:xfrm>
              <a:off x="2223870" y="2002872"/>
              <a:ext cx="1828800" cy="2986304"/>
            </a:xfrm>
            <a:prstGeom prst="rect">
              <a:avLst/>
            </a:prstGeom>
            <a:noFill/>
          </p:spPr>
          <p:txBody>
            <a:bodyPr wrap="square" rtlCol="0">
              <a:spAutoFit/>
            </a:bodyPr>
            <a:lstStyle/>
            <a:p>
              <a:r>
                <a:rPr lang="en-US" altLang="zh-CN" sz="3600" dirty="0">
                  <a:solidFill>
                    <a:srgbClr val="FC4657"/>
                  </a:solidFill>
                </a:rPr>
                <a:t>Part 02</a:t>
              </a:r>
              <a:endParaRPr lang="zh-CN" altLang="en-US" sz="3600" dirty="0">
                <a:solidFill>
                  <a:srgbClr val="FC4657"/>
                </a:solidFill>
              </a:endParaRPr>
            </a:p>
          </p:txBody>
        </p:sp>
        <p:sp>
          <p:nvSpPr>
            <p:cNvPr id="12" name="文本框 11"/>
            <p:cNvSpPr txBox="1"/>
            <p:nvPr/>
          </p:nvSpPr>
          <p:spPr>
            <a:xfrm>
              <a:off x="4810839" y="2002843"/>
              <a:ext cx="4354794" cy="2986304"/>
            </a:xfrm>
            <a:prstGeom prst="rect">
              <a:avLst/>
            </a:prstGeom>
            <a:noFill/>
          </p:spPr>
          <p:txBody>
            <a:bodyPr wrap="square" rtlCol="0">
              <a:spAutoFit/>
            </a:bodyPr>
            <a:lstStyle/>
            <a:p>
              <a:r>
                <a:rPr lang="zh-CN" altLang="zh-CN" sz="3600" b="1" dirty="0">
                  <a:solidFill>
                    <a:schemeClr val="bg1"/>
                  </a:solidFill>
                  <a:latin typeface="+mj-ea"/>
                  <a:ea typeface="+mj-ea"/>
                </a:rPr>
                <a:t>就业前景</a:t>
              </a:r>
            </a:p>
          </p:txBody>
        </p:sp>
      </p:grpSp>
      <p:grpSp>
        <p:nvGrpSpPr>
          <p:cNvPr id="19" name="组合 18"/>
          <p:cNvGrpSpPr/>
          <p:nvPr/>
        </p:nvGrpSpPr>
        <p:grpSpPr>
          <a:xfrm>
            <a:off x="2090512" y="2865138"/>
            <a:ext cx="7493000" cy="646331"/>
            <a:chOff x="2223862" y="2469943"/>
            <a:chExt cx="7493000" cy="646331"/>
          </a:xfrm>
        </p:grpSpPr>
        <p:sp>
          <p:nvSpPr>
            <p:cNvPr id="13" name="文本框 12"/>
            <p:cNvSpPr txBox="1"/>
            <p:nvPr/>
          </p:nvSpPr>
          <p:spPr>
            <a:xfrm>
              <a:off x="2223862" y="2469943"/>
              <a:ext cx="1828800" cy="646331"/>
            </a:xfrm>
            <a:prstGeom prst="rect">
              <a:avLst/>
            </a:prstGeom>
            <a:noFill/>
          </p:spPr>
          <p:txBody>
            <a:bodyPr wrap="square" rtlCol="0">
              <a:spAutoFit/>
            </a:bodyPr>
            <a:lstStyle/>
            <a:p>
              <a:r>
                <a:rPr lang="en-US" altLang="zh-CN" sz="3600" dirty="0">
                  <a:solidFill>
                    <a:srgbClr val="FC4657"/>
                  </a:solidFill>
                </a:rPr>
                <a:t>Part 03</a:t>
              </a:r>
              <a:endParaRPr lang="zh-CN" altLang="en-US" sz="3600" dirty="0">
                <a:solidFill>
                  <a:srgbClr val="FC4657"/>
                </a:solidFill>
              </a:endParaRPr>
            </a:p>
          </p:txBody>
        </p:sp>
        <p:sp>
          <p:nvSpPr>
            <p:cNvPr id="14" name="文本框 13"/>
            <p:cNvSpPr txBox="1"/>
            <p:nvPr/>
          </p:nvSpPr>
          <p:spPr>
            <a:xfrm>
              <a:off x="4812122" y="2469943"/>
              <a:ext cx="4904740" cy="645160"/>
            </a:xfrm>
            <a:prstGeom prst="rect">
              <a:avLst/>
            </a:prstGeom>
            <a:noFill/>
          </p:spPr>
          <p:txBody>
            <a:bodyPr wrap="square" rtlCol="0">
              <a:spAutoFit/>
            </a:bodyPr>
            <a:lstStyle/>
            <a:p>
              <a:r>
                <a:rPr lang="zh-CN" altLang="zh-CN" sz="3600" b="1" dirty="0">
                  <a:solidFill>
                    <a:schemeClr val="bg1"/>
                  </a:solidFill>
                  <a:latin typeface="+mj-ea"/>
                  <a:ea typeface="+mj-ea"/>
                </a:rPr>
                <a:t>职业人物访谈记录感想</a:t>
              </a:r>
            </a:p>
          </p:txBody>
        </p:sp>
      </p:grpSp>
      <p:grpSp>
        <p:nvGrpSpPr>
          <p:cNvPr id="20" name="组合 19"/>
          <p:cNvGrpSpPr/>
          <p:nvPr/>
        </p:nvGrpSpPr>
        <p:grpSpPr>
          <a:xfrm>
            <a:off x="2090420" y="3505200"/>
            <a:ext cx="7765415" cy="651510"/>
            <a:chOff x="3036662" y="3049903"/>
            <a:chExt cx="7765415" cy="2638966"/>
          </a:xfrm>
        </p:grpSpPr>
        <p:sp>
          <p:nvSpPr>
            <p:cNvPr id="15" name="文本框 14"/>
            <p:cNvSpPr txBox="1"/>
            <p:nvPr/>
          </p:nvSpPr>
          <p:spPr>
            <a:xfrm>
              <a:off x="3036662" y="3075624"/>
              <a:ext cx="1828800" cy="2613245"/>
            </a:xfrm>
            <a:prstGeom prst="rect">
              <a:avLst/>
            </a:prstGeom>
            <a:noFill/>
          </p:spPr>
          <p:txBody>
            <a:bodyPr wrap="square" rtlCol="0">
              <a:spAutoFit/>
            </a:bodyPr>
            <a:lstStyle/>
            <a:p>
              <a:r>
                <a:rPr lang="en-US" altLang="zh-CN" sz="3600" dirty="0">
                  <a:solidFill>
                    <a:srgbClr val="FC4657"/>
                  </a:solidFill>
                </a:rPr>
                <a:t>Part 04</a:t>
              </a:r>
              <a:endParaRPr lang="zh-CN" altLang="en-US" sz="3600" dirty="0">
                <a:solidFill>
                  <a:srgbClr val="FC4657"/>
                </a:solidFill>
              </a:endParaRPr>
            </a:p>
          </p:txBody>
        </p:sp>
        <p:sp>
          <p:nvSpPr>
            <p:cNvPr id="16" name="文本框 15"/>
            <p:cNvSpPr txBox="1"/>
            <p:nvPr/>
          </p:nvSpPr>
          <p:spPr>
            <a:xfrm>
              <a:off x="5623652" y="3049903"/>
              <a:ext cx="5178425" cy="2613245"/>
            </a:xfrm>
            <a:prstGeom prst="rect">
              <a:avLst/>
            </a:prstGeom>
            <a:noFill/>
          </p:spPr>
          <p:txBody>
            <a:bodyPr wrap="square" rtlCol="0">
              <a:spAutoFit/>
            </a:bodyPr>
            <a:lstStyle/>
            <a:p>
              <a:r>
                <a:rPr lang="zh-CN" altLang="zh-CN" sz="3600" b="1" dirty="0">
                  <a:solidFill>
                    <a:schemeClr val="bg1"/>
                  </a:solidFill>
                  <a:latin typeface="+mj-ea"/>
                  <a:ea typeface="+mj-ea"/>
                  <a:sym typeface="+mn-ea"/>
                </a:rPr>
                <a:t>产品策划</a:t>
              </a:r>
            </a:p>
          </p:txBody>
        </p:sp>
      </p:grpSp>
      <p:sp>
        <p:nvSpPr>
          <p:cNvPr id="4" name="文本框 3"/>
          <p:cNvSpPr txBox="1"/>
          <p:nvPr/>
        </p:nvSpPr>
        <p:spPr>
          <a:xfrm rot="10800000" flipV="1">
            <a:off x="2109470" y="4193540"/>
            <a:ext cx="1818005" cy="645160"/>
          </a:xfrm>
          <a:prstGeom prst="rect">
            <a:avLst/>
          </a:prstGeom>
          <a:noFill/>
        </p:spPr>
        <p:txBody>
          <a:bodyPr wrap="square" rtlCol="0">
            <a:spAutoFit/>
          </a:bodyPr>
          <a:lstStyle/>
          <a:p>
            <a:r>
              <a:rPr lang="en-US" altLang="zh-CN" sz="3600" dirty="0">
                <a:solidFill>
                  <a:srgbClr val="FC4657"/>
                </a:solidFill>
              </a:rPr>
              <a:t>Part 05</a:t>
            </a:r>
            <a:endParaRPr lang="zh-CN" altLang="en-US" sz="3600" dirty="0">
              <a:solidFill>
                <a:srgbClr val="FC4657"/>
              </a:solidFill>
            </a:endParaRPr>
          </a:p>
        </p:txBody>
      </p:sp>
      <p:sp>
        <p:nvSpPr>
          <p:cNvPr id="6" name="文本框 5"/>
          <p:cNvSpPr txBox="1"/>
          <p:nvPr/>
        </p:nvSpPr>
        <p:spPr>
          <a:xfrm>
            <a:off x="2090512" y="5416568"/>
            <a:ext cx="1828800" cy="645160"/>
          </a:xfrm>
          <a:prstGeom prst="rect">
            <a:avLst/>
          </a:prstGeom>
          <a:noFill/>
        </p:spPr>
        <p:txBody>
          <a:bodyPr wrap="square" rtlCol="0">
            <a:spAutoFit/>
          </a:bodyPr>
          <a:lstStyle/>
          <a:p>
            <a:r>
              <a:rPr lang="en-US" altLang="zh-CN" sz="3600" dirty="0">
                <a:solidFill>
                  <a:srgbClr val="FC4657"/>
                </a:solidFill>
              </a:rPr>
              <a:t>Part 07</a:t>
            </a:r>
            <a:endParaRPr lang="zh-CN" altLang="en-US" sz="3600" dirty="0">
              <a:solidFill>
                <a:srgbClr val="FC4657"/>
              </a:solidFill>
            </a:endParaRPr>
          </a:p>
        </p:txBody>
      </p:sp>
      <p:sp>
        <p:nvSpPr>
          <p:cNvPr id="9" name="文本框 8"/>
          <p:cNvSpPr txBox="1"/>
          <p:nvPr/>
        </p:nvSpPr>
        <p:spPr>
          <a:xfrm>
            <a:off x="2109562" y="4770138"/>
            <a:ext cx="1828800" cy="645160"/>
          </a:xfrm>
          <a:prstGeom prst="rect">
            <a:avLst/>
          </a:prstGeom>
          <a:noFill/>
        </p:spPr>
        <p:txBody>
          <a:bodyPr wrap="square" rtlCol="0">
            <a:spAutoFit/>
          </a:bodyPr>
          <a:lstStyle/>
          <a:p>
            <a:r>
              <a:rPr lang="en-US" altLang="zh-CN" sz="3600" dirty="0">
                <a:solidFill>
                  <a:srgbClr val="FC4657"/>
                </a:solidFill>
              </a:rPr>
              <a:t>Part 06</a:t>
            </a:r>
            <a:endParaRPr lang="zh-CN" altLang="en-US" sz="3600" dirty="0">
              <a:solidFill>
                <a:srgbClr val="FC4657"/>
              </a:solidFill>
            </a:endParaRPr>
          </a:p>
        </p:txBody>
      </p:sp>
      <p:cxnSp>
        <p:nvCxnSpPr>
          <p:cNvPr id="21" name="直接连接符 20"/>
          <p:cNvCxnSpPr/>
          <p:nvPr/>
        </p:nvCxnSpPr>
        <p:spPr>
          <a:xfrm>
            <a:off x="4138930" y="15036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4159250" y="1698625"/>
            <a:ext cx="51435" cy="42583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10800000" flipV="1">
            <a:off x="5004435" y="4908550"/>
            <a:ext cx="2153920"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zh-CN" altLang="en-US"/>
          </a:p>
        </p:txBody>
      </p:sp>
      <p:sp>
        <p:nvSpPr>
          <p:cNvPr id="27" name="文本框 26"/>
          <p:cNvSpPr txBox="1"/>
          <p:nvPr/>
        </p:nvSpPr>
        <p:spPr>
          <a:xfrm>
            <a:off x="4752975" y="5416550"/>
            <a:ext cx="3779520" cy="645160"/>
          </a:xfrm>
          <a:prstGeom prst="rect">
            <a:avLst/>
          </a:prstGeom>
          <a:noFill/>
          <a:ln>
            <a:solidFill>
              <a:schemeClr val="bg1"/>
            </a:solidFill>
          </a:ln>
        </p:spPr>
        <p:txBody>
          <a:bodyPr wrap="square" rtlCol="0">
            <a:spAutoFit/>
          </a:bodyPr>
          <a:lstStyle/>
          <a:p>
            <a:r>
              <a:rPr lang="zh-CN" altLang="zh-CN" sz="3600" b="1" dirty="0">
                <a:solidFill>
                  <a:schemeClr val="bg1"/>
                </a:solidFill>
                <a:latin typeface="+mj-ea"/>
                <a:ea typeface="+mj-ea"/>
              </a:rPr>
              <a:t>采访感想</a:t>
            </a:r>
            <a:endParaRPr lang="zh-CN" altLang="en-US">
              <a:solidFill>
                <a:schemeClr val="bg1"/>
              </a:solidFill>
              <a:uFillTx/>
            </a:endParaRPr>
          </a:p>
        </p:txBody>
      </p:sp>
      <p:sp>
        <p:nvSpPr>
          <p:cNvPr id="29" name="文本框 28"/>
          <p:cNvSpPr txBox="1"/>
          <p:nvPr/>
        </p:nvSpPr>
        <p:spPr>
          <a:xfrm>
            <a:off x="4686935" y="4771390"/>
            <a:ext cx="3053080" cy="645160"/>
          </a:xfrm>
          <a:prstGeom prst="rect">
            <a:avLst/>
          </a:prstGeom>
          <a:noFill/>
        </p:spPr>
        <p:txBody>
          <a:bodyPr wrap="square" rtlCol="0">
            <a:spAutoFit/>
          </a:bodyPr>
          <a:lstStyle/>
          <a:p>
            <a:r>
              <a:rPr lang="zh-CN" altLang="zh-CN" sz="3600" b="1" dirty="0">
                <a:solidFill>
                  <a:schemeClr val="bg1"/>
                </a:solidFill>
                <a:latin typeface="+mj-ea"/>
                <a:ea typeface="+mj-ea"/>
              </a:rPr>
              <a:t>数据分析师</a:t>
            </a:r>
            <a:endParaRPr lang="zh-CN" altLang="en-US">
              <a:solidFill>
                <a:schemeClr val="bg1"/>
              </a:solidFill>
              <a:uFillTx/>
            </a:endParaRPr>
          </a:p>
        </p:txBody>
      </p:sp>
      <p:sp>
        <p:nvSpPr>
          <p:cNvPr id="30" name="文本框 29"/>
          <p:cNvSpPr txBox="1"/>
          <p:nvPr/>
        </p:nvSpPr>
        <p:spPr>
          <a:xfrm>
            <a:off x="4686935" y="4150360"/>
            <a:ext cx="2225040" cy="645160"/>
          </a:xfrm>
          <a:prstGeom prst="rect">
            <a:avLst/>
          </a:prstGeom>
          <a:noFill/>
        </p:spPr>
        <p:txBody>
          <a:bodyPr wrap="square" rtlCol="0">
            <a:spAutoFit/>
          </a:bodyPr>
          <a:lstStyle/>
          <a:p>
            <a:r>
              <a:rPr lang="zh-CN" altLang="zh-CN" sz="3600" b="1" dirty="0">
                <a:solidFill>
                  <a:schemeClr val="bg1"/>
                </a:solidFill>
                <a:latin typeface="+mj-ea"/>
                <a:ea typeface="+mj-ea"/>
              </a:rPr>
              <a:t>产品运营</a:t>
            </a: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rcRect/>
          <a:stretch>
            <a:fillRect/>
          </a:stretch>
        </p:blipFill>
        <p:spPr>
          <a:xfrm>
            <a:off x="-529" y="-3981"/>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2" name="矩形 1"/>
          <p:cNvSpPr/>
          <p:nvPr/>
        </p:nvSpPr>
        <p:spPr>
          <a:xfrm>
            <a:off x="0" y="2699657"/>
            <a:ext cx="435429" cy="1625600"/>
          </a:xfrm>
          <a:prstGeom prst="rect">
            <a:avLst/>
          </a:prstGeom>
          <a:solidFill>
            <a:srgbClr val="FC3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弦形 2"/>
          <p:cNvSpPr/>
          <p:nvPr/>
        </p:nvSpPr>
        <p:spPr>
          <a:xfrm rot="12105947">
            <a:off x="54187" y="2607586"/>
            <a:ext cx="1650476" cy="1774156"/>
          </a:xfrm>
          <a:prstGeom prst="chord">
            <a:avLst/>
          </a:prstGeom>
          <a:solidFill>
            <a:srgbClr val="FC4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439743" y="2334310"/>
            <a:ext cx="10373712" cy="3436430"/>
            <a:chOff x="1027131" y="1615085"/>
            <a:chExt cx="10373712" cy="3436430"/>
          </a:xfrm>
        </p:grpSpPr>
        <p:sp>
          <p:nvSpPr>
            <p:cNvPr id="6" name="文本框 5"/>
            <p:cNvSpPr txBox="1"/>
            <p:nvPr/>
          </p:nvSpPr>
          <p:spPr>
            <a:xfrm>
              <a:off x="1027131" y="1615085"/>
              <a:ext cx="10373712" cy="1323439"/>
            </a:xfrm>
            <a:prstGeom prst="rect">
              <a:avLst/>
            </a:prstGeom>
            <a:noFill/>
          </p:spPr>
          <p:txBody>
            <a:bodyPr wrap="square" rtlCol="0">
              <a:spAutoFit/>
            </a:bodyPr>
            <a:lstStyle>
              <a:defPPr>
                <a:defRPr lang="zh-CN"/>
              </a:defPPr>
              <a:lvl1pPr>
                <a:defRPr sz="9600">
                  <a:ln w="28575" cap="rnd">
                    <a:solidFill>
                      <a:schemeClr val="bg1"/>
                    </a:solidFill>
                  </a:ln>
                  <a:blipFill dpi="0" rotWithShape="1">
                    <a:blip r:embed="rId4"/>
                    <a:srcRect/>
                    <a:tile tx="-1270000" ty="-3079750" sx="100000" sy="100000" flip="xy" algn="tl"/>
                  </a:blipFill>
                  <a:latin typeface="华康海报体W12(P)" panose="040B0C00000000000000" pitchFamily="82" charset="-122"/>
                  <a:ea typeface="华康海报体W12(P)" panose="040B0C00000000000000" pitchFamily="82" charset="-122"/>
                </a:defRPr>
              </a:lvl1pPr>
            </a:lstStyle>
            <a:p>
              <a:r>
                <a:rPr lang="zh-CN" altLang="en-US" sz="8000" dirty="0">
                  <a:ln w="28575" cap="rnd">
                    <a:noFill/>
                  </a:ln>
                  <a:solidFill>
                    <a:schemeClr val="bg1"/>
                  </a:solidFill>
                  <a:latin typeface="造字工房朗倩（非商用）常规体" pitchFamily="50" charset="-122"/>
                  <a:ea typeface="造字工房朗倩（非商用）常规体" pitchFamily="50" charset="-122"/>
                </a:rPr>
                <a:t>感谢老师们的指导</a:t>
              </a:r>
            </a:p>
          </p:txBody>
        </p:sp>
        <p:cxnSp>
          <p:nvCxnSpPr>
            <p:cNvPr id="8" name="直接连接符 7"/>
            <p:cNvCxnSpPr/>
            <p:nvPr/>
          </p:nvCxnSpPr>
          <p:spPr>
            <a:xfrm>
              <a:off x="1099701" y="3411725"/>
              <a:ext cx="6600825" cy="0"/>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716756" y="3571262"/>
              <a:ext cx="1873662" cy="468471"/>
              <a:chOff x="5386309" y="3645487"/>
              <a:chExt cx="1873662" cy="468471"/>
            </a:xfrm>
          </p:grpSpPr>
          <p:sp>
            <p:nvSpPr>
              <p:cNvPr id="13" name="Freeform 122"/>
              <p:cNvSpPr>
                <a:spLocks noEditPoints="1"/>
              </p:cNvSpPr>
              <p:nvPr/>
            </p:nvSpPr>
            <p:spPr bwMode="auto">
              <a:xfrm>
                <a:off x="5386309" y="3645487"/>
                <a:ext cx="482600" cy="371475"/>
              </a:xfrm>
              <a:custGeom>
                <a:avLst/>
                <a:gdLst>
                  <a:gd name="T0" fmla="*/ 73 w 152"/>
                  <a:gd name="T1" fmla="*/ 0 h 117"/>
                  <a:gd name="T2" fmla="*/ 73 w 152"/>
                  <a:gd name="T3" fmla="*/ 43 h 117"/>
                  <a:gd name="T4" fmla="*/ 152 w 152"/>
                  <a:gd name="T5" fmla="*/ 106 h 117"/>
                  <a:gd name="T6" fmla="*/ 0 w 152"/>
                  <a:gd name="T7" fmla="*/ 117 h 117"/>
                  <a:gd name="T8" fmla="*/ 26 w 152"/>
                  <a:gd name="T9" fmla="*/ 106 h 117"/>
                  <a:gd name="T10" fmla="*/ 25 w 152"/>
                  <a:gd name="T11" fmla="*/ 85 h 117"/>
                  <a:gd name="T12" fmla="*/ 31 w 152"/>
                  <a:gd name="T13" fmla="*/ 64 h 117"/>
                  <a:gd name="T14" fmla="*/ 72 w 152"/>
                  <a:gd name="T15" fmla="*/ 95 h 117"/>
                  <a:gd name="T16" fmla="*/ 116 w 152"/>
                  <a:gd name="T17" fmla="*/ 65 h 117"/>
                  <a:gd name="T18" fmla="*/ 122 w 152"/>
                  <a:gd name="T19" fmla="*/ 98 h 117"/>
                  <a:gd name="T20" fmla="*/ 152 w 152"/>
                  <a:gd name="T21" fmla="*/ 106 h 117"/>
                  <a:gd name="T22" fmla="*/ 45 w 152"/>
                  <a:gd name="T23" fmla="*/ 105 h 117"/>
                  <a:gd name="T24" fmla="*/ 44 w 152"/>
                  <a:gd name="T25" fmla="*/ 90 h 117"/>
                  <a:gd name="T26" fmla="*/ 42 w 152"/>
                  <a:gd name="T27" fmla="*/ 95 h 117"/>
                  <a:gd name="T28" fmla="*/ 42 w 152"/>
                  <a:gd name="T29" fmla="*/ 106 h 117"/>
                  <a:gd name="T30" fmla="*/ 105 w 152"/>
                  <a:gd name="T31" fmla="*/ 106 h 117"/>
                  <a:gd name="T32" fmla="*/ 105 w 152"/>
                  <a:gd name="T33" fmla="*/ 95 h 117"/>
                  <a:gd name="T34" fmla="*/ 102 w 152"/>
                  <a:gd name="T35" fmla="*/ 90 h 117"/>
                  <a:gd name="T36" fmla="*/ 102 w 152"/>
                  <a:gd name="T37" fmla="*/ 105 h 117"/>
                  <a:gd name="T38" fmla="*/ 105 w 152"/>
                  <a:gd name="T39" fmla="*/ 106 h 117"/>
                  <a:gd name="T40" fmla="*/ 71 w 152"/>
                  <a:gd name="T41" fmla="*/ 56 h 117"/>
                  <a:gd name="T42" fmla="*/ 72 w 152"/>
                  <a:gd name="T43" fmla="*/ 87 h 117"/>
                  <a:gd name="T44" fmla="*/ 74 w 152"/>
                  <a:gd name="T45" fmla="*/ 56 h 117"/>
                  <a:gd name="T46" fmla="*/ 62 w 152"/>
                  <a:gd name="T47" fmla="*/ 49 h 117"/>
                  <a:gd name="T48" fmla="*/ 145 w 152"/>
                  <a:gd name="T49" fmla="*/ 80 h 117"/>
                  <a:gd name="T50" fmla="*/ 141 w 152"/>
                  <a:gd name="T51" fmla="*/ 58 h 117"/>
                  <a:gd name="T52" fmla="*/ 140 w 152"/>
                  <a:gd name="T53" fmla="*/ 65 h 117"/>
                  <a:gd name="T54" fmla="*/ 139 w 152"/>
                  <a:gd name="T55" fmla="*/ 57 h 117"/>
                  <a:gd name="T56" fmla="*/ 135 w 152"/>
                  <a:gd name="T57" fmla="*/ 57 h 117"/>
                  <a:gd name="T58" fmla="*/ 135 w 152"/>
                  <a:gd name="T59" fmla="*/ 65 h 117"/>
                  <a:gd name="T60" fmla="*/ 134 w 152"/>
                  <a:gd name="T61" fmla="*/ 58 h 117"/>
                  <a:gd name="T62" fmla="*/ 130 w 152"/>
                  <a:gd name="T63" fmla="*/ 80 h 117"/>
                  <a:gd name="T64" fmla="*/ 135 w 152"/>
                  <a:gd name="T65" fmla="*/ 93 h 117"/>
                  <a:gd name="T66" fmla="*/ 132 w 152"/>
                  <a:gd name="T67" fmla="*/ 102 h 117"/>
                  <a:gd name="T68" fmla="*/ 132 w 152"/>
                  <a:gd name="T69" fmla="*/ 106 h 117"/>
                  <a:gd name="T70" fmla="*/ 144 w 152"/>
                  <a:gd name="T71" fmla="*/ 104 h 117"/>
                  <a:gd name="T72" fmla="*/ 139 w 152"/>
                  <a:gd name="T73" fmla="*/ 102 h 117"/>
                  <a:gd name="T74" fmla="*/ 146 w 152"/>
                  <a:gd name="T75" fmla="*/ 89 h 117"/>
                  <a:gd name="T76" fmla="*/ 149 w 152"/>
                  <a:gd name="T77" fmla="*/ 79 h 117"/>
                  <a:gd name="T78" fmla="*/ 146 w 152"/>
                  <a:gd name="T79" fmla="*/ 79 h 117"/>
                  <a:gd name="T80" fmla="*/ 144 w 152"/>
                  <a:gd name="T81" fmla="*/ 87 h 117"/>
                  <a:gd name="T82" fmla="*/ 131 w 152"/>
                  <a:gd name="T83" fmla="*/ 88 h 117"/>
                  <a:gd name="T84" fmla="*/ 128 w 152"/>
                  <a:gd name="T85" fmla="*/ 79 h 117"/>
                  <a:gd name="T86" fmla="*/ 128 w 152"/>
                  <a:gd name="T87" fmla="*/ 79 h 117"/>
                  <a:gd name="T88" fmla="*/ 127 w 152"/>
                  <a:gd name="T89" fmla="*/ 77 h 117"/>
                  <a:gd name="T90" fmla="*/ 125 w 152"/>
                  <a:gd name="T91" fmla="*/ 79 h 117"/>
                  <a:gd name="T92" fmla="*/ 125 w 152"/>
                  <a:gd name="T93" fmla="*/ 79 h 117"/>
                  <a:gd name="T94" fmla="*/ 125 w 152"/>
                  <a:gd name="T95" fmla="*/ 81 h 117"/>
                  <a:gd name="T96" fmla="*/ 135 w 152"/>
                  <a:gd name="T97" fmla="*/ 9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117">
                    <a:moveTo>
                      <a:pt x="53" y="22"/>
                    </a:moveTo>
                    <a:cubicBezTo>
                      <a:pt x="53" y="10"/>
                      <a:pt x="62" y="0"/>
                      <a:pt x="73" y="0"/>
                    </a:cubicBezTo>
                    <a:cubicBezTo>
                      <a:pt x="85" y="0"/>
                      <a:pt x="94" y="10"/>
                      <a:pt x="94" y="22"/>
                    </a:cubicBezTo>
                    <a:cubicBezTo>
                      <a:pt x="94" y="34"/>
                      <a:pt x="85" y="43"/>
                      <a:pt x="73" y="43"/>
                    </a:cubicBezTo>
                    <a:cubicBezTo>
                      <a:pt x="62" y="43"/>
                      <a:pt x="53" y="34"/>
                      <a:pt x="53" y="22"/>
                    </a:cubicBezTo>
                    <a:close/>
                    <a:moveTo>
                      <a:pt x="152" y="106"/>
                    </a:moveTo>
                    <a:cubicBezTo>
                      <a:pt x="152" y="117"/>
                      <a:pt x="152" y="117"/>
                      <a:pt x="152" y="117"/>
                    </a:cubicBezTo>
                    <a:cubicBezTo>
                      <a:pt x="0" y="117"/>
                      <a:pt x="0" y="117"/>
                      <a:pt x="0" y="117"/>
                    </a:cubicBezTo>
                    <a:cubicBezTo>
                      <a:pt x="0" y="106"/>
                      <a:pt x="0" y="106"/>
                      <a:pt x="0" y="106"/>
                    </a:cubicBezTo>
                    <a:cubicBezTo>
                      <a:pt x="26" y="106"/>
                      <a:pt x="26" y="106"/>
                      <a:pt x="26" y="106"/>
                    </a:cubicBezTo>
                    <a:cubicBezTo>
                      <a:pt x="26" y="103"/>
                      <a:pt x="25" y="101"/>
                      <a:pt x="25" y="98"/>
                    </a:cubicBezTo>
                    <a:cubicBezTo>
                      <a:pt x="25" y="94"/>
                      <a:pt x="25" y="89"/>
                      <a:pt x="25" y="85"/>
                    </a:cubicBezTo>
                    <a:cubicBezTo>
                      <a:pt x="26" y="78"/>
                      <a:pt x="27" y="71"/>
                      <a:pt x="31" y="65"/>
                    </a:cubicBezTo>
                    <a:cubicBezTo>
                      <a:pt x="31" y="64"/>
                      <a:pt x="31" y="64"/>
                      <a:pt x="31" y="64"/>
                    </a:cubicBezTo>
                    <a:cubicBezTo>
                      <a:pt x="32" y="63"/>
                      <a:pt x="37" y="53"/>
                      <a:pt x="53" y="50"/>
                    </a:cubicBezTo>
                    <a:cubicBezTo>
                      <a:pt x="72" y="95"/>
                      <a:pt x="72" y="95"/>
                      <a:pt x="72" y="95"/>
                    </a:cubicBezTo>
                    <a:cubicBezTo>
                      <a:pt x="94" y="50"/>
                      <a:pt x="94" y="50"/>
                      <a:pt x="94" y="50"/>
                    </a:cubicBezTo>
                    <a:cubicBezTo>
                      <a:pt x="101" y="52"/>
                      <a:pt x="112" y="58"/>
                      <a:pt x="116" y="65"/>
                    </a:cubicBezTo>
                    <a:cubicBezTo>
                      <a:pt x="120" y="71"/>
                      <a:pt x="121" y="78"/>
                      <a:pt x="121" y="85"/>
                    </a:cubicBezTo>
                    <a:cubicBezTo>
                      <a:pt x="122" y="89"/>
                      <a:pt x="122" y="94"/>
                      <a:pt x="122" y="98"/>
                    </a:cubicBezTo>
                    <a:cubicBezTo>
                      <a:pt x="121" y="101"/>
                      <a:pt x="121" y="103"/>
                      <a:pt x="121" y="106"/>
                    </a:cubicBezTo>
                    <a:lnTo>
                      <a:pt x="152" y="106"/>
                    </a:lnTo>
                    <a:close/>
                    <a:moveTo>
                      <a:pt x="45" y="106"/>
                    </a:moveTo>
                    <a:cubicBezTo>
                      <a:pt x="45" y="106"/>
                      <a:pt x="45" y="106"/>
                      <a:pt x="45" y="105"/>
                    </a:cubicBezTo>
                    <a:cubicBezTo>
                      <a:pt x="45" y="102"/>
                      <a:pt x="45" y="98"/>
                      <a:pt x="45" y="94"/>
                    </a:cubicBezTo>
                    <a:cubicBezTo>
                      <a:pt x="45" y="93"/>
                      <a:pt x="45" y="91"/>
                      <a:pt x="44" y="90"/>
                    </a:cubicBezTo>
                    <a:cubicBezTo>
                      <a:pt x="43" y="89"/>
                      <a:pt x="43" y="90"/>
                      <a:pt x="42" y="91"/>
                    </a:cubicBezTo>
                    <a:cubicBezTo>
                      <a:pt x="42" y="92"/>
                      <a:pt x="42" y="94"/>
                      <a:pt x="42" y="95"/>
                    </a:cubicBezTo>
                    <a:cubicBezTo>
                      <a:pt x="42" y="96"/>
                      <a:pt x="42" y="98"/>
                      <a:pt x="42" y="100"/>
                    </a:cubicBezTo>
                    <a:cubicBezTo>
                      <a:pt x="42" y="100"/>
                      <a:pt x="42" y="103"/>
                      <a:pt x="42" y="106"/>
                    </a:cubicBezTo>
                    <a:lnTo>
                      <a:pt x="45" y="106"/>
                    </a:lnTo>
                    <a:close/>
                    <a:moveTo>
                      <a:pt x="105" y="106"/>
                    </a:moveTo>
                    <a:cubicBezTo>
                      <a:pt x="105" y="103"/>
                      <a:pt x="105" y="100"/>
                      <a:pt x="105" y="100"/>
                    </a:cubicBezTo>
                    <a:cubicBezTo>
                      <a:pt x="105" y="98"/>
                      <a:pt x="105" y="96"/>
                      <a:pt x="105" y="95"/>
                    </a:cubicBezTo>
                    <a:cubicBezTo>
                      <a:pt x="105" y="94"/>
                      <a:pt x="105" y="92"/>
                      <a:pt x="105" y="91"/>
                    </a:cubicBezTo>
                    <a:cubicBezTo>
                      <a:pt x="104" y="90"/>
                      <a:pt x="103" y="89"/>
                      <a:pt x="102" y="90"/>
                    </a:cubicBezTo>
                    <a:cubicBezTo>
                      <a:pt x="102" y="91"/>
                      <a:pt x="102" y="93"/>
                      <a:pt x="102" y="94"/>
                    </a:cubicBezTo>
                    <a:cubicBezTo>
                      <a:pt x="102" y="98"/>
                      <a:pt x="102" y="102"/>
                      <a:pt x="102" y="105"/>
                    </a:cubicBezTo>
                    <a:cubicBezTo>
                      <a:pt x="102" y="106"/>
                      <a:pt x="102" y="106"/>
                      <a:pt x="102" y="106"/>
                    </a:cubicBezTo>
                    <a:lnTo>
                      <a:pt x="105" y="106"/>
                    </a:lnTo>
                    <a:close/>
                    <a:moveTo>
                      <a:pt x="62" y="49"/>
                    </a:moveTo>
                    <a:cubicBezTo>
                      <a:pt x="71" y="56"/>
                      <a:pt x="71" y="56"/>
                      <a:pt x="71" y="56"/>
                    </a:cubicBezTo>
                    <a:cubicBezTo>
                      <a:pt x="65" y="71"/>
                      <a:pt x="65" y="71"/>
                      <a:pt x="65" y="71"/>
                    </a:cubicBezTo>
                    <a:cubicBezTo>
                      <a:pt x="72" y="87"/>
                      <a:pt x="72" y="87"/>
                      <a:pt x="72" y="87"/>
                    </a:cubicBezTo>
                    <a:cubicBezTo>
                      <a:pt x="80" y="71"/>
                      <a:pt x="80" y="71"/>
                      <a:pt x="80" y="71"/>
                    </a:cubicBezTo>
                    <a:cubicBezTo>
                      <a:pt x="74" y="56"/>
                      <a:pt x="74" y="56"/>
                      <a:pt x="74" y="56"/>
                    </a:cubicBezTo>
                    <a:cubicBezTo>
                      <a:pt x="83" y="49"/>
                      <a:pt x="83" y="49"/>
                      <a:pt x="83" y="49"/>
                    </a:cubicBezTo>
                    <a:lnTo>
                      <a:pt x="62" y="49"/>
                    </a:lnTo>
                    <a:close/>
                    <a:moveTo>
                      <a:pt x="137" y="88"/>
                    </a:moveTo>
                    <a:cubicBezTo>
                      <a:pt x="141" y="88"/>
                      <a:pt x="145" y="84"/>
                      <a:pt x="145" y="80"/>
                    </a:cubicBezTo>
                    <a:cubicBezTo>
                      <a:pt x="145" y="64"/>
                      <a:pt x="145" y="64"/>
                      <a:pt x="145" y="64"/>
                    </a:cubicBezTo>
                    <a:cubicBezTo>
                      <a:pt x="145" y="61"/>
                      <a:pt x="143" y="59"/>
                      <a:pt x="141" y="58"/>
                    </a:cubicBezTo>
                    <a:cubicBezTo>
                      <a:pt x="141" y="64"/>
                      <a:pt x="141" y="64"/>
                      <a:pt x="141" y="64"/>
                    </a:cubicBezTo>
                    <a:cubicBezTo>
                      <a:pt x="141" y="64"/>
                      <a:pt x="140" y="65"/>
                      <a:pt x="140" y="65"/>
                    </a:cubicBezTo>
                    <a:cubicBezTo>
                      <a:pt x="139" y="65"/>
                      <a:pt x="139" y="64"/>
                      <a:pt x="139" y="64"/>
                    </a:cubicBezTo>
                    <a:cubicBezTo>
                      <a:pt x="139" y="57"/>
                      <a:pt x="139" y="57"/>
                      <a:pt x="139" y="57"/>
                    </a:cubicBezTo>
                    <a:cubicBezTo>
                      <a:pt x="138" y="57"/>
                      <a:pt x="138" y="57"/>
                      <a:pt x="137" y="57"/>
                    </a:cubicBezTo>
                    <a:cubicBezTo>
                      <a:pt x="137" y="57"/>
                      <a:pt x="136" y="57"/>
                      <a:pt x="135" y="57"/>
                    </a:cubicBezTo>
                    <a:cubicBezTo>
                      <a:pt x="135" y="64"/>
                      <a:pt x="135" y="64"/>
                      <a:pt x="135" y="64"/>
                    </a:cubicBezTo>
                    <a:cubicBezTo>
                      <a:pt x="135" y="64"/>
                      <a:pt x="135" y="65"/>
                      <a:pt x="135" y="65"/>
                    </a:cubicBezTo>
                    <a:cubicBezTo>
                      <a:pt x="134" y="65"/>
                      <a:pt x="134" y="64"/>
                      <a:pt x="134" y="64"/>
                    </a:cubicBezTo>
                    <a:cubicBezTo>
                      <a:pt x="134" y="58"/>
                      <a:pt x="134" y="58"/>
                      <a:pt x="134" y="58"/>
                    </a:cubicBezTo>
                    <a:cubicBezTo>
                      <a:pt x="131" y="59"/>
                      <a:pt x="130" y="61"/>
                      <a:pt x="130" y="64"/>
                    </a:cubicBezTo>
                    <a:cubicBezTo>
                      <a:pt x="130" y="80"/>
                      <a:pt x="130" y="80"/>
                      <a:pt x="130" y="80"/>
                    </a:cubicBezTo>
                    <a:cubicBezTo>
                      <a:pt x="130" y="84"/>
                      <a:pt x="133" y="88"/>
                      <a:pt x="137" y="88"/>
                    </a:cubicBezTo>
                    <a:close/>
                    <a:moveTo>
                      <a:pt x="135" y="93"/>
                    </a:moveTo>
                    <a:cubicBezTo>
                      <a:pt x="135" y="102"/>
                      <a:pt x="135" y="102"/>
                      <a:pt x="135" y="102"/>
                    </a:cubicBezTo>
                    <a:cubicBezTo>
                      <a:pt x="132" y="102"/>
                      <a:pt x="132" y="102"/>
                      <a:pt x="132" y="102"/>
                    </a:cubicBezTo>
                    <a:cubicBezTo>
                      <a:pt x="130" y="102"/>
                      <a:pt x="130" y="103"/>
                      <a:pt x="130" y="104"/>
                    </a:cubicBezTo>
                    <a:cubicBezTo>
                      <a:pt x="130" y="105"/>
                      <a:pt x="130" y="106"/>
                      <a:pt x="132" y="106"/>
                    </a:cubicBezTo>
                    <a:cubicBezTo>
                      <a:pt x="143" y="106"/>
                      <a:pt x="143" y="106"/>
                      <a:pt x="143" y="106"/>
                    </a:cubicBezTo>
                    <a:cubicBezTo>
                      <a:pt x="144" y="106"/>
                      <a:pt x="144" y="105"/>
                      <a:pt x="144" y="104"/>
                    </a:cubicBezTo>
                    <a:cubicBezTo>
                      <a:pt x="144" y="103"/>
                      <a:pt x="144" y="102"/>
                      <a:pt x="143" y="102"/>
                    </a:cubicBezTo>
                    <a:cubicBezTo>
                      <a:pt x="139" y="102"/>
                      <a:pt x="139" y="102"/>
                      <a:pt x="139" y="102"/>
                    </a:cubicBezTo>
                    <a:cubicBezTo>
                      <a:pt x="139" y="93"/>
                      <a:pt x="139" y="93"/>
                      <a:pt x="139" y="93"/>
                    </a:cubicBezTo>
                    <a:cubicBezTo>
                      <a:pt x="142" y="92"/>
                      <a:pt x="144" y="91"/>
                      <a:pt x="146" y="89"/>
                    </a:cubicBezTo>
                    <a:cubicBezTo>
                      <a:pt x="148" y="87"/>
                      <a:pt x="149" y="83"/>
                      <a:pt x="149" y="80"/>
                    </a:cubicBezTo>
                    <a:cubicBezTo>
                      <a:pt x="149" y="79"/>
                      <a:pt x="149" y="79"/>
                      <a:pt x="149" y="79"/>
                    </a:cubicBezTo>
                    <a:cubicBezTo>
                      <a:pt x="149" y="78"/>
                      <a:pt x="149" y="78"/>
                      <a:pt x="148" y="78"/>
                    </a:cubicBezTo>
                    <a:cubicBezTo>
                      <a:pt x="147" y="78"/>
                      <a:pt x="146" y="78"/>
                      <a:pt x="146" y="79"/>
                    </a:cubicBezTo>
                    <a:cubicBezTo>
                      <a:pt x="146" y="79"/>
                      <a:pt x="146" y="79"/>
                      <a:pt x="146" y="80"/>
                    </a:cubicBezTo>
                    <a:cubicBezTo>
                      <a:pt x="146" y="83"/>
                      <a:pt x="145" y="86"/>
                      <a:pt x="144" y="87"/>
                    </a:cubicBezTo>
                    <a:cubicBezTo>
                      <a:pt x="142" y="89"/>
                      <a:pt x="140" y="90"/>
                      <a:pt x="137" y="90"/>
                    </a:cubicBezTo>
                    <a:cubicBezTo>
                      <a:pt x="135" y="90"/>
                      <a:pt x="133" y="89"/>
                      <a:pt x="131" y="88"/>
                    </a:cubicBezTo>
                    <a:cubicBezTo>
                      <a:pt x="129" y="86"/>
                      <a:pt x="128" y="84"/>
                      <a:pt x="128" y="81"/>
                    </a:cubicBezTo>
                    <a:cubicBezTo>
                      <a:pt x="128" y="80"/>
                      <a:pt x="128" y="80"/>
                      <a:pt x="128" y="79"/>
                    </a:cubicBezTo>
                    <a:cubicBezTo>
                      <a:pt x="128" y="79"/>
                      <a:pt x="128" y="79"/>
                      <a:pt x="128" y="79"/>
                    </a:cubicBezTo>
                    <a:cubicBezTo>
                      <a:pt x="128" y="79"/>
                      <a:pt x="128" y="79"/>
                      <a:pt x="128" y="79"/>
                    </a:cubicBezTo>
                    <a:cubicBezTo>
                      <a:pt x="128" y="79"/>
                      <a:pt x="128" y="79"/>
                      <a:pt x="128" y="79"/>
                    </a:cubicBezTo>
                    <a:cubicBezTo>
                      <a:pt x="128" y="78"/>
                      <a:pt x="128" y="77"/>
                      <a:pt x="127" y="77"/>
                    </a:cubicBezTo>
                    <a:cubicBezTo>
                      <a:pt x="126" y="77"/>
                      <a:pt x="125" y="78"/>
                      <a:pt x="125" y="79"/>
                    </a:cubicBezTo>
                    <a:cubicBezTo>
                      <a:pt x="125" y="79"/>
                      <a:pt x="125" y="79"/>
                      <a:pt x="125" y="79"/>
                    </a:cubicBezTo>
                    <a:cubicBezTo>
                      <a:pt x="125" y="79"/>
                      <a:pt x="125" y="79"/>
                      <a:pt x="125" y="79"/>
                    </a:cubicBezTo>
                    <a:cubicBezTo>
                      <a:pt x="125" y="79"/>
                      <a:pt x="125" y="79"/>
                      <a:pt x="125" y="79"/>
                    </a:cubicBezTo>
                    <a:cubicBezTo>
                      <a:pt x="125" y="79"/>
                      <a:pt x="125" y="79"/>
                      <a:pt x="125" y="79"/>
                    </a:cubicBezTo>
                    <a:cubicBezTo>
                      <a:pt x="125" y="80"/>
                      <a:pt x="125" y="80"/>
                      <a:pt x="125" y="81"/>
                    </a:cubicBezTo>
                    <a:cubicBezTo>
                      <a:pt x="125" y="85"/>
                      <a:pt x="127" y="88"/>
                      <a:pt x="129" y="90"/>
                    </a:cubicBezTo>
                    <a:cubicBezTo>
                      <a:pt x="131" y="91"/>
                      <a:pt x="133" y="92"/>
                      <a:pt x="135" y="93"/>
                    </a:cubicBezTo>
                    <a:close/>
                  </a:path>
                </a:pathLst>
              </a:custGeom>
              <a:solidFill>
                <a:srgbClr val="D9D9D9"/>
              </a:solidFill>
              <a:ln>
                <a:noFill/>
              </a:ln>
            </p:spPr>
            <p:txBody>
              <a:bodyPr vert="horz" wrap="square" lIns="91440" tIns="45720" rIns="91440" bIns="45720" numCol="1" anchor="t" anchorCtr="0" compatLnSpc="1"/>
              <a:lstStyle/>
              <a:p>
                <a:endParaRPr lang="zh-CN" altLang="en-US"/>
              </a:p>
            </p:txBody>
          </p:sp>
          <p:sp>
            <p:nvSpPr>
              <p:cNvPr id="14" name="文本框 13"/>
              <p:cNvSpPr txBox="1"/>
              <p:nvPr/>
            </p:nvSpPr>
            <p:spPr>
              <a:xfrm>
                <a:off x="5740004" y="3645805"/>
                <a:ext cx="1519967" cy="468153"/>
              </a:xfrm>
              <a:prstGeom prst="rect">
                <a:avLst/>
              </a:prstGeom>
              <a:noFill/>
            </p:spPr>
            <p:txBody>
              <a:bodyPr wrap="square" rtlCol="0">
                <a:spAutoFit/>
              </a:bodyPr>
              <a:lstStyle/>
              <a:p>
                <a:r>
                  <a:rPr lang="en-US" altLang="zh-CN" sz="2400" dirty="0">
                    <a:solidFill>
                      <a:srgbClr val="D9D9D9"/>
                    </a:solidFill>
                  </a:rPr>
                  <a:t>   </a:t>
                </a:r>
                <a:r>
                  <a:rPr lang="zh-CN" altLang="en-US" sz="2400" dirty="0">
                    <a:solidFill>
                      <a:srgbClr val="D9D9D9"/>
                    </a:solidFill>
                  </a:rPr>
                  <a:t>万骏辉</a:t>
                </a:r>
              </a:p>
            </p:txBody>
          </p:sp>
        </p:grpSp>
        <p:sp>
          <p:nvSpPr>
            <p:cNvPr id="11" name="Freeform 139"/>
            <p:cNvSpPr>
              <a:spLocks noEditPoints="1"/>
            </p:cNvSpPr>
            <p:nvPr/>
          </p:nvSpPr>
          <p:spPr bwMode="auto">
            <a:xfrm>
              <a:off x="1764485" y="4581615"/>
              <a:ext cx="387350" cy="469900"/>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D9D9D9"/>
            </a:solidFill>
            <a:ln>
              <a:noFill/>
            </a:ln>
          </p:spPr>
          <p:txBody>
            <a:bodyPr vert="horz" wrap="square" lIns="91440" tIns="45720" rIns="91440" bIns="45720" numCol="1" anchor="t" anchorCtr="0" compatLnSpc="1"/>
            <a:lstStyle/>
            <a:p>
              <a:endParaRPr lang="zh-CN" altLang="en-US"/>
            </a:p>
          </p:txBody>
        </p:sp>
      </p:grpSp>
      <p:sp>
        <p:nvSpPr>
          <p:cNvPr id="19" name="文本框 18"/>
          <p:cNvSpPr txBox="1"/>
          <p:nvPr/>
        </p:nvSpPr>
        <p:spPr>
          <a:xfrm>
            <a:off x="3774022" y="5310368"/>
            <a:ext cx="8306435" cy="460375"/>
          </a:xfrm>
          <a:prstGeom prst="rect">
            <a:avLst/>
          </a:prstGeom>
          <a:noFill/>
        </p:spPr>
        <p:txBody>
          <a:bodyPr wrap="square" rtlCol="0">
            <a:spAutoFit/>
          </a:bodyPr>
          <a:lstStyle/>
          <a:p>
            <a:r>
              <a:rPr lang="zh-CN" altLang="en-US" sz="2400" dirty="0">
                <a:solidFill>
                  <a:srgbClr val="D9D9D9"/>
                </a:solidFill>
              </a:rPr>
              <a:t>黄云伟、陈卓、叶笑晨、谢雅轩、毛润、王春阳、霍永俊</a:t>
            </a:r>
          </a:p>
        </p:txBody>
      </p:sp>
      <p:sp>
        <p:nvSpPr>
          <p:cNvPr id="15" name="文本框 14"/>
          <p:cNvSpPr txBox="1"/>
          <p:nvPr/>
        </p:nvSpPr>
        <p:spPr>
          <a:xfrm>
            <a:off x="2439670" y="3623310"/>
            <a:ext cx="1172210" cy="368300"/>
          </a:xfrm>
          <a:prstGeom prst="rect">
            <a:avLst/>
          </a:prstGeom>
          <a:noFill/>
        </p:spPr>
        <p:txBody>
          <a:bodyPr wrap="square" rtlCol="0">
            <a:spAutoFit/>
          </a:bodyPr>
          <a:lstStyle/>
          <a:p>
            <a:pPr algn="dist"/>
            <a:r>
              <a:rPr lang="zh-CN" dirty="0">
                <a:solidFill>
                  <a:srgbClr val="D9D9D9"/>
                </a:solidFill>
              </a:rPr>
              <a:t>旷工组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9" y="-3346"/>
            <a:ext cx="12193057" cy="6864691"/>
          </a:xfrm>
          <a:prstGeom prst="rect">
            <a:avLst/>
          </a:prstGeom>
        </p:spPr>
      </p:pic>
      <p:sp>
        <p:nvSpPr>
          <p:cNvPr id="3" name="矩形 2"/>
          <p:cNvSpPr/>
          <p:nvPr/>
        </p:nvSpPr>
        <p:spPr>
          <a:xfrm>
            <a:off x="-529" y="2200274"/>
            <a:ext cx="12193057" cy="2457450"/>
          </a:xfrm>
          <a:prstGeom prst="rect">
            <a:avLst/>
          </a:prstGeom>
          <a:solidFill>
            <a:schemeClr val="bg1">
              <a:lumMod val="6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190751" y="2998987"/>
            <a:ext cx="9387840" cy="860025"/>
            <a:chOff x="3181352" y="1944915"/>
            <a:chExt cx="9387840" cy="860025"/>
          </a:xfrm>
        </p:grpSpPr>
        <p:sp>
          <p:nvSpPr>
            <p:cNvPr id="5" name="文本框 4"/>
            <p:cNvSpPr txBox="1"/>
            <p:nvPr/>
          </p:nvSpPr>
          <p:spPr>
            <a:xfrm>
              <a:off x="3181352" y="1973943"/>
              <a:ext cx="2392136" cy="830997"/>
            </a:xfrm>
            <a:prstGeom prst="rect">
              <a:avLst/>
            </a:prstGeom>
            <a:noFill/>
          </p:spPr>
          <p:txBody>
            <a:bodyPr wrap="square" rtlCol="0">
              <a:spAutoFit/>
            </a:bodyPr>
            <a:lstStyle/>
            <a:p>
              <a:r>
                <a:rPr lang="en-US" altLang="zh-CN" sz="4800" b="1" dirty="0">
                  <a:solidFill>
                    <a:srgbClr val="FC4657"/>
                  </a:solidFill>
                </a:rPr>
                <a:t>Part 01</a:t>
              </a:r>
              <a:endParaRPr lang="zh-CN" altLang="en-US" sz="4800" b="1" dirty="0">
                <a:solidFill>
                  <a:srgbClr val="FC4657"/>
                </a:solidFill>
              </a:endParaRPr>
            </a:p>
          </p:txBody>
        </p:sp>
        <p:sp>
          <p:nvSpPr>
            <p:cNvPr id="6" name="文本框 5"/>
            <p:cNvSpPr txBox="1"/>
            <p:nvPr/>
          </p:nvSpPr>
          <p:spPr>
            <a:xfrm>
              <a:off x="5788662" y="1944915"/>
              <a:ext cx="6780530" cy="829945"/>
            </a:xfrm>
            <a:prstGeom prst="rect">
              <a:avLst/>
            </a:prstGeom>
            <a:noFill/>
          </p:spPr>
          <p:txBody>
            <a:bodyPr wrap="square" rtlCol="0">
              <a:spAutoFit/>
            </a:bodyPr>
            <a:lstStyle/>
            <a:p>
              <a:r>
                <a:rPr lang="zh-CN" altLang="zh-CN" sz="4800" b="1" dirty="0">
                  <a:solidFill>
                    <a:schemeClr val="bg1"/>
                  </a:solidFill>
                  <a:latin typeface="+mj-ea"/>
                  <a:ea typeface="+mj-ea"/>
                  <a:sym typeface="+mn-ea"/>
                </a:rPr>
                <a:t>电子信息工程行业现状</a:t>
              </a:r>
              <a:endParaRPr lang="zh-CN" altLang="en-US" sz="4800" dirty="0">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4"/>
          <a:srcRect/>
          <a:stretch>
            <a:fillRect/>
          </a:stretch>
        </p:blipFill>
        <p:spPr>
          <a:xfrm>
            <a:off x="-529" y="-3346"/>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41" name="Freeform 34"/>
          <p:cNvSpPr>
            <a:spLocks noEditPoints="1"/>
          </p:cNvSpPr>
          <p:nvPr/>
        </p:nvSpPr>
        <p:spPr bwMode="auto">
          <a:xfrm>
            <a:off x="9526541" y="2059958"/>
            <a:ext cx="392720" cy="359649"/>
          </a:xfrm>
          <a:custGeom>
            <a:avLst/>
            <a:gdLst>
              <a:gd name="T0" fmla="*/ 35 w 144"/>
              <a:gd name="T1" fmla="*/ 17 h 132"/>
              <a:gd name="T2" fmla="*/ 109 w 144"/>
              <a:gd name="T3" fmla="*/ 17 h 132"/>
              <a:gd name="T4" fmla="*/ 117 w 144"/>
              <a:gd name="T5" fmla="*/ 9 h 132"/>
              <a:gd name="T6" fmla="*/ 109 w 144"/>
              <a:gd name="T7" fmla="*/ 0 h 132"/>
              <a:gd name="T8" fmla="*/ 35 w 144"/>
              <a:gd name="T9" fmla="*/ 0 h 132"/>
              <a:gd name="T10" fmla="*/ 27 w 144"/>
              <a:gd name="T11" fmla="*/ 9 h 132"/>
              <a:gd name="T12" fmla="*/ 35 w 144"/>
              <a:gd name="T13" fmla="*/ 17 h 132"/>
              <a:gd name="T14" fmla="*/ 109 w 144"/>
              <a:gd name="T15" fmla="*/ 25 h 132"/>
              <a:gd name="T16" fmla="*/ 109 w 144"/>
              <a:gd name="T17" fmla="*/ 25 h 132"/>
              <a:gd name="T18" fmla="*/ 35 w 144"/>
              <a:gd name="T19" fmla="*/ 25 h 132"/>
              <a:gd name="T20" fmla="*/ 35 w 144"/>
              <a:gd name="T21" fmla="*/ 25 h 132"/>
              <a:gd name="T22" fmla="*/ 16 w 144"/>
              <a:gd name="T23" fmla="*/ 67 h 132"/>
              <a:gd name="T24" fmla="*/ 52 w 144"/>
              <a:gd name="T25" fmla="*/ 93 h 132"/>
              <a:gd name="T26" fmla="*/ 64 w 144"/>
              <a:gd name="T27" fmla="*/ 107 h 132"/>
              <a:gd name="T28" fmla="*/ 64 w 144"/>
              <a:gd name="T29" fmla="*/ 116 h 132"/>
              <a:gd name="T30" fmla="*/ 66 w 144"/>
              <a:gd name="T31" fmla="*/ 117 h 132"/>
              <a:gd name="T32" fmla="*/ 64 w 144"/>
              <a:gd name="T33" fmla="*/ 120 h 132"/>
              <a:gd name="T34" fmla="*/ 47 w 144"/>
              <a:gd name="T35" fmla="*/ 120 h 132"/>
              <a:gd name="T36" fmla="*/ 39 w 144"/>
              <a:gd name="T37" fmla="*/ 128 h 132"/>
              <a:gd name="T38" fmla="*/ 39 w 144"/>
              <a:gd name="T39" fmla="*/ 132 h 132"/>
              <a:gd name="T40" fmla="*/ 105 w 144"/>
              <a:gd name="T41" fmla="*/ 132 h 132"/>
              <a:gd name="T42" fmla="*/ 105 w 144"/>
              <a:gd name="T43" fmla="*/ 128 h 132"/>
              <a:gd name="T44" fmla="*/ 97 w 144"/>
              <a:gd name="T45" fmla="*/ 120 h 132"/>
              <a:gd name="T46" fmla="*/ 80 w 144"/>
              <a:gd name="T47" fmla="*/ 120 h 132"/>
              <a:gd name="T48" fmla="*/ 78 w 144"/>
              <a:gd name="T49" fmla="*/ 117 h 132"/>
              <a:gd name="T50" fmla="*/ 80 w 144"/>
              <a:gd name="T51" fmla="*/ 116 h 132"/>
              <a:gd name="T52" fmla="*/ 80 w 144"/>
              <a:gd name="T53" fmla="*/ 107 h 132"/>
              <a:gd name="T54" fmla="*/ 92 w 144"/>
              <a:gd name="T55" fmla="*/ 93 h 132"/>
              <a:gd name="T56" fmla="*/ 127 w 144"/>
              <a:gd name="T57" fmla="*/ 67 h 132"/>
              <a:gd name="T58" fmla="*/ 109 w 144"/>
              <a:gd name="T59" fmla="*/ 25 h 132"/>
              <a:gd name="T60" fmla="*/ 24 w 144"/>
              <a:gd name="T61" fmla="*/ 63 h 132"/>
              <a:gd name="T62" fmla="*/ 37 w 144"/>
              <a:gd name="T63" fmla="*/ 37 h 132"/>
              <a:gd name="T64" fmla="*/ 48 w 144"/>
              <a:gd name="T65" fmla="*/ 84 h 132"/>
              <a:gd name="T66" fmla="*/ 24 w 144"/>
              <a:gd name="T67" fmla="*/ 63 h 132"/>
              <a:gd name="T68" fmla="*/ 47 w 144"/>
              <a:gd name="T69" fmla="*/ 37 h 132"/>
              <a:gd name="T70" fmla="*/ 60 w 144"/>
              <a:gd name="T71" fmla="*/ 37 h 132"/>
              <a:gd name="T72" fmla="*/ 64 w 144"/>
              <a:gd name="T73" fmla="*/ 99 h 132"/>
              <a:gd name="T74" fmla="*/ 47 w 144"/>
              <a:gd name="T75" fmla="*/ 37 h 132"/>
              <a:gd name="T76" fmla="*/ 120 w 144"/>
              <a:gd name="T77" fmla="*/ 63 h 132"/>
              <a:gd name="T78" fmla="*/ 96 w 144"/>
              <a:gd name="T79" fmla="*/ 84 h 132"/>
              <a:gd name="T80" fmla="*/ 107 w 144"/>
              <a:gd name="T81" fmla="*/ 37 h 132"/>
              <a:gd name="T82" fmla="*/ 120 w 144"/>
              <a:gd name="T83" fmla="*/ 6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32">
                <a:moveTo>
                  <a:pt x="35" y="17"/>
                </a:moveTo>
                <a:cubicBezTo>
                  <a:pt x="109" y="17"/>
                  <a:pt x="109" y="17"/>
                  <a:pt x="109" y="17"/>
                </a:cubicBezTo>
                <a:cubicBezTo>
                  <a:pt x="113" y="17"/>
                  <a:pt x="117" y="13"/>
                  <a:pt x="117" y="9"/>
                </a:cubicBezTo>
                <a:cubicBezTo>
                  <a:pt x="117" y="4"/>
                  <a:pt x="113" y="0"/>
                  <a:pt x="109" y="0"/>
                </a:cubicBezTo>
                <a:cubicBezTo>
                  <a:pt x="35" y="0"/>
                  <a:pt x="35" y="0"/>
                  <a:pt x="35" y="0"/>
                </a:cubicBezTo>
                <a:cubicBezTo>
                  <a:pt x="30" y="0"/>
                  <a:pt x="27" y="4"/>
                  <a:pt x="27" y="9"/>
                </a:cubicBezTo>
                <a:cubicBezTo>
                  <a:pt x="27" y="13"/>
                  <a:pt x="30" y="17"/>
                  <a:pt x="35" y="17"/>
                </a:cubicBezTo>
                <a:close/>
                <a:moveTo>
                  <a:pt x="109" y="25"/>
                </a:moveTo>
                <a:cubicBezTo>
                  <a:pt x="109" y="25"/>
                  <a:pt x="109" y="25"/>
                  <a:pt x="109" y="25"/>
                </a:cubicBezTo>
                <a:cubicBezTo>
                  <a:pt x="35" y="25"/>
                  <a:pt x="35" y="25"/>
                  <a:pt x="35" y="25"/>
                </a:cubicBezTo>
                <a:cubicBezTo>
                  <a:pt x="35" y="25"/>
                  <a:pt x="35" y="25"/>
                  <a:pt x="35" y="25"/>
                </a:cubicBezTo>
                <a:cubicBezTo>
                  <a:pt x="19" y="26"/>
                  <a:pt x="0" y="32"/>
                  <a:pt x="16" y="67"/>
                </a:cubicBezTo>
                <a:cubicBezTo>
                  <a:pt x="27" y="90"/>
                  <a:pt x="43" y="92"/>
                  <a:pt x="52" y="93"/>
                </a:cubicBezTo>
                <a:cubicBezTo>
                  <a:pt x="55" y="102"/>
                  <a:pt x="59" y="107"/>
                  <a:pt x="64" y="107"/>
                </a:cubicBezTo>
                <a:cubicBezTo>
                  <a:pt x="64" y="112"/>
                  <a:pt x="64" y="116"/>
                  <a:pt x="64" y="116"/>
                </a:cubicBezTo>
                <a:cubicBezTo>
                  <a:pt x="66" y="117"/>
                  <a:pt x="66" y="117"/>
                  <a:pt x="66" y="117"/>
                </a:cubicBezTo>
                <a:cubicBezTo>
                  <a:pt x="64" y="120"/>
                  <a:pt x="64" y="120"/>
                  <a:pt x="64" y="120"/>
                </a:cubicBezTo>
                <a:cubicBezTo>
                  <a:pt x="47" y="120"/>
                  <a:pt x="47" y="120"/>
                  <a:pt x="47" y="120"/>
                </a:cubicBezTo>
                <a:cubicBezTo>
                  <a:pt x="47" y="120"/>
                  <a:pt x="39" y="120"/>
                  <a:pt x="39" y="128"/>
                </a:cubicBezTo>
                <a:cubicBezTo>
                  <a:pt x="39" y="132"/>
                  <a:pt x="39" y="132"/>
                  <a:pt x="39" y="132"/>
                </a:cubicBezTo>
                <a:cubicBezTo>
                  <a:pt x="105" y="132"/>
                  <a:pt x="105" y="132"/>
                  <a:pt x="105" y="132"/>
                </a:cubicBezTo>
                <a:cubicBezTo>
                  <a:pt x="105" y="132"/>
                  <a:pt x="105" y="132"/>
                  <a:pt x="105" y="128"/>
                </a:cubicBezTo>
                <a:cubicBezTo>
                  <a:pt x="105" y="120"/>
                  <a:pt x="97" y="120"/>
                  <a:pt x="97" y="120"/>
                </a:cubicBezTo>
                <a:cubicBezTo>
                  <a:pt x="80" y="120"/>
                  <a:pt x="80" y="120"/>
                  <a:pt x="80" y="120"/>
                </a:cubicBezTo>
                <a:cubicBezTo>
                  <a:pt x="78" y="117"/>
                  <a:pt x="78" y="117"/>
                  <a:pt x="78" y="117"/>
                </a:cubicBezTo>
                <a:cubicBezTo>
                  <a:pt x="80" y="116"/>
                  <a:pt x="80" y="116"/>
                  <a:pt x="80" y="116"/>
                </a:cubicBezTo>
                <a:cubicBezTo>
                  <a:pt x="80" y="116"/>
                  <a:pt x="80" y="112"/>
                  <a:pt x="80" y="107"/>
                </a:cubicBezTo>
                <a:cubicBezTo>
                  <a:pt x="84" y="107"/>
                  <a:pt x="88" y="102"/>
                  <a:pt x="92" y="93"/>
                </a:cubicBezTo>
                <a:cubicBezTo>
                  <a:pt x="101" y="92"/>
                  <a:pt x="116" y="90"/>
                  <a:pt x="127" y="67"/>
                </a:cubicBezTo>
                <a:cubicBezTo>
                  <a:pt x="144" y="32"/>
                  <a:pt x="125" y="26"/>
                  <a:pt x="109" y="25"/>
                </a:cubicBezTo>
                <a:close/>
                <a:moveTo>
                  <a:pt x="24" y="63"/>
                </a:moveTo>
                <a:cubicBezTo>
                  <a:pt x="14" y="40"/>
                  <a:pt x="26" y="37"/>
                  <a:pt x="37" y="37"/>
                </a:cubicBezTo>
                <a:cubicBezTo>
                  <a:pt x="39" y="49"/>
                  <a:pt x="43" y="68"/>
                  <a:pt x="48" y="84"/>
                </a:cubicBezTo>
                <a:cubicBezTo>
                  <a:pt x="41" y="82"/>
                  <a:pt x="31" y="79"/>
                  <a:pt x="24" y="63"/>
                </a:cubicBezTo>
                <a:close/>
                <a:moveTo>
                  <a:pt x="47" y="37"/>
                </a:moveTo>
                <a:cubicBezTo>
                  <a:pt x="47" y="37"/>
                  <a:pt x="55" y="37"/>
                  <a:pt x="60" y="37"/>
                </a:cubicBezTo>
                <a:cubicBezTo>
                  <a:pt x="60" y="66"/>
                  <a:pt x="60" y="74"/>
                  <a:pt x="64" y="99"/>
                </a:cubicBezTo>
                <a:cubicBezTo>
                  <a:pt x="51" y="74"/>
                  <a:pt x="47" y="37"/>
                  <a:pt x="47" y="37"/>
                </a:cubicBezTo>
                <a:close/>
                <a:moveTo>
                  <a:pt x="120" y="63"/>
                </a:moveTo>
                <a:cubicBezTo>
                  <a:pt x="113" y="79"/>
                  <a:pt x="102" y="82"/>
                  <a:pt x="96" y="84"/>
                </a:cubicBezTo>
                <a:cubicBezTo>
                  <a:pt x="101" y="68"/>
                  <a:pt x="105" y="49"/>
                  <a:pt x="107" y="37"/>
                </a:cubicBezTo>
                <a:cubicBezTo>
                  <a:pt x="118" y="37"/>
                  <a:pt x="130" y="40"/>
                  <a:pt x="120" y="63"/>
                </a:cubicBezTo>
                <a:close/>
              </a:path>
            </a:pathLst>
          </a:custGeom>
          <a:solidFill>
            <a:schemeClr val="bg2"/>
          </a:solidFill>
          <a:ln>
            <a:noFill/>
          </a:ln>
        </p:spPr>
        <p:txBody>
          <a:bodyPr vert="horz" wrap="square" lIns="91440" tIns="45720" rIns="91440" bIns="45720" numCol="1" anchor="t" anchorCtr="0" compatLnSpc="1"/>
          <a:lstStyle/>
          <a:p>
            <a:endParaRPr lang="en-US"/>
          </a:p>
        </p:txBody>
      </p:sp>
      <p:sp>
        <p:nvSpPr>
          <p:cNvPr id="42" name="Freeform 66"/>
          <p:cNvSpPr>
            <a:spLocks noEditPoints="1"/>
          </p:cNvSpPr>
          <p:nvPr/>
        </p:nvSpPr>
        <p:spPr bwMode="auto">
          <a:xfrm>
            <a:off x="2301190" y="4702185"/>
            <a:ext cx="317210" cy="466605"/>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bg2"/>
          </a:solidFill>
          <a:ln>
            <a:noFill/>
          </a:ln>
        </p:spPr>
        <p:txBody>
          <a:bodyPr vert="horz" wrap="square" lIns="91440" tIns="45720" rIns="91440" bIns="45720" numCol="1" anchor="t" anchorCtr="0" compatLnSpc="1"/>
          <a:lstStyle/>
          <a:p>
            <a:endParaRPr lang="en-US"/>
          </a:p>
        </p:txBody>
      </p:sp>
      <p:sp>
        <p:nvSpPr>
          <p:cNvPr id="43" name="Freeform 75"/>
          <p:cNvSpPr>
            <a:spLocks noEditPoints="1"/>
          </p:cNvSpPr>
          <p:nvPr/>
        </p:nvSpPr>
        <p:spPr bwMode="auto">
          <a:xfrm>
            <a:off x="2269232" y="2031403"/>
            <a:ext cx="338360" cy="416761"/>
          </a:xfrm>
          <a:custGeom>
            <a:avLst/>
            <a:gdLst>
              <a:gd name="T0" fmla="*/ 96 w 124"/>
              <a:gd name="T1" fmla="*/ 4 h 153"/>
              <a:gd name="T2" fmla="*/ 83 w 124"/>
              <a:gd name="T3" fmla="*/ 10 h 153"/>
              <a:gd name="T4" fmla="*/ 77 w 124"/>
              <a:gd name="T5" fmla="*/ 20 h 153"/>
              <a:gd name="T6" fmla="*/ 97 w 124"/>
              <a:gd name="T7" fmla="*/ 94 h 153"/>
              <a:gd name="T8" fmla="*/ 23 w 124"/>
              <a:gd name="T9" fmla="*/ 113 h 153"/>
              <a:gd name="T10" fmla="*/ 17 w 124"/>
              <a:gd name="T11" fmla="*/ 124 h 153"/>
              <a:gd name="T12" fmla="*/ 19 w 124"/>
              <a:gd name="T13" fmla="*/ 138 h 153"/>
              <a:gd name="T14" fmla="*/ 42 w 124"/>
              <a:gd name="T15" fmla="*/ 132 h 153"/>
              <a:gd name="T16" fmla="*/ 17 w 124"/>
              <a:gd name="T17" fmla="*/ 145 h 153"/>
              <a:gd name="T18" fmla="*/ 17 w 124"/>
              <a:gd name="T19" fmla="*/ 153 h 153"/>
              <a:gd name="T20" fmla="*/ 87 w 124"/>
              <a:gd name="T21" fmla="*/ 149 h 153"/>
              <a:gd name="T22" fmla="*/ 59 w 124"/>
              <a:gd name="T23" fmla="*/ 145 h 153"/>
              <a:gd name="T24" fmla="*/ 107 w 124"/>
              <a:gd name="T25" fmla="*/ 100 h 153"/>
              <a:gd name="T26" fmla="*/ 25 w 124"/>
              <a:gd name="T27" fmla="*/ 104 h 153"/>
              <a:gd name="T28" fmla="*/ 28 w 124"/>
              <a:gd name="T29" fmla="*/ 106 h 153"/>
              <a:gd name="T30" fmla="*/ 31 w 124"/>
              <a:gd name="T31" fmla="*/ 107 h 153"/>
              <a:gd name="T32" fmla="*/ 88 w 124"/>
              <a:gd name="T33" fmla="*/ 92 h 153"/>
              <a:gd name="T34" fmla="*/ 91 w 124"/>
              <a:gd name="T35" fmla="*/ 86 h 153"/>
              <a:gd name="T36" fmla="*/ 76 w 124"/>
              <a:gd name="T37" fmla="*/ 29 h 153"/>
              <a:gd name="T38" fmla="*/ 70 w 124"/>
              <a:gd name="T39" fmla="*/ 26 h 153"/>
              <a:gd name="T40" fmla="*/ 13 w 124"/>
              <a:gd name="T41" fmla="*/ 41 h 153"/>
              <a:gd name="T42" fmla="*/ 10 w 124"/>
              <a:gd name="T43" fmla="*/ 47 h 153"/>
              <a:gd name="T44" fmla="*/ 17 w 124"/>
              <a:gd name="T45" fmla="*/ 85 h 153"/>
              <a:gd name="T46" fmla="*/ 18 w 124"/>
              <a:gd name="T47" fmla="*/ 76 h 153"/>
              <a:gd name="T48" fmla="*/ 28 w 124"/>
              <a:gd name="T49" fmla="*/ 98 h 153"/>
              <a:gd name="T50" fmla="*/ 25 w 124"/>
              <a:gd name="T51" fmla="*/ 78 h 153"/>
              <a:gd name="T52" fmla="*/ 28 w 124"/>
              <a:gd name="T53" fmla="*/ 98 h 153"/>
              <a:gd name="T54" fmla="*/ 58 w 124"/>
              <a:gd name="T55" fmla="*/ 89 h 153"/>
              <a:gd name="T56" fmla="*/ 52 w 124"/>
              <a:gd name="T57" fmla="*/ 72 h 153"/>
              <a:gd name="T58" fmla="*/ 55 w 124"/>
              <a:gd name="T59" fmla="*/ 66 h 153"/>
              <a:gd name="T60" fmla="*/ 74 w 124"/>
              <a:gd name="T61" fmla="*/ 62 h 153"/>
              <a:gd name="T62" fmla="*/ 55 w 124"/>
              <a:gd name="T63" fmla="*/ 66 h 153"/>
              <a:gd name="T64" fmla="*/ 35 w 124"/>
              <a:gd name="T65" fmla="*/ 54 h 153"/>
              <a:gd name="T66" fmla="*/ 55 w 124"/>
              <a:gd name="T67" fmla="*/ 53 h 153"/>
              <a:gd name="T68" fmla="*/ 46 w 124"/>
              <a:gd name="T69" fmla="*/ 68 h 153"/>
              <a:gd name="T70" fmla="*/ 27 w 124"/>
              <a:gd name="T71" fmla="*/ 71 h 153"/>
              <a:gd name="T72" fmla="*/ 46 w 124"/>
              <a:gd name="T73" fmla="*/ 68 h 153"/>
              <a:gd name="T74" fmla="*/ 34 w 124"/>
              <a:gd name="T75" fmla="*/ 101 h 153"/>
              <a:gd name="T76" fmla="*/ 53 w 124"/>
              <a:gd name="T77" fmla="*/ 94 h 153"/>
              <a:gd name="T78" fmla="*/ 52 w 124"/>
              <a:gd name="T79" fmla="*/ 105 h 153"/>
              <a:gd name="T80" fmla="*/ 62 w 124"/>
              <a:gd name="T81" fmla="*/ 103 h 153"/>
              <a:gd name="T82" fmla="*/ 68 w 124"/>
              <a:gd name="T83" fmla="*/ 100 h 153"/>
              <a:gd name="T84" fmla="*/ 73 w 124"/>
              <a:gd name="T85" fmla="*/ 84 h 153"/>
              <a:gd name="T86" fmla="*/ 68 w 124"/>
              <a:gd name="T87" fmla="*/ 100 h 153"/>
              <a:gd name="T88" fmla="*/ 88 w 124"/>
              <a:gd name="T89" fmla="*/ 59 h 153"/>
              <a:gd name="T90" fmla="*/ 84 w 124"/>
              <a:gd name="T91" fmla="*/ 49 h 153"/>
              <a:gd name="T92" fmla="*/ 85 w 124"/>
              <a:gd name="T93" fmla="*/ 83 h 153"/>
              <a:gd name="T94" fmla="*/ 81 w 124"/>
              <a:gd name="T95" fmla="*/ 64 h 153"/>
              <a:gd name="T96" fmla="*/ 72 w 124"/>
              <a:gd name="T97" fmla="*/ 36 h 153"/>
              <a:gd name="T98" fmla="*/ 76 w 124"/>
              <a:gd name="T99" fmla="*/ 56 h 153"/>
              <a:gd name="T100" fmla="*/ 72 w 124"/>
              <a:gd name="T101" fmla="*/ 36 h 153"/>
              <a:gd name="T102" fmla="*/ 66 w 124"/>
              <a:gd name="T103" fmla="*/ 32 h 153"/>
              <a:gd name="T104" fmla="*/ 47 w 124"/>
              <a:gd name="T105" fmla="*/ 39 h 153"/>
              <a:gd name="T106" fmla="*/ 49 w 124"/>
              <a:gd name="T107" fmla="*/ 29 h 153"/>
              <a:gd name="T108" fmla="*/ 39 w 124"/>
              <a:gd name="T109" fmla="*/ 31 h 153"/>
              <a:gd name="T110" fmla="*/ 33 w 124"/>
              <a:gd name="T111" fmla="*/ 33 h 153"/>
              <a:gd name="T112" fmla="*/ 28 w 124"/>
              <a:gd name="T113" fmla="*/ 50 h 153"/>
              <a:gd name="T114" fmla="*/ 33 w 124"/>
              <a:gd name="T115" fmla="*/ 33 h 153"/>
              <a:gd name="T116" fmla="*/ 25 w 124"/>
              <a:gd name="T117" fmla="*/ 56 h 153"/>
              <a:gd name="T118" fmla="*/ 12 w 124"/>
              <a:gd name="T119" fmla="*/ 6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4" h="153">
                <a:moveTo>
                  <a:pt x="90" y="14"/>
                </a:moveTo>
                <a:cubicBezTo>
                  <a:pt x="96" y="4"/>
                  <a:pt x="96" y="4"/>
                  <a:pt x="96" y="4"/>
                </a:cubicBezTo>
                <a:cubicBezTo>
                  <a:pt x="89" y="0"/>
                  <a:pt x="89" y="0"/>
                  <a:pt x="89" y="0"/>
                </a:cubicBezTo>
                <a:cubicBezTo>
                  <a:pt x="83" y="10"/>
                  <a:pt x="83" y="10"/>
                  <a:pt x="83" y="10"/>
                </a:cubicBezTo>
                <a:cubicBezTo>
                  <a:pt x="83" y="10"/>
                  <a:pt x="83" y="10"/>
                  <a:pt x="83" y="10"/>
                </a:cubicBezTo>
                <a:cubicBezTo>
                  <a:pt x="77" y="20"/>
                  <a:pt x="77" y="20"/>
                  <a:pt x="77" y="20"/>
                </a:cubicBezTo>
                <a:cubicBezTo>
                  <a:pt x="77" y="20"/>
                  <a:pt x="77" y="20"/>
                  <a:pt x="77" y="20"/>
                </a:cubicBezTo>
                <a:cubicBezTo>
                  <a:pt x="103" y="35"/>
                  <a:pt x="111" y="68"/>
                  <a:pt x="97" y="94"/>
                </a:cubicBezTo>
                <a:cubicBezTo>
                  <a:pt x="82" y="119"/>
                  <a:pt x="49" y="128"/>
                  <a:pt x="24" y="113"/>
                </a:cubicBezTo>
                <a:cubicBezTo>
                  <a:pt x="24" y="113"/>
                  <a:pt x="24" y="113"/>
                  <a:pt x="23" y="113"/>
                </a:cubicBezTo>
                <a:cubicBezTo>
                  <a:pt x="17" y="124"/>
                  <a:pt x="17" y="124"/>
                  <a:pt x="17" y="124"/>
                </a:cubicBezTo>
                <a:cubicBezTo>
                  <a:pt x="17" y="124"/>
                  <a:pt x="17" y="124"/>
                  <a:pt x="17" y="124"/>
                </a:cubicBezTo>
                <a:cubicBezTo>
                  <a:pt x="12" y="133"/>
                  <a:pt x="12" y="133"/>
                  <a:pt x="12" y="133"/>
                </a:cubicBezTo>
                <a:cubicBezTo>
                  <a:pt x="19" y="138"/>
                  <a:pt x="19" y="138"/>
                  <a:pt x="19" y="138"/>
                </a:cubicBezTo>
                <a:cubicBezTo>
                  <a:pt x="25" y="127"/>
                  <a:pt x="25" y="127"/>
                  <a:pt x="25" y="127"/>
                </a:cubicBezTo>
                <a:cubicBezTo>
                  <a:pt x="30" y="130"/>
                  <a:pt x="36" y="131"/>
                  <a:pt x="42" y="132"/>
                </a:cubicBezTo>
                <a:cubicBezTo>
                  <a:pt x="42" y="145"/>
                  <a:pt x="42" y="145"/>
                  <a:pt x="42" y="145"/>
                </a:cubicBezTo>
                <a:cubicBezTo>
                  <a:pt x="17" y="145"/>
                  <a:pt x="17" y="145"/>
                  <a:pt x="17" y="145"/>
                </a:cubicBezTo>
                <a:cubicBezTo>
                  <a:pt x="15" y="145"/>
                  <a:pt x="13" y="147"/>
                  <a:pt x="13" y="149"/>
                </a:cubicBezTo>
                <a:cubicBezTo>
                  <a:pt x="13" y="151"/>
                  <a:pt x="15" y="153"/>
                  <a:pt x="17" y="153"/>
                </a:cubicBezTo>
                <a:cubicBezTo>
                  <a:pt x="83" y="153"/>
                  <a:pt x="83" y="153"/>
                  <a:pt x="83" y="153"/>
                </a:cubicBezTo>
                <a:cubicBezTo>
                  <a:pt x="86" y="153"/>
                  <a:pt x="87" y="151"/>
                  <a:pt x="87" y="149"/>
                </a:cubicBezTo>
                <a:cubicBezTo>
                  <a:pt x="87" y="147"/>
                  <a:pt x="86" y="145"/>
                  <a:pt x="83" y="145"/>
                </a:cubicBezTo>
                <a:cubicBezTo>
                  <a:pt x="59" y="145"/>
                  <a:pt x="59" y="145"/>
                  <a:pt x="59" y="145"/>
                </a:cubicBezTo>
                <a:cubicBezTo>
                  <a:pt x="59" y="132"/>
                  <a:pt x="59" y="132"/>
                  <a:pt x="59" y="132"/>
                </a:cubicBezTo>
                <a:cubicBezTo>
                  <a:pt x="78" y="130"/>
                  <a:pt x="97" y="118"/>
                  <a:pt x="107" y="100"/>
                </a:cubicBezTo>
                <a:cubicBezTo>
                  <a:pt x="124" y="71"/>
                  <a:pt x="116" y="34"/>
                  <a:pt x="90" y="14"/>
                </a:cubicBezTo>
                <a:close/>
                <a:moveTo>
                  <a:pt x="25" y="104"/>
                </a:moveTo>
                <a:cubicBezTo>
                  <a:pt x="25" y="104"/>
                  <a:pt x="25" y="104"/>
                  <a:pt x="25" y="104"/>
                </a:cubicBezTo>
                <a:cubicBezTo>
                  <a:pt x="28" y="106"/>
                  <a:pt x="28" y="106"/>
                  <a:pt x="28" y="106"/>
                </a:cubicBezTo>
                <a:cubicBezTo>
                  <a:pt x="31" y="108"/>
                  <a:pt x="31" y="108"/>
                  <a:pt x="31" y="108"/>
                </a:cubicBezTo>
                <a:cubicBezTo>
                  <a:pt x="31" y="107"/>
                  <a:pt x="31" y="107"/>
                  <a:pt x="31" y="107"/>
                </a:cubicBezTo>
                <a:cubicBezTo>
                  <a:pt x="51" y="117"/>
                  <a:pt x="75" y="111"/>
                  <a:pt x="88" y="92"/>
                </a:cubicBezTo>
                <a:cubicBezTo>
                  <a:pt x="88" y="92"/>
                  <a:pt x="88" y="92"/>
                  <a:pt x="88" y="92"/>
                </a:cubicBezTo>
                <a:cubicBezTo>
                  <a:pt x="91" y="86"/>
                  <a:pt x="91" y="86"/>
                  <a:pt x="91" y="86"/>
                </a:cubicBezTo>
                <a:cubicBezTo>
                  <a:pt x="91" y="86"/>
                  <a:pt x="91" y="86"/>
                  <a:pt x="91" y="86"/>
                </a:cubicBezTo>
                <a:cubicBezTo>
                  <a:pt x="101" y="66"/>
                  <a:pt x="94" y="42"/>
                  <a:pt x="76" y="30"/>
                </a:cubicBezTo>
                <a:cubicBezTo>
                  <a:pt x="76" y="29"/>
                  <a:pt x="76" y="29"/>
                  <a:pt x="76" y="29"/>
                </a:cubicBezTo>
                <a:cubicBezTo>
                  <a:pt x="70" y="26"/>
                  <a:pt x="70" y="26"/>
                  <a:pt x="70" y="26"/>
                </a:cubicBezTo>
                <a:cubicBezTo>
                  <a:pt x="70" y="26"/>
                  <a:pt x="70" y="26"/>
                  <a:pt x="70" y="26"/>
                </a:cubicBezTo>
                <a:cubicBezTo>
                  <a:pt x="50" y="17"/>
                  <a:pt x="26" y="23"/>
                  <a:pt x="13" y="41"/>
                </a:cubicBezTo>
                <a:cubicBezTo>
                  <a:pt x="13" y="41"/>
                  <a:pt x="13" y="41"/>
                  <a:pt x="13" y="41"/>
                </a:cubicBezTo>
                <a:cubicBezTo>
                  <a:pt x="9" y="47"/>
                  <a:pt x="9" y="47"/>
                  <a:pt x="9" y="47"/>
                </a:cubicBezTo>
                <a:cubicBezTo>
                  <a:pt x="10" y="47"/>
                  <a:pt x="10" y="47"/>
                  <a:pt x="10" y="47"/>
                </a:cubicBezTo>
                <a:cubicBezTo>
                  <a:pt x="0" y="67"/>
                  <a:pt x="7" y="91"/>
                  <a:pt x="25" y="104"/>
                </a:cubicBezTo>
                <a:close/>
                <a:moveTo>
                  <a:pt x="17" y="85"/>
                </a:moveTo>
                <a:cubicBezTo>
                  <a:pt x="15" y="82"/>
                  <a:pt x="14" y="78"/>
                  <a:pt x="13" y="75"/>
                </a:cubicBezTo>
                <a:cubicBezTo>
                  <a:pt x="15" y="75"/>
                  <a:pt x="17" y="76"/>
                  <a:pt x="18" y="76"/>
                </a:cubicBezTo>
                <a:cubicBezTo>
                  <a:pt x="18" y="79"/>
                  <a:pt x="17" y="82"/>
                  <a:pt x="17" y="85"/>
                </a:cubicBezTo>
                <a:close/>
                <a:moveTo>
                  <a:pt x="28" y="98"/>
                </a:moveTo>
                <a:cubicBezTo>
                  <a:pt x="27" y="96"/>
                  <a:pt x="25" y="95"/>
                  <a:pt x="23" y="94"/>
                </a:cubicBezTo>
                <a:cubicBezTo>
                  <a:pt x="23" y="88"/>
                  <a:pt x="24" y="83"/>
                  <a:pt x="25" y="78"/>
                </a:cubicBezTo>
                <a:cubicBezTo>
                  <a:pt x="29" y="79"/>
                  <a:pt x="33" y="81"/>
                  <a:pt x="37" y="83"/>
                </a:cubicBezTo>
                <a:lnTo>
                  <a:pt x="28" y="98"/>
                </a:lnTo>
                <a:close/>
                <a:moveTo>
                  <a:pt x="66" y="80"/>
                </a:moveTo>
                <a:cubicBezTo>
                  <a:pt x="64" y="83"/>
                  <a:pt x="61" y="86"/>
                  <a:pt x="58" y="89"/>
                </a:cubicBezTo>
                <a:cubicBezTo>
                  <a:pt x="54" y="86"/>
                  <a:pt x="50" y="83"/>
                  <a:pt x="46" y="81"/>
                </a:cubicBezTo>
                <a:cubicBezTo>
                  <a:pt x="52" y="72"/>
                  <a:pt x="52" y="72"/>
                  <a:pt x="52" y="72"/>
                </a:cubicBezTo>
                <a:lnTo>
                  <a:pt x="66" y="80"/>
                </a:lnTo>
                <a:close/>
                <a:moveTo>
                  <a:pt x="55" y="66"/>
                </a:moveTo>
                <a:cubicBezTo>
                  <a:pt x="61" y="56"/>
                  <a:pt x="61" y="56"/>
                  <a:pt x="61" y="56"/>
                </a:cubicBezTo>
                <a:cubicBezTo>
                  <a:pt x="65" y="58"/>
                  <a:pt x="70" y="60"/>
                  <a:pt x="74" y="62"/>
                </a:cubicBezTo>
                <a:cubicBezTo>
                  <a:pt x="73" y="66"/>
                  <a:pt x="71" y="70"/>
                  <a:pt x="69" y="74"/>
                </a:cubicBezTo>
                <a:lnTo>
                  <a:pt x="55" y="66"/>
                </a:lnTo>
                <a:close/>
                <a:moveTo>
                  <a:pt x="49" y="62"/>
                </a:moveTo>
                <a:cubicBezTo>
                  <a:pt x="35" y="54"/>
                  <a:pt x="35" y="54"/>
                  <a:pt x="35" y="54"/>
                </a:cubicBezTo>
                <a:cubicBezTo>
                  <a:pt x="37" y="50"/>
                  <a:pt x="40" y="47"/>
                  <a:pt x="43" y="44"/>
                </a:cubicBezTo>
                <a:cubicBezTo>
                  <a:pt x="46" y="47"/>
                  <a:pt x="50" y="50"/>
                  <a:pt x="55" y="53"/>
                </a:cubicBezTo>
                <a:lnTo>
                  <a:pt x="49" y="62"/>
                </a:lnTo>
                <a:close/>
                <a:moveTo>
                  <a:pt x="46" y="68"/>
                </a:moveTo>
                <a:cubicBezTo>
                  <a:pt x="40" y="77"/>
                  <a:pt x="40" y="77"/>
                  <a:pt x="40" y="77"/>
                </a:cubicBezTo>
                <a:cubicBezTo>
                  <a:pt x="36" y="75"/>
                  <a:pt x="32" y="73"/>
                  <a:pt x="27" y="71"/>
                </a:cubicBezTo>
                <a:cubicBezTo>
                  <a:pt x="28" y="67"/>
                  <a:pt x="29" y="63"/>
                  <a:pt x="31" y="60"/>
                </a:cubicBezTo>
                <a:lnTo>
                  <a:pt x="46" y="68"/>
                </a:lnTo>
                <a:close/>
                <a:moveTo>
                  <a:pt x="41" y="104"/>
                </a:moveTo>
                <a:cubicBezTo>
                  <a:pt x="38" y="103"/>
                  <a:pt x="36" y="102"/>
                  <a:pt x="34" y="101"/>
                </a:cubicBezTo>
                <a:cubicBezTo>
                  <a:pt x="43" y="87"/>
                  <a:pt x="43" y="87"/>
                  <a:pt x="43" y="87"/>
                </a:cubicBezTo>
                <a:cubicBezTo>
                  <a:pt x="47" y="89"/>
                  <a:pt x="50" y="91"/>
                  <a:pt x="53" y="94"/>
                </a:cubicBezTo>
                <a:cubicBezTo>
                  <a:pt x="50" y="98"/>
                  <a:pt x="45" y="101"/>
                  <a:pt x="41" y="104"/>
                </a:cubicBezTo>
                <a:close/>
                <a:moveTo>
                  <a:pt x="52" y="105"/>
                </a:moveTo>
                <a:cubicBezTo>
                  <a:pt x="54" y="103"/>
                  <a:pt x="56" y="101"/>
                  <a:pt x="58" y="99"/>
                </a:cubicBezTo>
                <a:cubicBezTo>
                  <a:pt x="60" y="100"/>
                  <a:pt x="61" y="102"/>
                  <a:pt x="62" y="103"/>
                </a:cubicBezTo>
                <a:cubicBezTo>
                  <a:pt x="59" y="104"/>
                  <a:pt x="55" y="105"/>
                  <a:pt x="52" y="105"/>
                </a:cubicBezTo>
                <a:close/>
                <a:moveTo>
                  <a:pt x="68" y="100"/>
                </a:moveTo>
                <a:cubicBezTo>
                  <a:pt x="67" y="98"/>
                  <a:pt x="65" y="97"/>
                  <a:pt x="63" y="95"/>
                </a:cubicBezTo>
                <a:cubicBezTo>
                  <a:pt x="67" y="91"/>
                  <a:pt x="70" y="88"/>
                  <a:pt x="73" y="84"/>
                </a:cubicBezTo>
                <a:cubicBezTo>
                  <a:pt x="82" y="89"/>
                  <a:pt x="82" y="89"/>
                  <a:pt x="82" y="89"/>
                </a:cubicBezTo>
                <a:cubicBezTo>
                  <a:pt x="78" y="94"/>
                  <a:pt x="73" y="98"/>
                  <a:pt x="68" y="100"/>
                </a:cubicBezTo>
                <a:close/>
                <a:moveTo>
                  <a:pt x="84" y="49"/>
                </a:moveTo>
                <a:cubicBezTo>
                  <a:pt x="86" y="52"/>
                  <a:pt x="87" y="55"/>
                  <a:pt x="88" y="59"/>
                </a:cubicBezTo>
                <a:cubicBezTo>
                  <a:pt x="86" y="59"/>
                  <a:pt x="84" y="58"/>
                  <a:pt x="83" y="57"/>
                </a:cubicBezTo>
                <a:cubicBezTo>
                  <a:pt x="83" y="55"/>
                  <a:pt x="84" y="52"/>
                  <a:pt x="84" y="49"/>
                </a:cubicBezTo>
                <a:close/>
                <a:moveTo>
                  <a:pt x="88" y="66"/>
                </a:moveTo>
                <a:cubicBezTo>
                  <a:pt x="89" y="71"/>
                  <a:pt x="88" y="77"/>
                  <a:pt x="85" y="83"/>
                </a:cubicBezTo>
                <a:cubicBezTo>
                  <a:pt x="76" y="78"/>
                  <a:pt x="76" y="78"/>
                  <a:pt x="76" y="78"/>
                </a:cubicBezTo>
                <a:cubicBezTo>
                  <a:pt x="78" y="73"/>
                  <a:pt x="80" y="69"/>
                  <a:pt x="81" y="64"/>
                </a:cubicBezTo>
                <a:cubicBezTo>
                  <a:pt x="84" y="64"/>
                  <a:pt x="86" y="65"/>
                  <a:pt x="88" y="66"/>
                </a:cubicBezTo>
                <a:close/>
                <a:moveTo>
                  <a:pt x="72" y="36"/>
                </a:moveTo>
                <a:cubicBezTo>
                  <a:pt x="74" y="37"/>
                  <a:pt x="76" y="38"/>
                  <a:pt x="77" y="40"/>
                </a:cubicBezTo>
                <a:cubicBezTo>
                  <a:pt x="77" y="45"/>
                  <a:pt x="77" y="51"/>
                  <a:pt x="76" y="56"/>
                </a:cubicBezTo>
                <a:cubicBezTo>
                  <a:pt x="72" y="54"/>
                  <a:pt x="68" y="52"/>
                  <a:pt x="64" y="50"/>
                </a:cubicBezTo>
                <a:lnTo>
                  <a:pt x="72" y="36"/>
                </a:lnTo>
                <a:close/>
                <a:moveTo>
                  <a:pt x="60" y="30"/>
                </a:moveTo>
                <a:cubicBezTo>
                  <a:pt x="62" y="31"/>
                  <a:pt x="64" y="31"/>
                  <a:pt x="66" y="32"/>
                </a:cubicBezTo>
                <a:cubicBezTo>
                  <a:pt x="58" y="47"/>
                  <a:pt x="58" y="47"/>
                  <a:pt x="58" y="47"/>
                </a:cubicBezTo>
                <a:cubicBezTo>
                  <a:pt x="54" y="44"/>
                  <a:pt x="51" y="42"/>
                  <a:pt x="47" y="39"/>
                </a:cubicBezTo>
                <a:cubicBezTo>
                  <a:pt x="51" y="36"/>
                  <a:pt x="56" y="33"/>
                  <a:pt x="60" y="30"/>
                </a:cubicBezTo>
                <a:close/>
                <a:moveTo>
                  <a:pt x="49" y="29"/>
                </a:moveTo>
                <a:cubicBezTo>
                  <a:pt x="47" y="30"/>
                  <a:pt x="44" y="32"/>
                  <a:pt x="42" y="34"/>
                </a:cubicBezTo>
                <a:cubicBezTo>
                  <a:pt x="41" y="33"/>
                  <a:pt x="40" y="32"/>
                  <a:pt x="39" y="31"/>
                </a:cubicBezTo>
                <a:cubicBezTo>
                  <a:pt x="42" y="30"/>
                  <a:pt x="46" y="29"/>
                  <a:pt x="49" y="29"/>
                </a:cubicBezTo>
                <a:close/>
                <a:moveTo>
                  <a:pt x="33" y="33"/>
                </a:moveTo>
                <a:cubicBezTo>
                  <a:pt x="34" y="35"/>
                  <a:pt x="36" y="37"/>
                  <a:pt x="38" y="38"/>
                </a:cubicBezTo>
                <a:cubicBezTo>
                  <a:pt x="34" y="42"/>
                  <a:pt x="31" y="46"/>
                  <a:pt x="28" y="50"/>
                </a:cubicBezTo>
                <a:cubicBezTo>
                  <a:pt x="19" y="45"/>
                  <a:pt x="19" y="45"/>
                  <a:pt x="19" y="45"/>
                </a:cubicBezTo>
                <a:cubicBezTo>
                  <a:pt x="23" y="40"/>
                  <a:pt x="27" y="36"/>
                  <a:pt x="33" y="33"/>
                </a:cubicBezTo>
                <a:close/>
                <a:moveTo>
                  <a:pt x="16" y="51"/>
                </a:moveTo>
                <a:cubicBezTo>
                  <a:pt x="25" y="56"/>
                  <a:pt x="25" y="56"/>
                  <a:pt x="25" y="56"/>
                </a:cubicBezTo>
                <a:cubicBezTo>
                  <a:pt x="23" y="60"/>
                  <a:pt x="21" y="65"/>
                  <a:pt x="20" y="70"/>
                </a:cubicBezTo>
                <a:cubicBezTo>
                  <a:pt x="17" y="69"/>
                  <a:pt x="15" y="68"/>
                  <a:pt x="12" y="68"/>
                </a:cubicBezTo>
                <a:cubicBezTo>
                  <a:pt x="12" y="62"/>
                  <a:pt x="13" y="56"/>
                  <a:pt x="16" y="51"/>
                </a:cubicBezTo>
                <a:close/>
              </a:path>
            </a:pathLst>
          </a:custGeom>
          <a:solidFill>
            <a:schemeClr val="bg2"/>
          </a:solidFill>
          <a:ln>
            <a:noFill/>
          </a:ln>
        </p:spPr>
        <p:txBody>
          <a:bodyPr vert="horz" wrap="square" lIns="91440" tIns="45720" rIns="91440" bIns="45720" numCol="1" anchor="t" anchorCtr="0" compatLnSpc="1"/>
          <a:lstStyle/>
          <a:p>
            <a:endParaRPr lang="en-US"/>
          </a:p>
        </p:txBody>
      </p:sp>
      <p:sp>
        <p:nvSpPr>
          <p:cNvPr id="44" name="Freeform 77"/>
          <p:cNvSpPr>
            <a:spLocks noEditPoints="1"/>
          </p:cNvSpPr>
          <p:nvPr/>
        </p:nvSpPr>
        <p:spPr bwMode="auto">
          <a:xfrm>
            <a:off x="2269232" y="3395794"/>
            <a:ext cx="399525" cy="401574"/>
          </a:xfrm>
          <a:custGeom>
            <a:avLst/>
            <a:gdLst>
              <a:gd name="T0" fmla="*/ 70 w 148"/>
              <a:gd name="T1" fmla="*/ 71 h 148"/>
              <a:gd name="T2" fmla="*/ 70 w 148"/>
              <a:gd name="T3" fmla="*/ 78 h 148"/>
              <a:gd name="T4" fmla="*/ 77 w 148"/>
              <a:gd name="T5" fmla="*/ 78 h 148"/>
              <a:gd name="T6" fmla="*/ 77 w 148"/>
              <a:gd name="T7" fmla="*/ 71 h 148"/>
              <a:gd name="T8" fmla="*/ 70 w 148"/>
              <a:gd name="T9" fmla="*/ 71 h 148"/>
              <a:gd name="T10" fmla="*/ 74 w 148"/>
              <a:gd name="T11" fmla="*/ 25 h 148"/>
              <a:gd name="T12" fmla="*/ 78 w 148"/>
              <a:gd name="T13" fmla="*/ 21 h 148"/>
              <a:gd name="T14" fmla="*/ 78 w 148"/>
              <a:gd name="T15" fmla="*/ 16 h 148"/>
              <a:gd name="T16" fmla="*/ 74 w 148"/>
              <a:gd name="T17" fmla="*/ 12 h 148"/>
              <a:gd name="T18" fmla="*/ 70 w 148"/>
              <a:gd name="T19" fmla="*/ 16 h 148"/>
              <a:gd name="T20" fmla="*/ 70 w 148"/>
              <a:gd name="T21" fmla="*/ 21 h 148"/>
              <a:gd name="T22" fmla="*/ 74 w 148"/>
              <a:gd name="T23" fmla="*/ 25 h 148"/>
              <a:gd name="T24" fmla="*/ 74 w 148"/>
              <a:gd name="T25" fmla="*/ 123 h 148"/>
              <a:gd name="T26" fmla="*/ 70 w 148"/>
              <a:gd name="T27" fmla="*/ 128 h 148"/>
              <a:gd name="T28" fmla="*/ 70 w 148"/>
              <a:gd name="T29" fmla="*/ 132 h 148"/>
              <a:gd name="T30" fmla="*/ 74 w 148"/>
              <a:gd name="T31" fmla="*/ 136 h 148"/>
              <a:gd name="T32" fmla="*/ 78 w 148"/>
              <a:gd name="T33" fmla="*/ 132 h 148"/>
              <a:gd name="T34" fmla="*/ 78 w 148"/>
              <a:gd name="T35" fmla="*/ 128 h 148"/>
              <a:gd name="T36" fmla="*/ 74 w 148"/>
              <a:gd name="T37" fmla="*/ 123 h 148"/>
              <a:gd name="T38" fmla="*/ 31 w 148"/>
              <a:gd name="T39" fmla="*/ 30 h 148"/>
              <a:gd name="T40" fmla="*/ 30 w 148"/>
              <a:gd name="T41" fmla="*/ 31 h 148"/>
              <a:gd name="T42" fmla="*/ 62 w 148"/>
              <a:gd name="T43" fmla="*/ 86 h 148"/>
              <a:gd name="T44" fmla="*/ 117 w 148"/>
              <a:gd name="T45" fmla="*/ 118 h 148"/>
              <a:gd name="T46" fmla="*/ 118 w 148"/>
              <a:gd name="T47" fmla="*/ 117 h 148"/>
              <a:gd name="T48" fmla="*/ 85 w 148"/>
              <a:gd name="T49" fmla="*/ 62 h 148"/>
              <a:gd name="T50" fmla="*/ 31 w 148"/>
              <a:gd name="T51" fmla="*/ 30 h 148"/>
              <a:gd name="T52" fmla="*/ 99 w 148"/>
              <a:gd name="T53" fmla="*/ 100 h 148"/>
              <a:gd name="T54" fmla="*/ 67 w 148"/>
              <a:gd name="T55" fmla="*/ 81 h 148"/>
              <a:gd name="T56" fmla="*/ 67 w 148"/>
              <a:gd name="T57" fmla="*/ 81 h 148"/>
              <a:gd name="T58" fmla="*/ 67 w 148"/>
              <a:gd name="T59" fmla="*/ 67 h 148"/>
              <a:gd name="T60" fmla="*/ 80 w 148"/>
              <a:gd name="T61" fmla="*/ 67 h 148"/>
              <a:gd name="T62" fmla="*/ 81 w 148"/>
              <a:gd name="T63" fmla="*/ 67 h 148"/>
              <a:gd name="T64" fmla="*/ 100 w 148"/>
              <a:gd name="T65" fmla="*/ 100 h 148"/>
              <a:gd name="T66" fmla="*/ 99 w 148"/>
              <a:gd name="T67" fmla="*/ 100 h 148"/>
              <a:gd name="T68" fmla="*/ 20 w 148"/>
              <a:gd name="T69" fmla="*/ 70 h 148"/>
              <a:gd name="T70" fmla="*/ 16 w 148"/>
              <a:gd name="T71" fmla="*/ 70 h 148"/>
              <a:gd name="T72" fmla="*/ 12 w 148"/>
              <a:gd name="T73" fmla="*/ 74 h 148"/>
              <a:gd name="T74" fmla="*/ 16 w 148"/>
              <a:gd name="T75" fmla="*/ 78 h 148"/>
              <a:gd name="T76" fmla="*/ 20 w 148"/>
              <a:gd name="T77" fmla="*/ 78 h 148"/>
              <a:gd name="T78" fmla="*/ 24 w 148"/>
              <a:gd name="T79" fmla="*/ 74 h 148"/>
              <a:gd name="T80" fmla="*/ 20 w 148"/>
              <a:gd name="T81" fmla="*/ 70 h 148"/>
              <a:gd name="T82" fmla="*/ 131 w 148"/>
              <a:gd name="T83" fmla="*/ 70 h 148"/>
              <a:gd name="T84" fmla="*/ 127 w 148"/>
              <a:gd name="T85" fmla="*/ 70 h 148"/>
              <a:gd name="T86" fmla="*/ 123 w 148"/>
              <a:gd name="T87" fmla="*/ 74 h 148"/>
              <a:gd name="T88" fmla="*/ 127 w 148"/>
              <a:gd name="T89" fmla="*/ 78 h 148"/>
              <a:gd name="T90" fmla="*/ 131 w 148"/>
              <a:gd name="T91" fmla="*/ 78 h 148"/>
              <a:gd name="T92" fmla="*/ 136 w 148"/>
              <a:gd name="T93" fmla="*/ 74 h 148"/>
              <a:gd name="T94" fmla="*/ 131 w 148"/>
              <a:gd name="T95" fmla="*/ 70 h 148"/>
              <a:gd name="T96" fmla="*/ 74 w 148"/>
              <a:gd name="T97" fmla="*/ 0 h 148"/>
              <a:gd name="T98" fmla="*/ 0 w 148"/>
              <a:gd name="T99" fmla="*/ 74 h 148"/>
              <a:gd name="T100" fmla="*/ 74 w 148"/>
              <a:gd name="T101" fmla="*/ 148 h 148"/>
              <a:gd name="T102" fmla="*/ 148 w 148"/>
              <a:gd name="T103" fmla="*/ 74 h 148"/>
              <a:gd name="T104" fmla="*/ 74 w 148"/>
              <a:gd name="T105" fmla="*/ 0 h 148"/>
              <a:gd name="T106" fmla="*/ 74 w 148"/>
              <a:gd name="T107" fmla="*/ 140 h 148"/>
              <a:gd name="T108" fmla="*/ 8 w 148"/>
              <a:gd name="T109" fmla="*/ 74 h 148"/>
              <a:gd name="T110" fmla="*/ 74 w 148"/>
              <a:gd name="T111" fmla="*/ 8 h 148"/>
              <a:gd name="T112" fmla="*/ 140 w 148"/>
              <a:gd name="T113" fmla="*/ 74 h 148"/>
              <a:gd name="T114" fmla="*/ 74 w 148"/>
              <a:gd name="T115" fmla="*/ 14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148">
                <a:moveTo>
                  <a:pt x="70" y="71"/>
                </a:moveTo>
                <a:cubicBezTo>
                  <a:pt x="68" y="72"/>
                  <a:pt x="68" y="76"/>
                  <a:pt x="70" y="78"/>
                </a:cubicBezTo>
                <a:cubicBezTo>
                  <a:pt x="72" y="79"/>
                  <a:pt x="75" y="79"/>
                  <a:pt x="77" y="78"/>
                </a:cubicBezTo>
                <a:cubicBezTo>
                  <a:pt x="79" y="76"/>
                  <a:pt x="79" y="72"/>
                  <a:pt x="77" y="71"/>
                </a:cubicBezTo>
                <a:cubicBezTo>
                  <a:pt x="75" y="69"/>
                  <a:pt x="72" y="69"/>
                  <a:pt x="70" y="71"/>
                </a:cubicBezTo>
                <a:close/>
                <a:moveTo>
                  <a:pt x="74" y="25"/>
                </a:moveTo>
                <a:cubicBezTo>
                  <a:pt x="76" y="25"/>
                  <a:pt x="78" y="23"/>
                  <a:pt x="78" y="21"/>
                </a:cubicBezTo>
                <a:cubicBezTo>
                  <a:pt x="78" y="16"/>
                  <a:pt x="78" y="16"/>
                  <a:pt x="78" y="16"/>
                </a:cubicBezTo>
                <a:cubicBezTo>
                  <a:pt x="78" y="14"/>
                  <a:pt x="76" y="12"/>
                  <a:pt x="74" y="12"/>
                </a:cubicBezTo>
                <a:cubicBezTo>
                  <a:pt x="72" y="12"/>
                  <a:pt x="70" y="14"/>
                  <a:pt x="70" y="16"/>
                </a:cubicBezTo>
                <a:cubicBezTo>
                  <a:pt x="70" y="21"/>
                  <a:pt x="70" y="21"/>
                  <a:pt x="70" y="21"/>
                </a:cubicBezTo>
                <a:cubicBezTo>
                  <a:pt x="70" y="23"/>
                  <a:pt x="72" y="25"/>
                  <a:pt x="74" y="25"/>
                </a:cubicBezTo>
                <a:close/>
                <a:moveTo>
                  <a:pt x="74" y="123"/>
                </a:moveTo>
                <a:cubicBezTo>
                  <a:pt x="72" y="123"/>
                  <a:pt x="70" y="125"/>
                  <a:pt x="70" y="128"/>
                </a:cubicBezTo>
                <a:cubicBezTo>
                  <a:pt x="70" y="132"/>
                  <a:pt x="70" y="132"/>
                  <a:pt x="70" y="132"/>
                </a:cubicBezTo>
                <a:cubicBezTo>
                  <a:pt x="70" y="134"/>
                  <a:pt x="72" y="136"/>
                  <a:pt x="74" y="136"/>
                </a:cubicBezTo>
                <a:cubicBezTo>
                  <a:pt x="76" y="136"/>
                  <a:pt x="78" y="134"/>
                  <a:pt x="78" y="132"/>
                </a:cubicBezTo>
                <a:cubicBezTo>
                  <a:pt x="78" y="128"/>
                  <a:pt x="78" y="128"/>
                  <a:pt x="78" y="128"/>
                </a:cubicBezTo>
                <a:cubicBezTo>
                  <a:pt x="78" y="125"/>
                  <a:pt x="76" y="123"/>
                  <a:pt x="74" y="123"/>
                </a:cubicBezTo>
                <a:close/>
                <a:moveTo>
                  <a:pt x="31" y="30"/>
                </a:moveTo>
                <a:cubicBezTo>
                  <a:pt x="30" y="31"/>
                  <a:pt x="30" y="31"/>
                  <a:pt x="30" y="31"/>
                </a:cubicBezTo>
                <a:cubicBezTo>
                  <a:pt x="62" y="86"/>
                  <a:pt x="62" y="86"/>
                  <a:pt x="62" y="86"/>
                </a:cubicBezTo>
                <a:cubicBezTo>
                  <a:pt x="117" y="118"/>
                  <a:pt x="117" y="118"/>
                  <a:pt x="117" y="118"/>
                </a:cubicBezTo>
                <a:cubicBezTo>
                  <a:pt x="118" y="117"/>
                  <a:pt x="118" y="117"/>
                  <a:pt x="118" y="117"/>
                </a:cubicBezTo>
                <a:cubicBezTo>
                  <a:pt x="85" y="62"/>
                  <a:pt x="85" y="62"/>
                  <a:pt x="85" y="62"/>
                </a:cubicBezTo>
                <a:lnTo>
                  <a:pt x="31" y="30"/>
                </a:lnTo>
                <a:close/>
                <a:moveTo>
                  <a:pt x="99" y="100"/>
                </a:moveTo>
                <a:cubicBezTo>
                  <a:pt x="67" y="81"/>
                  <a:pt x="67" y="81"/>
                  <a:pt x="67" y="81"/>
                </a:cubicBezTo>
                <a:cubicBezTo>
                  <a:pt x="67" y="81"/>
                  <a:pt x="67" y="81"/>
                  <a:pt x="67" y="81"/>
                </a:cubicBezTo>
                <a:cubicBezTo>
                  <a:pt x="64" y="77"/>
                  <a:pt x="64" y="71"/>
                  <a:pt x="67" y="67"/>
                </a:cubicBezTo>
                <a:cubicBezTo>
                  <a:pt x="71" y="64"/>
                  <a:pt x="77" y="64"/>
                  <a:pt x="80" y="67"/>
                </a:cubicBezTo>
                <a:cubicBezTo>
                  <a:pt x="81" y="67"/>
                  <a:pt x="81" y="67"/>
                  <a:pt x="81" y="67"/>
                </a:cubicBezTo>
                <a:cubicBezTo>
                  <a:pt x="100" y="100"/>
                  <a:pt x="100" y="100"/>
                  <a:pt x="100" y="100"/>
                </a:cubicBezTo>
                <a:lnTo>
                  <a:pt x="99" y="100"/>
                </a:lnTo>
                <a:close/>
                <a:moveTo>
                  <a:pt x="20" y="70"/>
                </a:moveTo>
                <a:cubicBezTo>
                  <a:pt x="16" y="70"/>
                  <a:pt x="16" y="70"/>
                  <a:pt x="16" y="70"/>
                </a:cubicBezTo>
                <a:cubicBezTo>
                  <a:pt x="14" y="70"/>
                  <a:pt x="12" y="72"/>
                  <a:pt x="12" y="74"/>
                </a:cubicBezTo>
                <a:cubicBezTo>
                  <a:pt x="12" y="76"/>
                  <a:pt x="14" y="78"/>
                  <a:pt x="16" y="78"/>
                </a:cubicBezTo>
                <a:cubicBezTo>
                  <a:pt x="20" y="78"/>
                  <a:pt x="20" y="78"/>
                  <a:pt x="20" y="78"/>
                </a:cubicBezTo>
                <a:cubicBezTo>
                  <a:pt x="23" y="78"/>
                  <a:pt x="24" y="76"/>
                  <a:pt x="24" y="74"/>
                </a:cubicBezTo>
                <a:cubicBezTo>
                  <a:pt x="24" y="72"/>
                  <a:pt x="23" y="70"/>
                  <a:pt x="20" y="70"/>
                </a:cubicBezTo>
                <a:close/>
                <a:moveTo>
                  <a:pt x="131" y="70"/>
                </a:moveTo>
                <a:cubicBezTo>
                  <a:pt x="127" y="70"/>
                  <a:pt x="127" y="70"/>
                  <a:pt x="127" y="70"/>
                </a:cubicBezTo>
                <a:cubicBezTo>
                  <a:pt x="125" y="70"/>
                  <a:pt x="123" y="72"/>
                  <a:pt x="123" y="74"/>
                </a:cubicBezTo>
                <a:cubicBezTo>
                  <a:pt x="123" y="76"/>
                  <a:pt x="125" y="78"/>
                  <a:pt x="127" y="78"/>
                </a:cubicBezTo>
                <a:cubicBezTo>
                  <a:pt x="131" y="78"/>
                  <a:pt x="131" y="78"/>
                  <a:pt x="131" y="78"/>
                </a:cubicBezTo>
                <a:cubicBezTo>
                  <a:pt x="134" y="78"/>
                  <a:pt x="136" y="76"/>
                  <a:pt x="136" y="74"/>
                </a:cubicBezTo>
                <a:cubicBezTo>
                  <a:pt x="136" y="72"/>
                  <a:pt x="134" y="70"/>
                  <a:pt x="131" y="70"/>
                </a:cubicBezTo>
                <a:close/>
                <a:moveTo>
                  <a:pt x="74" y="0"/>
                </a:moveTo>
                <a:cubicBezTo>
                  <a:pt x="33" y="0"/>
                  <a:pt x="0" y="33"/>
                  <a:pt x="0" y="74"/>
                </a:cubicBezTo>
                <a:cubicBezTo>
                  <a:pt x="0" y="115"/>
                  <a:pt x="33" y="148"/>
                  <a:pt x="74" y="148"/>
                </a:cubicBezTo>
                <a:cubicBezTo>
                  <a:pt x="115" y="148"/>
                  <a:pt x="148" y="115"/>
                  <a:pt x="148" y="74"/>
                </a:cubicBezTo>
                <a:cubicBezTo>
                  <a:pt x="148" y="33"/>
                  <a:pt x="115" y="0"/>
                  <a:pt x="74" y="0"/>
                </a:cubicBezTo>
                <a:close/>
                <a:moveTo>
                  <a:pt x="74" y="140"/>
                </a:moveTo>
                <a:cubicBezTo>
                  <a:pt x="37" y="140"/>
                  <a:pt x="8" y="110"/>
                  <a:pt x="8" y="74"/>
                </a:cubicBezTo>
                <a:cubicBezTo>
                  <a:pt x="8" y="38"/>
                  <a:pt x="37" y="8"/>
                  <a:pt x="74" y="8"/>
                </a:cubicBezTo>
                <a:cubicBezTo>
                  <a:pt x="110" y="8"/>
                  <a:pt x="140" y="38"/>
                  <a:pt x="140" y="74"/>
                </a:cubicBezTo>
                <a:cubicBezTo>
                  <a:pt x="140" y="110"/>
                  <a:pt x="110" y="140"/>
                  <a:pt x="74" y="140"/>
                </a:cubicBezTo>
                <a:close/>
              </a:path>
            </a:pathLst>
          </a:custGeom>
          <a:solidFill>
            <a:schemeClr val="bg2"/>
          </a:solidFill>
          <a:ln>
            <a:noFill/>
          </a:ln>
        </p:spPr>
        <p:txBody>
          <a:bodyPr vert="horz" wrap="square" lIns="91440" tIns="45720" rIns="91440" bIns="45720" numCol="1" anchor="t" anchorCtr="0" compatLnSpc="1"/>
          <a:lstStyle/>
          <a:p>
            <a:endParaRPr lang="en-US"/>
          </a:p>
        </p:txBody>
      </p:sp>
      <p:sp>
        <p:nvSpPr>
          <p:cNvPr id="47" name="Freeform 85"/>
          <p:cNvSpPr>
            <a:spLocks noEditPoints="1"/>
          </p:cNvSpPr>
          <p:nvPr/>
        </p:nvSpPr>
        <p:spPr bwMode="auto">
          <a:xfrm>
            <a:off x="9564353" y="4714452"/>
            <a:ext cx="317096" cy="442069"/>
          </a:xfrm>
          <a:custGeom>
            <a:avLst/>
            <a:gdLst>
              <a:gd name="T0" fmla="*/ 76 w 128"/>
              <a:gd name="T1" fmla="*/ 76 h 179"/>
              <a:gd name="T2" fmla="*/ 71 w 128"/>
              <a:gd name="T3" fmla="*/ 89 h 179"/>
              <a:gd name="T4" fmla="*/ 84 w 128"/>
              <a:gd name="T5" fmla="*/ 99 h 179"/>
              <a:gd name="T6" fmla="*/ 84 w 128"/>
              <a:gd name="T7" fmla="*/ 100 h 179"/>
              <a:gd name="T8" fmla="*/ 94 w 128"/>
              <a:gd name="T9" fmla="*/ 94 h 179"/>
              <a:gd name="T10" fmla="*/ 100 w 128"/>
              <a:gd name="T11" fmla="*/ 84 h 179"/>
              <a:gd name="T12" fmla="*/ 99 w 128"/>
              <a:gd name="T13" fmla="*/ 84 h 179"/>
              <a:gd name="T14" fmla="*/ 78 w 128"/>
              <a:gd name="T15" fmla="*/ 58 h 179"/>
              <a:gd name="T16" fmla="*/ 73 w 128"/>
              <a:gd name="T17" fmla="*/ 66 h 179"/>
              <a:gd name="T18" fmla="*/ 76 w 128"/>
              <a:gd name="T19" fmla="*/ 76 h 179"/>
              <a:gd name="T20" fmla="*/ 58 w 128"/>
              <a:gd name="T21" fmla="*/ 57 h 179"/>
              <a:gd name="T22" fmla="*/ 69 w 128"/>
              <a:gd name="T23" fmla="*/ 61 h 179"/>
              <a:gd name="T24" fmla="*/ 74 w 128"/>
              <a:gd name="T25" fmla="*/ 51 h 179"/>
              <a:gd name="T26" fmla="*/ 74 w 128"/>
              <a:gd name="T27" fmla="*/ 51 h 179"/>
              <a:gd name="T28" fmla="*/ 48 w 128"/>
              <a:gd name="T29" fmla="*/ 20 h 179"/>
              <a:gd name="T30" fmla="*/ 36 w 128"/>
              <a:gd name="T31" fmla="*/ 36 h 179"/>
              <a:gd name="T32" fmla="*/ 20 w 128"/>
              <a:gd name="T33" fmla="*/ 48 h 179"/>
              <a:gd name="T34" fmla="*/ 42 w 128"/>
              <a:gd name="T35" fmla="*/ 66 h 179"/>
              <a:gd name="T36" fmla="*/ 58 w 128"/>
              <a:gd name="T37" fmla="*/ 57 h 179"/>
              <a:gd name="T38" fmla="*/ 43 w 128"/>
              <a:gd name="T39" fmla="*/ 9 h 179"/>
              <a:gd name="T40" fmla="*/ 38 w 128"/>
              <a:gd name="T41" fmla="*/ 4 h 179"/>
              <a:gd name="T42" fmla="*/ 14 w 128"/>
              <a:gd name="T43" fmla="*/ 15 h 179"/>
              <a:gd name="T44" fmla="*/ 3 w 128"/>
              <a:gd name="T45" fmla="*/ 38 h 179"/>
              <a:gd name="T46" fmla="*/ 9 w 128"/>
              <a:gd name="T47" fmla="*/ 44 h 179"/>
              <a:gd name="T48" fmla="*/ 32 w 128"/>
              <a:gd name="T49" fmla="*/ 33 h 179"/>
              <a:gd name="T50" fmla="*/ 43 w 128"/>
              <a:gd name="T51" fmla="*/ 9 h 179"/>
              <a:gd name="T52" fmla="*/ 49 w 128"/>
              <a:gd name="T53" fmla="*/ 93 h 179"/>
              <a:gd name="T54" fmla="*/ 49 w 128"/>
              <a:gd name="T55" fmla="*/ 105 h 179"/>
              <a:gd name="T56" fmla="*/ 66 w 128"/>
              <a:gd name="T57" fmla="*/ 105 h 179"/>
              <a:gd name="T58" fmla="*/ 66 w 128"/>
              <a:gd name="T59" fmla="*/ 93 h 179"/>
              <a:gd name="T60" fmla="*/ 58 w 128"/>
              <a:gd name="T61" fmla="*/ 95 h 179"/>
              <a:gd name="T62" fmla="*/ 49 w 128"/>
              <a:gd name="T63" fmla="*/ 93 h 179"/>
              <a:gd name="T64" fmla="*/ 70 w 128"/>
              <a:gd name="T65" fmla="*/ 76 h 179"/>
              <a:gd name="T66" fmla="*/ 58 w 128"/>
              <a:gd name="T67" fmla="*/ 64 h 179"/>
              <a:gd name="T68" fmla="*/ 45 w 128"/>
              <a:gd name="T69" fmla="*/ 76 h 179"/>
              <a:gd name="T70" fmla="*/ 58 w 128"/>
              <a:gd name="T71" fmla="*/ 88 h 179"/>
              <a:gd name="T72" fmla="*/ 70 w 128"/>
              <a:gd name="T73" fmla="*/ 76 h 179"/>
              <a:gd name="T74" fmla="*/ 62 w 128"/>
              <a:gd name="T75" fmla="*/ 113 h 179"/>
              <a:gd name="T76" fmla="*/ 53 w 128"/>
              <a:gd name="T77" fmla="*/ 113 h 179"/>
              <a:gd name="T78" fmla="*/ 53 w 128"/>
              <a:gd name="T79" fmla="*/ 129 h 179"/>
              <a:gd name="T80" fmla="*/ 25 w 128"/>
              <a:gd name="T81" fmla="*/ 171 h 179"/>
              <a:gd name="T82" fmla="*/ 33 w 128"/>
              <a:gd name="T83" fmla="*/ 175 h 179"/>
              <a:gd name="T84" fmla="*/ 53 w 128"/>
              <a:gd name="T85" fmla="*/ 144 h 179"/>
              <a:gd name="T86" fmla="*/ 53 w 128"/>
              <a:gd name="T87" fmla="*/ 179 h 179"/>
              <a:gd name="T88" fmla="*/ 62 w 128"/>
              <a:gd name="T89" fmla="*/ 179 h 179"/>
              <a:gd name="T90" fmla="*/ 62 w 128"/>
              <a:gd name="T91" fmla="*/ 144 h 179"/>
              <a:gd name="T92" fmla="*/ 82 w 128"/>
              <a:gd name="T93" fmla="*/ 175 h 179"/>
              <a:gd name="T94" fmla="*/ 90 w 128"/>
              <a:gd name="T95" fmla="*/ 171 h 179"/>
              <a:gd name="T96" fmla="*/ 62 w 128"/>
              <a:gd name="T97" fmla="*/ 129 h 179"/>
              <a:gd name="T98" fmla="*/ 62 w 128"/>
              <a:gd name="T99" fmla="*/ 113 h 179"/>
              <a:gd name="T100" fmla="*/ 127 w 128"/>
              <a:gd name="T101" fmla="*/ 120 h 179"/>
              <a:gd name="T102" fmla="*/ 102 w 128"/>
              <a:gd name="T103" fmla="*/ 92 h 179"/>
              <a:gd name="T104" fmla="*/ 98 w 128"/>
              <a:gd name="T105" fmla="*/ 98 h 179"/>
              <a:gd name="T106" fmla="*/ 92 w 128"/>
              <a:gd name="T107" fmla="*/ 102 h 179"/>
              <a:gd name="T108" fmla="*/ 120 w 128"/>
              <a:gd name="T109" fmla="*/ 127 h 179"/>
              <a:gd name="T110" fmla="*/ 120 w 128"/>
              <a:gd name="T111" fmla="*/ 128 h 179"/>
              <a:gd name="T112" fmla="*/ 125 w 128"/>
              <a:gd name="T113" fmla="*/ 125 h 179"/>
              <a:gd name="T114" fmla="*/ 128 w 128"/>
              <a:gd name="T115" fmla="*/ 120 h 179"/>
              <a:gd name="T116" fmla="*/ 127 w 128"/>
              <a:gd name="T117" fmla="*/ 12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79">
                <a:moveTo>
                  <a:pt x="76" y="76"/>
                </a:moveTo>
                <a:cubicBezTo>
                  <a:pt x="76" y="81"/>
                  <a:pt x="74" y="85"/>
                  <a:pt x="71" y="89"/>
                </a:cubicBezTo>
                <a:cubicBezTo>
                  <a:pt x="84" y="99"/>
                  <a:pt x="84" y="99"/>
                  <a:pt x="84" y="99"/>
                </a:cubicBezTo>
                <a:cubicBezTo>
                  <a:pt x="84" y="100"/>
                  <a:pt x="84" y="100"/>
                  <a:pt x="84" y="100"/>
                </a:cubicBezTo>
                <a:cubicBezTo>
                  <a:pt x="85" y="101"/>
                  <a:pt x="89" y="98"/>
                  <a:pt x="94" y="94"/>
                </a:cubicBezTo>
                <a:cubicBezTo>
                  <a:pt x="98" y="90"/>
                  <a:pt x="101" y="85"/>
                  <a:pt x="100" y="84"/>
                </a:cubicBezTo>
                <a:cubicBezTo>
                  <a:pt x="100" y="84"/>
                  <a:pt x="100" y="84"/>
                  <a:pt x="99" y="84"/>
                </a:cubicBezTo>
                <a:cubicBezTo>
                  <a:pt x="78" y="58"/>
                  <a:pt x="78" y="58"/>
                  <a:pt x="78" y="58"/>
                </a:cubicBezTo>
                <a:cubicBezTo>
                  <a:pt x="77" y="61"/>
                  <a:pt x="75" y="63"/>
                  <a:pt x="73" y="66"/>
                </a:cubicBezTo>
                <a:cubicBezTo>
                  <a:pt x="75" y="69"/>
                  <a:pt x="76" y="72"/>
                  <a:pt x="76" y="76"/>
                </a:cubicBezTo>
                <a:close/>
                <a:moveTo>
                  <a:pt x="58" y="57"/>
                </a:moveTo>
                <a:cubicBezTo>
                  <a:pt x="62" y="57"/>
                  <a:pt x="66" y="59"/>
                  <a:pt x="69" y="61"/>
                </a:cubicBezTo>
                <a:cubicBezTo>
                  <a:pt x="73" y="56"/>
                  <a:pt x="75" y="52"/>
                  <a:pt x="74" y="51"/>
                </a:cubicBezTo>
                <a:cubicBezTo>
                  <a:pt x="74" y="51"/>
                  <a:pt x="74" y="51"/>
                  <a:pt x="74" y="51"/>
                </a:cubicBezTo>
                <a:cubicBezTo>
                  <a:pt x="48" y="20"/>
                  <a:pt x="48" y="20"/>
                  <a:pt x="48" y="20"/>
                </a:cubicBezTo>
                <a:cubicBezTo>
                  <a:pt x="46" y="25"/>
                  <a:pt x="42" y="31"/>
                  <a:pt x="36" y="36"/>
                </a:cubicBezTo>
                <a:cubicBezTo>
                  <a:pt x="31" y="42"/>
                  <a:pt x="25" y="46"/>
                  <a:pt x="20" y="48"/>
                </a:cubicBezTo>
                <a:cubicBezTo>
                  <a:pt x="42" y="66"/>
                  <a:pt x="42" y="66"/>
                  <a:pt x="42" y="66"/>
                </a:cubicBezTo>
                <a:cubicBezTo>
                  <a:pt x="45" y="61"/>
                  <a:pt x="51" y="57"/>
                  <a:pt x="58" y="57"/>
                </a:cubicBezTo>
                <a:close/>
                <a:moveTo>
                  <a:pt x="43" y="9"/>
                </a:moveTo>
                <a:cubicBezTo>
                  <a:pt x="38" y="4"/>
                  <a:pt x="38" y="4"/>
                  <a:pt x="38" y="4"/>
                </a:cubicBezTo>
                <a:cubicBezTo>
                  <a:pt x="34" y="0"/>
                  <a:pt x="24" y="6"/>
                  <a:pt x="14" y="15"/>
                </a:cubicBezTo>
                <a:cubicBezTo>
                  <a:pt x="5" y="25"/>
                  <a:pt x="0" y="35"/>
                  <a:pt x="3" y="38"/>
                </a:cubicBezTo>
                <a:cubicBezTo>
                  <a:pt x="9" y="44"/>
                  <a:pt x="9" y="44"/>
                  <a:pt x="9" y="44"/>
                </a:cubicBezTo>
                <a:cubicBezTo>
                  <a:pt x="12" y="47"/>
                  <a:pt x="22" y="42"/>
                  <a:pt x="32" y="33"/>
                </a:cubicBezTo>
                <a:cubicBezTo>
                  <a:pt x="42" y="23"/>
                  <a:pt x="47" y="13"/>
                  <a:pt x="43" y="9"/>
                </a:cubicBezTo>
                <a:close/>
                <a:moveTo>
                  <a:pt x="49" y="93"/>
                </a:moveTo>
                <a:cubicBezTo>
                  <a:pt x="49" y="105"/>
                  <a:pt x="49" y="105"/>
                  <a:pt x="49" y="105"/>
                </a:cubicBezTo>
                <a:cubicBezTo>
                  <a:pt x="66" y="105"/>
                  <a:pt x="66" y="105"/>
                  <a:pt x="66" y="105"/>
                </a:cubicBezTo>
                <a:cubicBezTo>
                  <a:pt x="66" y="93"/>
                  <a:pt x="66" y="93"/>
                  <a:pt x="66" y="93"/>
                </a:cubicBezTo>
                <a:cubicBezTo>
                  <a:pt x="63" y="94"/>
                  <a:pt x="61" y="95"/>
                  <a:pt x="58" y="95"/>
                </a:cubicBezTo>
                <a:cubicBezTo>
                  <a:pt x="55" y="95"/>
                  <a:pt x="52" y="94"/>
                  <a:pt x="49" y="93"/>
                </a:cubicBezTo>
                <a:close/>
                <a:moveTo>
                  <a:pt x="70" y="76"/>
                </a:moveTo>
                <a:cubicBezTo>
                  <a:pt x="70" y="69"/>
                  <a:pt x="64" y="64"/>
                  <a:pt x="58" y="64"/>
                </a:cubicBezTo>
                <a:cubicBezTo>
                  <a:pt x="51" y="64"/>
                  <a:pt x="45" y="69"/>
                  <a:pt x="45" y="76"/>
                </a:cubicBezTo>
                <a:cubicBezTo>
                  <a:pt x="45" y="83"/>
                  <a:pt x="51" y="88"/>
                  <a:pt x="58" y="88"/>
                </a:cubicBezTo>
                <a:cubicBezTo>
                  <a:pt x="64" y="88"/>
                  <a:pt x="70" y="83"/>
                  <a:pt x="70" y="76"/>
                </a:cubicBezTo>
                <a:close/>
                <a:moveTo>
                  <a:pt x="62" y="113"/>
                </a:moveTo>
                <a:cubicBezTo>
                  <a:pt x="53" y="113"/>
                  <a:pt x="53" y="113"/>
                  <a:pt x="53" y="113"/>
                </a:cubicBezTo>
                <a:cubicBezTo>
                  <a:pt x="53" y="129"/>
                  <a:pt x="53" y="129"/>
                  <a:pt x="53" y="129"/>
                </a:cubicBezTo>
                <a:cubicBezTo>
                  <a:pt x="25" y="171"/>
                  <a:pt x="25" y="171"/>
                  <a:pt x="25" y="171"/>
                </a:cubicBezTo>
                <a:cubicBezTo>
                  <a:pt x="33" y="175"/>
                  <a:pt x="33" y="175"/>
                  <a:pt x="33" y="175"/>
                </a:cubicBezTo>
                <a:cubicBezTo>
                  <a:pt x="53" y="144"/>
                  <a:pt x="53" y="144"/>
                  <a:pt x="53" y="144"/>
                </a:cubicBezTo>
                <a:cubicBezTo>
                  <a:pt x="53" y="179"/>
                  <a:pt x="53" y="179"/>
                  <a:pt x="53" y="179"/>
                </a:cubicBezTo>
                <a:cubicBezTo>
                  <a:pt x="62" y="179"/>
                  <a:pt x="62" y="179"/>
                  <a:pt x="62" y="179"/>
                </a:cubicBezTo>
                <a:cubicBezTo>
                  <a:pt x="62" y="144"/>
                  <a:pt x="62" y="144"/>
                  <a:pt x="62" y="144"/>
                </a:cubicBezTo>
                <a:cubicBezTo>
                  <a:pt x="82" y="175"/>
                  <a:pt x="82" y="175"/>
                  <a:pt x="82" y="175"/>
                </a:cubicBezTo>
                <a:cubicBezTo>
                  <a:pt x="90" y="171"/>
                  <a:pt x="90" y="171"/>
                  <a:pt x="90" y="171"/>
                </a:cubicBezTo>
                <a:cubicBezTo>
                  <a:pt x="62" y="129"/>
                  <a:pt x="62" y="129"/>
                  <a:pt x="62" y="129"/>
                </a:cubicBezTo>
                <a:lnTo>
                  <a:pt x="62" y="113"/>
                </a:lnTo>
                <a:close/>
                <a:moveTo>
                  <a:pt x="127" y="120"/>
                </a:moveTo>
                <a:cubicBezTo>
                  <a:pt x="102" y="92"/>
                  <a:pt x="102" y="92"/>
                  <a:pt x="102" y="92"/>
                </a:cubicBezTo>
                <a:cubicBezTo>
                  <a:pt x="102" y="94"/>
                  <a:pt x="100" y="96"/>
                  <a:pt x="98" y="98"/>
                </a:cubicBezTo>
                <a:cubicBezTo>
                  <a:pt x="96" y="100"/>
                  <a:pt x="94" y="102"/>
                  <a:pt x="92" y="102"/>
                </a:cubicBezTo>
                <a:cubicBezTo>
                  <a:pt x="120" y="127"/>
                  <a:pt x="120" y="127"/>
                  <a:pt x="120" y="127"/>
                </a:cubicBezTo>
                <a:cubicBezTo>
                  <a:pt x="120" y="128"/>
                  <a:pt x="120" y="128"/>
                  <a:pt x="120" y="128"/>
                </a:cubicBezTo>
                <a:cubicBezTo>
                  <a:pt x="120" y="128"/>
                  <a:pt x="122" y="127"/>
                  <a:pt x="125" y="125"/>
                </a:cubicBezTo>
                <a:cubicBezTo>
                  <a:pt x="127" y="122"/>
                  <a:pt x="128" y="120"/>
                  <a:pt x="128" y="120"/>
                </a:cubicBezTo>
                <a:cubicBezTo>
                  <a:pt x="128" y="120"/>
                  <a:pt x="127" y="120"/>
                  <a:pt x="127" y="120"/>
                </a:cubicBezTo>
                <a:close/>
              </a:path>
            </a:pathLst>
          </a:custGeom>
          <a:solidFill>
            <a:schemeClr val="bg2"/>
          </a:solidFill>
          <a:ln>
            <a:noFill/>
          </a:ln>
        </p:spPr>
        <p:txBody>
          <a:bodyPr vert="horz" wrap="square" lIns="91440" tIns="45720" rIns="91440" bIns="45720" numCol="1" anchor="t" anchorCtr="0" compatLnSpc="1"/>
          <a:lstStyle/>
          <a:p>
            <a:endParaRPr lang="en-US"/>
          </a:p>
        </p:txBody>
      </p:sp>
      <p:sp>
        <p:nvSpPr>
          <p:cNvPr id="50" name="Freeform 78"/>
          <p:cNvSpPr>
            <a:spLocks noEditPoints="1"/>
          </p:cNvSpPr>
          <p:nvPr/>
        </p:nvSpPr>
        <p:spPr bwMode="auto">
          <a:xfrm>
            <a:off x="9565383" y="3413685"/>
            <a:ext cx="315036" cy="365791"/>
          </a:xfrm>
          <a:custGeom>
            <a:avLst/>
            <a:gdLst>
              <a:gd name="T0" fmla="*/ 37 w 136"/>
              <a:gd name="T1" fmla="*/ 51 h 158"/>
              <a:gd name="T2" fmla="*/ 49 w 136"/>
              <a:gd name="T3" fmla="*/ 63 h 158"/>
              <a:gd name="T4" fmla="*/ 62 w 136"/>
              <a:gd name="T5" fmla="*/ 51 h 158"/>
              <a:gd name="T6" fmla="*/ 49 w 136"/>
              <a:gd name="T7" fmla="*/ 39 h 158"/>
              <a:gd name="T8" fmla="*/ 37 w 136"/>
              <a:gd name="T9" fmla="*/ 51 h 158"/>
              <a:gd name="T10" fmla="*/ 28 w 136"/>
              <a:gd name="T11" fmla="*/ 158 h 158"/>
              <a:gd name="T12" fmla="*/ 136 w 136"/>
              <a:gd name="T13" fmla="*/ 158 h 158"/>
              <a:gd name="T14" fmla="*/ 127 w 136"/>
              <a:gd name="T15" fmla="*/ 146 h 158"/>
              <a:gd name="T16" fmla="*/ 107 w 136"/>
              <a:gd name="T17" fmla="*/ 146 h 158"/>
              <a:gd name="T18" fmla="*/ 107 w 136"/>
              <a:gd name="T19" fmla="*/ 103 h 158"/>
              <a:gd name="T20" fmla="*/ 121 w 136"/>
              <a:gd name="T21" fmla="*/ 95 h 158"/>
              <a:gd name="T22" fmla="*/ 117 w 136"/>
              <a:gd name="T23" fmla="*/ 89 h 158"/>
              <a:gd name="T24" fmla="*/ 77 w 136"/>
              <a:gd name="T25" fmla="*/ 112 h 158"/>
              <a:gd name="T26" fmla="*/ 81 w 136"/>
              <a:gd name="T27" fmla="*/ 118 h 158"/>
              <a:gd name="T28" fmla="*/ 86 w 136"/>
              <a:gd name="T29" fmla="*/ 115 h 158"/>
              <a:gd name="T30" fmla="*/ 86 w 136"/>
              <a:gd name="T31" fmla="*/ 129 h 158"/>
              <a:gd name="T32" fmla="*/ 36 w 136"/>
              <a:gd name="T33" fmla="*/ 64 h 158"/>
              <a:gd name="T34" fmla="*/ 30 w 136"/>
              <a:gd name="T35" fmla="*/ 51 h 158"/>
              <a:gd name="T36" fmla="*/ 30 w 136"/>
              <a:gd name="T37" fmla="*/ 51 h 158"/>
              <a:gd name="T38" fmla="*/ 68 w 136"/>
              <a:gd name="T39" fmla="*/ 146 h 158"/>
              <a:gd name="T40" fmla="*/ 37 w 136"/>
              <a:gd name="T41" fmla="*/ 146 h 158"/>
              <a:gd name="T42" fmla="*/ 28 w 136"/>
              <a:gd name="T43" fmla="*/ 158 h 158"/>
              <a:gd name="T44" fmla="*/ 36 w 136"/>
              <a:gd name="T45" fmla="*/ 16 h 158"/>
              <a:gd name="T46" fmla="*/ 45 w 136"/>
              <a:gd name="T47" fmla="*/ 33 h 158"/>
              <a:gd name="T48" fmla="*/ 49 w 136"/>
              <a:gd name="T49" fmla="*/ 32 h 158"/>
              <a:gd name="T50" fmla="*/ 68 w 136"/>
              <a:gd name="T51" fmla="*/ 51 h 158"/>
              <a:gd name="T52" fmla="*/ 63 w 136"/>
              <a:gd name="T53" fmla="*/ 64 h 158"/>
              <a:gd name="T54" fmla="*/ 75 w 136"/>
              <a:gd name="T55" fmla="*/ 84 h 158"/>
              <a:gd name="T56" fmla="*/ 75 w 136"/>
              <a:gd name="T57" fmla="*/ 84 h 158"/>
              <a:gd name="T58" fmla="*/ 74 w 136"/>
              <a:gd name="T59" fmla="*/ 89 h 158"/>
              <a:gd name="T60" fmla="*/ 78 w 136"/>
              <a:gd name="T61" fmla="*/ 90 h 158"/>
              <a:gd name="T62" fmla="*/ 95 w 136"/>
              <a:gd name="T63" fmla="*/ 80 h 158"/>
              <a:gd name="T64" fmla="*/ 96 w 136"/>
              <a:gd name="T65" fmla="*/ 76 h 158"/>
              <a:gd name="T66" fmla="*/ 92 w 136"/>
              <a:gd name="T67" fmla="*/ 74 h 158"/>
              <a:gd name="T68" fmla="*/ 77 w 136"/>
              <a:gd name="T69" fmla="*/ 49 h 158"/>
              <a:gd name="T70" fmla="*/ 77 w 136"/>
              <a:gd name="T71" fmla="*/ 42 h 158"/>
              <a:gd name="T72" fmla="*/ 71 w 136"/>
              <a:gd name="T73" fmla="*/ 30 h 158"/>
              <a:gd name="T74" fmla="*/ 65 w 136"/>
              <a:gd name="T75" fmla="*/ 27 h 158"/>
              <a:gd name="T76" fmla="*/ 53 w 136"/>
              <a:gd name="T77" fmla="*/ 6 h 158"/>
              <a:gd name="T78" fmla="*/ 53 w 136"/>
              <a:gd name="T79" fmla="*/ 6 h 158"/>
              <a:gd name="T80" fmla="*/ 54 w 136"/>
              <a:gd name="T81" fmla="*/ 2 h 158"/>
              <a:gd name="T82" fmla="*/ 50 w 136"/>
              <a:gd name="T83" fmla="*/ 1 h 158"/>
              <a:gd name="T84" fmla="*/ 33 w 136"/>
              <a:gd name="T85" fmla="*/ 11 h 158"/>
              <a:gd name="T86" fmla="*/ 32 w 136"/>
              <a:gd name="T87" fmla="*/ 15 h 158"/>
              <a:gd name="T88" fmla="*/ 36 w 136"/>
              <a:gd name="T89" fmla="*/ 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 h="158">
                <a:moveTo>
                  <a:pt x="37" y="51"/>
                </a:moveTo>
                <a:cubicBezTo>
                  <a:pt x="37" y="58"/>
                  <a:pt x="42" y="63"/>
                  <a:pt x="49" y="63"/>
                </a:cubicBezTo>
                <a:cubicBezTo>
                  <a:pt x="56" y="63"/>
                  <a:pt x="62" y="58"/>
                  <a:pt x="62" y="51"/>
                </a:cubicBezTo>
                <a:cubicBezTo>
                  <a:pt x="62" y="44"/>
                  <a:pt x="56" y="39"/>
                  <a:pt x="49" y="39"/>
                </a:cubicBezTo>
                <a:cubicBezTo>
                  <a:pt x="42" y="39"/>
                  <a:pt x="37" y="44"/>
                  <a:pt x="37" y="51"/>
                </a:cubicBezTo>
                <a:close/>
                <a:moveTo>
                  <a:pt x="28" y="158"/>
                </a:moveTo>
                <a:cubicBezTo>
                  <a:pt x="136" y="158"/>
                  <a:pt x="136" y="158"/>
                  <a:pt x="136" y="158"/>
                </a:cubicBezTo>
                <a:cubicBezTo>
                  <a:pt x="127" y="146"/>
                  <a:pt x="127" y="146"/>
                  <a:pt x="127" y="146"/>
                </a:cubicBezTo>
                <a:cubicBezTo>
                  <a:pt x="107" y="146"/>
                  <a:pt x="107" y="146"/>
                  <a:pt x="107" y="146"/>
                </a:cubicBezTo>
                <a:cubicBezTo>
                  <a:pt x="107" y="103"/>
                  <a:pt x="107" y="103"/>
                  <a:pt x="107" y="103"/>
                </a:cubicBezTo>
                <a:cubicBezTo>
                  <a:pt x="121" y="95"/>
                  <a:pt x="121" y="95"/>
                  <a:pt x="121" y="95"/>
                </a:cubicBezTo>
                <a:cubicBezTo>
                  <a:pt x="117" y="89"/>
                  <a:pt x="117" y="89"/>
                  <a:pt x="117" y="89"/>
                </a:cubicBezTo>
                <a:cubicBezTo>
                  <a:pt x="77" y="112"/>
                  <a:pt x="77" y="112"/>
                  <a:pt x="77" y="112"/>
                </a:cubicBezTo>
                <a:cubicBezTo>
                  <a:pt x="81" y="118"/>
                  <a:pt x="81" y="118"/>
                  <a:pt x="81" y="118"/>
                </a:cubicBezTo>
                <a:cubicBezTo>
                  <a:pt x="86" y="115"/>
                  <a:pt x="86" y="115"/>
                  <a:pt x="86" y="115"/>
                </a:cubicBezTo>
                <a:cubicBezTo>
                  <a:pt x="86" y="129"/>
                  <a:pt x="86" y="129"/>
                  <a:pt x="86" y="129"/>
                </a:cubicBezTo>
                <a:cubicBezTo>
                  <a:pt x="38" y="128"/>
                  <a:pt x="18" y="86"/>
                  <a:pt x="36" y="64"/>
                </a:cubicBezTo>
                <a:cubicBezTo>
                  <a:pt x="32" y="61"/>
                  <a:pt x="30" y="56"/>
                  <a:pt x="30" y="51"/>
                </a:cubicBezTo>
                <a:cubicBezTo>
                  <a:pt x="30" y="51"/>
                  <a:pt x="30" y="51"/>
                  <a:pt x="30" y="51"/>
                </a:cubicBezTo>
                <a:cubicBezTo>
                  <a:pt x="0" y="74"/>
                  <a:pt x="14" y="129"/>
                  <a:pt x="68" y="146"/>
                </a:cubicBezTo>
                <a:cubicBezTo>
                  <a:pt x="37" y="146"/>
                  <a:pt x="37" y="146"/>
                  <a:pt x="37" y="146"/>
                </a:cubicBezTo>
                <a:lnTo>
                  <a:pt x="28" y="158"/>
                </a:lnTo>
                <a:close/>
                <a:moveTo>
                  <a:pt x="36" y="16"/>
                </a:moveTo>
                <a:cubicBezTo>
                  <a:pt x="45" y="33"/>
                  <a:pt x="45" y="33"/>
                  <a:pt x="45" y="33"/>
                </a:cubicBezTo>
                <a:cubicBezTo>
                  <a:pt x="47" y="33"/>
                  <a:pt x="48" y="32"/>
                  <a:pt x="49" y="32"/>
                </a:cubicBezTo>
                <a:cubicBezTo>
                  <a:pt x="60" y="32"/>
                  <a:pt x="68" y="41"/>
                  <a:pt x="68" y="51"/>
                </a:cubicBezTo>
                <a:cubicBezTo>
                  <a:pt x="68" y="56"/>
                  <a:pt x="66" y="60"/>
                  <a:pt x="63" y="64"/>
                </a:cubicBezTo>
                <a:cubicBezTo>
                  <a:pt x="75" y="84"/>
                  <a:pt x="75" y="84"/>
                  <a:pt x="75" y="84"/>
                </a:cubicBezTo>
                <a:cubicBezTo>
                  <a:pt x="75" y="84"/>
                  <a:pt x="75" y="84"/>
                  <a:pt x="75" y="84"/>
                </a:cubicBezTo>
                <a:cubicBezTo>
                  <a:pt x="73" y="85"/>
                  <a:pt x="73" y="87"/>
                  <a:pt x="74" y="89"/>
                </a:cubicBezTo>
                <a:cubicBezTo>
                  <a:pt x="74" y="90"/>
                  <a:pt x="76" y="91"/>
                  <a:pt x="78" y="90"/>
                </a:cubicBezTo>
                <a:cubicBezTo>
                  <a:pt x="95" y="80"/>
                  <a:pt x="95" y="80"/>
                  <a:pt x="95" y="80"/>
                </a:cubicBezTo>
                <a:cubicBezTo>
                  <a:pt x="97" y="79"/>
                  <a:pt x="97" y="77"/>
                  <a:pt x="96" y="76"/>
                </a:cubicBezTo>
                <a:cubicBezTo>
                  <a:pt x="95" y="74"/>
                  <a:pt x="93" y="74"/>
                  <a:pt x="92" y="74"/>
                </a:cubicBezTo>
                <a:cubicBezTo>
                  <a:pt x="77" y="49"/>
                  <a:pt x="77" y="49"/>
                  <a:pt x="77" y="49"/>
                </a:cubicBezTo>
                <a:cubicBezTo>
                  <a:pt x="78" y="47"/>
                  <a:pt x="79" y="44"/>
                  <a:pt x="77" y="42"/>
                </a:cubicBezTo>
                <a:cubicBezTo>
                  <a:pt x="71" y="30"/>
                  <a:pt x="71" y="30"/>
                  <a:pt x="71" y="30"/>
                </a:cubicBezTo>
                <a:cubicBezTo>
                  <a:pt x="70" y="28"/>
                  <a:pt x="67" y="27"/>
                  <a:pt x="65" y="27"/>
                </a:cubicBezTo>
                <a:cubicBezTo>
                  <a:pt x="53" y="6"/>
                  <a:pt x="53" y="6"/>
                  <a:pt x="53" y="6"/>
                </a:cubicBezTo>
                <a:cubicBezTo>
                  <a:pt x="53" y="6"/>
                  <a:pt x="53" y="6"/>
                  <a:pt x="53" y="6"/>
                </a:cubicBezTo>
                <a:cubicBezTo>
                  <a:pt x="55" y="5"/>
                  <a:pt x="55" y="3"/>
                  <a:pt x="54" y="2"/>
                </a:cubicBezTo>
                <a:cubicBezTo>
                  <a:pt x="53" y="0"/>
                  <a:pt x="51" y="0"/>
                  <a:pt x="50" y="1"/>
                </a:cubicBezTo>
                <a:cubicBezTo>
                  <a:pt x="33" y="11"/>
                  <a:pt x="33" y="11"/>
                  <a:pt x="33" y="11"/>
                </a:cubicBezTo>
                <a:cubicBezTo>
                  <a:pt x="31" y="11"/>
                  <a:pt x="31" y="14"/>
                  <a:pt x="32" y="15"/>
                </a:cubicBezTo>
                <a:cubicBezTo>
                  <a:pt x="32" y="17"/>
                  <a:pt x="34" y="17"/>
                  <a:pt x="36" y="16"/>
                </a:cubicBezTo>
                <a:close/>
              </a:path>
            </a:pathLst>
          </a:custGeom>
          <a:solidFill>
            <a:schemeClr val="bg2"/>
          </a:solidFill>
          <a:ln>
            <a:noFill/>
          </a:ln>
        </p:spPr>
        <p:txBody>
          <a:bodyPr vert="horz" wrap="square" lIns="91440" tIns="45720" rIns="91440" bIns="45720" numCol="1" anchor="t" anchorCtr="0" compatLnSpc="1"/>
          <a:lstStyle/>
          <a:p>
            <a:endParaRPr lang="en-US"/>
          </a:p>
        </p:txBody>
      </p:sp>
      <p:sp>
        <p:nvSpPr>
          <p:cNvPr id="2" name="文本框 1"/>
          <p:cNvSpPr txBox="1"/>
          <p:nvPr/>
        </p:nvSpPr>
        <p:spPr>
          <a:xfrm>
            <a:off x="3092450" y="1983105"/>
            <a:ext cx="5534660" cy="3569335"/>
          </a:xfrm>
          <a:prstGeom prst="rect">
            <a:avLst/>
          </a:prstGeom>
          <a:noFill/>
        </p:spPr>
        <p:txBody>
          <a:bodyPr wrap="square" rtlCol="0">
            <a:spAutoFit/>
          </a:bodyPr>
          <a:lstStyle/>
          <a:p>
            <a:r>
              <a:rPr lang="en-US" altLang="zh-CN" sz="2800">
                <a:solidFill>
                  <a:schemeClr val="bg1"/>
                </a:solidFill>
                <a:uFillTx/>
              </a:rPr>
              <a:t>    </a:t>
            </a:r>
            <a:r>
              <a:rPr lang="zh-CN" altLang="en-US" sz="2800">
                <a:solidFill>
                  <a:schemeClr val="bg1"/>
                </a:solidFill>
                <a:uFillTx/>
              </a:rPr>
              <a:t>电子信息工程</a:t>
            </a:r>
            <a:r>
              <a:rPr lang="zh-CN" altLang="en-US">
                <a:solidFill>
                  <a:schemeClr val="bg1"/>
                </a:solidFill>
                <a:uFillTx/>
              </a:rPr>
              <a:t>是一个口径非常宽的专业。所谓的口径宽，也就意味着你在大学阶段能够学习非常多课程，涉猎相当广泛。横跨电子电路、信号处理、网络、通信、微波等众多领域，然而这也意味着，大部分人只能是涉猎，难以做到样样精通。从而本科做研发的少，做技术支持和售前市场或者售后支持的多，研究生做研发的多。 从行业来讲，更是广泛，有去运营商的，比如移动、网通。有去外企的，比如西门子，朗讯，有去国企的，比如国家无线电测量中心，航天五院，有去大公司的，比如华为、联想、中兴，还有去小公司做研发的。还有做公务员的。总得来讲，就业不错，就是创业的较少</a:t>
            </a:r>
            <a:r>
              <a:rPr lang="en-US" altLang="zh-CN">
                <a:solidFill>
                  <a:schemeClr val="bg1"/>
                </a:solidFill>
                <a:uFillTx/>
              </a:rPr>
              <a: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9" y="-3346"/>
            <a:ext cx="12193057" cy="6864691"/>
          </a:xfrm>
          <a:prstGeom prst="rect">
            <a:avLst/>
          </a:prstGeom>
        </p:spPr>
      </p:pic>
      <p:sp>
        <p:nvSpPr>
          <p:cNvPr id="3" name="矩形 2"/>
          <p:cNvSpPr/>
          <p:nvPr/>
        </p:nvSpPr>
        <p:spPr>
          <a:xfrm>
            <a:off x="-529" y="2200274"/>
            <a:ext cx="12193057" cy="2457450"/>
          </a:xfrm>
          <a:prstGeom prst="rect">
            <a:avLst/>
          </a:prstGeom>
          <a:solidFill>
            <a:schemeClr val="bg1">
              <a:lumMod val="6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371850" y="2998987"/>
            <a:ext cx="5353051" cy="860025"/>
            <a:chOff x="3181350" y="1944915"/>
            <a:chExt cx="5353051" cy="860025"/>
          </a:xfrm>
        </p:grpSpPr>
        <p:sp>
          <p:nvSpPr>
            <p:cNvPr id="5" name="文本框 4"/>
            <p:cNvSpPr txBox="1"/>
            <p:nvPr/>
          </p:nvSpPr>
          <p:spPr>
            <a:xfrm>
              <a:off x="3181350" y="1973943"/>
              <a:ext cx="2392137" cy="830997"/>
            </a:xfrm>
            <a:prstGeom prst="rect">
              <a:avLst/>
            </a:prstGeom>
            <a:noFill/>
          </p:spPr>
          <p:txBody>
            <a:bodyPr wrap="square" rtlCol="0">
              <a:spAutoFit/>
            </a:bodyPr>
            <a:lstStyle/>
            <a:p>
              <a:r>
                <a:rPr lang="en-US" altLang="zh-CN" sz="4800" b="1" dirty="0">
                  <a:solidFill>
                    <a:srgbClr val="FC4657"/>
                  </a:solidFill>
                </a:rPr>
                <a:t>Part 02</a:t>
              </a:r>
              <a:endParaRPr lang="zh-CN" altLang="en-US" sz="4800" b="1" dirty="0">
                <a:solidFill>
                  <a:srgbClr val="FC4657"/>
                </a:solidFill>
              </a:endParaRPr>
            </a:p>
          </p:txBody>
        </p:sp>
        <p:sp>
          <p:nvSpPr>
            <p:cNvPr id="6" name="文本框 5"/>
            <p:cNvSpPr txBox="1"/>
            <p:nvPr/>
          </p:nvSpPr>
          <p:spPr>
            <a:xfrm>
              <a:off x="5788878" y="1944915"/>
              <a:ext cx="2745523" cy="829945"/>
            </a:xfrm>
            <a:prstGeom prst="rect">
              <a:avLst/>
            </a:prstGeom>
            <a:noFill/>
          </p:spPr>
          <p:txBody>
            <a:bodyPr wrap="square" rtlCol="0">
              <a:spAutoFit/>
            </a:bodyPr>
            <a:lstStyle/>
            <a:p>
              <a:r>
                <a:rPr lang="zh-CN" altLang="en-US" sz="4800" dirty="0">
                  <a:solidFill>
                    <a:srgbClr val="FFFFFF"/>
                  </a:solidFill>
                </a:rPr>
                <a:t>就业前景</a:t>
              </a:r>
            </a:p>
          </p:txBody>
        </p:sp>
      </p:gr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pic>
        <p:nvPicPr>
          <p:cNvPr id="12" name="图片 11"/>
          <p:cNvPicPr>
            <a:picLocks noChangeAspect="1"/>
          </p:cNvPicPr>
          <p:nvPr/>
        </p:nvPicPr>
        <p:blipFill>
          <a:blip r:embed="rId4"/>
          <a:srcRect/>
          <a:stretch>
            <a:fillRect/>
          </a:stretch>
        </p:blipFill>
        <p:spPr>
          <a:xfrm>
            <a:off x="-529" y="-2711"/>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2045" name="Shape 2045"/>
          <p:cNvSpPr/>
          <p:nvPr/>
        </p:nvSpPr>
        <p:spPr>
          <a:xfrm>
            <a:off x="9672604" y="972469"/>
            <a:ext cx="769053" cy="769053"/>
          </a:xfrm>
          <a:prstGeom prst="ellipse">
            <a:avLst/>
          </a:prstGeom>
          <a:solidFill>
            <a:schemeClr val="accent2"/>
          </a:solidFill>
          <a:ln>
            <a:noFill/>
          </a:ln>
        </p:spPr>
        <p:txBody>
          <a:bodyPr lIns="121900" tIns="60933" rIns="121900" bIns="60933" anchor="ctr" anchorCtr="0">
            <a:noAutofit/>
          </a:bodyPr>
          <a:lstStyle/>
          <a:p>
            <a:pPr algn="ctr"/>
            <a:endParaRPr>
              <a:solidFill>
                <a:schemeClr val="lt1"/>
              </a:solidFill>
              <a:cs typeface="+mn-ea"/>
              <a:sym typeface="+mn-lt"/>
            </a:endParaRPr>
          </a:p>
        </p:txBody>
      </p:sp>
      <p:sp>
        <p:nvSpPr>
          <p:cNvPr id="2046" name="Shape 2046"/>
          <p:cNvSpPr txBox="1"/>
          <p:nvPr/>
        </p:nvSpPr>
        <p:spPr>
          <a:xfrm>
            <a:off x="9741538" y="1080829"/>
            <a:ext cx="629912" cy="552299"/>
          </a:xfrm>
          <a:prstGeom prst="rect">
            <a:avLst/>
          </a:prstGeom>
          <a:noFill/>
          <a:ln>
            <a:noFill/>
          </a:ln>
        </p:spPr>
        <p:txBody>
          <a:bodyPr lIns="0" tIns="0" rIns="0" bIns="0" anchor="t" anchorCtr="0">
            <a:noAutofit/>
          </a:bodyPr>
          <a:lstStyle/>
          <a:p>
            <a:pPr algn="ctr">
              <a:buSzPct val="25000"/>
            </a:pPr>
            <a:r>
              <a:rPr lang="en-US" sz="3735">
                <a:solidFill>
                  <a:schemeClr val="lt1"/>
                </a:solidFill>
                <a:cs typeface="+mn-ea"/>
                <a:sym typeface="+mn-lt"/>
              </a:rPr>
              <a:t>4</a:t>
            </a:r>
          </a:p>
        </p:txBody>
      </p:sp>
      <p:cxnSp>
        <p:nvCxnSpPr>
          <p:cNvPr id="2047" name="Shape 2047"/>
          <p:cNvCxnSpPr>
            <a:endCxn id="2045" idx="0"/>
          </p:cNvCxnSpPr>
          <p:nvPr/>
        </p:nvCxnSpPr>
        <p:spPr>
          <a:xfrm>
            <a:off x="10057130" y="-2071932"/>
            <a:ext cx="0" cy="3044400"/>
          </a:xfrm>
          <a:prstGeom prst="straightConnector1">
            <a:avLst/>
          </a:prstGeom>
          <a:noFill/>
          <a:ln w="12700" cap="flat" cmpd="sng">
            <a:solidFill>
              <a:schemeClr val="accent2"/>
            </a:solidFill>
            <a:prstDash val="solid"/>
            <a:round/>
            <a:headEnd type="none" w="med" len="med"/>
            <a:tailEnd type="none" w="med" len="med"/>
          </a:ln>
        </p:spPr>
      </p:cxnSp>
      <p:cxnSp>
        <p:nvCxnSpPr>
          <p:cNvPr id="2050" name="Shape 2050"/>
          <p:cNvCxnSpPr>
            <a:endCxn id="2045" idx="4"/>
          </p:cNvCxnSpPr>
          <p:nvPr/>
        </p:nvCxnSpPr>
        <p:spPr>
          <a:xfrm rot="10800000">
            <a:off x="10057130" y="1740887"/>
            <a:ext cx="0" cy="1280400"/>
          </a:xfrm>
          <a:prstGeom prst="straightConnector1">
            <a:avLst/>
          </a:prstGeom>
          <a:noFill/>
          <a:ln w="12700" cap="flat" cmpd="sng">
            <a:solidFill>
              <a:schemeClr val="accent2"/>
            </a:solidFill>
            <a:prstDash val="solid"/>
            <a:round/>
            <a:headEnd type="none" w="med" len="med"/>
            <a:tailEnd type="none" w="med" len="med"/>
          </a:ln>
        </p:spPr>
      </p:cxnSp>
      <p:cxnSp>
        <p:nvCxnSpPr>
          <p:cNvPr id="2052" name="Shape 2052"/>
          <p:cNvCxnSpPr/>
          <p:nvPr/>
        </p:nvCxnSpPr>
        <p:spPr>
          <a:xfrm>
            <a:off x="6544735" y="3429001"/>
            <a:ext cx="1097280" cy="2116"/>
          </a:xfrm>
          <a:prstGeom prst="straightConnector1">
            <a:avLst/>
          </a:prstGeom>
          <a:noFill/>
          <a:ln w="9525" cap="flat" cmpd="sng">
            <a:solidFill>
              <a:srgbClr val="646464"/>
            </a:solidFill>
            <a:prstDash val="dash"/>
            <a:round/>
            <a:headEnd type="none" w="med" len="med"/>
            <a:tailEnd type="none" w="med" len="med"/>
          </a:ln>
        </p:spPr>
      </p:cxnSp>
      <p:sp>
        <p:nvSpPr>
          <p:cNvPr id="2053" name="Shape 2053"/>
          <p:cNvSpPr/>
          <p:nvPr/>
        </p:nvSpPr>
        <p:spPr>
          <a:xfrm>
            <a:off x="7999968" y="2783126"/>
            <a:ext cx="1520517" cy="1111031"/>
          </a:xfrm>
          <a:custGeom>
            <a:avLst/>
            <a:gdLst/>
            <a:ahLst/>
            <a:cxnLst/>
            <a:rect l="0" t="0" r="0" b="0"/>
            <a:pathLst>
              <a:path w="120000" h="120000" extrusionOk="0">
                <a:moveTo>
                  <a:pt x="112855" y="60000"/>
                </a:moveTo>
                <a:cubicBezTo>
                  <a:pt x="117616" y="66877"/>
                  <a:pt x="120000" y="75000"/>
                  <a:pt x="120000" y="84372"/>
                </a:cubicBezTo>
                <a:cubicBezTo>
                  <a:pt x="120000" y="92811"/>
                  <a:pt x="117377" y="100861"/>
                  <a:pt x="112144" y="108516"/>
                </a:cubicBezTo>
                <a:cubicBezTo>
                  <a:pt x="106905" y="116166"/>
                  <a:pt x="100950" y="120000"/>
                  <a:pt x="94283" y="120000"/>
                </a:cubicBezTo>
                <a:lnTo>
                  <a:pt x="72855" y="120000"/>
                </a:lnTo>
                <a:cubicBezTo>
                  <a:pt x="67377" y="120000"/>
                  <a:pt x="63394" y="118361"/>
                  <a:pt x="60894" y="115077"/>
                </a:cubicBezTo>
                <a:cubicBezTo>
                  <a:pt x="58394" y="111794"/>
                  <a:pt x="57144" y="106561"/>
                  <a:pt x="57144" y="99372"/>
                </a:cubicBezTo>
                <a:lnTo>
                  <a:pt x="57144" y="48044"/>
                </a:lnTo>
                <a:lnTo>
                  <a:pt x="45533" y="63283"/>
                </a:lnTo>
                <a:cubicBezTo>
                  <a:pt x="44822" y="64066"/>
                  <a:pt x="44133" y="64022"/>
                  <a:pt x="43483" y="63166"/>
                </a:cubicBezTo>
                <a:cubicBezTo>
                  <a:pt x="42827" y="62305"/>
                  <a:pt x="42794" y="61405"/>
                  <a:pt x="43394" y="60466"/>
                </a:cubicBezTo>
                <a:lnTo>
                  <a:pt x="56250" y="43827"/>
                </a:lnTo>
                <a:cubicBezTo>
                  <a:pt x="57794" y="41800"/>
                  <a:pt x="59344" y="41800"/>
                  <a:pt x="60894" y="43827"/>
                </a:cubicBezTo>
                <a:lnTo>
                  <a:pt x="73750" y="60466"/>
                </a:lnTo>
                <a:cubicBezTo>
                  <a:pt x="74344" y="61405"/>
                  <a:pt x="74344" y="62344"/>
                  <a:pt x="73750" y="63283"/>
                </a:cubicBezTo>
                <a:cubicBezTo>
                  <a:pt x="73394" y="63594"/>
                  <a:pt x="73033" y="63750"/>
                  <a:pt x="72677" y="63750"/>
                </a:cubicBezTo>
                <a:cubicBezTo>
                  <a:pt x="72322" y="63750"/>
                  <a:pt x="71966" y="63594"/>
                  <a:pt x="71605" y="63283"/>
                </a:cubicBezTo>
                <a:lnTo>
                  <a:pt x="60000" y="48044"/>
                </a:lnTo>
                <a:lnTo>
                  <a:pt x="60000" y="99372"/>
                </a:lnTo>
                <a:cubicBezTo>
                  <a:pt x="60000" y="105466"/>
                  <a:pt x="60983" y="109805"/>
                  <a:pt x="62944" y="112383"/>
                </a:cubicBezTo>
                <a:cubicBezTo>
                  <a:pt x="64911" y="114961"/>
                  <a:pt x="68216" y="116250"/>
                  <a:pt x="72855" y="116250"/>
                </a:cubicBezTo>
                <a:lnTo>
                  <a:pt x="94283" y="116250"/>
                </a:lnTo>
                <a:cubicBezTo>
                  <a:pt x="100238" y="116250"/>
                  <a:pt x="105533" y="112811"/>
                  <a:pt x="110177" y="105938"/>
                </a:cubicBezTo>
                <a:cubicBezTo>
                  <a:pt x="114822" y="99061"/>
                  <a:pt x="117144" y="91872"/>
                  <a:pt x="117144" y="84372"/>
                </a:cubicBezTo>
                <a:cubicBezTo>
                  <a:pt x="117144" y="75783"/>
                  <a:pt x="115000" y="68477"/>
                  <a:pt x="110716" y="62461"/>
                </a:cubicBezTo>
                <a:cubicBezTo>
                  <a:pt x="106427" y="56450"/>
                  <a:pt x="101905" y="53127"/>
                  <a:pt x="97144" y="52500"/>
                </a:cubicBezTo>
                <a:lnTo>
                  <a:pt x="97144" y="58122"/>
                </a:lnTo>
                <a:cubicBezTo>
                  <a:pt x="97144" y="59377"/>
                  <a:pt x="96666" y="60000"/>
                  <a:pt x="95716" y="60000"/>
                </a:cubicBezTo>
                <a:cubicBezTo>
                  <a:pt x="94761" y="60000"/>
                  <a:pt x="94283" y="59377"/>
                  <a:pt x="94283" y="58122"/>
                </a:cubicBezTo>
                <a:lnTo>
                  <a:pt x="94283" y="52500"/>
                </a:lnTo>
                <a:cubicBezTo>
                  <a:pt x="94283" y="39533"/>
                  <a:pt x="91188" y="28166"/>
                  <a:pt x="85000" y="18400"/>
                </a:cubicBezTo>
                <a:cubicBezTo>
                  <a:pt x="78811" y="8633"/>
                  <a:pt x="70000" y="3750"/>
                  <a:pt x="58572" y="3750"/>
                </a:cubicBezTo>
                <a:cubicBezTo>
                  <a:pt x="47738" y="3750"/>
                  <a:pt x="39016" y="8283"/>
                  <a:pt x="32411" y="17344"/>
                </a:cubicBezTo>
                <a:cubicBezTo>
                  <a:pt x="25805" y="26405"/>
                  <a:pt x="22200" y="37033"/>
                  <a:pt x="21605" y="49216"/>
                </a:cubicBezTo>
                <a:cubicBezTo>
                  <a:pt x="23033" y="48905"/>
                  <a:pt x="24405" y="48750"/>
                  <a:pt x="25716" y="48750"/>
                </a:cubicBezTo>
                <a:lnTo>
                  <a:pt x="30000" y="48750"/>
                </a:lnTo>
                <a:cubicBezTo>
                  <a:pt x="30950" y="48750"/>
                  <a:pt x="31427" y="49377"/>
                  <a:pt x="31427" y="50622"/>
                </a:cubicBezTo>
                <a:cubicBezTo>
                  <a:pt x="31427" y="51877"/>
                  <a:pt x="30950" y="52500"/>
                  <a:pt x="30000" y="52500"/>
                </a:cubicBezTo>
                <a:lnTo>
                  <a:pt x="25716" y="52500"/>
                </a:lnTo>
                <a:cubicBezTo>
                  <a:pt x="18811" y="52500"/>
                  <a:pt x="13272" y="56094"/>
                  <a:pt x="9105" y="63283"/>
                </a:cubicBezTo>
                <a:cubicBezTo>
                  <a:pt x="4938" y="70472"/>
                  <a:pt x="2855" y="77500"/>
                  <a:pt x="2855" y="84372"/>
                </a:cubicBezTo>
                <a:cubicBezTo>
                  <a:pt x="2855" y="92811"/>
                  <a:pt x="5150" y="100233"/>
                  <a:pt x="9733" y="106638"/>
                </a:cubicBezTo>
                <a:cubicBezTo>
                  <a:pt x="14311" y="113044"/>
                  <a:pt x="19644" y="116250"/>
                  <a:pt x="25716" y="116250"/>
                </a:cubicBezTo>
                <a:lnTo>
                  <a:pt x="44283" y="116250"/>
                </a:lnTo>
                <a:cubicBezTo>
                  <a:pt x="45238" y="116250"/>
                  <a:pt x="45716" y="116872"/>
                  <a:pt x="45716" y="118122"/>
                </a:cubicBezTo>
                <a:cubicBezTo>
                  <a:pt x="45716" y="119372"/>
                  <a:pt x="45238" y="120000"/>
                  <a:pt x="44283" y="120000"/>
                </a:cubicBezTo>
                <a:lnTo>
                  <a:pt x="25716" y="120000"/>
                </a:lnTo>
                <a:cubicBezTo>
                  <a:pt x="18811" y="120000"/>
                  <a:pt x="12794" y="116444"/>
                  <a:pt x="7677" y="109333"/>
                </a:cubicBezTo>
                <a:cubicBezTo>
                  <a:pt x="2561" y="102227"/>
                  <a:pt x="0" y="93905"/>
                  <a:pt x="0" y="84372"/>
                </a:cubicBezTo>
                <a:cubicBezTo>
                  <a:pt x="0" y="77661"/>
                  <a:pt x="1694" y="70861"/>
                  <a:pt x="5088" y="63983"/>
                </a:cubicBezTo>
                <a:cubicBezTo>
                  <a:pt x="8483" y="57111"/>
                  <a:pt x="12972" y="52500"/>
                  <a:pt x="18572" y="50155"/>
                </a:cubicBezTo>
                <a:cubicBezTo>
                  <a:pt x="19044" y="35783"/>
                  <a:pt x="23094" y="23827"/>
                  <a:pt x="30716" y="14294"/>
                </a:cubicBezTo>
                <a:cubicBezTo>
                  <a:pt x="38333" y="4766"/>
                  <a:pt x="47616" y="0"/>
                  <a:pt x="58572" y="0"/>
                </a:cubicBezTo>
                <a:cubicBezTo>
                  <a:pt x="70000" y="0"/>
                  <a:pt x="79105" y="4766"/>
                  <a:pt x="85894" y="14294"/>
                </a:cubicBezTo>
                <a:cubicBezTo>
                  <a:pt x="92677" y="23827"/>
                  <a:pt x="96366" y="35311"/>
                  <a:pt x="96966" y="48750"/>
                </a:cubicBezTo>
                <a:cubicBezTo>
                  <a:pt x="102794" y="49377"/>
                  <a:pt x="108094" y="53127"/>
                  <a:pt x="112855" y="60000"/>
                </a:cubicBezTo>
                <a:close/>
              </a:path>
            </a:pathLst>
          </a:custGeom>
          <a:solidFill>
            <a:schemeClr val="accent2"/>
          </a:solidFill>
          <a:ln>
            <a:noFill/>
          </a:ln>
        </p:spPr>
        <p:txBody>
          <a:bodyPr lIns="19033" tIns="19033" rIns="19033" bIns="19033" anchor="ctr" anchorCtr="0">
            <a:noAutofit/>
          </a:bodyPr>
          <a:lstStyle/>
          <a:p>
            <a:endParaRPr sz="1600">
              <a:solidFill>
                <a:schemeClr val="dk1"/>
              </a:solidFill>
              <a:cs typeface="+mn-ea"/>
              <a:sym typeface="+mn-lt"/>
            </a:endParaRPr>
          </a:p>
        </p:txBody>
      </p:sp>
      <p:sp>
        <p:nvSpPr>
          <p:cNvPr id="2054" name="Shape 2054"/>
          <p:cNvSpPr/>
          <p:nvPr/>
        </p:nvSpPr>
        <p:spPr>
          <a:xfrm rot="10800000" flipH="1">
            <a:off x="6045201" y="5093771"/>
            <a:ext cx="101599" cy="101599"/>
          </a:xfrm>
          <a:prstGeom prst="ellipse">
            <a:avLst/>
          </a:prstGeom>
          <a:solidFill>
            <a:schemeClr val="accent2"/>
          </a:solidFill>
          <a:ln>
            <a:noFill/>
          </a:ln>
        </p:spPr>
        <p:txBody>
          <a:bodyPr lIns="121900" tIns="60933" rIns="121900" bIns="60933" anchor="ctr" anchorCtr="0">
            <a:noAutofit/>
          </a:bodyPr>
          <a:lstStyle/>
          <a:p>
            <a:pPr algn="ctr"/>
            <a:endParaRPr>
              <a:solidFill>
                <a:schemeClr val="lt1"/>
              </a:solidFill>
              <a:cs typeface="+mn-ea"/>
              <a:sym typeface="+mn-lt"/>
            </a:endParaRPr>
          </a:p>
        </p:txBody>
      </p:sp>
      <p:sp>
        <p:nvSpPr>
          <p:cNvPr id="3" name="Shape 2049"/>
          <p:cNvSpPr txBox="1"/>
          <p:nvPr/>
        </p:nvSpPr>
        <p:spPr>
          <a:xfrm>
            <a:off x="1494155" y="1299845"/>
            <a:ext cx="4652645" cy="3362960"/>
          </a:xfrm>
          <a:prstGeom prst="rect">
            <a:avLst/>
          </a:prstGeom>
          <a:noFill/>
          <a:ln>
            <a:noFill/>
          </a:ln>
        </p:spPr>
        <p:txBody>
          <a:bodyPr lIns="0" tIns="0" rIns="0" bIns="0" anchor="t" anchorCtr="0">
            <a:noAutofit/>
          </a:bodyPr>
          <a:lstStyle>
            <a:defPPr>
              <a:defRPr lang="zh-CN"/>
            </a:defPPr>
            <a:lvl1pPr algn="just">
              <a:lnSpc>
                <a:spcPct val="130000"/>
              </a:lnSpc>
              <a:spcAft>
                <a:spcPts val="800"/>
              </a:spcAft>
              <a:buSzPct val="25000"/>
              <a:defRPr sz="1600">
                <a:solidFill>
                  <a:schemeClr val="accent5"/>
                </a:solidFill>
                <a:cs typeface="+mn-ea"/>
              </a:defRPr>
            </a:lvl1pPr>
          </a:lstStyle>
          <a:p>
            <a:pPr algn="r"/>
            <a:endParaRPr sz="2000" dirty="0">
              <a:solidFill>
                <a:schemeClr val="bg2"/>
              </a:solidFill>
              <a:sym typeface="+mn-lt"/>
            </a:endParaRPr>
          </a:p>
        </p:txBody>
      </p:sp>
      <p:sp>
        <p:nvSpPr>
          <p:cNvPr id="4" name="Shape 2049"/>
          <p:cNvSpPr txBox="1"/>
          <p:nvPr/>
        </p:nvSpPr>
        <p:spPr>
          <a:xfrm>
            <a:off x="1830070" y="1524635"/>
            <a:ext cx="4652645" cy="3362960"/>
          </a:xfrm>
          <a:prstGeom prst="rect">
            <a:avLst/>
          </a:prstGeom>
          <a:noFill/>
          <a:ln>
            <a:noFill/>
          </a:ln>
        </p:spPr>
        <p:txBody>
          <a:bodyPr lIns="0" tIns="0" rIns="0" bIns="0" anchor="t" anchorCtr="0">
            <a:noAutofit/>
          </a:bodyPr>
          <a:lstStyle>
            <a:defPPr>
              <a:defRPr lang="zh-CN"/>
            </a:defPPr>
            <a:lvl1pPr algn="just">
              <a:lnSpc>
                <a:spcPct val="130000"/>
              </a:lnSpc>
              <a:spcAft>
                <a:spcPts val="800"/>
              </a:spcAft>
              <a:buSzPct val="25000"/>
              <a:defRPr sz="1600">
                <a:solidFill>
                  <a:schemeClr val="accent5"/>
                </a:solidFill>
                <a:cs typeface="+mn-ea"/>
              </a:defRPr>
            </a:lvl1pPr>
          </a:lstStyle>
          <a:p>
            <a:pPr algn="r"/>
            <a:endParaRPr sz="2000" dirty="0">
              <a:solidFill>
                <a:schemeClr val="bg2"/>
              </a:solidFill>
              <a:sym typeface="+mn-lt"/>
            </a:endParaRPr>
          </a:p>
        </p:txBody>
      </p:sp>
      <p:sp>
        <p:nvSpPr>
          <p:cNvPr id="7" name="文本框 6"/>
          <p:cNvSpPr txBox="1"/>
          <p:nvPr/>
        </p:nvSpPr>
        <p:spPr>
          <a:xfrm>
            <a:off x="2020570" y="1524635"/>
            <a:ext cx="5737225" cy="3969385"/>
          </a:xfrm>
          <a:prstGeom prst="rect">
            <a:avLst/>
          </a:prstGeom>
          <a:noFill/>
        </p:spPr>
        <p:txBody>
          <a:bodyPr wrap="square" rtlCol="0">
            <a:spAutoFit/>
          </a:bodyPr>
          <a:lstStyle/>
          <a:p>
            <a:r>
              <a:rPr lang="en-US" altLang="zh-CN" sz="2800">
                <a:solidFill>
                  <a:schemeClr val="bg1"/>
                </a:solidFill>
                <a:uFillTx/>
              </a:rPr>
              <a:t>      由于信息时代的到来，据推测，在相当长的一段时间内，此类人才仍将供不应求。据调查，现阶段对于电子信息工程人才的需要量十分巨大，“电子信息工程”的专业，对缓解当前该类人才的供需矛盾是非常必要的。电子信息工程专业人才已经成为信息社会人才需求的热点</a:t>
            </a:r>
            <a:r>
              <a:rPr lang="en-US" altLang="zh-CN">
                <a:solidFill>
                  <a:schemeClr val="bg1"/>
                </a:solidFill>
                <a:uFillTx/>
              </a:rPr>
              <a:t>。</a:t>
            </a: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9" y="-3346"/>
            <a:ext cx="12193057" cy="6864691"/>
          </a:xfrm>
          <a:prstGeom prst="rect">
            <a:avLst/>
          </a:prstGeom>
        </p:spPr>
      </p:pic>
      <p:sp>
        <p:nvSpPr>
          <p:cNvPr id="3" name="矩形 2"/>
          <p:cNvSpPr/>
          <p:nvPr/>
        </p:nvSpPr>
        <p:spPr>
          <a:xfrm>
            <a:off x="-529" y="2200274"/>
            <a:ext cx="12193057" cy="2457450"/>
          </a:xfrm>
          <a:prstGeom prst="rect">
            <a:avLst/>
          </a:prstGeom>
          <a:solidFill>
            <a:schemeClr val="bg1">
              <a:lumMod val="6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362200" y="2999105"/>
            <a:ext cx="9669780" cy="858973"/>
            <a:chOff x="3048001" y="1944915"/>
            <a:chExt cx="9287229" cy="858973"/>
          </a:xfrm>
        </p:grpSpPr>
        <p:sp>
          <p:nvSpPr>
            <p:cNvPr id="5" name="文本框 4"/>
            <p:cNvSpPr txBox="1"/>
            <p:nvPr/>
          </p:nvSpPr>
          <p:spPr>
            <a:xfrm>
              <a:off x="3048001" y="1973943"/>
              <a:ext cx="2525487" cy="829945"/>
            </a:xfrm>
            <a:prstGeom prst="rect">
              <a:avLst/>
            </a:prstGeom>
            <a:noFill/>
          </p:spPr>
          <p:txBody>
            <a:bodyPr wrap="square" rtlCol="0">
              <a:spAutoFit/>
            </a:bodyPr>
            <a:lstStyle/>
            <a:p>
              <a:r>
                <a:rPr lang="en-US" altLang="zh-CN" sz="4800" b="1" dirty="0">
                  <a:solidFill>
                    <a:srgbClr val="FC4657"/>
                  </a:solidFill>
                </a:rPr>
                <a:t>Part 03</a:t>
              </a:r>
              <a:endParaRPr lang="zh-CN" altLang="en-US" sz="4800" b="1" dirty="0">
                <a:solidFill>
                  <a:srgbClr val="FC4657"/>
                </a:solidFill>
              </a:endParaRPr>
            </a:p>
          </p:txBody>
        </p:sp>
        <p:sp>
          <p:nvSpPr>
            <p:cNvPr id="6" name="文本框 5"/>
            <p:cNvSpPr txBox="1"/>
            <p:nvPr/>
          </p:nvSpPr>
          <p:spPr>
            <a:xfrm>
              <a:off x="5788795" y="1944915"/>
              <a:ext cx="6546435" cy="829945"/>
            </a:xfrm>
            <a:prstGeom prst="rect">
              <a:avLst/>
            </a:prstGeom>
            <a:noFill/>
          </p:spPr>
          <p:txBody>
            <a:bodyPr wrap="square" rtlCol="0">
              <a:spAutoFit/>
            </a:bodyPr>
            <a:lstStyle/>
            <a:p>
              <a:r>
                <a:rPr lang="zh-CN" altLang="en-US" sz="4800" dirty="0">
                  <a:solidFill>
                    <a:srgbClr val="FFFFFF"/>
                  </a:solidFill>
                </a:rPr>
                <a:t>职业人物访谈记录感想</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rcRect/>
          <a:stretch>
            <a:fillRect/>
          </a:stretch>
        </p:blipFill>
        <p:spPr>
          <a:xfrm>
            <a:off x="-23282" y="-6691"/>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21" name="文本框 20"/>
          <p:cNvSpPr txBox="1"/>
          <p:nvPr/>
        </p:nvSpPr>
        <p:spPr>
          <a:xfrm>
            <a:off x="4170638" y="681642"/>
            <a:ext cx="4038600" cy="584775"/>
          </a:xfrm>
          <a:prstGeom prst="rect">
            <a:avLst/>
          </a:prstGeom>
          <a:noFill/>
        </p:spPr>
        <p:txBody>
          <a:bodyPr wrap="square" rtlCol="0">
            <a:spAutoFit/>
          </a:bodyPr>
          <a:lstStyle/>
          <a:p>
            <a:r>
              <a:rPr lang="zh-CN" altLang="en-US" sz="3200" dirty="0">
                <a:solidFill>
                  <a:schemeClr val="bg1"/>
                </a:solidFill>
              </a:rPr>
              <a:t>职业生涯访谈记录</a:t>
            </a:r>
          </a:p>
        </p:txBody>
      </p:sp>
      <p:sp>
        <p:nvSpPr>
          <p:cNvPr id="2" name="Пятиугольник 1"/>
          <p:cNvSpPr/>
          <p:nvPr/>
        </p:nvSpPr>
        <p:spPr>
          <a:xfrm rot="5400000">
            <a:off x="5447928" y="3389486"/>
            <a:ext cx="1296144" cy="3456384"/>
          </a:xfrm>
          <a:prstGeom prst="homePlate">
            <a:avLst>
              <a:gd name="adj" fmla="val 27874"/>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3" name="Пятиугольник 2"/>
          <p:cNvSpPr/>
          <p:nvPr/>
        </p:nvSpPr>
        <p:spPr>
          <a:xfrm rot="5400000">
            <a:off x="5404723" y="2568595"/>
            <a:ext cx="1382554" cy="3456384"/>
          </a:xfrm>
          <a:prstGeom prst="homePlate">
            <a:avLst>
              <a:gd name="adj" fmla="val 27874"/>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4" name="Пятиугольник 3"/>
          <p:cNvSpPr/>
          <p:nvPr/>
        </p:nvSpPr>
        <p:spPr>
          <a:xfrm rot="5400000">
            <a:off x="5361520" y="1747704"/>
            <a:ext cx="1468963" cy="3456384"/>
          </a:xfrm>
          <a:prstGeom prst="homePlate">
            <a:avLst>
              <a:gd name="adj" fmla="val 27874"/>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5" name="Пятиугольник 4"/>
          <p:cNvSpPr/>
          <p:nvPr/>
        </p:nvSpPr>
        <p:spPr>
          <a:xfrm rot="5400000">
            <a:off x="5447928" y="1056427"/>
            <a:ext cx="1296144" cy="3456384"/>
          </a:xfrm>
          <a:prstGeom prst="homePlate">
            <a:avLst>
              <a:gd name="adj" fmla="val 2787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9" name="TextBox 8"/>
          <p:cNvSpPr txBox="1"/>
          <p:nvPr/>
        </p:nvSpPr>
        <p:spPr>
          <a:xfrm>
            <a:off x="944504" y="1656836"/>
            <a:ext cx="2569753" cy="3415030"/>
          </a:xfrm>
          <a:prstGeom prst="rect">
            <a:avLst/>
          </a:prstGeom>
          <a:noFill/>
        </p:spPr>
        <p:txBody>
          <a:bodyPr wrap="square" rtlCol="0">
            <a:spAutoFit/>
          </a:bodyPr>
          <a:lstStyle/>
          <a:p>
            <a:r>
              <a:rPr lang="zh-CN" altLang="zh-CN" dirty="0">
                <a:solidFill>
                  <a:schemeClr val="accent6">
                    <a:lumMod val="20000"/>
                    <a:lumOff val="80000"/>
                  </a:schemeClr>
                </a:solidFill>
              </a:rPr>
              <a:t>我：学长您好，我是您东秦电信的学弟，现在想采访您一下关于应届毕业生的就业情况，您现在方便么？涉及到您隐私的可以不用回答的。首先，请问您现在的职位是？</a:t>
            </a:r>
          </a:p>
          <a:p>
            <a:r>
              <a:rPr lang="en-US" altLang="zh-CN" dirty="0">
                <a:solidFill>
                  <a:schemeClr val="accent6">
                    <a:lumMod val="20000"/>
                    <a:lumOff val="80000"/>
                  </a:schemeClr>
                </a:solidFill>
              </a:rPr>
              <a:t> </a:t>
            </a:r>
            <a:endParaRPr lang="zh-CN" altLang="zh-CN" dirty="0">
              <a:solidFill>
                <a:schemeClr val="accent6">
                  <a:lumMod val="20000"/>
                  <a:lumOff val="80000"/>
                </a:schemeClr>
              </a:solidFill>
            </a:endParaRPr>
          </a:p>
          <a:p>
            <a:r>
              <a:rPr lang="zh-CN" altLang="zh-CN" dirty="0">
                <a:solidFill>
                  <a:schemeClr val="accent6">
                    <a:lumMod val="20000"/>
                    <a:lumOff val="80000"/>
                  </a:schemeClr>
                </a:solidFill>
              </a:rPr>
              <a:t>学长：好的，我现在一家互联网公司担任产品策划职位。</a:t>
            </a:r>
          </a:p>
        </p:txBody>
      </p:sp>
      <p:sp>
        <p:nvSpPr>
          <p:cNvPr id="10" name="TextBox 9"/>
          <p:cNvSpPr txBox="1"/>
          <p:nvPr/>
        </p:nvSpPr>
        <p:spPr>
          <a:xfrm>
            <a:off x="8301990" y="1883410"/>
            <a:ext cx="3558540" cy="3744595"/>
          </a:xfrm>
          <a:prstGeom prst="rect">
            <a:avLst/>
          </a:prstGeom>
          <a:noFill/>
        </p:spPr>
        <p:txBody>
          <a:bodyPr wrap="square" rtlCol="0">
            <a:spAutoFit/>
          </a:bodyPr>
          <a:lstStyle>
            <a:defPPr>
              <a:defRPr lang="zh-CN"/>
            </a:defPPr>
            <a:lvl1pPr algn="r">
              <a:lnSpc>
                <a:spcPct val="120000"/>
              </a:lnSpc>
              <a:defRPr>
                <a:cs typeface="+mn-ea"/>
              </a:defRPr>
            </a:lvl1pPr>
          </a:lstStyle>
          <a:p>
            <a:pPr algn="l"/>
            <a:r>
              <a:rPr lang="zh-CN" altLang="zh-CN" dirty="0">
                <a:solidFill>
                  <a:schemeClr val="accent6">
                    <a:lumMod val="20000"/>
                    <a:lumOff val="80000"/>
                  </a:schemeClr>
                </a:solidFill>
              </a:rPr>
              <a:t>我：嗯，那您当初是怎样决</a:t>
            </a:r>
            <a:r>
              <a:rPr lang="zh-CN" altLang="en-US" dirty="0">
                <a:solidFill>
                  <a:schemeClr val="accent6">
                    <a:lumMod val="20000"/>
                    <a:lumOff val="80000"/>
                  </a:schemeClr>
                </a:solidFill>
              </a:rPr>
              <a:t>定</a:t>
            </a:r>
            <a:r>
              <a:rPr lang="zh-CN" altLang="zh-CN" dirty="0">
                <a:solidFill>
                  <a:schemeClr val="accent6">
                    <a:lumMod val="20000"/>
                    <a:lumOff val="80000"/>
                  </a:schemeClr>
                </a:solidFill>
              </a:rPr>
              <a:t>进</a:t>
            </a:r>
            <a:r>
              <a:rPr lang="zh-CN" altLang="en-US" dirty="0">
                <a:solidFill>
                  <a:schemeClr val="accent6">
                    <a:lumMod val="20000"/>
                    <a:lumOff val="80000"/>
                  </a:schemeClr>
                </a:solidFill>
              </a:rPr>
              <a:t>入</a:t>
            </a:r>
            <a:r>
              <a:rPr lang="zh-CN" altLang="zh-CN" dirty="0">
                <a:solidFill>
                  <a:schemeClr val="accent6">
                    <a:lumMod val="20000"/>
                    <a:lumOff val="80000"/>
                  </a:schemeClr>
                </a:solidFill>
              </a:rPr>
              <a:t>行业的</a:t>
            </a:r>
            <a:r>
              <a:rPr lang="en-US" altLang="zh-CN" dirty="0">
                <a:solidFill>
                  <a:schemeClr val="accent6">
                    <a:lumMod val="20000"/>
                    <a:lumOff val="80000"/>
                  </a:schemeClr>
                </a:solidFill>
              </a:rPr>
              <a:t> </a:t>
            </a:r>
            <a:r>
              <a:rPr lang="zh-CN" altLang="en-US" dirty="0">
                <a:solidFill>
                  <a:schemeClr val="accent6">
                    <a:lumMod val="20000"/>
                    <a:lumOff val="80000"/>
                  </a:schemeClr>
                </a:solidFill>
              </a:rPr>
              <a:t>？</a:t>
            </a:r>
          </a:p>
          <a:p>
            <a:pPr algn="l"/>
            <a:endParaRPr lang="zh-CN" altLang="zh-CN" dirty="0">
              <a:solidFill>
                <a:schemeClr val="accent6">
                  <a:lumMod val="20000"/>
                  <a:lumOff val="80000"/>
                </a:schemeClr>
              </a:solidFill>
            </a:endParaRPr>
          </a:p>
          <a:p>
            <a:pPr algn="l"/>
            <a:r>
              <a:rPr lang="zh-CN" altLang="zh-CN" dirty="0">
                <a:solidFill>
                  <a:schemeClr val="accent6">
                    <a:lumMod val="20000"/>
                    <a:lumOff val="80000"/>
                  </a:schemeClr>
                </a:solidFill>
              </a:rPr>
              <a:t>学长：当初我主要是通过对各项职业分析和接触，先自学了产品策划的一些基础内容，比如用户心理，产品设计等等。再看些基础的书，咨询学长学姐的看法，以及在实习的时候接触到不同岗位的人，通过一些分析和考虑，感觉产品策划比较适合我。</a:t>
            </a:r>
          </a:p>
        </p:txBody>
      </p:sp>
      <p:sp>
        <p:nvSpPr>
          <p:cNvPr id="13" name="Freeform 14"/>
          <p:cNvSpPr>
            <a:spLocks noEditPoints="1"/>
          </p:cNvSpPr>
          <p:nvPr/>
        </p:nvSpPr>
        <p:spPr bwMode="auto">
          <a:xfrm>
            <a:off x="5857336" y="5072024"/>
            <a:ext cx="505669" cy="505669"/>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4" name="Freeform 8"/>
          <p:cNvSpPr>
            <a:spLocks noEditPoints="1"/>
          </p:cNvSpPr>
          <p:nvPr/>
        </p:nvSpPr>
        <p:spPr bwMode="auto">
          <a:xfrm>
            <a:off x="5827357" y="4341300"/>
            <a:ext cx="545558" cy="478476"/>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5" name="Freeform 11"/>
          <p:cNvSpPr>
            <a:spLocks noEditPoints="1"/>
          </p:cNvSpPr>
          <p:nvPr/>
        </p:nvSpPr>
        <p:spPr bwMode="auto">
          <a:xfrm>
            <a:off x="5805456" y="2533147"/>
            <a:ext cx="535591" cy="534000"/>
          </a:xfrm>
          <a:custGeom>
            <a:avLst/>
            <a:gdLst>
              <a:gd name="T0" fmla="*/ 839 w 852"/>
              <a:gd name="T1" fmla="*/ 4 h 850"/>
              <a:gd name="T2" fmla="*/ 824 w 852"/>
              <a:gd name="T3" fmla="*/ 0 h 850"/>
              <a:gd name="T4" fmla="*/ 810 w 852"/>
              <a:gd name="T5" fmla="*/ 5 h 850"/>
              <a:gd name="T6" fmla="*/ 13 w 852"/>
              <a:gd name="T7" fmla="*/ 536 h 850"/>
              <a:gd name="T8" fmla="*/ 1 w 852"/>
              <a:gd name="T9" fmla="*/ 561 h 850"/>
              <a:gd name="T10" fmla="*/ 18 w 852"/>
              <a:gd name="T11" fmla="*/ 583 h 850"/>
              <a:gd name="T12" fmla="*/ 225 w 852"/>
              <a:gd name="T13" fmla="*/ 666 h 850"/>
              <a:gd name="T14" fmla="*/ 323 w 852"/>
              <a:gd name="T15" fmla="*/ 837 h 850"/>
              <a:gd name="T16" fmla="*/ 346 w 852"/>
              <a:gd name="T17" fmla="*/ 850 h 850"/>
              <a:gd name="T18" fmla="*/ 346 w 852"/>
              <a:gd name="T19" fmla="*/ 850 h 850"/>
              <a:gd name="T20" fmla="*/ 369 w 852"/>
              <a:gd name="T21" fmla="*/ 837 h 850"/>
              <a:gd name="T22" fmla="*/ 424 w 852"/>
              <a:gd name="T23" fmla="*/ 745 h 850"/>
              <a:gd name="T24" fmla="*/ 682 w 852"/>
              <a:gd name="T25" fmla="*/ 848 h 850"/>
              <a:gd name="T26" fmla="*/ 691 w 852"/>
              <a:gd name="T27" fmla="*/ 850 h 850"/>
              <a:gd name="T28" fmla="*/ 705 w 852"/>
              <a:gd name="T29" fmla="*/ 847 h 850"/>
              <a:gd name="T30" fmla="*/ 718 w 852"/>
              <a:gd name="T31" fmla="*/ 828 h 850"/>
              <a:gd name="T32" fmla="*/ 850 w 852"/>
              <a:gd name="T33" fmla="*/ 31 h 850"/>
              <a:gd name="T34" fmla="*/ 839 w 852"/>
              <a:gd name="T35" fmla="*/ 4 h 850"/>
              <a:gd name="T36" fmla="*/ 84 w 852"/>
              <a:gd name="T37" fmla="*/ 552 h 850"/>
              <a:gd name="T38" fmla="*/ 700 w 852"/>
              <a:gd name="T39" fmla="*/ 142 h 850"/>
              <a:gd name="T40" fmla="*/ 252 w 852"/>
              <a:gd name="T41" fmla="*/ 621 h 850"/>
              <a:gd name="T42" fmla="*/ 245 w 852"/>
              <a:gd name="T43" fmla="*/ 616 h 850"/>
              <a:gd name="T44" fmla="*/ 84 w 852"/>
              <a:gd name="T45" fmla="*/ 552 h 850"/>
              <a:gd name="T46" fmla="*/ 272 w 852"/>
              <a:gd name="T47" fmla="*/ 639 h 850"/>
              <a:gd name="T48" fmla="*/ 271 w 852"/>
              <a:gd name="T49" fmla="*/ 639 h 850"/>
              <a:gd name="T50" fmla="*/ 774 w 852"/>
              <a:gd name="T51" fmla="*/ 101 h 850"/>
              <a:gd name="T52" fmla="*/ 346 w 852"/>
              <a:gd name="T53" fmla="*/ 769 h 850"/>
              <a:gd name="T54" fmla="*/ 272 w 852"/>
              <a:gd name="T55" fmla="*/ 639 h 850"/>
              <a:gd name="T56" fmla="*/ 671 w 852"/>
              <a:gd name="T57" fmla="*/ 787 h 850"/>
              <a:gd name="T58" fmla="*/ 444 w 852"/>
              <a:gd name="T59" fmla="*/ 696 h 850"/>
              <a:gd name="T60" fmla="*/ 427 w 852"/>
              <a:gd name="T61" fmla="*/ 693 h 850"/>
              <a:gd name="T62" fmla="*/ 777 w 852"/>
              <a:gd name="T63" fmla="*/ 151 h 850"/>
              <a:gd name="T64" fmla="*/ 671 w 852"/>
              <a:gd name="T65" fmla="*/ 787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 h="850">
                <a:moveTo>
                  <a:pt x="839" y="4"/>
                </a:moveTo>
                <a:cubicBezTo>
                  <a:pt x="834" y="2"/>
                  <a:pt x="829" y="0"/>
                  <a:pt x="824" y="0"/>
                </a:cubicBezTo>
                <a:cubicBezTo>
                  <a:pt x="819" y="0"/>
                  <a:pt x="814" y="2"/>
                  <a:pt x="810" y="5"/>
                </a:cubicBezTo>
                <a:cubicBezTo>
                  <a:pt x="13" y="536"/>
                  <a:pt x="13" y="536"/>
                  <a:pt x="13" y="536"/>
                </a:cubicBezTo>
                <a:cubicBezTo>
                  <a:pt x="5" y="541"/>
                  <a:pt x="0" y="551"/>
                  <a:pt x="1" y="561"/>
                </a:cubicBezTo>
                <a:cubicBezTo>
                  <a:pt x="2" y="570"/>
                  <a:pt x="9" y="579"/>
                  <a:pt x="18" y="583"/>
                </a:cubicBezTo>
                <a:cubicBezTo>
                  <a:pt x="225" y="666"/>
                  <a:pt x="225" y="666"/>
                  <a:pt x="225" y="666"/>
                </a:cubicBezTo>
                <a:cubicBezTo>
                  <a:pt x="323" y="837"/>
                  <a:pt x="323" y="837"/>
                  <a:pt x="323" y="837"/>
                </a:cubicBezTo>
                <a:cubicBezTo>
                  <a:pt x="328" y="845"/>
                  <a:pt x="337" y="850"/>
                  <a:pt x="346" y="850"/>
                </a:cubicBezTo>
                <a:cubicBezTo>
                  <a:pt x="346" y="850"/>
                  <a:pt x="346" y="850"/>
                  <a:pt x="346" y="850"/>
                </a:cubicBezTo>
                <a:cubicBezTo>
                  <a:pt x="356" y="850"/>
                  <a:pt x="364" y="845"/>
                  <a:pt x="369" y="837"/>
                </a:cubicBezTo>
                <a:cubicBezTo>
                  <a:pt x="424" y="745"/>
                  <a:pt x="424" y="745"/>
                  <a:pt x="424" y="745"/>
                </a:cubicBezTo>
                <a:cubicBezTo>
                  <a:pt x="682" y="848"/>
                  <a:pt x="682" y="848"/>
                  <a:pt x="682" y="848"/>
                </a:cubicBezTo>
                <a:cubicBezTo>
                  <a:pt x="685" y="849"/>
                  <a:pt x="688" y="850"/>
                  <a:pt x="691" y="850"/>
                </a:cubicBezTo>
                <a:cubicBezTo>
                  <a:pt x="696" y="850"/>
                  <a:pt x="700" y="849"/>
                  <a:pt x="705" y="847"/>
                </a:cubicBezTo>
                <a:cubicBezTo>
                  <a:pt x="712" y="843"/>
                  <a:pt x="716" y="836"/>
                  <a:pt x="718" y="828"/>
                </a:cubicBezTo>
                <a:cubicBezTo>
                  <a:pt x="850" y="31"/>
                  <a:pt x="850" y="31"/>
                  <a:pt x="850" y="31"/>
                </a:cubicBezTo>
                <a:cubicBezTo>
                  <a:pt x="852" y="21"/>
                  <a:pt x="848" y="10"/>
                  <a:pt x="839" y="4"/>
                </a:cubicBezTo>
                <a:close/>
                <a:moveTo>
                  <a:pt x="84" y="552"/>
                </a:moveTo>
                <a:cubicBezTo>
                  <a:pt x="700" y="142"/>
                  <a:pt x="700" y="142"/>
                  <a:pt x="700" y="142"/>
                </a:cubicBezTo>
                <a:cubicBezTo>
                  <a:pt x="252" y="621"/>
                  <a:pt x="252" y="621"/>
                  <a:pt x="252" y="621"/>
                </a:cubicBezTo>
                <a:cubicBezTo>
                  <a:pt x="250" y="619"/>
                  <a:pt x="248" y="617"/>
                  <a:pt x="245" y="616"/>
                </a:cubicBezTo>
                <a:lnTo>
                  <a:pt x="84" y="552"/>
                </a:lnTo>
                <a:close/>
                <a:moveTo>
                  <a:pt x="272" y="639"/>
                </a:moveTo>
                <a:cubicBezTo>
                  <a:pt x="272" y="639"/>
                  <a:pt x="271" y="639"/>
                  <a:pt x="271" y="639"/>
                </a:cubicBezTo>
                <a:cubicBezTo>
                  <a:pt x="774" y="101"/>
                  <a:pt x="774" y="101"/>
                  <a:pt x="774" y="101"/>
                </a:cubicBezTo>
                <a:cubicBezTo>
                  <a:pt x="346" y="769"/>
                  <a:pt x="346" y="769"/>
                  <a:pt x="346" y="769"/>
                </a:cubicBezTo>
                <a:lnTo>
                  <a:pt x="272" y="639"/>
                </a:lnTo>
                <a:close/>
                <a:moveTo>
                  <a:pt x="671" y="787"/>
                </a:moveTo>
                <a:cubicBezTo>
                  <a:pt x="444" y="696"/>
                  <a:pt x="444" y="696"/>
                  <a:pt x="444" y="696"/>
                </a:cubicBezTo>
                <a:cubicBezTo>
                  <a:pt x="438" y="694"/>
                  <a:pt x="433" y="693"/>
                  <a:pt x="427" y="693"/>
                </a:cubicBezTo>
                <a:cubicBezTo>
                  <a:pt x="777" y="151"/>
                  <a:pt x="777" y="151"/>
                  <a:pt x="777" y="151"/>
                </a:cubicBezTo>
                <a:lnTo>
                  <a:pt x="671" y="787"/>
                </a:ln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16" name="Group 83"/>
          <p:cNvGrpSpPr/>
          <p:nvPr/>
        </p:nvGrpSpPr>
        <p:grpSpPr>
          <a:xfrm>
            <a:off x="5846968" y="3567169"/>
            <a:ext cx="522113" cy="522114"/>
            <a:chOff x="-2771775" y="66675"/>
            <a:chExt cx="827087" cy="827088"/>
          </a:xfrm>
          <a:solidFill>
            <a:schemeClr val="bg1"/>
          </a:solidFill>
        </p:grpSpPr>
        <p:sp>
          <p:nvSpPr>
            <p:cNvPr id="17"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8"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9"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grpSp>
      <p:sp>
        <p:nvSpPr>
          <p:cNvPr id="6" name="文本框 5"/>
          <p:cNvSpPr txBox="1"/>
          <p:nvPr/>
        </p:nvSpPr>
        <p:spPr>
          <a:xfrm>
            <a:off x="3857625" y="5922010"/>
            <a:ext cx="4484370" cy="830997"/>
          </a:xfrm>
          <a:prstGeom prst="rect">
            <a:avLst/>
          </a:prstGeom>
          <a:noFill/>
        </p:spPr>
        <p:txBody>
          <a:bodyPr wrap="square" rtlCol="0">
            <a:spAutoFit/>
          </a:bodyPr>
          <a:lstStyle/>
          <a:p>
            <a:r>
              <a:rPr lang="en-US" altLang="zh-CN" dirty="0">
                <a:solidFill>
                  <a:schemeClr val="bg1"/>
                </a:solidFill>
              </a:rPr>
              <a:t>key</a:t>
            </a:r>
            <a:r>
              <a:rPr lang="zh-CN" altLang="en-US" dirty="0" smtClean="0">
                <a:solidFill>
                  <a:schemeClr val="bg1"/>
                </a:solidFill>
              </a:rPr>
              <a:t>：       </a:t>
            </a:r>
            <a:r>
              <a:rPr lang="zh-CN" altLang="en-US" sz="2400" dirty="0" smtClean="0">
                <a:solidFill>
                  <a:schemeClr val="bg1"/>
                </a:solidFill>
              </a:rPr>
              <a:t>多</a:t>
            </a:r>
            <a:r>
              <a:rPr lang="zh-CN" altLang="en-US" sz="2400" dirty="0">
                <a:solidFill>
                  <a:schemeClr val="bg1"/>
                </a:solidFill>
              </a:rPr>
              <a:t>尝试，多</a:t>
            </a:r>
            <a:r>
              <a:rPr lang="zh-CN" altLang="en-US" sz="2400" dirty="0" smtClean="0">
                <a:solidFill>
                  <a:schemeClr val="bg1"/>
                </a:solidFill>
              </a:rPr>
              <a:t>接触</a:t>
            </a:r>
            <a:endParaRPr lang="en-US" altLang="zh-CN" sz="2400" dirty="0" smtClean="0">
              <a:solidFill>
                <a:schemeClr val="bg1"/>
              </a:solidFill>
            </a:endParaRPr>
          </a:p>
          <a:p>
            <a:r>
              <a:rPr lang="en-US" altLang="zh-CN" sz="2400" dirty="0">
                <a:solidFill>
                  <a:schemeClr val="bg1"/>
                </a:solidFill>
              </a:rPr>
              <a:t> </a:t>
            </a:r>
            <a:r>
              <a:rPr lang="en-US" altLang="zh-CN" sz="2400" dirty="0" smtClean="0">
                <a:solidFill>
                  <a:schemeClr val="bg1"/>
                </a:solidFill>
              </a:rPr>
              <a:t>           </a:t>
            </a:r>
            <a:r>
              <a:rPr lang="zh-CN" altLang="en-US" sz="2400" dirty="0" smtClean="0">
                <a:solidFill>
                  <a:schemeClr val="bg1"/>
                </a:solidFill>
              </a:rPr>
              <a:t>多</a:t>
            </a:r>
            <a:r>
              <a:rPr lang="zh-CN" altLang="en-US" sz="2400" dirty="0">
                <a:solidFill>
                  <a:schemeClr val="bg1"/>
                </a:solidFill>
              </a:rPr>
              <a:t>询问，多比较</a:t>
            </a:r>
          </a:p>
        </p:txBody>
      </p:sp>
    </p:spTree>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rcRect/>
          <a:stretch>
            <a:fillRect/>
          </a:stretch>
        </p:blipFill>
        <p:spPr>
          <a:xfrm>
            <a:off x="-1057" y="-6691"/>
            <a:ext cx="12193057" cy="6864691"/>
          </a:xfrm>
          <a:custGeom>
            <a:avLst/>
            <a:gdLst>
              <a:gd name="connsiteX0" fmla="*/ 0 w 12193057"/>
              <a:gd name="connsiteY0" fmla="*/ 0 h 6864691"/>
              <a:gd name="connsiteX1" fmla="*/ 2800879 w 12193057"/>
              <a:gd name="connsiteY1" fmla="*/ 0 h 6864691"/>
              <a:gd name="connsiteX2" fmla="*/ 10516129 w 12193057"/>
              <a:gd name="connsiteY2" fmla="*/ 0 h 6864691"/>
              <a:gd name="connsiteX3" fmla="*/ 12193057 w 12193057"/>
              <a:gd name="connsiteY3" fmla="*/ 0 h 6864691"/>
              <a:gd name="connsiteX4" fmla="*/ 12193057 w 12193057"/>
              <a:gd name="connsiteY4" fmla="*/ 6864691 h 6864691"/>
              <a:gd name="connsiteX5" fmla="*/ 0 w 12193057"/>
              <a:gd name="connsiteY5" fmla="*/ 6864691 h 68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057" h="6864691">
                <a:moveTo>
                  <a:pt x="0" y="0"/>
                </a:moveTo>
                <a:lnTo>
                  <a:pt x="2800879" y="0"/>
                </a:lnTo>
                <a:lnTo>
                  <a:pt x="10516129" y="0"/>
                </a:lnTo>
                <a:lnTo>
                  <a:pt x="12193057" y="0"/>
                </a:lnTo>
                <a:lnTo>
                  <a:pt x="12193057" y="6864691"/>
                </a:lnTo>
                <a:lnTo>
                  <a:pt x="0" y="6864691"/>
                </a:lnTo>
                <a:close/>
              </a:path>
            </a:pathLst>
          </a:custGeom>
        </p:spPr>
      </p:pic>
      <p:sp>
        <p:nvSpPr>
          <p:cNvPr id="21" name="文本框 20"/>
          <p:cNvSpPr txBox="1"/>
          <p:nvPr/>
        </p:nvSpPr>
        <p:spPr>
          <a:xfrm>
            <a:off x="4088723" y="589567"/>
            <a:ext cx="4038600" cy="584775"/>
          </a:xfrm>
          <a:prstGeom prst="rect">
            <a:avLst/>
          </a:prstGeom>
          <a:noFill/>
        </p:spPr>
        <p:txBody>
          <a:bodyPr wrap="square" rtlCol="0">
            <a:spAutoFit/>
          </a:bodyPr>
          <a:lstStyle/>
          <a:p>
            <a:r>
              <a:rPr lang="zh-CN" altLang="en-US" sz="3200" dirty="0">
                <a:solidFill>
                  <a:schemeClr val="bg1"/>
                </a:solidFill>
              </a:rPr>
              <a:t>职业生涯访谈记录</a:t>
            </a:r>
          </a:p>
        </p:txBody>
      </p:sp>
      <p:sp>
        <p:nvSpPr>
          <p:cNvPr id="2" name="Пятиугольник 1"/>
          <p:cNvSpPr/>
          <p:nvPr/>
        </p:nvSpPr>
        <p:spPr>
          <a:xfrm rot="5400000">
            <a:off x="5447928" y="3389486"/>
            <a:ext cx="1296144" cy="3456384"/>
          </a:xfrm>
          <a:prstGeom prst="homePlate">
            <a:avLst>
              <a:gd name="adj" fmla="val 27874"/>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3" name="Пятиугольник 2"/>
          <p:cNvSpPr/>
          <p:nvPr/>
        </p:nvSpPr>
        <p:spPr>
          <a:xfrm rot="5400000">
            <a:off x="5404723" y="2568595"/>
            <a:ext cx="1382554" cy="3456384"/>
          </a:xfrm>
          <a:prstGeom prst="homePlate">
            <a:avLst>
              <a:gd name="adj" fmla="val 27874"/>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4" name="Пятиугольник 3"/>
          <p:cNvSpPr/>
          <p:nvPr/>
        </p:nvSpPr>
        <p:spPr>
          <a:xfrm rot="5400000">
            <a:off x="5361520" y="1747704"/>
            <a:ext cx="1468963" cy="3456384"/>
          </a:xfrm>
          <a:prstGeom prst="homePlate">
            <a:avLst>
              <a:gd name="adj" fmla="val 27874"/>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5" name="Пятиугольник 4"/>
          <p:cNvSpPr/>
          <p:nvPr/>
        </p:nvSpPr>
        <p:spPr>
          <a:xfrm rot="5400000">
            <a:off x="5447928" y="1056427"/>
            <a:ext cx="1296144" cy="3456384"/>
          </a:xfrm>
          <a:prstGeom prst="homePlate">
            <a:avLst>
              <a:gd name="adj" fmla="val 2787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ru-RU" sz="2160">
              <a:cs typeface="+mn-ea"/>
              <a:sym typeface="+mn-lt"/>
            </a:endParaRPr>
          </a:p>
        </p:txBody>
      </p:sp>
      <p:sp>
        <p:nvSpPr>
          <p:cNvPr id="11" name="TextBox 10"/>
          <p:cNvSpPr txBox="1"/>
          <p:nvPr/>
        </p:nvSpPr>
        <p:spPr>
          <a:xfrm>
            <a:off x="584200" y="1976755"/>
            <a:ext cx="3341370" cy="3080385"/>
          </a:xfrm>
          <a:prstGeom prst="rect">
            <a:avLst/>
          </a:prstGeom>
          <a:noFill/>
        </p:spPr>
        <p:txBody>
          <a:bodyPr wrap="square" rtlCol="0">
            <a:spAutoFit/>
          </a:bodyPr>
          <a:lstStyle>
            <a:defPPr>
              <a:defRPr lang="zh-CN"/>
            </a:defPPr>
            <a:lvl1pPr algn="r">
              <a:lnSpc>
                <a:spcPct val="120000"/>
              </a:lnSpc>
              <a:defRPr>
                <a:cs typeface="+mn-ea"/>
              </a:defRPr>
            </a:lvl1pPr>
          </a:lstStyle>
          <a:p>
            <a:pPr algn="l"/>
            <a:r>
              <a:rPr lang="zh-CN" altLang="zh-CN" dirty="0">
                <a:solidFill>
                  <a:schemeClr val="accent6">
                    <a:lumMod val="20000"/>
                    <a:lumOff val="80000"/>
                  </a:schemeClr>
                </a:solidFill>
              </a:rPr>
              <a:t>我：学长，您觉得作为大学生，要进入这个行业得到这个岗位，大学期间所需要的做的最关键的事情是什么？</a:t>
            </a:r>
          </a:p>
          <a:p>
            <a:pPr algn="l"/>
            <a:endParaRPr lang="zh-CN" altLang="zh-CN" dirty="0">
              <a:solidFill>
                <a:schemeClr val="accent6">
                  <a:lumMod val="20000"/>
                  <a:lumOff val="80000"/>
                </a:schemeClr>
              </a:solidFill>
            </a:endParaRPr>
          </a:p>
          <a:p>
            <a:pPr algn="l"/>
            <a:r>
              <a:rPr lang="zh-CN" altLang="zh-CN" dirty="0">
                <a:solidFill>
                  <a:schemeClr val="accent6">
                    <a:lumMod val="20000"/>
                    <a:lumOff val="80000"/>
                  </a:schemeClr>
                </a:solidFill>
              </a:rPr>
              <a:t>学长：我觉得更多的是思维方式的培养，多进行层次性的梳理。这个行业更看重的应该是把控能力。</a:t>
            </a:r>
            <a:endParaRPr lang="ru-RU" dirty="0">
              <a:solidFill>
                <a:schemeClr val="accent6">
                  <a:lumMod val="20000"/>
                  <a:lumOff val="80000"/>
                </a:schemeClr>
              </a:solidFill>
              <a:sym typeface="+mn-lt"/>
            </a:endParaRPr>
          </a:p>
        </p:txBody>
      </p:sp>
      <p:sp>
        <p:nvSpPr>
          <p:cNvPr id="12" name="TextBox 11"/>
          <p:cNvSpPr txBox="1"/>
          <p:nvPr/>
        </p:nvSpPr>
        <p:spPr>
          <a:xfrm>
            <a:off x="8351103" y="1976448"/>
            <a:ext cx="3181358" cy="2748280"/>
          </a:xfrm>
          <a:prstGeom prst="rect">
            <a:avLst/>
          </a:prstGeom>
          <a:noFill/>
        </p:spPr>
        <p:txBody>
          <a:bodyPr wrap="square" rtlCol="0">
            <a:spAutoFit/>
          </a:bodyPr>
          <a:lstStyle>
            <a:defPPr>
              <a:defRPr lang="zh-CN"/>
            </a:defPPr>
            <a:lvl1pPr algn="r">
              <a:lnSpc>
                <a:spcPct val="120000"/>
              </a:lnSpc>
              <a:defRPr>
                <a:cs typeface="+mn-ea"/>
              </a:defRPr>
            </a:lvl1pPr>
          </a:lstStyle>
          <a:p>
            <a:pPr algn="l"/>
            <a:r>
              <a:rPr lang="zh-CN" altLang="zh-CN" dirty="0">
                <a:solidFill>
                  <a:schemeClr val="accent6">
                    <a:lumMod val="20000"/>
                    <a:lumOff val="80000"/>
                  </a:schemeClr>
                </a:solidFill>
              </a:rPr>
              <a:t>我：请问学长，大学期间哪段经历对你来说，影响最大？</a:t>
            </a:r>
          </a:p>
          <a:p>
            <a:pPr algn="l"/>
            <a:endParaRPr lang="zh-CN" altLang="zh-CN" dirty="0">
              <a:solidFill>
                <a:schemeClr val="accent6">
                  <a:lumMod val="20000"/>
                  <a:lumOff val="80000"/>
                </a:schemeClr>
              </a:solidFill>
            </a:endParaRPr>
          </a:p>
          <a:p>
            <a:pPr algn="l"/>
            <a:r>
              <a:rPr lang="zh-CN" altLang="zh-CN" dirty="0">
                <a:solidFill>
                  <a:schemeClr val="accent6">
                    <a:lumMod val="20000"/>
                    <a:lumOff val="80000"/>
                  </a:schemeClr>
                </a:solidFill>
              </a:rPr>
              <a:t>学长：让我想想，应该是我在大一下学期的时候加入学生会，在学生会工作的经历吧。还有当时开展团体操，主要培养了沟通能力和组织策划能力。</a:t>
            </a:r>
          </a:p>
        </p:txBody>
      </p:sp>
      <p:sp>
        <p:nvSpPr>
          <p:cNvPr id="13" name="Freeform 14"/>
          <p:cNvSpPr>
            <a:spLocks noEditPoints="1"/>
          </p:cNvSpPr>
          <p:nvPr/>
        </p:nvSpPr>
        <p:spPr bwMode="auto">
          <a:xfrm>
            <a:off x="5857336" y="5072024"/>
            <a:ext cx="505669" cy="505669"/>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4" name="Freeform 8"/>
          <p:cNvSpPr>
            <a:spLocks noEditPoints="1"/>
          </p:cNvSpPr>
          <p:nvPr/>
        </p:nvSpPr>
        <p:spPr bwMode="auto">
          <a:xfrm>
            <a:off x="5827357" y="4341300"/>
            <a:ext cx="545558" cy="478476"/>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15" name="Freeform 11"/>
          <p:cNvSpPr>
            <a:spLocks noEditPoints="1"/>
          </p:cNvSpPr>
          <p:nvPr/>
        </p:nvSpPr>
        <p:spPr bwMode="auto">
          <a:xfrm>
            <a:off x="5805456" y="2533147"/>
            <a:ext cx="535591" cy="534000"/>
          </a:xfrm>
          <a:custGeom>
            <a:avLst/>
            <a:gdLst>
              <a:gd name="T0" fmla="*/ 839 w 852"/>
              <a:gd name="T1" fmla="*/ 4 h 850"/>
              <a:gd name="T2" fmla="*/ 824 w 852"/>
              <a:gd name="T3" fmla="*/ 0 h 850"/>
              <a:gd name="T4" fmla="*/ 810 w 852"/>
              <a:gd name="T5" fmla="*/ 5 h 850"/>
              <a:gd name="T6" fmla="*/ 13 w 852"/>
              <a:gd name="T7" fmla="*/ 536 h 850"/>
              <a:gd name="T8" fmla="*/ 1 w 852"/>
              <a:gd name="T9" fmla="*/ 561 h 850"/>
              <a:gd name="T10" fmla="*/ 18 w 852"/>
              <a:gd name="T11" fmla="*/ 583 h 850"/>
              <a:gd name="T12" fmla="*/ 225 w 852"/>
              <a:gd name="T13" fmla="*/ 666 h 850"/>
              <a:gd name="T14" fmla="*/ 323 w 852"/>
              <a:gd name="T15" fmla="*/ 837 h 850"/>
              <a:gd name="T16" fmla="*/ 346 w 852"/>
              <a:gd name="T17" fmla="*/ 850 h 850"/>
              <a:gd name="T18" fmla="*/ 346 w 852"/>
              <a:gd name="T19" fmla="*/ 850 h 850"/>
              <a:gd name="T20" fmla="*/ 369 w 852"/>
              <a:gd name="T21" fmla="*/ 837 h 850"/>
              <a:gd name="T22" fmla="*/ 424 w 852"/>
              <a:gd name="T23" fmla="*/ 745 h 850"/>
              <a:gd name="T24" fmla="*/ 682 w 852"/>
              <a:gd name="T25" fmla="*/ 848 h 850"/>
              <a:gd name="T26" fmla="*/ 691 w 852"/>
              <a:gd name="T27" fmla="*/ 850 h 850"/>
              <a:gd name="T28" fmla="*/ 705 w 852"/>
              <a:gd name="T29" fmla="*/ 847 h 850"/>
              <a:gd name="T30" fmla="*/ 718 w 852"/>
              <a:gd name="T31" fmla="*/ 828 h 850"/>
              <a:gd name="T32" fmla="*/ 850 w 852"/>
              <a:gd name="T33" fmla="*/ 31 h 850"/>
              <a:gd name="T34" fmla="*/ 839 w 852"/>
              <a:gd name="T35" fmla="*/ 4 h 850"/>
              <a:gd name="T36" fmla="*/ 84 w 852"/>
              <a:gd name="T37" fmla="*/ 552 h 850"/>
              <a:gd name="T38" fmla="*/ 700 w 852"/>
              <a:gd name="T39" fmla="*/ 142 h 850"/>
              <a:gd name="T40" fmla="*/ 252 w 852"/>
              <a:gd name="T41" fmla="*/ 621 h 850"/>
              <a:gd name="T42" fmla="*/ 245 w 852"/>
              <a:gd name="T43" fmla="*/ 616 h 850"/>
              <a:gd name="T44" fmla="*/ 84 w 852"/>
              <a:gd name="T45" fmla="*/ 552 h 850"/>
              <a:gd name="T46" fmla="*/ 272 w 852"/>
              <a:gd name="T47" fmla="*/ 639 h 850"/>
              <a:gd name="T48" fmla="*/ 271 w 852"/>
              <a:gd name="T49" fmla="*/ 639 h 850"/>
              <a:gd name="T50" fmla="*/ 774 w 852"/>
              <a:gd name="T51" fmla="*/ 101 h 850"/>
              <a:gd name="T52" fmla="*/ 346 w 852"/>
              <a:gd name="T53" fmla="*/ 769 h 850"/>
              <a:gd name="T54" fmla="*/ 272 w 852"/>
              <a:gd name="T55" fmla="*/ 639 h 850"/>
              <a:gd name="T56" fmla="*/ 671 w 852"/>
              <a:gd name="T57" fmla="*/ 787 h 850"/>
              <a:gd name="T58" fmla="*/ 444 w 852"/>
              <a:gd name="T59" fmla="*/ 696 h 850"/>
              <a:gd name="T60" fmla="*/ 427 w 852"/>
              <a:gd name="T61" fmla="*/ 693 h 850"/>
              <a:gd name="T62" fmla="*/ 777 w 852"/>
              <a:gd name="T63" fmla="*/ 151 h 850"/>
              <a:gd name="T64" fmla="*/ 671 w 852"/>
              <a:gd name="T65" fmla="*/ 787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 h="850">
                <a:moveTo>
                  <a:pt x="839" y="4"/>
                </a:moveTo>
                <a:cubicBezTo>
                  <a:pt x="834" y="2"/>
                  <a:pt x="829" y="0"/>
                  <a:pt x="824" y="0"/>
                </a:cubicBezTo>
                <a:cubicBezTo>
                  <a:pt x="819" y="0"/>
                  <a:pt x="814" y="2"/>
                  <a:pt x="810" y="5"/>
                </a:cubicBezTo>
                <a:cubicBezTo>
                  <a:pt x="13" y="536"/>
                  <a:pt x="13" y="536"/>
                  <a:pt x="13" y="536"/>
                </a:cubicBezTo>
                <a:cubicBezTo>
                  <a:pt x="5" y="541"/>
                  <a:pt x="0" y="551"/>
                  <a:pt x="1" y="561"/>
                </a:cubicBezTo>
                <a:cubicBezTo>
                  <a:pt x="2" y="570"/>
                  <a:pt x="9" y="579"/>
                  <a:pt x="18" y="583"/>
                </a:cubicBezTo>
                <a:cubicBezTo>
                  <a:pt x="225" y="666"/>
                  <a:pt x="225" y="666"/>
                  <a:pt x="225" y="666"/>
                </a:cubicBezTo>
                <a:cubicBezTo>
                  <a:pt x="323" y="837"/>
                  <a:pt x="323" y="837"/>
                  <a:pt x="323" y="837"/>
                </a:cubicBezTo>
                <a:cubicBezTo>
                  <a:pt x="328" y="845"/>
                  <a:pt x="337" y="850"/>
                  <a:pt x="346" y="850"/>
                </a:cubicBezTo>
                <a:cubicBezTo>
                  <a:pt x="346" y="850"/>
                  <a:pt x="346" y="850"/>
                  <a:pt x="346" y="850"/>
                </a:cubicBezTo>
                <a:cubicBezTo>
                  <a:pt x="356" y="850"/>
                  <a:pt x="364" y="845"/>
                  <a:pt x="369" y="837"/>
                </a:cubicBezTo>
                <a:cubicBezTo>
                  <a:pt x="424" y="745"/>
                  <a:pt x="424" y="745"/>
                  <a:pt x="424" y="745"/>
                </a:cubicBezTo>
                <a:cubicBezTo>
                  <a:pt x="682" y="848"/>
                  <a:pt x="682" y="848"/>
                  <a:pt x="682" y="848"/>
                </a:cubicBezTo>
                <a:cubicBezTo>
                  <a:pt x="685" y="849"/>
                  <a:pt x="688" y="850"/>
                  <a:pt x="691" y="850"/>
                </a:cubicBezTo>
                <a:cubicBezTo>
                  <a:pt x="696" y="850"/>
                  <a:pt x="700" y="849"/>
                  <a:pt x="705" y="847"/>
                </a:cubicBezTo>
                <a:cubicBezTo>
                  <a:pt x="712" y="843"/>
                  <a:pt x="716" y="836"/>
                  <a:pt x="718" y="828"/>
                </a:cubicBezTo>
                <a:cubicBezTo>
                  <a:pt x="850" y="31"/>
                  <a:pt x="850" y="31"/>
                  <a:pt x="850" y="31"/>
                </a:cubicBezTo>
                <a:cubicBezTo>
                  <a:pt x="852" y="21"/>
                  <a:pt x="848" y="10"/>
                  <a:pt x="839" y="4"/>
                </a:cubicBezTo>
                <a:close/>
                <a:moveTo>
                  <a:pt x="84" y="552"/>
                </a:moveTo>
                <a:cubicBezTo>
                  <a:pt x="700" y="142"/>
                  <a:pt x="700" y="142"/>
                  <a:pt x="700" y="142"/>
                </a:cubicBezTo>
                <a:cubicBezTo>
                  <a:pt x="252" y="621"/>
                  <a:pt x="252" y="621"/>
                  <a:pt x="252" y="621"/>
                </a:cubicBezTo>
                <a:cubicBezTo>
                  <a:pt x="250" y="619"/>
                  <a:pt x="248" y="617"/>
                  <a:pt x="245" y="616"/>
                </a:cubicBezTo>
                <a:lnTo>
                  <a:pt x="84" y="552"/>
                </a:lnTo>
                <a:close/>
                <a:moveTo>
                  <a:pt x="272" y="639"/>
                </a:moveTo>
                <a:cubicBezTo>
                  <a:pt x="272" y="639"/>
                  <a:pt x="271" y="639"/>
                  <a:pt x="271" y="639"/>
                </a:cubicBezTo>
                <a:cubicBezTo>
                  <a:pt x="774" y="101"/>
                  <a:pt x="774" y="101"/>
                  <a:pt x="774" y="101"/>
                </a:cubicBezTo>
                <a:cubicBezTo>
                  <a:pt x="346" y="769"/>
                  <a:pt x="346" y="769"/>
                  <a:pt x="346" y="769"/>
                </a:cubicBezTo>
                <a:lnTo>
                  <a:pt x="272" y="639"/>
                </a:lnTo>
                <a:close/>
                <a:moveTo>
                  <a:pt x="671" y="787"/>
                </a:moveTo>
                <a:cubicBezTo>
                  <a:pt x="444" y="696"/>
                  <a:pt x="444" y="696"/>
                  <a:pt x="444" y="696"/>
                </a:cubicBezTo>
                <a:cubicBezTo>
                  <a:pt x="438" y="694"/>
                  <a:pt x="433" y="693"/>
                  <a:pt x="427" y="693"/>
                </a:cubicBezTo>
                <a:cubicBezTo>
                  <a:pt x="777" y="151"/>
                  <a:pt x="777" y="151"/>
                  <a:pt x="777" y="151"/>
                </a:cubicBezTo>
                <a:lnTo>
                  <a:pt x="671" y="787"/>
                </a:ln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16" name="Group 83"/>
          <p:cNvGrpSpPr/>
          <p:nvPr/>
        </p:nvGrpSpPr>
        <p:grpSpPr>
          <a:xfrm>
            <a:off x="5846968" y="3567169"/>
            <a:ext cx="522113" cy="522114"/>
            <a:chOff x="-2771775" y="66675"/>
            <a:chExt cx="827087" cy="827088"/>
          </a:xfrm>
          <a:solidFill>
            <a:schemeClr val="bg1"/>
          </a:solidFill>
        </p:grpSpPr>
        <p:sp>
          <p:nvSpPr>
            <p:cNvPr id="17"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8"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19"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grpSp>
      <p:sp>
        <p:nvSpPr>
          <p:cNvPr id="6" name="文本框 5"/>
          <p:cNvSpPr txBox="1"/>
          <p:nvPr/>
        </p:nvSpPr>
        <p:spPr>
          <a:xfrm>
            <a:off x="3487208" y="5876301"/>
            <a:ext cx="5216525" cy="830997"/>
          </a:xfrm>
          <a:prstGeom prst="rect">
            <a:avLst/>
          </a:prstGeom>
          <a:noFill/>
        </p:spPr>
        <p:txBody>
          <a:bodyPr wrap="square" rtlCol="0">
            <a:spAutoFit/>
          </a:bodyPr>
          <a:lstStyle/>
          <a:p>
            <a:r>
              <a:rPr lang="en-US" altLang="zh-CN" dirty="0">
                <a:solidFill>
                  <a:schemeClr val="bg1"/>
                </a:solidFill>
              </a:rPr>
              <a:t>Key</a:t>
            </a:r>
            <a:r>
              <a:rPr lang="zh-CN" altLang="en-US" dirty="0" smtClean="0">
                <a:solidFill>
                  <a:schemeClr val="bg1"/>
                </a:solidFill>
              </a:rPr>
              <a:t>：       </a:t>
            </a:r>
            <a:r>
              <a:rPr lang="zh-CN" altLang="en-US" sz="2400" dirty="0" smtClean="0">
                <a:solidFill>
                  <a:schemeClr val="bg1"/>
                </a:solidFill>
              </a:rPr>
              <a:t>锻炼</a:t>
            </a:r>
            <a:r>
              <a:rPr lang="zh-CN" altLang="en-US" sz="2400" dirty="0">
                <a:solidFill>
                  <a:schemeClr val="bg1"/>
                </a:solidFill>
              </a:rPr>
              <a:t>自己的组织能力</a:t>
            </a:r>
            <a:r>
              <a:rPr lang="zh-CN" altLang="en-US" sz="2400" dirty="0" smtClean="0">
                <a:solidFill>
                  <a:schemeClr val="bg1"/>
                </a:solidFill>
              </a:rPr>
              <a:t>，</a:t>
            </a:r>
            <a:endParaRPr lang="en-US" altLang="zh-CN" sz="2400" dirty="0" smtClean="0">
              <a:solidFill>
                <a:schemeClr val="bg1"/>
              </a:solidFill>
            </a:endParaRPr>
          </a:p>
          <a:p>
            <a:r>
              <a:rPr lang="zh-CN" altLang="en-US" sz="2400" dirty="0" smtClean="0">
                <a:solidFill>
                  <a:schemeClr val="bg1"/>
                </a:solidFill>
              </a:rPr>
              <a:t>            梳理</a:t>
            </a:r>
            <a:r>
              <a:rPr lang="zh-CN" altLang="en-US" sz="2400" dirty="0">
                <a:solidFill>
                  <a:schemeClr val="bg1"/>
                </a:solidFill>
              </a:rPr>
              <a:t>能力，总结能力</a:t>
            </a:r>
          </a:p>
        </p:txBody>
      </p:sp>
    </p:spTree>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10.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11.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12.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13.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14.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15.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16.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17.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2.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3.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4.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5.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6.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7.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8.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ppt/theme/themeOverride9.xml><?xml version="1.0" encoding="utf-8"?>
<a:themeOverride xmlns:a="http://schemas.openxmlformats.org/drawingml/2006/main">
  <a:clrScheme name="Office">
    <a:dk1>
      <a:srgbClr val="000000"/>
    </a:dk1>
    <a:lt1>
      <a:srgbClr val="F8F8F8"/>
    </a:lt1>
    <a:dk2>
      <a:srgbClr val="000000"/>
    </a:dk2>
    <a:lt2>
      <a:srgbClr val="F8F8F8"/>
    </a:lt2>
    <a:accent1>
      <a:srgbClr val="FC4657"/>
    </a:accent1>
    <a:accent2>
      <a:srgbClr val="656565"/>
    </a:accent2>
    <a:accent3>
      <a:srgbClr val="FC4657"/>
    </a:accent3>
    <a:accent4>
      <a:srgbClr val="656565"/>
    </a:accent4>
    <a:accent5>
      <a:srgbClr val="FC4657"/>
    </a:accent5>
    <a:accent6>
      <a:srgbClr val="656565"/>
    </a:accent6>
    <a:hlink>
      <a:srgbClr val="FC4657"/>
    </a:hlink>
    <a:folHlink>
      <a:srgbClr val="656565"/>
    </a:folHlink>
  </a:clrScheme>
</a:themeOverride>
</file>

<file path=docProps/app.xml><?xml version="1.0" encoding="utf-8"?>
<Properties xmlns="http://schemas.openxmlformats.org/officeDocument/2006/extended-properties" xmlns:vt="http://schemas.openxmlformats.org/officeDocument/2006/docPropsVTypes">
  <TotalTime>7</TotalTime>
  <Words>1444</Words>
  <Application>Microsoft Office PowerPoint</Application>
  <PresentationFormat>宽屏</PresentationFormat>
  <Paragraphs>108</Paragraphs>
  <Slides>20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宋体</vt:lpstr>
      <vt:lpstr>微软雅黑</vt:lpstr>
      <vt:lpstr>造字工房朗倩（非商用）常规体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Vip0763</dc:creator>
  <cp:lastModifiedBy>Grey</cp:lastModifiedBy>
  <cp:revision>33</cp:revision>
  <dcterms:created xsi:type="dcterms:W3CDTF">2017-02-27T19:26:00Z</dcterms:created>
  <dcterms:modified xsi:type="dcterms:W3CDTF">2017-12-21T13:21:10Z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