
<file path=[Content_Types].xml><?xml version="1.0" encoding="utf-8"?>
<Types xmlns="http://schemas.openxmlformats.org/package/2006/content-types">
  <Default Extension="png" ContentType="image/png"/>
  <Default Extension="mp3" ContentType="audio/unknown"/>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780" r:id="rId2"/>
    <p:sldId id="743" r:id="rId3"/>
    <p:sldId id="782" r:id="rId4"/>
    <p:sldId id="855" r:id="rId5"/>
    <p:sldId id="824" r:id="rId6"/>
    <p:sldId id="737" r:id="rId7"/>
    <p:sldId id="856" r:id="rId8"/>
    <p:sldId id="857" r:id="rId9"/>
    <p:sldId id="842" r:id="rId10"/>
    <p:sldId id="823" r:id="rId11"/>
    <p:sldId id="822" r:id="rId12"/>
    <p:sldId id="829" r:id="rId13"/>
    <p:sldId id="825" r:id="rId14"/>
    <p:sldId id="858" r:id="rId15"/>
    <p:sldId id="832" r:id="rId16"/>
    <p:sldId id="835" r:id="rId17"/>
    <p:sldId id="850" r:id="rId18"/>
    <p:sldId id="853" r:id="rId19"/>
  </p:sldIdLst>
  <p:sldSz cx="12196763" cy="6858000"/>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BBC"/>
    <a:srgbClr val="F8F8F8"/>
    <a:srgbClr val="EAEAEA"/>
    <a:srgbClr val="DDDDDD"/>
    <a:srgbClr val="0DC2D5"/>
    <a:srgbClr val="17DCF1"/>
    <a:srgbClr val="12D0CB"/>
    <a:srgbClr val="FDE673"/>
    <a:srgbClr val="FDE155"/>
    <a:srgbClr val="0A97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49635" autoAdjust="0"/>
  </p:normalViewPr>
  <p:slideViewPr>
    <p:cSldViewPr snapToObjects="1">
      <p:cViewPr>
        <p:scale>
          <a:sx n="80" d="100"/>
          <a:sy n="80" d="100"/>
        </p:scale>
        <p:origin x="-634" y="-226"/>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0776"/>
    </p:cViewPr>
  </p:sorterViewPr>
  <p:notesViewPr>
    <p:cSldViewPr snapToObjects="1">
      <p:cViewPr varScale="1">
        <p:scale>
          <a:sx n="69" d="100"/>
          <a:sy n="69" d="100"/>
        </p:scale>
        <p:origin x="-283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t>‹#›</a:t>
            </a:fld>
            <a:endParaRPr lang="zh-CN" altLang="en-US"/>
          </a:p>
        </p:txBody>
      </p:sp>
    </p:spTree>
    <p:extLst>
      <p:ext uri="{BB962C8B-B14F-4D97-AF65-F5344CB8AC3E}">
        <p14:creationId xmlns:p14="http://schemas.microsoft.com/office/powerpoint/2010/main" val="3806555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B9EEDA17-7CE7-49CA-897E-A1888A19DA62}" type="datetimeFigureOut">
              <a:rPr lang="zh-CN" altLang="en-US"/>
              <a:pPr/>
              <a:t>2017/12/17</a:t>
            </a:fld>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CE1689F0-D8FB-450F-A36F-553F26501FEE}" type="slidenum">
              <a:rPr lang="zh-CN" altLang="en-US"/>
              <a:pPr/>
              <a:t>‹#›</a:t>
            </a:fld>
            <a:endParaRPr lang="en-US"/>
          </a:p>
        </p:txBody>
      </p:sp>
    </p:spTree>
    <p:extLst>
      <p:ext uri="{BB962C8B-B14F-4D97-AF65-F5344CB8AC3E}">
        <p14:creationId xmlns:p14="http://schemas.microsoft.com/office/powerpoint/2010/main" val="21761610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a:t>
            </a:fld>
            <a:endParaRPr lang="en-US"/>
          </a:p>
        </p:txBody>
      </p:sp>
    </p:spTree>
    <p:extLst>
      <p:ext uri="{BB962C8B-B14F-4D97-AF65-F5344CB8AC3E}">
        <p14:creationId xmlns:p14="http://schemas.microsoft.com/office/powerpoint/2010/main" val="3362210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918399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918399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918399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362210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a:t>
            </a:fld>
            <a:endParaRPr lang="en-US"/>
          </a:p>
        </p:txBody>
      </p:sp>
    </p:spTree>
    <p:extLst>
      <p:ext uri="{BB962C8B-B14F-4D97-AF65-F5344CB8AC3E}">
        <p14:creationId xmlns:p14="http://schemas.microsoft.com/office/powerpoint/2010/main" val="3575062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918399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292324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8604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78274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89430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146913" y="2886609"/>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1040451" y="1447779"/>
            <a:ext cx="3013731"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4467436"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7376340" y="2904246"/>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5277817" y="2574149"/>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3261942" y="3206628"/>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extLst>
              <a:ext uri="{28A0092B-C50C-407E-A947-70E740481C1C}">
                <a14:useLocalDpi xmlns:a14="http://schemas.microsoft.com/office/drawing/2010/main"/>
              </a:ext>
            </a:extLst>
          </a:blip>
          <a:srcRect/>
          <a:stretch>
            <a:fillRect/>
          </a:stretch>
        </p:blipFill>
        <p:spPr bwMode="auto">
          <a:xfrm>
            <a:off x="5352404" y="3446014"/>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9886102" y="2725338"/>
            <a:ext cx="1116794"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auto">
          <a:xfrm>
            <a:off x="7942800" y="3624920"/>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auto">
          <a:xfrm>
            <a:off x="11254880" y="2365000"/>
            <a:ext cx="52211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extLst>
              <a:ext uri="{28A0092B-C50C-407E-A947-70E740481C1C}">
                <a14:useLocalDpi xmlns:a14="http://schemas.microsoft.com/office/drawing/2010/main"/>
              </a:ext>
            </a:extLst>
          </a:blip>
          <a:srcRect/>
          <a:stretch>
            <a:fillRect/>
          </a:stretch>
        </p:blipFill>
        <p:spPr bwMode="auto">
          <a:xfrm>
            <a:off x="2054437" y="2795894"/>
            <a:ext cx="1697365"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3983626"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8519340"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9239008" y="2909285"/>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9744990" y="3446013"/>
            <a:ext cx="282222" cy="23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56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0"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0"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0"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0"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0"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624" y="908050"/>
            <a:ext cx="10601349" cy="635000"/>
          </a:xfrm>
        </p:spPr>
        <p:txBody>
          <a:bodyPr/>
          <a:lstStyle>
            <a:lvl1pPr>
              <a:defRPr>
                <a:solidFill>
                  <a:schemeClr val="accent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25624" y="1600200"/>
            <a:ext cx="10601349" cy="4525963"/>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Freeform 5"/>
          <p:cNvSpPr>
            <a:spLocks/>
          </p:cNvSpPr>
          <p:nvPr userDrawn="1"/>
        </p:nvSpPr>
        <p:spPr bwMode="auto">
          <a:xfrm>
            <a:off x="63836" y="73174"/>
            <a:ext cx="1227152" cy="486466"/>
          </a:xfrm>
          <a:custGeom>
            <a:avLst/>
            <a:gdLst>
              <a:gd name="T0" fmla="*/ 0 w 1600"/>
              <a:gd name="T1" fmla="*/ 0 h 617"/>
              <a:gd name="T2" fmla="*/ 1429 w 1600"/>
              <a:gd name="T3" fmla="*/ 0 h 617"/>
              <a:gd name="T4" fmla="*/ 1600 w 1600"/>
              <a:gd name="T5" fmla="*/ 308 h 617"/>
              <a:gd name="T6" fmla="*/ 1429 w 1600"/>
              <a:gd name="T7" fmla="*/ 617 h 617"/>
              <a:gd name="T8" fmla="*/ 0 w 1600"/>
              <a:gd name="T9" fmla="*/ 617 h 617"/>
              <a:gd name="T10" fmla="*/ 0 w 1600"/>
              <a:gd name="T11" fmla="*/ 0 h 617"/>
            </a:gdLst>
            <a:ahLst/>
            <a:cxnLst>
              <a:cxn ang="0">
                <a:pos x="T0" y="T1"/>
              </a:cxn>
              <a:cxn ang="0">
                <a:pos x="T2" y="T3"/>
              </a:cxn>
              <a:cxn ang="0">
                <a:pos x="T4" y="T5"/>
              </a:cxn>
              <a:cxn ang="0">
                <a:pos x="T6" y="T7"/>
              </a:cxn>
              <a:cxn ang="0">
                <a:pos x="T8" y="T9"/>
              </a:cxn>
              <a:cxn ang="0">
                <a:pos x="T10" y="T11"/>
              </a:cxn>
            </a:cxnLst>
            <a:rect l="0" t="0" r="r" b="b"/>
            <a:pathLst>
              <a:path w="1600" h="617">
                <a:moveTo>
                  <a:pt x="0" y="0"/>
                </a:moveTo>
                <a:lnTo>
                  <a:pt x="1429" y="0"/>
                </a:lnTo>
                <a:lnTo>
                  <a:pt x="1600" y="308"/>
                </a:lnTo>
                <a:lnTo>
                  <a:pt x="1429" y="617"/>
                </a:lnTo>
                <a:lnTo>
                  <a:pt x="0" y="617"/>
                </a:ln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6"/>
          <p:cNvSpPr>
            <a:spLocks/>
          </p:cNvSpPr>
          <p:nvPr userDrawn="1"/>
        </p:nvSpPr>
        <p:spPr bwMode="auto">
          <a:xfrm>
            <a:off x="1196834" y="73174"/>
            <a:ext cx="10215809" cy="486466"/>
          </a:xfrm>
          <a:custGeom>
            <a:avLst/>
            <a:gdLst>
              <a:gd name="T0" fmla="*/ 0 w 13327"/>
              <a:gd name="T1" fmla="*/ 0 h 617"/>
              <a:gd name="T2" fmla="*/ 13155 w 13327"/>
              <a:gd name="T3" fmla="*/ 0 h 617"/>
              <a:gd name="T4" fmla="*/ 13327 w 13327"/>
              <a:gd name="T5" fmla="*/ 308 h 617"/>
              <a:gd name="T6" fmla="*/ 13155 w 13327"/>
              <a:gd name="T7" fmla="*/ 617 h 617"/>
              <a:gd name="T8" fmla="*/ 0 w 13327"/>
              <a:gd name="T9" fmla="*/ 617 h 617"/>
              <a:gd name="T10" fmla="*/ 171 w 13327"/>
              <a:gd name="T11" fmla="*/ 308 h 617"/>
              <a:gd name="T12" fmla="*/ 0 w 13327"/>
              <a:gd name="T13" fmla="*/ 0 h 617"/>
            </a:gdLst>
            <a:ahLst/>
            <a:cxnLst>
              <a:cxn ang="0">
                <a:pos x="T0" y="T1"/>
              </a:cxn>
              <a:cxn ang="0">
                <a:pos x="T2" y="T3"/>
              </a:cxn>
              <a:cxn ang="0">
                <a:pos x="T4" y="T5"/>
              </a:cxn>
              <a:cxn ang="0">
                <a:pos x="T6" y="T7"/>
              </a:cxn>
              <a:cxn ang="0">
                <a:pos x="T8" y="T9"/>
              </a:cxn>
              <a:cxn ang="0">
                <a:pos x="T10" y="T11"/>
              </a:cxn>
              <a:cxn ang="0">
                <a:pos x="T12" y="T13"/>
              </a:cxn>
            </a:cxnLst>
            <a:rect l="0" t="0" r="r" b="b"/>
            <a:pathLst>
              <a:path w="13327" h="617">
                <a:moveTo>
                  <a:pt x="0" y="0"/>
                </a:moveTo>
                <a:lnTo>
                  <a:pt x="13155" y="0"/>
                </a:lnTo>
                <a:lnTo>
                  <a:pt x="13327" y="308"/>
                </a:lnTo>
                <a:lnTo>
                  <a:pt x="13155" y="617"/>
                </a:lnTo>
                <a:lnTo>
                  <a:pt x="0" y="617"/>
                </a:lnTo>
                <a:lnTo>
                  <a:pt x="171" y="308"/>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7"/>
          <p:cNvSpPr>
            <a:spLocks/>
          </p:cNvSpPr>
          <p:nvPr userDrawn="1"/>
        </p:nvSpPr>
        <p:spPr bwMode="auto">
          <a:xfrm>
            <a:off x="11320056" y="73174"/>
            <a:ext cx="812871" cy="486466"/>
          </a:xfrm>
          <a:custGeom>
            <a:avLst/>
            <a:gdLst>
              <a:gd name="T0" fmla="*/ 0 w 1060"/>
              <a:gd name="T1" fmla="*/ 0 h 617"/>
              <a:gd name="T2" fmla="*/ 1060 w 1060"/>
              <a:gd name="T3" fmla="*/ 0 h 617"/>
              <a:gd name="T4" fmla="*/ 1060 w 1060"/>
              <a:gd name="T5" fmla="*/ 617 h 617"/>
              <a:gd name="T6" fmla="*/ 0 w 1060"/>
              <a:gd name="T7" fmla="*/ 617 h 617"/>
              <a:gd name="T8" fmla="*/ 172 w 1060"/>
              <a:gd name="T9" fmla="*/ 308 h 617"/>
              <a:gd name="T10" fmla="*/ 0 w 1060"/>
              <a:gd name="T11" fmla="*/ 0 h 617"/>
            </a:gdLst>
            <a:ahLst/>
            <a:cxnLst>
              <a:cxn ang="0">
                <a:pos x="T0" y="T1"/>
              </a:cxn>
              <a:cxn ang="0">
                <a:pos x="T2" y="T3"/>
              </a:cxn>
              <a:cxn ang="0">
                <a:pos x="T4" y="T5"/>
              </a:cxn>
              <a:cxn ang="0">
                <a:pos x="T6" y="T7"/>
              </a:cxn>
              <a:cxn ang="0">
                <a:pos x="T8" y="T9"/>
              </a:cxn>
              <a:cxn ang="0">
                <a:pos x="T10" y="T11"/>
              </a:cxn>
            </a:cxnLst>
            <a:rect l="0" t="0" r="r" b="b"/>
            <a:pathLst>
              <a:path w="1060" h="617">
                <a:moveTo>
                  <a:pt x="0" y="0"/>
                </a:moveTo>
                <a:lnTo>
                  <a:pt x="1060" y="0"/>
                </a:lnTo>
                <a:lnTo>
                  <a:pt x="1060" y="617"/>
                </a:lnTo>
                <a:lnTo>
                  <a:pt x="0" y="617"/>
                </a:lnTo>
                <a:lnTo>
                  <a:pt x="172" y="308"/>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TextBox 14"/>
          <p:cNvSpPr txBox="1"/>
          <p:nvPr userDrawn="1"/>
        </p:nvSpPr>
        <p:spPr>
          <a:xfrm>
            <a:off x="11528228" y="116632"/>
            <a:ext cx="492443" cy="369332"/>
          </a:xfrm>
          <a:prstGeom prst="rect">
            <a:avLst/>
          </a:prstGeom>
          <a:noFill/>
        </p:spPr>
        <p:txBody>
          <a:bodyPr wrap="none" rtlCol="0">
            <a:spAutoFit/>
          </a:bodyPr>
          <a:lstStyle/>
          <a:p>
            <a:pPr algn="ctr"/>
            <a:fld id="{B879B013-EF15-44F9-9A4C-93BE492C244C}" type="slidenum">
              <a:rPr lang="zh-CN" altLang="en-US" sz="1800" smtClean="0">
                <a:solidFill>
                  <a:schemeClr val="accent2"/>
                </a:solidFill>
                <a:latin typeface="+mn-ea"/>
                <a:ea typeface="+mn-ea"/>
              </a:rPr>
              <a:pPr algn="ctr"/>
              <a:t>‹#›</a:t>
            </a:fld>
            <a:endParaRPr lang="zh-CN" altLang="en-US" sz="1800" dirty="0">
              <a:solidFill>
                <a:schemeClr val="accent2"/>
              </a:solidFill>
              <a:latin typeface="+mn-ea"/>
              <a:ea typeface="+mn-ea"/>
            </a:endParaRPr>
          </a:p>
        </p:txBody>
      </p:sp>
    </p:spTree>
    <p:extLst>
      <p:ext uri="{BB962C8B-B14F-4D97-AF65-F5344CB8AC3E}">
        <p14:creationId xmlns:p14="http://schemas.microsoft.com/office/powerpoint/2010/main" val="364612118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33333">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33333">
                                          <p:cBhvr additive="base">
                                            <p:cTn id="7" dur="300" fill="hold"/>
                                            <p:tgtEl>
                                              <p:spTgt spid="8"/>
                                            </p:tgtEl>
                                            <p:attrNameLst>
                                              <p:attrName>ppt_x</p:attrName>
                                            </p:attrNameLst>
                                          </p:cBhvr>
                                          <p:tavLst>
                                            <p:tav tm="0">
                                              <p:val>
                                                <p:strVal val="0-#ppt_w/2"/>
                                              </p:val>
                                            </p:tav>
                                            <p:tav tm="100000">
                                              <p:val>
                                                <p:strVal val="#ppt_x"/>
                                              </p:val>
                                            </p:tav>
                                          </p:tavLst>
                                        </p:anim>
                                        <p:anim calcmode="lin" valueType="num" p14:bounceEnd="33333">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600"/>
                                </p:stCondLst>
                                <p:childTnLst>
                                  <p:par>
                                    <p:cTn id="14" presetID="2" presetClass="entr" presetSubtype="2" fill="hold" grpId="0" nodeType="afterEffect" p14:presetBounceEnd="33333">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33333">
                                          <p:cBhvr additive="base">
                                            <p:cTn id="16" dur="300" fill="hold"/>
                                            <p:tgtEl>
                                              <p:spTgt spid="10"/>
                                            </p:tgtEl>
                                            <p:attrNameLst>
                                              <p:attrName>ppt_x</p:attrName>
                                            </p:attrNameLst>
                                          </p:cBhvr>
                                          <p:tavLst>
                                            <p:tav tm="0">
                                              <p:val>
                                                <p:strVal val="1+#ppt_w/2"/>
                                              </p:val>
                                            </p:tav>
                                            <p:tav tm="100000">
                                              <p:val>
                                                <p:strVal val="#ppt_x"/>
                                              </p:val>
                                            </p:tav>
                                          </p:tavLst>
                                        </p:anim>
                                        <p:anim calcmode="lin" valueType="num" p14:bounceEnd="33333">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0-#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60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300" fill="hold"/>
                                            <p:tgtEl>
                                              <p:spTgt spid="10"/>
                                            </p:tgtEl>
                                            <p:attrNameLst>
                                              <p:attrName>ppt_x</p:attrName>
                                            </p:attrNameLst>
                                          </p:cBhvr>
                                          <p:tavLst>
                                            <p:tav tm="0">
                                              <p:val>
                                                <p:strVal val="1+#ppt_w/2"/>
                                              </p:val>
                                            </p:tav>
                                            <p:tav tm="100000">
                                              <p:val>
                                                <p:strVal val="#ppt_x"/>
                                              </p:val>
                                            </p:tav>
                                          </p:tavLst>
                                        </p:anim>
                                        <p:anim calcmode="lin" valueType="num">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solidFill>
                  <a:srgbClr val="F8F8F8"/>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solidFill>
                  <a:srgbClr val="F8F8F8"/>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388542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898880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747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0494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5341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0479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989314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dirty="0" smtClean="0"/>
              <a:t>单击此处编辑母版标题样式</a:t>
            </a:r>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dirty="0" smtClean="0"/>
              <a:t>单击此处编辑母版文本样式</a:t>
            </a:r>
          </a:p>
          <a:p>
            <a:pPr lvl="1"/>
            <a:r>
              <a:rPr lang="zh-CN" dirty="0" smtClean="0"/>
              <a:t>第二级</a:t>
            </a:r>
          </a:p>
        </p:txBody>
      </p:sp>
    </p:spTree>
    <p:extLst>
      <p:ext uri="{BB962C8B-B14F-4D97-AF65-F5344CB8AC3E}">
        <p14:creationId xmlns:p14="http://schemas.microsoft.com/office/powerpoint/2010/main" val="2568129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4" r:id="rId12"/>
  </p:sldLayoutIdLst>
  <p:timing>
    <p:tnLst>
      <p:par>
        <p:cTn id="1" dur="indefinite" restart="never" nodeType="tmRoot"/>
      </p:par>
    </p:tnLst>
  </p:timing>
  <p:txStyles>
    <p:title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8.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7.jpeg"/><Relationship Id="rId5" Type="http://schemas.openxmlformats.org/officeDocument/2006/relationships/image" Target="../media/image16.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5">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12196800" cy="3996728"/>
          </a:xfrm>
          <a:prstGeom prst="rect">
            <a:avLst/>
          </a:prstGeom>
        </p:spPr>
      </p:pic>
      <p:grpSp>
        <p:nvGrpSpPr>
          <p:cNvPr id="24" name="组合 23"/>
          <p:cNvGrpSpPr/>
          <p:nvPr/>
        </p:nvGrpSpPr>
        <p:grpSpPr>
          <a:xfrm>
            <a:off x="8848725" y="332656"/>
            <a:ext cx="495300" cy="509588"/>
            <a:chOff x="7127876" y="5013176"/>
            <a:chExt cx="495300" cy="509588"/>
          </a:xfrm>
        </p:grpSpPr>
        <p:sp>
          <p:nvSpPr>
            <p:cNvPr id="14" name="Oval 9"/>
            <p:cNvSpPr>
              <a:spLocks noChangeArrowheads="1"/>
            </p:cNvSpPr>
            <p:nvPr/>
          </p:nvSpPr>
          <p:spPr bwMode="auto">
            <a:xfrm>
              <a:off x="7127876"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4"/>
            <p:cNvSpPr>
              <a:spLocks noEditPoints="1"/>
            </p:cNvSpPr>
            <p:nvPr/>
          </p:nvSpPr>
          <p:spPr bwMode="auto">
            <a:xfrm>
              <a:off x="7215188" y="5073501"/>
              <a:ext cx="331787" cy="327025"/>
            </a:xfrm>
            <a:custGeom>
              <a:avLst/>
              <a:gdLst>
                <a:gd name="T0" fmla="*/ 285 w 427"/>
                <a:gd name="T1" fmla="*/ 157 h 408"/>
                <a:gd name="T2" fmla="*/ 279 w 427"/>
                <a:gd name="T3" fmla="*/ 169 h 408"/>
                <a:gd name="T4" fmla="*/ 278 w 427"/>
                <a:gd name="T5" fmla="*/ 177 h 408"/>
                <a:gd name="T6" fmla="*/ 278 w 427"/>
                <a:gd name="T7" fmla="*/ 192 h 408"/>
                <a:gd name="T8" fmla="*/ 284 w 427"/>
                <a:gd name="T9" fmla="*/ 207 h 408"/>
                <a:gd name="T10" fmla="*/ 288 w 427"/>
                <a:gd name="T11" fmla="*/ 214 h 408"/>
                <a:gd name="T12" fmla="*/ 300 w 427"/>
                <a:gd name="T13" fmla="*/ 224 h 408"/>
                <a:gd name="T14" fmla="*/ 308 w 427"/>
                <a:gd name="T15" fmla="*/ 228 h 408"/>
                <a:gd name="T16" fmla="*/ 325 w 427"/>
                <a:gd name="T17" fmla="*/ 136 h 408"/>
                <a:gd name="T18" fmla="*/ 305 w 427"/>
                <a:gd name="T19" fmla="*/ 140 h 408"/>
                <a:gd name="T20" fmla="*/ 294 w 427"/>
                <a:gd name="T21" fmla="*/ 147 h 408"/>
                <a:gd name="T22" fmla="*/ 289 w 427"/>
                <a:gd name="T23" fmla="*/ 152 h 408"/>
                <a:gd name="T24" fmla="*/ 261 w 427"/>
                <a:gd name="T25" fmla="*/ 47 h 408"/>
                <a:gd name="T26" fmla="*/ 213 w 427"/>
                <a:gd name="T27" fmla="*/ 95 h 408"/>
                <a:gd name="T28" fmla="*/ 258 w 427"/>
                <a:gd name="T29" fmla="*/ 192 h 408"/>
                <a:gd name="T30" fmla="*/ 258 w 427"/>
                <a:gd name="T31" fmla="*/ 173 h 408"/>
                <a:gd name="T32" fmla="*/ 244 w 427"/>
                <a:gd name="T33" fmla="*/ 104 h 408"/>
                <a:gd name="T34" fmla="*/ 169 w 427"/>
                <a:gd name="T35" fmla="*/ 183 h 408"/>
                <a:gd name="T36" fmla="*/ 213 w 427"/>
                <a:gd name="T37" fmla="*/ 269 h 408"/>
                <a:gd name="T38" fmla="*/ 192 w 427"/>
                <a:gd name="T39" fmla="*/ 272 h 408"/>
                <a:gd name="T40" fmla="*/ 181 w 427"/>
                <a:gd name="T41" fmla="*/ 260 h 408"/>
                <a:gd name="T42" fmla="*/ 174 w 427"/>
                <a:gd name="T43" fmla="*/ 254 h 408"/>
                <a:gd name="T44" fmla="*/ 145 w 427"/>
                <a:gd name="T45" fmla="*/ 242 h 408"/>
                <a:gd name="T46" fmla="*/ 133 w 427"/>
                <a:gd name="T47" fmla="*/ 241 h 408"/>
                <a:gd name="T48" fmla="*/ 0 w 427"/>
                <a:gd name="T49" fmla="*/ 408 h 408"/>
                <a:gd name="T50" fmla="*/ 56 w 427"/>
                <a:gd name="T51" fmla="*/ 309 h 408"/>
                <a:gd name="T52" fmla="*/ 146 w 427"/>
                <a:gd name="T53" fmla="*/ 309 h 408"/>
                <a:gd name="T54" fmla="*/ 204 w 427"/>
                <a:gd name="T55" fmla="*/ 408 h 408"/>
                <a:gd name="T56" fmla="*/ 192 w 427"/>
                <a:gd name="T57" fmla="*/ 272 h 408"/>
                <a:gd name="T58" fmla="*/ 294 w 427"/>
                <a:gd name="T59" fmla="*/ 241 h 408"/>
                <a:gd name="T60" fmla="*/ 281 w 427"/>
                <a:gd name="T61" fmla="*/ 242 h 408"/>
                <a:gd name="T62" fmla="*/ 245 w 427"/>
                <a:gd name="T63" fmla="*/ 260 h 408"/>
                <a:gd name="T64" fmla="*/ 240 w 427"/>
                <a:gd name="T65" fmla="*/ 266 h 408"/>
                <a:gd name="T66" fmla="*/ 264 w 427"/>
                <a:gd name="T67" fmla="*/ 408 h 408"/>
                <a:gd name="T68" fmla="*/ 279 w 427"/>
                <a:gd name="T69" fmla="*/ 408 h 408"/>
                <a:gd name="T70" fmla="*/ 384 w 427"/>
                <a:gd name="T71" fmla="*/ 309 h 408"/>
                <a:gd name="T72" fmla="*/ 427 w 427"/>
                <a:gd name="T73" fmla="*/ 313 h 408"/>
                <a:gd name="T74" fmla="*/ 102 w 427"/>
                <a:gd name="T75" fmla="*/ 231 h 408"/>
                <a:gd name="T76" fmla="*/ 126 w 427"/>
                <a:gd name="T77" fmla="*/ 224 h 408"/>
                <a:gd name="T78" fmla="*/ 133 w 427"/>
                <a:gd name="T79" fmla="*/ 220 h 408"/>
                <a:gd name="T80" fmla="*/ 146 w 427"/>
                <a:gd name="T81" fmla="*/ 200 h 408"/>
                <a:gd name="T82" fmla="*/ 149 w 427"/>
                <a:gd name="T83" fmla="*/ 191 h 408"/>
                <a:gd name="T84" fmla="*/ 149 w 427"/>
                <a:gd name="T85" fmla="*/ 175 h 408"/>
                <a:gd name="T86" fmla="*/ 145 w 427"/>
                <a:gd name="T87" fmla="*/ 164 h 408"/>
                <a:gd name="T88" fmla="*/ 142 w 427"/>
                <a:gd name="T89" fmla="*/ 157 h 408"/>
                <a:gd name="T90" fmla="*/ 133 w 427"/>
                <a:gd name="T91" fmla="*/ 147 h 408"/>
                <a:gd name="T92" fmla="*/ 126 w 427"/>
                <a:gd name="T93" fmla="*/ 143 h 408"/>
                <a:gd name="T94" fmla="*/ 102 w 427"/>
                <a:gd name="T95" fmla="*/ 13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7" h="408">
                  <a:moveTo>
                    <a:pt x="289" y="152"/>
                  </a:moveTo>
                  <a:cubicBezTo>
                    <a:pt x="288" y="154"/>
                    <a:pt x="286" y="155"/>
                    <a:pt x="285" y="157"/>
                  </a:cubicBezTo>
                  <a:cubicBezTo>
                    <a:pt x="285" y="157"/>
                    <a:pt x="285" y="157"/>
                    <a:pt x="285" y="157"/>
                  </a:cubicBezTo>
                  <a:cubicBezTo>
                    <a:pt x="284" y="159"/>
                    <a:pt x="283" y="161"/>
                    <a:pt x="282" y="162"/>
                  </a:cubicBezTo>
                  <a:cubicBezTo>
                    <a:pt x="282" y="163"/>
                    <a:pt x="282" y="163"/>
                    <a:pt x="282" y="164"/>
                  </a:cubicBezTo>
                  <a:cubicBezTo>
                    <a:pt x="281" y="165"/>
                    <a:pt x="280" y="167"/>
                    <a:pt x="279" y="169"/>
                  </a:cubicBezTo>
                  <a:cubicBezTo>
                    <a:pt x="279" y="169"/>
                    <a:pt x="279" y="169"/>
                    <a:pt x="279" y="170"/>
                  </a:cubicBezTo>
                  <a:cubicBezTo>
                    <a:pt x="279" y="171"/>
                    <a:pt x="278" y="173"/>
                    <a:pt x="278" y="175"/>
                  </a:cubicBezTo>
                  <a:cubicBezTo>
                    <a:pt x="278" y="176"/>
                    <a:pt x="278" y="176"/>
                    <a:pt x="278" y="177"/>
                  </a:cubicBezTo>
                  <a:cubicBezTo>
                    <a:pt x="277" y="179"/>
                    <a:pt x="277" y="181"/>
                    <a:pt x="277" y="183"/>
                  </a:cubicBezTo>
                  <a:cubicBezTo>
                    <a:pt x="277" y="186"/>
                    <a:pt x="278" y="189"/>
                    <a:pt x="278" y="191"/>
                  </a:cubicBezTo>
                  <a:cubicBezTo>
                    <a:pt x="278" y="192"/>
                    <a:pt x="278" y="192"/>
                    <a:pt x="278" y="192"/>
                  </a:cubicBezTo>
                  <a:cubicBezTo>
                    <a:pt x="279" y="195"/>
                    <a:pt x="279" y="197"/>
                    <a:pt x="280" y="199"/>
                  </a:cubicBezTo>
                  <a:cubicBezTo>
                    <a:pt x="280" y="200"/>
                    <a:pt x="280" y="200"/>
                    <a:pt x="280" y="200"/>
                  </a:cubicBezTo>
                  <a:cubicBezTo>
                    <a:pt x="281" y="203"/>
                    <a:pt x="282" y="205"/>
                    <a:pt x="284" y="207"/>
                  </a:cubicBezTo>
                  <a:cubicBezTo>
                    <a:pt x="284" y="207"/>
                    <a:pt x="284" y="208"/>
                    <a:pt x="284" y="208"/>
                  </a:cubicBezTo>
                  <a:cubicBezTo>
                    <a:pt x="285" y="210"/>
                    <a:pt x="287" y="212"/>
                    <a:pt x="288" y="214"/>
                  </a:cubicBezTo>
                  <a:cubicBezTo>
                    <a:pt x="288" y="214"/>
                    <a:pt x="288" y="214"/>
                    <a:pt x="288" y="214"/>
                  </a:cubicBezTo>
                  <a:cubicBezTo>
                    <a:pt x="290" y="216"/>
                    <a:pt x="292" y="218"/>
                    <a:pt x="294" y="219"/>
                  </a:cubicBezTo>
                  <a:cubicBezTo>
                    <a:pt x="294" y="219"/>
                    <a:pt x="294" y="220"/>
                    <a:pt x="294" y="220"/>
                  </a:cubicBezTo>
                  <a:cubicBezTo>
                    <a:pt x="296" y="221"/>
                    <a:pt x="298" y="223"/>
                    <a:pt x="300" y="224"/>
                  </a:cubicBezTo>
                  <a:cubicBezTo>
                    <a:pt x="300" y="224"/>
                    <a:pt x="301" y="224"/>
                    <a:pt x="301" y="224"/>
                  </a:cubicBezTo>
                  <a:cubicBezTo>
                    <a:pt x="303" y="226"/>
                    <a:pt x="305" y="227"/>
                    <a:pt x="308" y="228"/>
                  </a:cubicBezTo>
                  <a:cubicBezTo>
                    <a:pt x="308" y="228"/>
                    <a:pt x="308" y="228"/>
                    <a:pt x="308" y="228"/>
                  </a:cubicBezTo>
                  <a:cubicBezTo>
                    <a:pt x="313" y="230"/>
                    <a:pt x="319" y="231"/>
                    <a:pt x="325" y="231"/>
                  </a:cubicBezTo>
                  <a:cubicBezTo>
                    <a:pt x="351" y="231"/>
                    <a:pt x="372" y="210"/>
                    <a:pt x="372" y="183"/>
                  </a:cubicBezTo>
                  <a:cubicBezTo>
                    <a:pt x="372" y="157"/>
                    <a:pt x="351" y="136"/>
                    <a:pt x="325" y="136"/>
                  </a:cubicBezTo>
                  <a:cubicBezTo>
                    <a:pt x="318" y="136"/>
                    <a:pt x="312" y="137"/>
                    <a:pt x="306" y="140"/>
                  </a:cubicBezTo>
                  <a:cubicBezTo>
                    <a:pt x="306" y="140"/>
                    <a:pt x="306" y="140"/>
                    <a:pt x="306" y="140"/>
                  </a:cubicBezTo>
                  <a:cubicBezTo>
                    <a:pt x="306" y="140"/>
                    <a:pt x="306" y="140"/>
                    <a:pt x="305" y="140"/>
                  </a:cubicBezTo>
                  <a:cubicBezTo>
                    <a:pt x="304" y="141"/>
                    <a:pt x="302" y="142"/>
                    <a:pt x="301" y="143"/>
                  </a:cubicBezTo>
                  <a:cubicBezTo>
                    <a:pt x="300" y="143"/>
                    <a:pt x="300" y="143"/>
                    <a:pt x="299" y="143"/>
                  </a:cubicBezTo>
                  <a:cubicBezTo>
                    <a:pt x="298" y="144"/>
                    <a:pt x="296" y="146"/>
                    <a:pt x="294" y="147"/>
                  </a:cubicBezTo>
                  <a:cubicBezTo>
                    <a:pt x="294" y="147"/>
                    <a:pt x="294" y="147"/>
                    <a:pt x="294" y="147"/>
                  </a:cubicBezTo>
                  <a:cubicBezTo>
                    <a:pt x="293" y="148"/>
                    <a:pt x="291" y="150"/>
                    <a:pt x="290" y="151"/>
                  </a:cubicBezTo>
                  <a:cubicBezTo>
                    <a:pt x="290" y="151"/>
                    <a:pt x="289" y="152"/>
                    <a:pt x="289" y="152"/>
                  </a:cubicBezTo>
                  <a:close/>
                  <a:moveTo>
                    <a:pt x="213" y="95"/>
                  </a:moveTo>
                  <a:lnTo>
                    <a:pt x="213" y="95"/>
                  </a:lnTo>
                  <a:cubicBezTo>
                    <a:pt x="240" y="95"/>
                    <a:pt x="261" y="73"/>
                    <a:pt x="261" y="47"/>
                  </a:cubicBezTo>
                  <a:cubicBezTo>
                    <a:pt x="261" y="21"/>
                    <a:pt x="240" y="0"/>
                    <a:pt x="213" y="0"/>
                  </a:cubicBezTo>
                  <a:cubicBezTo>
                    <a:pt x="187" y="0"/>
                    <a:pt x="166" y="21"/>
                    <a:pt x="166" y="47"/>
                  </a:cubicBezTo>
                  <a:cubicBezTo>
                    <a:pt x="166" y="73"/>
                    <a:pt x="187" y="95"/>
                    <a:pt x="213" y="95"/>
                  </a:cubicBezTo>
                  <a:close/>
                  <a:moveTo>
                    <a:pt x="258" y="228"/>
                  </a:moveTo>
                  <a:lnTo>
                    <a:pt x="258" y="228"/>
                  </a:lnTo>
                  <a:lnTo>
                    <a:pt x="258" y="192"/>
                  </a:lnTo>
                  <a:cubicBezTo>
                    <a:pt x="258" y="189"/>
                    <a:pt x="257" y="186"/>
                    <a:pt x="257" y="183"/>
                  </a:cubicBezTo>
                  <a:cubicBezTo>
                    <a:pt x="257" y="180"/>
                    <a:pt x="258" y="178"/>
                    <a:pt x="258" y="175"/>
                  </a:cubicBezTo>
                  <a:lnTo>
                    <a:pt x="258" y="173"/>
                  </a:lnTo>
                  <a:lnTo>
                    <a:pt x="258" y="173"/>
                  </a:lnTo>
                  <a:cubicBezTo>
                    <a:pt x="262" y="151"/>
                    <a:pt x="275" y="134"/>
                    <a:pt x="293" y="124"/>
                  </a:cubicBezTo>
                  <a:cubicBezTo>
                    <a:pt x="280" y="112"/>
                    <a:pt x="263" y="104"/>
                    <a:pt x="244" y="104"/>
                  </a:cubicBezTo>
                  <a:lnTo>
                    <a:pt x="183" y="104"/>
                  </a:lnTo>
                  <a:cubicBezTo>
                    <a:pt x="164" y="104"/>
                    <a:pt x="147" y="112"/>
                    <a:pt x="134" y="124"/>
                  </a:cubicBezTo>
                  <a:cubicBezTo>
                    <a:pt x="155" y="135"/>
                    <a:pt x="169" y="158"/>
                    <a:pt x="169" y="183"/>
                  </a:cubicBezTo>
                  <a:cubicBezTo>
                    <a:pt x="169" y="189"/>
                    <a:pt x="169" y="194"/>
                    <a:pt x="168" y="199"/>
                  </a:cubicBezTo>
                  <a:lnTo>
                    <a:pt x="168" y="228"/>
                  </a:lnTo>
                  <a:cubicBezTo>
                    <a:pt x="187" y="236"/>
                    <a:pt x="203" y="251"/>
                    <a:pt x="213" y="269"/>
                  </a:cubicBezTo>
                  <a:cubicBezTo>
                    <a:pt x="223" y="251"/>
                    <a:pt x="239" y="237"/>
                    <a:pt x="258" y="228"/>
                  </a:cubicBezTo>
                  <a:close/>
                  <a:moveTo>
                    <a:pt x="192" y="272"/>
                  </a:moveTo>
                  <a:lnTo>
                    <a:pt x="192" y="272"/>
                  </a:lnTo>
                  <a:cubicBezTo>
                    <a:pt x="190" y="270"/>
                    <a:pt x="189" y="268"/>
                    <a:pt x="187" y="266"/>
                  </a:cubicBezTo>
                  <a:cubicBezTo>
                    <a:pt x="187" y="265"/>
                    <a:pt x="186" y="265"/>
                    <a:pt x="186" y="265"/>
                  </a:cubicBezTo>
                  <a:cubicBezTo>
                    <a:pt x="185" y="263"/>
                    <a:pt x="183" y="262"/>
                    <a:pt x="181" y="260"/>
                  </a:cubicBezTo>
                  <a:cubicBezTo>
                    <a:pt x="181" y="260"/>
                    <a:pt x="181" y="259"/>
                    <a:pt x="181" y="259"/>
                  </a:cubicBezTo>
                  <a:cubicBezTo>
                    <a:pt x="179" y="258"/>
                    <a:pt x="177" y="256"/>
                    <a:pt x="175" y="255"/>
                  </a:cubicBezTo>
                  <a:cubicBezTo>
                    <a:pt x="175" y="255"/>
                    <a:pt x="175" y="254"/>
                    <a:pt x="174" y="254"/>
                  </a:cubicBezTo>
                  <a:cubicBezTo>
                    <a:pt x="168" y="250"/>
                    <a:pt x="161" y="246"/>
                    <a:pt x="153" y="244"/>
                  </a:cubicBezTo>
                  <a:cubicBezTo>
                    <a:pt x="151" y="243"/>
                    <a:pt x="150" y="243"/>
                    <a:pt x="148" y="242"/>
                  </a:cubicBezTo>
                  <a:cubicBezTo>
                    <a:pt x="147" y="242"/>
                    <a:pt x="146" y="242"/>
                    <a:pt x="145" y="242"/>
                  </a:cubicBezTo>
                  <a:cubicBezTo>
                    <a:pt x="144" y="242"/>
                    <a:pt x="143" y="241"/>
                    <a:pt x="141" y="241"/>
                  </a:cubicBezTo>
                  <a:cubicBezTo>
                    <a:pt x="141" y="241"/>
                    <a:pt x="140" y="241"/>
                    <a:pt x="139" y="241"/>
                  </a:cubicBezTo>
                  <a:cubicBezTo>
                    <a:pt x="137" y="241"/>
                    <a:pt x="135" y="241"/>
                    <a:pt x="133" y="241"/>
                  </a:cubicBezTo>
                  <a:lnTo>
                    <a:pt x="71" y="241"/>
                  </a:lnTo>
                  <a:cubicBezTo>
                    <a:pt x="32" y="241"/>
                    <a:pt x="0" y="273"/>
                    <a:pt x="0" y="313"/>
                  </a:cubicBezTo>
                  <a:lnTo>
                    <a:pt x="0" y="408"/>
                  </a:lnTo>
                  <a:lnTo>
                    <a:pt x="42" y="408"/>
                  </a:lnTo>
                  <a:lnTo>
                    <a:pt x="42" y="309"/>
                  </a:lnTo>
                  <a:lnTo>
                    <a:pt x="56" y="309"/>
                  </a:lnTo>
                  <a:lnTo>
                    <a:pt x="56" y="408"/>
                  </a:lnTo>
                  <a:lnTo>
                    <a:pt x="146" y="408"/>
                  </a:lnTo>
                  <a:lnTo>
                    <a:pt x="146" y="309"/>
                  </a:lnTo>
                  <a:lnTo>
                    <a:pt x="161" y="309"/>
                  </a:lnTo>
                  <a:lnTo>
                    <a:pt x="161" y="408"/>
                  </a:lnTo>
                  <a:lnTo>
                    <a:pt x="204" y="408"/>
                  </a:lnTo>
                  <a:lnTo>
                    <a:pt x="204" y="313"/>
                  </a:lnTo>
                  <a:cubicBezTo>
                    <a:pt x="204" y="297"/>
                    <a:pt x="200" y="283"/>
                    <a:pt x="192" y="272"/>
                  </a:cubicBezTo>
                  <a:cubicBezTo>
                    <a:pt x="192" y="272"/>
                    <a:pt x="192" y="272"/>
                    <a:pt x="192" y="272"/>
                  </a:cubicBezTo>
                  <a:close/>
                  <a:moveTo>
                    <a:pt x="355" y="241"/>
                  </a:moveTo>
                  <a:lnTo>
                    <a:pt x="355" y="241"/>
                  </a:lnTo>
                  <a:lnTo>
                    <a:pt x="294" y="241"/>
                  </a:lnTo>
                  <a:cubicBezTo>
                    <a:pt x="292" y="241"/>
                    <a:pt x="290" y="241"/>
                    <a:pt x="288" y="241"/>
                  </a:cubicBezTo>
                  <a:cubicBezTo>
                    <a:pt x="287" y="241"/>
                    <a:pt x="286" y="241"/>
                    <a:pt x="285" y="241"/>
                  </a:cubicBezTo>
                  <a:cubicBezTo>
                    <a:pt x="284" y="241"/>
                    <a:pt x="283" y="242"/>
                    <a:pt x="281" y="242"/>
                  </a:cubicBezTo>
                  <a:cubicBezTo>
                    <a:pt x="280" y="242"/>
                    <a:pt x="280" y="242"/>
                    <a:pt x="279" y="242"/>
                  </a:cubicBezTo>
                  <a:cubicBezTo>
                    <a:pt x="277" y="243"/>
                    <a:pt x="276" y="243"/>
                    <a:pt x="274" y="244"/>
                  </a:cubicBezTo>
                  <a:cubicBezTo>
                    <a:pt x="263" y="247"/>
                    <a:pt x="254" y="252"/>
                    <a:pt x="245" y="260"/>
                  </a:cubicBezTo>
                  <a:cubicBezTo>
                    <a:pt x="245" y="260"/>
                    <a:pt x="245" y="260"/>
                    <a:pt x="245" y="260"/>
                  </a:cubicBezTo>
                  <a:cubicBezTo>
                    <a:pt x="243" y="262"/>
                    <a:pt x="242" y="263"/>
                    <a:pt x="240" y="265"/>
                  </a:cubicBezTo>
                  <a:cubicBezTo>
                    <a:pt x="240" y="265"/>
                    <a:pt x="240" y="266"/>
                    <a:pt x="240" y="266"/>
                  </a:cubicBezTo>
                  <a:cubicBezTo>
                    <a:pt x="229" y="278"/>
                    <a:pt x="222" y="295"/>
                    <a:pt x="222" y="313"/>
                  </a:cubicBezTo>
                  <a:lnTo>
                    <a:pt x="222" y="408"/>
                  </a:lnTo>
                  <a:lnTo>
                    <a:pt x="264" y="408"/>
                  </a:lnTo>
                  <a:lnTo>
                    <a:pt x="264" y="309"/>
                  </a:lnTo>
                  <a:lnTo>
                    <a:pt x="279" y="309"/>
                  </a:lnTo>
                  <a:lnTo>
                    <a:pt x="279" y="408"/>
                  </a:lnTo>
                  <a:lnTo>
                    <a:pt x="369" y="408"/>
                  </a:lnTo>
                  <a:lnTo>
                    <a:pt x="369" y="309"/>
                  </a:lnTo>
                  <a:lnTo>
                    <a:pt x="384" y="309"/>
                  </a:lnTo>
                  <a:lnTo>
                    <a:pt x="384" y="408"/>
                  </a:lnTo>
                  <a:lnTo>
                    <a:pt x="427" y="408"/>
                  </a:lnTo>
                  <a:lnTo>
                    <a:pt x="427" y="313"/>
                  </a:lnTo>
                  <a:cubicBezTo>
                    <a:pt x="427" y="273"/>
                    <a:pt x="395" y="241"/>
                    <a:pt x="355" y="241"/>
                  </a:cubicBezTo>
                  <a:close/>
                  <a:moveTo>
                    <a:pt x="102" y="231"/>
                  </a:moveTo>
                  <a:lnTo>
                    <a:pt x="102" y="231"/>
                  </a:lnTo>
                  <a:cubicBezTo>
                    <a:pt x="108" y="231"/>
                    <a:pt x="114" y="230"/>
                    <a:pt x="119" y="228"/>
                  </a:cubicBezTo>
                  <a:cubicBezTo>
                    <a:pt x="119" y="228"/>
                    <a:pt x="119" y="228"/>
                    <a:pt x="119" y="228"/>
                  </a:cubicBezTo>
                  <a:cubicBezTo>
                    <a:pt x="122" y="227"/>
                    <a:pt x="124" y="226"/>
                    <a:pt x="126" y="224"/>
                  </a:cubicBezTo>
                  <a:cubicBezTo>
                    <a:pt x="126" y="224"/>
                    <a:pt x="126" y="224"/>
                    <a:pt x="126" y="224"/>
                  </a:cubicBezTo>
                  <a:cubicBezTo>
                    <a:pt x="129" y="223"/>
                    <a:pt x="131" y="221"/>
                    <a:pt x="133" y="220"/>
                  </a:cubicBezTo>
                  <a:cubicBezTo>
                    <a:pt x="133" y="220"/>
                    <a:pt x="133" y="220"/>
                    <a:pt x="133" y="220"/>
                  </a:cubicBezTo>
                  <a:cubicBezTo>
                    <a:pt x="137" y="216"/>
                    <a:pt x="140" y="212"/>
                    <a:pt x="143" y="208"/>
                  </a:cubicBezTo>
                  <a:cubicBezTo>
                    <a:pt x="143" y="207"/>
                    <a:pt x="143" y="207"/>
                    <a:pt x="143" y="207"/>
                  </a:cubicBezTo>
                  <a:cubicBezTo>
                    <a:pt x="144" y="205"/>
                    <a:pt x="145" y="203"/>
                    <a:pt x="146" y="200"/>
                  </a:cubicBezTo>
                  <a:cubicBezTo>
                    <a:pt x="146" y="200"/>
                    <a:pt x="147" y="200"/>
                    <a:pt x="147" y="199"/>
                  </a:cubicBezTo>
                  <a:cubicBezTo>
                    <a:pt x="148" y="197"/>
                    <a:pt x="148" y="195"/>
                    <a:pt x="149" y="192"/>
                  </a:cubicBezTo>
                  <a:cubicBezTo>
                    <a:pt x="149" y="192"/>
                    <a:pt x="149" y="192"/>
                    <a:pt x="149" y="191"/>
                  </a:cubicBezTo>
                  <a:cubicBezTo>
                    <a:pt x="149" y="189"/>
                    <a:pt x="150" y="186"/>
                    <a:pt x="150" y="183"/>
                  </a:cubicBezTo>
                  <a:cubicBezTo>
                    <a:pt x="150" y="181"/>
                    <a:pt x="149" y="179"/>
                    <a:pt x="149" y="177"/>
                  </a:cubicBezTo>
                  <a:cubicBezTo>
                    <a:pt x="149" y="176"/>
                    <a:pt x="149" y="176"/>
                    <a:pt x="149" y="175"/>
                  </a:cubicBezTo>
                  <a:cubicBezTo>
                    <a:pt x="148" y="173"/>
                    <a:pt x="148" y="171"/>
                    <a:pt x="147" y="169"/>
                  </a:cubicBezTo>
                  <a:cubicBezTo>
                    <a:pt x="147" y="169"/>
                    <a:pt x="147" y="169"/>
                    <a:pt x="147" y="169"/>
                  </a:cubicBezTo>
                  <a:cubicBezTo>
                    <a:pt x="147" y="167"/>
                    <a:pt x="146" y="165"/>
                    <a:pt x="145" y="164"/>
                  </a:cubicBezTo>
                  <a:cubicBezTo>
                    <a:pt x="145" y="163"/>
                    <a:pt x="145" y="163"/>
                    <a:pt x="145" y="162"/>
                  </a:cubicBezTo>
                  <a:cubicBezTo>
                    <a:pt x="144" y="161"/>
                    <a:pt x="143" y="159"/>
                    <a:pt x="142" y="157"/>
                  </a:cubicBezTo>
                  <a:lnTo>
                    <a:pt x="142" y="157"/>
                  </a:lnTo>
                  <a:cubicBezTo>
                    <a:pt x="140" y="155"/>
                    <a:pt x="139" y="154"/>
                    <a:pt x="138" y="152"/>
                  </a:cubicBezTo>
                  <a:cubicBezTo>
                    <a:pt x="137" y="152"/>
                    <a:pt x="137" y="151"/>
                    <a:pt x="137" y="151"/>
                  </a:cubicBezTo>
                  <a:cubicBezTo>
                    <a:pt x="136" y="150"/>
                    <a:pt x="134" y="148"/>
                    <a:pt x="133" y="147"/>
                  </a:cubicBezTo>
                  <a:cubicBezTo>
                    <a:pt x="133" y="147"/>
                    <a:pt x="133" y="147"/>
                    <a:pt x="132" y="147"/>
                  </a:cubicBezTo>
                  <a:cubicBezTo>
                    <a:pt x="131" y="146"/>
                    <a:pt x="129" y="144"/>
                    <a:pt x="127" y="143"/>
                  </a:cubicBezTo>
                  <a:cubicBezTo>
                    <a:pt x="127" y="143"/>
                    <a:pt x="127" y="143"/>
                    <a:pt x="126" y="143"/>
                  </a:cubicBezTo>
                  <a:cubicBezTo>
                    <a:pt x="125" y="142"/>
                    <a:pt x="123" y="141"/>
                    <a:pt x="121" y="140"/>
                  </a:cubicBezTo>
                  <a:cubicBezTo>
                    <a:pt x="121" y="140"/>
                    <a:pt x="121" y="140"/>
                    <a:pt x="121" y="140"/>
                  </a:cubicBezTo>
                  <a:cubicBezTo>
                    <a:pt x="115" y="137"/>
                    <a:pt x="109" y="136"/>
                    <a:pt x="102" y="136"/>
                  </a:cubicBezTo>
                  <a:cubicBezTo>
                    <a:pt x="76" y="136"/>
                    <a:pt x="54" y="157"/>
                    <a:pt x="54" y="183"/>
                  </a:cubicBezTo>
                  <a:cubicBezTo>
                    <a:pt x="54" y="210"/>
                    <a:pt x="76" y="231"/>
                    <a:pt x="102" y="2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35"/>
          <p:cNvGrpSpPr/>
          <p:nvPr/>
        </p:nvGrpSpPr>
        <p:grpSpPr>
          <a:xfrm>
            <a:off x="9464675" y="332656"/>
            <a:ext cx="495300" cy="509588"/>
            <a:chOff x="7743826" y="5013176"/>
            <a:chExt cx="495300" cy="509588"/>
          </a:xfrm>
        </p:grpSpPr>
        <p:sp>
          <p:nvSpPr>
            <p:cNvPr id="15" name="Oval 10"/>
            <p:cNvSpPr>
              <a:spLocks noChangeArrowheads="1"/>
            </p:cNvSpPr>
            <p:nvPr/>
          </p:nvSpPr>
          <p:spPr bwMode="auto">
            <a:xfrm>
              <a:off x="7743826"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5"/>
            <p:cNvSpPr>
              <a:spLocks noEditPoints="1"/>
            </p:cNvSpPr>
            <p:nvPr/>
          </p:nvSpPr>
          <p:spPr bwMode="auto">
            <a:xfrm>
              <a:off x="7834313" y="5141764"/>
              <a:ext cx="311150" cy="250825"/>
            </a:xfrm>
            <a:custGeom>
              <a:avLst/>
              <a:gdLst>
                <a:gd name="T0" fmla="*/ 147 w 400"/>
                <a:gd name="T1" fmla="*/ 158 h 313"/>
                <a:gd name="T2" fmla="*/ 204 w 400"/>
                <a:gd name="T3" fmla="*/ 129 h 313"/>
                <a:gd name="T4" fmla="*/ 311 w 400"/>
                <a:gd name="T5" fmla="*/ 111 h 313"/>
                <a:gd name="T6" fmla="*/ 341 w 400"/>
                <a:gd name="T7" fmla="*/ 67 h 313"/>
                <a:gd name="T8" fmla="*/ 297 w 400"/>
                <a:gd name="T9" fmla="*/ 97 h 313"/>
                <a:gd name="T10" fmla="*/ 204 w 400"/>
                <a:gd name="T11" fmla="*/ 102 h 313"/>
                <a:gd name="T12" fmla="*/ 400 w 400"/>
                <a:gd name="T13" fmla="*/ 42 h 313"/>
                <a:gd name="T14" fmla="*/ 243 w 400"/>
                <a:gd name="T15" fmla="*/ 16 h 313"/>
                <a:gd name="T16" fmla="*/ 228 w 400"/>
                <a:gd name="T17" fmla="*/ 0 h 313"/>
                <a:gd name="T18" fmla="*/ 80 w 400"/>
                <a:gd name="T19" fmla="*/ 16 h 313"/>
                <a:gd name="T20" fmla="*/ 91 w 400"/>
                <a:gd name="T21" fmla="*/ 42 h 313"/>
                <a:gd name="T22" fmla="*/ 113 w 400"/>
                <a:gd name="T23" fmla="*/ 71 h 313"/>
                <a:gd name="T24" fmla="*/ 368 w 400"/>
                <a:gd name="T25" fmla="*/ 42 h 313"/>
                <a:gd name="T26" fmla="*/ 185 w 400"/>
                <a:gd name="T27" fmla="*/ 205 h 313"/>
                <a:gd name="T28" fmla="*/ 368 w 400"/>
                <a:gd name="T29" fmla="*/ 214 h 313"/>
                <a:gd name="T30" fmla="*/ 188 w 400"/>
                <a:gd name="T31" fmla="*/ 223 h 313"/>
                <a:gd name="T32" fmla="*/ 189 w 400"/>
                <a:gd name="T33" fmla="*/ 249 h 313"/>
                <a:gd name="T34" fmla="*/ 228 w 400"/>
                <a:gd name="T35" fmla="*/ 311 h 313"/>
                <a:gd name="T36" fmla="*/ 243 w 400"/>
                <a:gd name="T37" fmla="*/ 249 h 313"/>
                <a:gd name="T38" fmla="*/ 315 w 400"/>
                <a:gd name="T39" fmla="*/ 309 h 313"/>
                <a:gd name="T40" fmla="*/ 308 w 400"/>
                <a:gd name="T41" fmla="*/ 249 h 313"/>
                <a:gd name="T42" fmla="*/ 400 w 400"/>
                <a:gd name="T43" fmla="*/ 223 h 313"/>
                <a:gd name="T44" fmla="*/ 390 w 400"/>
                <a:gd name="T45" fmla="*/ 42 h 313"/>
                <a:gd name="T46" fmla="*/ 84 w 400"/>
                <a:gd name="T47" fmla="*/ 162 h 313"/>
                <a:gd name="T48" fmla="*/ 123 w 400"/>
                <a:gd name="T49" fmla="*/ 123 h 313"/>
                <a:gd name="T50" fmla="*/ 45 w 400"/>
                <a:gd name="T51" fmla="*/ 123 h 313"/>
                <a:gd name="T52" fmla="*/ 109 w 400"/>
                <a:gd name="T53" fmla="*/ 170 h 313"/>
                <a:gd name="T54" fmla="*/ 94 w 400"/>
                <a:gd name="T55" fmla="*/ 170 h 313"/>
                <a:gd name="T56" fmla="*/ 98 w 400"/>
                <a:gd name="T57" fmla="*/ 177 h 313"/>
                <a:gd name="T58" fmla="*/ 102 w 400"/>
                <a:gd name="T59" fmla="*/ 266 h 313"/>
                <a:gd name="T60" fmla="*/ 67 w 400"/>
                <a:gd name="T61" fmla="*/ 266 h 313"/>
                <a:gd name="T62" fmla="*/ 71 w 400"/>
                <a:gd name="T63" fmla="*/ 177 h 313"/>
                <a:gd name="T64" fmla="*/ 76 w 400"/>
                <a:gd name="T65" fmla="*/ 170 h 313"/>
                <a:gd name="T66" fmla="*/ 0 w 400"/>
                <a:gd name="T67" fmla="*/ 228 h 313"/>
                <a:gd name="T68" fmla="*/ 34 w 400"/>
                <a:gd name="T69" fmla="*/ 313 h 313"/>
                <a:gd name="T70" fmla="*/ 46 w 400"/>
                <a:gd name="T71" fmla="*/ 226 h 313"/>
                <a:gd name="T72" fmla="*/ 120 w 400"/>
                <a:gd name="T73" fmla="*/ 313 h 313"/>
                <a:gd name="T74" fmla="*/ 132 w 400"/>
                <a:gd name="T75" fmla="*/ 226 h 313"/>
                <a:gd name="T76" fmla="*/ 167 w 400"/>
                <a:gd name="T77" fmla="*/ 313 h 313"/>
                <a:gd name="T78" fmla="*/ 109 w 400"/>
                <a:gd name="T79" fmla="*/ 17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313">
                  <a:moveTo>
                    <a:pt x="204" y="102"/>
                  </a:moveTo>
                  <a:lnTo>
                    <a:pt x="147" y="158"/>
                  </a:lnTo>
                  <a:cubicBezTo>
                    <a:pt x="153" y="162"/>
                    <a:pt x="158" y="166"/>
                    <a:pt x="163" y="170"/>
                  </a:cubicBezTo>
                  <a:lnTo>
                    <a:pt x="204" y="129"/>
                  </a:lnTo>
                  <a:lnTo>
                    <a:pt x="248" y="174"/>
                  </a:lnTo>
                  <a:lnTo>
                    <a:pt x="311" y="111"/>
                  </a:lnTo>
                  <a:lnTo>
                    <a:pt x="321" y="135"/>
                  </a:lnTo>
                  <a:lnTo>
                    <a:pt x="341" y="67"/>
                  </a:lnTo>
                  <a:lnTo>
                    <a:pt x="272" y="87"/>
                  </a:lnTo>
                  <a:lnTo>
                    <a:pt x="297" y="97"/>
                  </a:lnTo>
                  <a:lnTo>
                    <a:pt x="248" y="146"/>
                  </a:lnTo>
                  <a:lnTo>
                    <a:pt x="204" y="102"/>
                  </a:lnTo>
                  <a:close/>
                  <a:moveTo>
                    <a:pt x="400" y="42"/>
                  </a:moveTo>
                  <a:lnTo>
                    <a:pt x="400" y="42"/>
                  </a:lnTo>
                  <a:lnTo>
                    <a:pt x="400" y="16"/>
                  </a:lnTo>
                  <a:lnTo>
                    <a:pt x="243" y="16"/>
                  </a:lnTo>
                  <a:lnTo>
                    <a:pt x="243" y="0"/>
                  </a:lnTo>
                  <a:lnTo>
                    <a:pt x="228" y="0"/>
                  </a:lnTo>
                  <a:lnTo>
                    <a:pt x="228" y="16"/>
                  </a:lnTo>
                  <a:lnTo>
                    <a:pt x="80" y="16"/>
                  </a:lnTo>
                  <a:lnTo>
                    <a:pt x="80" y="42"/>
                  </a:lnTo>
                  <a:lnTo>
                    <a:pt x="91" y="42"/>
                  </a:lnTo>
                  <a:lnTo>
                    <a:pt x="91" y="64"/>
                  </a:lnTo>
                  <a:cubicBezTo>
                    <a:pt x="99" y="65"/>
                    <a:pt x="106" y="67"/>
                    <a:pt x="113" y="71"/>
                  </a:cubicBezTo>
                  <a:lnTo>
                    <a:pt x="113" y="42"/>
                  </a:lnTo>
                  <a:lnTo>
                    <a:pt x="368" y="42"/>
                  </a:lnTo>
                  <a:lnTo>
                    <a:pt x="368" y="205"/>
                  </a:lnTo>
                  <a:lnTo>
                    <a:pt x="185" y="205"/>
                  </a:lnTo>
                  <a:cubicBezTo>
                    <a:pt x="186" y="208"/>
                    <a:pt x="187" y="211"/>
                    <a:pt x="187" y="214"/>
                  </a:cubicBezTo>
                  <a:lnTo>
                    <a:pt x="368" y="214"/>
                  </a:lnTo>
                  <a:lnTo>
                    <a:pt x="368" y="223"/>
                  </a:lnTo>
                  <a:lnTo>
                    <a:pt x="188" y="223"/>
                  </a:lnTo>
                  <a:cubicBezTo>
                    <a:pt x="188" y="225"/>
                    <a:pt x="189" y="226"/>
                    <a:pt x="189" y="228"/>
                  </a:cubicBezTo>
                  <a:lnTo>
                    <a:pt x="189" y="249"/>
                  </a:lnTo>
                  <a:lnTo>
                    <a:pt x="228" y="249"/>
                  </a:lnTo>
                  <a:lnTo>
                    <a:pt x="228" y="311"/>
                  </a:lnTo>
                  <a:lnTo>
                    <a:pt x="243" y="311"/>
                  </a:lnTo>
                  <a:lnTo>
                    <a:pt x="243" y="249"/>
                  </a:lnTo>
                  <a:lnTo>
                    <a:pt x="292" y="249"/>
                  </a:lnTo>
                  <a:lnTo>
                    <a:pt x="315" y="309"/>
                  </a:lnTo>
                  <a:lnTo>
                    <a:pt x="330" y="305"/>
                  </a:lnTo>
                  <a:lnTo>
                    <a:pt x="308" y="249"/>
                  </a:lnTo>
                  <a:lnTo>
                    <a:pt x="400" y="249"/>
                  </a:lnTo>
                  <a:lnTo>
                    <a:pt x="400" y="223"/>
                  </a:lnTo>
                  <a:lnTo>
                    <a:pt x="390" y="223"/>
                  </a:lnTo>
                  <a:lnTo>
                    <a:pt x="390" y="42"/>
                  </a:lnTo>
                  <a:lnTo>
                    <a:pt x="400" y="42"/>
                  </a:lnTo>
                  <a:close/>
                  <a:moveTo>
                    <a:pt x="84" y="162"/>
                  </a:moveTo>
                  <a:lnTo>
                    <a:pt x="84" y="162"/>
                  </a:lnTo>
                  <a:cubicBezTo>
                    <a:pt x="105" y="162"/>
                    <a:pt x="123" y="144"/>
                    <a:pt x="123" y="123"/>
                  </a:cubicBezTo>
                  <a:cubicBezTo>
                    <a:pt x="123" y="101"/>
                    <a:pt x="105" y="84"/>
                    <a:pt x="84" y="84"/>
                  </a:cubicBezTo>
                  <a:cubicBezTo>
                    <a:pt x="62" y="84"/>
                    <a:pt x="45" y="101"/>
                    <a:pt x="45" y="123"/>
                  </a:cubicBezTo>
                  <a:cubicBezTo>
                    <a:pt x="45" y="144"/>
                    <a:pt x="62" y="162"/>
                    <a:pt x="84" y="162"/>
                  </a:cubicBezTo>
                  <a:close/>
                  <a:moveTo>
                    <a:pt x="109" y="170"/>
                  </a:moveTo>
                  <a:lnTo>
                    <a:pt x="109" y="170"/>
                  </a:lnTo>
                  <a:lnTo>
                    <a:pt x="94" y="170"/>
                  </a:lnTo>
                  <a:lnTo>
                    <a:pt x="97" y="171"/>
                  </a:lnTo>
                  <a:cubicBezTo>
                    <a:pt x="98" y="172"/>
                    <a:pt x="99" y="175"/>
                    <a:pt x="98" y="177"/>
                  </a:cubicBezTo>
                  <a:lnTo>
                    <a:pt x="93" y="190"/>
                  </a:lnTo>
                  <a:lnTo>
                    <a:pt x="102" y="266"/>
                  </a:lnTo>
                  <a:lnTo>
                    <a:pt x="85" y="282"/>
                  </a:lnTo>
                  <a:lnTo>
                    <a:pt x="67" y="266"/>
                  </a:lnTo>
                  <a:lnTo>
                    <a:pt x="77" y="190"/>
                  </a:lnTo>
                  <a:lnTo>
                    <a:pt x="71" y="177"/>
                  </a:lnTo>
                  <a:cubicBezTo>
                    <a:pt x="71" y="175"/>
                    <a:pt x="71" y="172"/>
                    <a:pt x="73" y="171"/>
                  </a:cubicBezTo>
                  <a:lnTo>
                    <a:pt x="76" y="170"/>
                  </a:lnTo>
                  <a:lnTo>
                    <a:pt x="59" y="170"/>
                  </a:lnTo>
                  <a:cubicBezTo>
                    <a:pt x="26" y="170"/>
                    <a:pt x="0" y="196"/>
                    <a:pt x="0" y="228"/>
                  </a:cubicBezTo>
                  <a:lnTo>
                    <a:pt x="0" y="313"/>
                  </a:lnTo>
                  <a:lnTo>
                    <a:pt x="34" y="313"/>
                  </a:lnTo>
                  <a:lnTo>
                    <a:pt x="34" y="226"/>
                  </a:lnTo>
                  <a:lnTo>
                    <a:pt x="46" y="226"/>
                  </a:lnTo>
                  <a:lnTo>
                    <a:pt x="46" y="313"/>
                  </a:lnTo>
                  <a:lnTo>
                    <a:pt x="120" y="313"/>
                  </a:lnTo>
                  <a:lnTo>
                    <a:pt x="120" y="226"/>
                  </a:lnTo>
                  <a:lnTo>
                    <a:pt x="132" y="226"/>
                  </a:lnTo>
                  <a:lnTo>
                    <a:pt x="132" y="313"/>
                  </a:lnTo>
                  <a:lnTo>
                    <a:pt x="167" y="313"/>
                  </a:lnTo>
                  <a:lnTo>
                    <a:pt x="167" y="228"/>
                  </a:lnTo>
                  <a:cubicBezTo>
                    <a:pt x="167" y="196"/>
                    <a:pt x="141" y="170"/>
                    <a:pt x="109" y="1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p:cNvGrpSpPr/>
          <p:nvPr/>
        </p:nvGrpSpPr>
        <p:grpSpPr>
          <a:xfrm>
            <a:off x="10047287" y="332656"/>
            <a:ext cx="495300" cy="509588"/>
            <a:chOff x="8326438" y="5013176"/>
            <a:chExt cx="495300" cy="509588"/>
          </a:xfrm>
        </p:grpSpPr>
        <p:sp>
          <p:nvSpPr>
            <p:cNvPr id="16" name="Oval 11"/>
            <p:cNvSpPr>
              <a:spLocks noChangeArrowheads="1"/>
            </p:cNvSpPr>
            <p:nvPr/>
          </p:nvSpPr>
          <p:spPr bwMode="auto">
            <a:xfrm>
              <a:off x="8326438"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6"/>
            <p:cNvSpPr>
              <a:spLocks noEditPoints="1"/>
            </p:cNvSpPr>
            <p:nvPr/>
          </p:nvSpPr>
          <p:spPr bwMode="auto">
            <a:xfrm>
              <a:off x="8443913" y="5125889"/>
              <a:ext cx="279400" cy="284163"/>
            </a:xfrm>
            <a:custGeom>
              <a:avLst/>
              <a:gdLst>
                <a:gd name="T0" fmla="*/ 324 w 358"/>
                <a:gd name="T1" fmla="*/ 306 h 355"/>
                <a:gd name="T2" fmla="*/ 287 w 358"/>
                <a:gd name="T3" fmla="*/ 306 h 355"/>
                <a:gd name="T4" fmla="*/ 235 w 358"/>
                <a:gd name="T5" fmla="*/ 207 h 355"/>
                <a:gd name="T6" fmla="*/ 229 w 358"/>
                <a:gd name="T7" fmla="*/ 226 h 355"/>
                <a:gd name="T8" fmla="*/ 201 w 358"/>
                <a:gd name="T9" fmla="*/ 248 h 355"/>
                <a:gd name="T10" fmla="*/ 294 w 358"/>
                <a:gd name="T11" fmla="*/ 351 h 355"/>
                <a:gd name="T12" fmla="*/ 353 w 358"/>
                <a:gd name="T13" fmla="*/ 311 h 355"/>
                <a:gd name="T14" fmla="*/ 310 w 358"/>
                <a:gd name="T15" fmla="*/ 265 h 355"/>
                <a:gd name="T16" fmla="*/ 244 w 358"/>
                <a:gd name="T17" fmla="*/ 211 h 355"/>
                <a:gd name="T18" fmla="*/ 129 w 358"/>
                <a:gd name="T19" fmla="*/ 126 h 355"/>
                <a:gd name="T20" fmla="*/ 149 w 358"/>
                <a:gd name="T21" fmla="*/ 121 h 355"/>
                <a:gd name="T22" fmla="*/ 154 w 358"/>
                <a:gd name="T23" fmla="*/ 102 h 355"/>
                <a:gd name="T24" fmla="*/ 159 w 358"/>
                <a:gd name="T25" fmla="*/ 83 h 355"/>
                <a:gd name="T26" fmla="*/ 69 w 358"/>
                <a:gd name="T27" fmla="*/ 8 h 355"/>
                <a:gd name="T28" fmla="*/ 57 w 358"/>
                <a:gd name="T29" fmla="*/ 101 h 355"/>
                <a:gd name="T30" fmla="*/ 0 w 358"/>
                <a:gd name="T31" fmla="*/ 77 h 355"/>
                <a:gd name="T32" fmla="*/ 106 w 358"/>
                <a:gd name="T33" fmla="*/ 153 h 355"/>
                <a:gd name="T34" fmla="*/ 120 w 358"/>
                <a:gd name="T35" fmla="*/ 136 h 355"/>
                <a:gd name="T36" fmla="*/ 345 w 358"/>
                <a:gd name="T37" fmla="*/ 35 h 355"/>
                <a:gd name="T38" fmla="*/ 297 w 358"/>
                <a:gd name="T39" fmla="*/ 1 h 355"/>
                <a:gd name="T40" fmla="*/ 168 w 358"/>
                <a:gd name="T41" fmla="*/ 116 h 355"/>
                <a:gd name="T42" fmla="*/ 150 w 358"/>
                <a:gd name="T43" fmla="*/ 142 h 355"/>
                <a:gd name="T44" fmla="*/ 134 w 358"/>
                <a:gd name="T45" fmla="*/ 150 h 355"/>
                <a:gd name="T46" fmla="*/ 136 w 358"/>
                <a:gd name="T47" fmla="*/ 199 h 355"/>
                <a:gd name="T48" fmla="*/ 32 w 358"/>
                <a:gd name="T49" fmla="*/ 289 h 355"/>
                <a:gd name="T50" fmla="*/ 20 w 358"/>
                <a:gd name="T51" fmla="*/ 355 h 355"/>
                <a:gd name="T52" fmla="*/ 74 w 358"/>
                <a:gd name="T53" fmla="*/ 301 h 355"/>
                <a:gd name="T54" fmla="*/ 159 w 358"/>
                <a:gd name="T55" fmla="*/ 222 h 355"/>
                <a:gd name="T56" fmla="*/ 206 w 358"/>
                <a:gd name="T57" fmla="*/ 222 h 355"/>
                <a:gd name="T58" fmla="*/ 220 w 358"/>
                <a:gd name="T59" fmla="*/ 192 h 355"/>
                <a:gd name="T60" fmla="*/ 240 w 358"/>
                <a:gd name="T61" fmla="*/ 188 h 355"/>
                <a:gd name="T62" fmla="*/ 345 w 358"/>
                <a:gd name="T63" fmla="*/ 3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8" h="355">
                  <a:moveTo>
                    <a:pt x="305" y="288"/>
                  </a:moveTo>
                  <a:cubicBezTo>
                    <a:pt x="316" y="288"/>
                    <a:pt x="324" y="296"/>
                    <a:pt x="324" y="306"/>
                  </a:cubicBezTo>
                  <a:cubicBezTo>
                    <a:pt x="324" y="316"/>
                    <a:pt x="316" y="325"/>
                    <a:pt x="305" y="325"/>
                  </a:cubicBezTo>
                  <a:cubicBezTo>
                    <a:pt x="295" y="325"/>
                    <a:pt x="287" y="316"/>
                    <a:pt x="287" y="306"/>
                  </a:cubicBezTo>
                  <a:cubicBezTo>
                    <a:pt x="287" y="296"/>
                    <a:pt x="295" y="288"/>
                    <a:pt x="305" y="288"/>
                  </a:cubicBezTo>
                  <a:close/>
                  <a:moveTo>
                    <a:pt x="235" y="207"/>
                  </a:moveTo>
                  <a:lnTo>
                    <a:pt x="239" y="216"/>
                  </a:lnTo>
                  <a:lnTo>
                    <a:pt x="229" y="226"/>
                  </a:lnTo>
                  <a:lnTo>
                    <a:pt x="220" y="235"/>
                  </a:lnTo>
                  <a:cubicBezTo>
                    <a:pt x="215" y="241"/>
                    <a:pt x="208" y="245"/>
                    <a:pt x="201" y="248"/>
                  </a:cubicBezTo>
                  <a:lnTo>
                    <a:pt x="264" y="311"/>
                  </a:lnTo>
                  <a:lnTo>
                    <a:pt x="294" y="351"/>
                  </a:lnTo>
                  <a:lnTo>
                    <a:pt x="309" y="355"/>
                  </a:lnTo>
                  <a:lnTo>
                    <a:pt x="353" y="311"/>
                  </a:lnTo>
                  <a:lnTo>
                    <a:pt x="349" y="295"/>
                  </a:lnTo>
                  <a:lnTo>
                    <a:pt x="310" y="265"/>
                  </a:lnTo>
                  <a:lnTo>
                    <a:pt x="250" y="205"/>
                  </a:lnTo>
                  <a:lnTo>
                    <a:pt x="244" y="211"/>
                  </a:lnTo>
                  <a:lnTo>
                    <a:pt x="235" y="207"/>
                  </a:lnTo>
                  <a:close/>
                  <a:moveTo>
                    <a:pt x="129" y="126"/>
                  </a:moveTo>
                  <a:lnTo>
                    <a:pt x="140" y="116"/>
                  </a:lnTo>
                  <a:lnTo>
                    <a:pt x="149" y="121"/>
                  </a:lnTo>
                  <a:lnTo>
                    <a:pt x="144" y="112"/>
                  </a:lnTo>
                  <a:lnTo>
                    <a:pt x="154" y="102"/>
                  </a:lnTo>
                  <a:lnTo>
                    <a:pt x="155" y="101"/>
                  </a:lnTo>
                  <a:cubicBezTo>
                    <a:pt x="158" y="95"/>
                    <a:pt x="159" y="89"/>
                    <a:pt x="159" y="83"/>
                  </a:cubicBezTo>
                  <a:cubicBezTo>
                    <a:pt x="159" y="41"/>
                    <a:pt x="119" y="0"/>
                    <a:pt x="76" y="1"/>
                  </a:cubicBezTo>
                  <a:cubicBezTo>
                    <a:pt x="76" y="1"/>
                    <a:pt x="72" y="6"/>
                    <a:pt x="69" y="8"/>
                  </a:cubicBezTo>
                  <a:cubicBezTo>
                    <a:pt x="103" y="42"/>
                    <a:pt x="100" y="37"/>
                    <a:pt x="100" y="57"/>
                  </a:cubicBezTo>
                  <a:cubicBezTo>
                    <a:pt x="100" y="74"/>
                    <a:pt x="73" y="101"/>
                    <a:pt x="57" y="101"/>
                  </a:cubicBezTo>
                  <a:cubicBezTo>
                    <a:pt x="35" y="101"/>
                    <a:pt x="42" y="104"/>
                    <a:pt x="8" y="70"/>
                  </a:cubicBezTo>
                  <a:cubicBezTo>
                    <a:pt x="5" y="72"/>
                    <a:pt x="0" y="77"/>
                    <a:pt x="0" y="77"/>
                  </a:cubicBezTo>
                  <a:cubicBezTo>
                    <a:pt x="1" y="119"/>
                    <a:pt x="40" y="160"/>
                    <a:pt x="83" y="160"/>
                  </a:cubicBezTo>
                  <a:cubicBezTo>
                    <a:pt x="90" y="160"/>
                    <a:pt x="98" y="157"/>
                    <a:pt x="106" y="153"/>
                  </a:cubicBezTo>
                  <a:lnTo>
                    <a:pt x="108" y="155"/>
                  </a:lnTo>
                  <a:cubicBezTo>
                    <a:pt x="111" y="148"/>
                    <a:pt x="115" y="141"/>
                    <a:pt x="120" y="136"/>
                  </a:cubicBezTo>
                  <a:lnTo>
                    <a:pt x="129" y="126"/>
                  </a:lnTo>
                  <a:close/>
                  <a:moveTo>
                    <a:pt x="345" y="35"/>
                  </a:moveTo>
                  <a:lnTo>
                    <a:pt x="321" y="10"/>
                  </a:lnTo>
                  <a:cubicBezTo>
                    <a:pt x="314" y="4"/>
                    <a:pt x="306" y="1"/>
                    <a:pt x="297" y="1"/>
                  </a:cubicBezTo>
                  <a:cubicBezTo>
                    <a:pt x="289" y="1"/>
                    <a:pt x="280" y="4"/>
                    <a:pt x="273" y="10"/>
                  </a:cubicBezTo>
                  <a:lnTo>
                    <a:pt x="168" y="116"/>
                  </a:lnTo>
                  <a:cubicBezTo>
                    <a:pt x="171" y="122"/>
                    <a:pt x="169" y="131"/>
                    <a:pt x="164" y="136"/>
                  </a:cubicBezTo>
                  <a:cubicBezTo>
                    <a:pt x="161" y="140"/>
                    <a:pt x="155" y="142"/>
                    <a:pt x="150" y="142"/>
                  </a:cubicBezTo>
                  <a:cubicBezTo>
                    <a:pt x="148" y="142"/>
                    <a:pt x="145" y="141"/>
                    <a:pt x="143" y="140"/>
                  </a:cubicBezTo>
                  <a:lnTo>
                    <a:pt x="134" y="150"/>
                  </a:lnTo>
                  <a:cubicBezTo>
                    <a:pt x="121" y="163"/>
                    <a:pt x="121" y="184"/>
                    <a:pt x="134" y="197"/>
                  </a:cubicBezTo>
                  <a:lnTo>
                    <a:pt x="136" y="199"/>
                  </a:lnTo>
                  <a:lnTo>
                    <a:pt x="54" y="281"/>
                  </a:lnTo>
                  <a:lnTo>
                    <a:pt x="32" y="289"/>
                  </a:lnTo>
                  <a:lnTo>
                    <a:pt x="0" y="335"/>
                  </a:lnTo>
                  <a:lnTo>
                    <a:pt x="20" y="355"/>
                  </a:lnTo>
                  <a:lnTo>
                    <a:pt x="66" y="323"/>
                  </a:lnTo>
                  <a:lnTo>
                    <a:pt x="74" y="301"/>
                  </a:lnTo>
                  <a:lnTo>
                    <a:pt x="156" y="219"/>
                  </a:lnTo>
                  <a:lnTo>
                    <a:pt x="159" y="222"/>
                  </a:lnTo>
                  <a:cubicBezTo>
                    <a:pt x="165" y="228"/>
                    <a:pt x="174" y="231"/>
                    <a:pt x="182" y="231"/>
                  </a:cubicBezTo>
                  <a:cubicBezTo>
                    <a:pt x="191" y="231"/>
                    <a:pt x="200" y="228"/>
                    <a:pt x="206" y="222"/>
                  </a:cubicBezTo>
                  <a:lnTo>
                    <a:pt x="215" y="212"/>
                  </a:lnTo>
                  <a:cubicBezTo>
                    <a:pt x="212" y="206"/>
                    <a:pt x="215" y="197"/>
                    <a:pt x="220" y="192"/>
                  </a:cubicBezTo>
                  <a:cubicBezTo>
                    <a:pt x="223" y="188"/>
                    <a:pt x="229" y="186"/>
                    <a:pt x="234" y="186"/>
                  </a:cubicBezTo>
                  <a:cubicBezTo>
                    <a:pt x="236" y="186"/>
                    <a:pt x="238" y="187"/>
                    <a:pt x="240" y="188"/>
                  </a:cubicBezTo>
                  <a:lnTo>
                    <a:pt x="345" y="82"/>
                  </a:lnTo>
                  <a:cubicBezTo>
                    <a:pt x="358" y="69"/>
                    <a:pt x="358" y="48"/>
                    <a:pt x="345"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p:cNvGrpSpPr/>
          <p:nvPr/>
        </p:nvGrpSpPr>
        <p:grpSpPr>
          <a:xfrm>
            <a:off x="10661650" y="332656"/>
            <a:ext cx="493712" cy="509588"/>
            <a:chOff x="8940801" y="5013176"/>
            <a:chExt cx="493712" cy="509588"/>
          </a:xfrm>
        </p:grpSpPr>
        <p:sp>
          <p:nvSpPr>
            <p:cNvPr id="17" name="Oval 12"/>
            <p:cNvSpPr>
              <a:spLocks noChangeArrowheads="1"/>
            </p:cNvSpPr>
            <p:nvPr/>
          </p:nvSpPr>
          <p:spPr bwMode="auto">
            <a:xfrm>
              <a:off x="8940801" y="5013176"/>
              <a:ext cx="493712"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7"/>
            <p:cNvSpPr>
              <a:spLocks noEditPoints="1"/>
            </p:cNvSpPr>
            <p:nvPr/>
          </p:nvSpPr>
          <p:spPr bwMode="auto">
            <a:xfrm>
              <a:off x="9043988" y="5105251"/>
              <a:ext cx="300037" cy="330200"/>
            </a:xfrm>
            <a:custGeom>
              <a:avLst/>
              <a:gdLst>
                <a:gd name="T0" fmla="*/ 117 w 387"/>
                <a:gd name="T1" fmla="*/ 63 h 412"/>
                <a:gd name="T2" fmla="*/ 253 w 387"/>
                <a:gd name="T3" fmla="*/ 46 h 412"/>
                <a:gd name="T4" fmla="*/ 204 w 387"/>
                <a:gd name="T5" fmla="*/ 28 h 412"/>
                <a:gd name="T6" fmla="*/ 148 w 387"/>
                <a:gd name="T7" fmla="*/ 28 h 412"/>
                <a:gd name="T8" fmla="*/ 99 w 387"/>
                <a:gd name="T9" fmla="*/ 46 h 412"/>
                <a:gd name="T10" fmla="*/ 318 w 387"/>
                <a:gd name="T11" fmla="*/ 357 h 412"/>
                <a:gd name="T12" fmla="*/ 324 w 387"/>
                <a:gd name="T13" fmla="*/ 345 h 412"/>
                <a:gd name="T14" fmla="*/ 301 w 387"/>
                <a:gd name="T15" fmla="*/ 268 h 412"/>
                <a:gd name="T16" fmla="*/ 287 w 387"/>
                <a:gd name="T17" fmla="*/ 268 h 412"/>
                <a:gd name="T18" fmla="*/ 287 w 387"/>
                <a:gd name="T19" fmla="*/ 327 h 412"/>
                <a:gd name="T20" fmla="*/ 288 w 387"/>
                <a:gd name="T21" fmla="*/ 328 h 412"/>
                <a:gd name="T22" fmla="*/ 288 w 387"/>
                <a:gd name="T23" fmla="*/ 330 h 412"/>
                <a:gd name="T24" fmla="*/ 289 w 387"/>
                <a:gd name="T25" fmla="*/ 331 h 412"/>
                <a:gd name="T26" fmla="*/ 368 w 387"/>
                <a:gd name="T27" fmla="*/ 272 h 412"/>
                <a:gd name="T28" fmla="*/ 294 w 387"/>
                <a:gd name="T29" fmla="*/ 233 h 412"/>
                <a:gd name="T30" fmla="*/ 277 w 387"/>
                <a:gd name="T31" fmla="*/ 411 h 412"/>
                <a:gd name="T32" fmla="*/ 382 w 387"/>
                <a:gd name="T33" fmla="*/ 339 h 412"/>
                <a:gd name="T34" fmla="*/ 369 w 387"/>
                <a:gd name="T35" fmla="*/ 337 h 412"/>
                <a:gd name="T36" fmla="*/ 294 w 387"/>
                <a:gd name="T37" fmla="*/ 398 h 412"/>
                <a:gd name="T38" fmla="*/ 220 w 387"/>
                <a:gd name="T39" fmla="*/ 308 h 412"/>
                <a:gd name="T40" fmla="*/ 308 w 387"/>
                <a:gd name="T41" fmla="*/ 248 h 412"/>
                <a:gd name="T42" fmla="*/ 369 w 387"/>
                <a:gd name="T43" fmla="*/ 337 h 412"/>
                <a:gd name="T44" fmla="*/ 130 w 387"/>
                <a:gd name="T45" fmla="*/ 336 h 412"/>
                <a:gd name="T46" fmla="*/ 221 w 387"/>
                <a:gd name="T47" fmla="*/ 245 h 412"/>
                <a:gd name="T48" fmla="*/ 240 w 387"/>
                <a:gd name="T49" fmla="*/ 231 h 412"/>
                <a:gd name="T50" fmla="*/ 334 w 387"/>
                <a:gd name="T51" fmla="*/ 140 h 412"/>
                <a:gd name="T52" fmla="*/ 338 w 387"/>
                <a:gd name="T53" fmla="*/ 226 h 412"/>
                <a:gd name="T54" fmla="*/ 352 w 387"/>
                <a:gd name="T55" fmla="*/ 231 h 412"/>
                <a:gd name="T56" fmla="*/ 352 w 387"/>
                <a:gd name="T57" fmla="*/ 95 h 412"/>
                <a:gd name="T58" fmla="*/ 19 w 387"/>
                <a:gd name="T59" fmla="*/ 77 h 412"/>
                <a:gd name="T60" fmla="*/ 0 w 387"/>
                <a:gd name="T61" fmla="*/ 144 h 412"/>
                <a:gd name="T62" fmla="*/ 0 w 387"/>
                <a:gd name="T63" fmla="*/ 245 h 412"/>
                <a:gd name="T64" fmla="*/ 0 w 387"/>
                <a:gd name="T65" fmla="*/ 343 h 412"/>
                <a:gd name="T66" fmla="*/ 195 w 387"/>
                <a:gd name="T67" fmla="*/ 361 h 412"/>
                <a:gd name="T68" fmla="*/ 15 w 387"/>
                <a:gd name="T69" fmla="*/ 144 h 412"/>
                <a:gd name="T70" fmla="*/ 19 w 387"/>
                <a:gd name="T71" fmla="*/ 140 h 412"/>
                <a:gd name="T72" fmla="*/ 115 w 387"/>
                <a:gd name="T73" fmla="*/ 231 h 412"/>
                <a:gd name="T74" fmla="*/ 15 w 387"/>
                <a:gd name="T75" fmla="*/ 144 h 412"/>
                <a:gd name="T76" fmla="*/ 115 w 387"/>
                <a:gd name="T77" fmla="*/ 245 h 412"/>
                <a:gd name="T78" fmla="*/ 19 w 387"/>
                <a:gd name="T79" fmla="*/ 336 h 412"/>
                <a:gd name="T80" fmla="*/ 15 w 387"/>
                <a:gd name="T81" fmla="*/ 245 h 412"/>
                <a:gd name="T82" fmla="*/ 130 w 387"/>
                <a:gd name="T83" fmla="*/ 231 h 412"/>
                <a:gd name="T84" fmla="*/ 130 w 387"/>
                <a:gd name="T85" fmla="*/ 140 h 412"/>
                <a:gd name="T86" fmla="*/ 226 w 387"/>
                <a:gd name="T87" fmla="*/ 231 h 412"/>
                <a:gd name="T88" fmla="*/ 233 w 387"/>
                <a:gd name="T89" fmla="*/ 95 h 412"/>
                <a:gd name="T90" fmla="*/ 246 w 387"/>
                <a:gd name="T91" fmla="*/ 107 h 412"/>
                <a:gd name="T92" fmla="*/ 221 w 387"/>
                <a:gd name="T93" fmla="*/ 107 h 412"/>
                <a:gd name="T94" fmla="*/ 123 w 387"/>
                <a:gd name="T95" fmla="*/ 95 h 412"/>
                <a:gd name="T96" fmla="*/ 135 w 387"/>
                <a:gd name="T97" fmla="*/ 107 h 412"/>
                <a:gd name="T98" fmla="*/ 110 w 387"/>
                <a:gd name="T99" fmla="*/ 10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7" h="412">
                  <a:moveTo>
                    <a:pt x="99" y="46"/>
                  </a:moveTo>
                  <a:cubicBezTo>
                    <a:pt x="99" y="55"/>
                    <a:pt x="107" y="63"/>
                    <a:pt x="117" y="63"/>
                  </a:cubicBezTo>
                  <a:lnTo>
                    <a:pt x="236" y="63"/>
                  </a:lnTo>
                  <a:cubicBezTo>
                    <a:pt x="246" y="63"/>
                    <a:pt x="253" y="55"/>
                    <a:pt x="253" y="46"/>
                  </a:cubicBezTo>
                  <a:cubicBezTo>
                    <a:pt x="253" y="36"/>
                    <a:pt x="246" y="28"/>
                    <a:pt x="236" y="28"/>
                  </a:cubicBezTo>
                  <a:lnTo>
                    <a:pt x="204" y="28"/>
                  </a:lnTo>
                  <a:cubicBezTo>
                    <a:pt x="204" y="13"/>
                    <a:pt x="192" y="0"/>
                    <a:pt x="176" y="0"/>
                  </a:cubicBezTo>
                  <a:cubicBezTo>
                    <a:pt x="161" y="0"/>
                    <a:pt x="148" y="13"/>
                    <a:pt x="148" y="28"/>
                  </a:cubicBezTo>
                  <a:lnTo>
                    <a:pt x="117" y="28"/>
                  </a:lnTo>
                  <a:cubicBezTo>
                    <a:pt x="107" y="28"/>
                    <a:pt x="99" y="36"/>
                    <a:pt x="99" y="46"/>
                  </a:cubicBezTo>
                  <a:close/>
                  <a:moveTo>
                    <a:pt x="313" y="355"/>
                  </a:moveTo>
                  <a:cubicBezTo>
                    <a:pt x="315" y="356"/>
                    <a:pt x="317" y="357"/>
                    <a:pt x="318" y="357"/>
                  </a:cubicBezTo>
                  <a:cubicBezTo>
                    <a:pt x="320" y="357"/>
                    <a:pt x="322" y="356"/>
                    <a:pt x="324" y="355"/>
                  </a:cubicBezTo>
                  <a:cubicBezTo>
                    <a:pt x="326" y="352"/>
                    <a:pt x="326" y="348"/>
                    <a:pt x="324" y="345"/>
                  </a:cubicBezTo>
                  <a:lnTo>
                    <a:pt x="301" y="323"/>
                  </a:lnTo>
                  <a:lnTo>
                    <a:pt x="301" y="268"/>
                  </a:lnTo>
                  <a:cubicBezTo>
                    <a:pt x="301" y="264"/>
                    <a:pt x="298" y="260"/>
                    <a:pt x="294" y="260"/>
                  </a:cubicBezTo>
                  <a:cubicBezTo>
                    <a:pt x="290" y="260"/>
                    <a:pt x="287" y="264"/>
                    <a:pt x="287" y="268"/>
                  </a:cubicBezTo>
                  <a:lnTo>
                    <a:pt x="287" y="326"/>
                  </a:lnTo>
                  <a:cubicBezTo>
                    <a:pt x="287" y="326"/>
                    <a:pt x="287" y="327"/>
                    <a:pt x="287" y="327"/>
                  </a:cubicBezTo>
                  <a:cubicBezTo>
                    <a:pt x="287" y="327"/>
                    <a:pt x="287" y="327"/>
                    <a:pt x="287" y="328"/>
                  </a:cubicBezTo>
                  <a:cubicBezTo>
                    <a:pt x="287" y="328"/>
                    <a:pt x="287" y="328"/>
                    <a:pt x="288" y="328"/>
                  </a:cubicBezTo>
                  <a:cubicBezTo>
                    <a:pt x="288" y="329"/>
                    <a:pt x="288" y="329"/>
                    <a:pt x="288" y="329"/>
                  </a:cubicBezTo>
                  <a:cubicBezTo>
                    <a:pt x="288" y="329"/>
                    <a:pt x="288" y="329"/>
                    <a:pt x="288" y="330"/>
                  </a:cubicBezTo>
                  <a:cubicBezTo>
                    <a:pt x="288" y="330"/>
                    <a:pt x="289" y="330"/>
                    <a:pt x="289" y="331"/>
                  </a:cubicBezTo>
                  <a:cubicBezTo>
                    <a:pt x="289" y="331"/>
                    <a:pt x="289" y="331"/>
                    <a:pt x="289" y="331"/>
                  </a:cubicBezTo>
                  <a:lnTo>
                    <a:pt x="313" y="355"/>
                  </a:lnTo>
                  <a:close/>
                  <a:moveTo>
                    <a:pt x="368" y="272"/>
                  </a:moveTo>
                  <a:cubicBezTo>
                    <a:pt x="355" y="252"/>
                    <a:pt x="335" y="239"/>
                    <a:pt x="311" y="234"/>
                  </a:cubicBezTo>
                  <a:cubicBezTo>
                    <a:pt x="305" y="233"/>
                    <a:pt x="300" y="233"/>
                    <a:pt x="294" y="233"/>
                  </a:cubicBezTo>
                  <a:cubicBezTo>
                    <a:pt x="251" y="233"/>
                    <a:pt x="214" y="264"/>
                    <a:pt x="206" y="306"/>
                  </a:cubicBezTo>
                  <a:cubicBezTo>
                    <a:pt x="197" y="354"/>
                    <a:pt x="229" y="401"/>
                    <a:pt x="277" y="411"/>
                  </a:cubicBezTo>
                  <a:cubicBezTo>
                    <a:pt x="283" y="412"/>
                    <a:pt x="289" y="412"/>
                    <a:pt x="294" y="412"/>
                  </a:cubicBezTo>
                  <a:cubicBezTo>
                    <a:pt x="337" y="412"/>
                    <a:pt x="374" y="382"/>
                    <a:pt x="382" y="339"/>
                  </a:cubicBezTo>
                  <a:cubicBezTo>
                    <a:pt x="387" y="316"/>
                    <a:pt x="382" y="292"/>
                    <a:pt x="368" y="272"/>
                  </a:cubicBezTo>
                  <a:close/>
                  <a:moveTo>
                    <a:pt x="369" y="337"/>
                  </a:moveTo>
                  <a:lnTo>
                    <a:pt x="369" y="337"/>
                  </a:lnTo>
                  <a:cubicBezTo>
                    <a:pt x="362" y="372"/>
                    <a:pt x="330" y="398"/>
                    <a:pt x="294" y="398"/>
                  </a:cubicBezTo>
                  <a:cubicBezTo>
                    <a:pt x="289" y="398"/>
                    <a:pt x="285" y="398"/>
                    <a:pt x="280" y="397"/>
                  </a:cubicBezTo>
                  <a:cubicBezTo>
                    <a:pt x="239" y="389"/>
                    <a:pt x="212" y="349"/>
                    <a:pt x="220" y="308"/>
                  </a:cubicBezTo>
                  <a:cubicBezTo>
                    <a:pt x="227" y="273"/>
                    <a:pt x="258" y="247"/>
                    <a:pt x="294" y="247"/>
                  </a:cubicBezTo>
                  <a:cubicBezTo>
                    <a:pt x="299" y="247"/>
                    <a:pt x="304" y="247"/>
                    <a:pt x="308" y="248"/>
                  </a:cubicBezTo>
                  <a:cubicBezTo>
                    <a:pt x="328" y="252"/>
                    <a:pt x="345" y="263"/>
                    <a:pt x="357" y="280"/>
                  </a:cubicBezTo>
                  <a:cubicBezTo>
                    <a:pt x="368" y="297"/>
                    <a:pt x="372" y="317"/>
                    <a:pt x="369" y="337"/>
                  </a:cubicBezTo>
                  <a:close/>
                  <a:moveTo>
                    <a:pt x="189" y="336"/>
                  </a:moveTo>
                  <a:lnTo>
                    <a:pt x="130" y="336"/>
                  </a:lnTo>
                  <a:lnTo>
                    <a:pt x="130" y="245"/>
                  </a:lnTo>
                  <a:lnTo>
                    <a:pt x="221" y="245"/>
                  </a:lnTo>
                  <a:cubicBezTo>
                    <a:pt x="227" y="240"/>
                    <a:pt x="234" y="235"/>
                    <a:pt x="241" y="231"/>
                  </a:cubicBezTo>
                  <a:lnTo>
                    <a:pt x="240" y="231"/>
                  </a:lnTo>
                  <a:lnTo>
                    <a:pt x="240" y="140"/>
                  </a:lnTo>
                  <a:lnTo>
                    <a:pt x="334" y="140"/>
                  </a:lnTo>
                  <a:cubicBezTo>
                    <a:pt x="336" y="140"/>
                    <a:pt x="338" y="142"/>
                    <a:pt x="338" y="144"/>
                  </a:cubicBezTo>
                  <a:lnTo>
                    <a:pt x="338" y="226"/>
                  </a:lnTo>
                  <a:cubicBezTo>
                    <a:pt x="343" y="228"/>
                    <a:pt x="348" y="231"/>
                    <a:pt x="352" y="234"/>
                  </a:cubicBezTo>
                  <a:lnTo>
                    <a:pt x="352" y="231"/>
                  </a:lnTo>
                  <a:lnTo>
                    <a:pt x="352" y="144"/>
                  </a:lnTo>
                  <a:lnTo>
                    <a:pt x="352" y="95"/>
                  </a:lnTo>
                  <a:cubicBezTo>
                    <a:pt x="352" y="85"/>
                    <a:pt x="344" y="77"/>
                    <a:pt x="334" y="77"/>
                  </a:cubicBezTo>
                  <a:lnTo>
                    <a:pt x="19" y="77"/>
                  </a:lnTo>
                  <a:cubicBezTo>
                    <a:pt x="8" y="77"/>
                    <a:pt x="0" y="85"/>
                    <a:pt x="0" y="95"/>
                  </a:cubicBezTo>
                  <a:lnTo>
                    <a:pt x="0" y="144"/>
                  </a:lnTo>
                  <a:lnTo>
                    <a:pt x="0" y="231"/>
                  </a:lnTo>
                  <a:lnTo>
                    <a:pt x="0" y="245"/>
                  </a:lnTo>
                  <a:lnTo>
                    <a:pt x="0" y="332"/>
                  </a:lnTo>
                  <a:lnTo>
                    <a:pt x="0" y="343"/>
                  </a:lnTo>
                  <a:cubicBezTo>
                    <a:pt x="0" y="353"/>
                    <a:pt x="8" y="361"/>
                    <a:pt x="19" y="361"/>
                  </a:cubicBezTo>
                  <a:lnTo>
                    <a:pt x="195" y="361"/>
                  </a:lnTo>
                  <a:cubicBezTo>
                    <a:pt x="192" y="353"/>
                    <a:pt x="190" y="345"/>
                    <a:pt x="189" y="336"/>
                  </a:cubicBezTo>
                  <a:close/>
                  <a:moveTo>
                    <a:pt x="15" y="144"/>
                  </a:moveTo>
                  <a:lnTo>
                    <a:pt x="15" y="144"/>
                  </a:lnTo>
                  <a:cubicBezTo>
                    <a:pt x="15" y="142"/>
                    <a:pt x="16" y="140"/>
                    <a:pt x="19" y="140"/>
                  </a:cubicBezTo>
                  <a:lnTo>
                    <a:pt x="115" y="140"/>
                  </a:lnTo>
                  <a:lnTo>
                    <a:pt x="115" y="231"/>
                  </a:lnTo>
                  <a:lnTo>
                    <a:pt x="15" y="231"/>
                  </a:lnTo>
                  <a:lnTo>
                    <a:pt x="15" y="144"/>
                  </a:lnTo>
                  <a:close/>
                  <a:moveTo>
                    <a:pt x="115" y="245"/>
                  </a:moveTo>
                  <a:lnTo>
                    <a:pt x="115" y="245"/>
                  </a:lnTo>
                  <a:lnTo>
                    <a:pt x="115" y="336"/>
                  </a:lnTo>
                  <a:lnTo>
                    <a:pt x="19" y="336"/>
                  </a:lnTo>
                  <a:cubicBezTo>
                    <a:pt x="16" y="336"/>
                    <a:pt x="15" y="334"/>
                    <a:pt x="15" y="332"/>
                  </a:cubicBezTo>
                  <a:lnTo>
                    <a:pt x="15" y="245"/>
                  </a:lnTo>
                  <a:lnTo>
                    <a:pt x="115" y="245"/>
                  </a:lnTo>
                  <a:close/>
                  <a:moveTo>
                    <a:pt x="130" y="231"/>
                  </a:moveTo>
                  <a:lnTo>
                    <a:pt x="130" y="231"/>
                  </a:lnTo>
                  <a:lnTo>
                    <a:pt x="130" y="140"/>
                  </a:lnTo>
                  <a:lnTo>
                    <a:pt x="226" y="140"/>
                  </a:lnTo>
                  <a:lnTo>
                    <a:pt x="226" y="231"/>
                  </a:lnTo>
                  <a:lnTo>
                    <a:pt x="130" y="231"/>
                  </a:lnTo>
                  <a:close/>
                  <a:moveTo>
                    <a:pt x="233" y="95"/>
                  </a:moveTo>
                  <a:lnTo>
                    <a:pt x="233" y="95"/>
                  </a:lnTo>
                  <a:cubicBezTo>
                    <a:pt x="240" y="95"/>
                    <a:pt x="246" y="101"/>
                    <a:pt x="246" y="107"/>
                  </a:cubicBezTo>
                  <a:cubicBezTo>
                    <a:pt x="246" y="114"/>
                    <a:pt x="240" y="120"/>
                    <a:pt x="233" y="120"/>
                  </a:cubicBezTo>
                  <a:cubicBezTo>
                    <a:pt x="226" y="120"/>
                    <a:pt x="221" y="114"/>
                    <a:pt x="221" y="107"/>
                  </a:cubicBezTo>
                  <a:cubicBezTo>
                    <a:pt x="221" y="101"/>
                    <a:pt x="226" y="95"/>
                    <a:pt x="233" y="95"/>
                  </a:cubicBezTo>
                  <a:close/>
                  <a:moveTo>
                    <a:pt x="123" y="95"/>
                  </a:moveTo>
                  <a:lnTo>
                    <a:pt x="123" y="95"/>
                  </a:lnTo>
                  <a:cubicBezTo>
                    <a:pt x="129" y="95"/>
                    <a:pt x="135" y="101"/>
                    <a:pt x="135" y="107"/>
                  </a:cubicBezTo>
                  <a:cubicBezTo>
                    <a:pt x="135" y="114"/>
                    <a:pt x="129" y="120"/>
                    <a:pt x="123" y="120"/>
                  </a:cubicBezTo>
                  <a:cubicBezTo>
                    <a:pt x="116" y="120"/>
                    <a:pt x="110" y="114"/>
                    <a:pt x="110" y="107"/>
                  </a:cubicBezTo>
                  <a:cubicBezTo>
                    <a:pt x="110" y="101"/>
                    <a:pt x="116" y="95"/>
                    <a:pt x="123"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 name="组合 40"/>
          <p:cNvGrpSpPr/>
          <p:nvPr/>
        </p:nvGrpSpPr>
        <p:grpSpPr>
          <a:xfrm>
            <a:off x="11280775" y="332656"/>
            <a:ext cx="495300" cy="509588"/>
            <a:chOff x="9559926" y="5013176"/>
            <a:chExt cx="495300" cy="509588"/>
          </a:xfrm>
        </p:grpSpPr>
        <p:sp>
          <p:nvSpPr>
            <p:cNvPr id="18" name="Oval 13"/>
            <p:cNvSpPr>
              <a:spLocks noChangeArrowheads="1"/>
            </p:cNvSpPr>
            <p:nvPr/>
          </p:nvSpPr>
          <p:spPr bwMode="auto">
            <a:xfrm>
              <a:off x="9559926"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8"/>
            <p:cNvSpPr>
              <a:spLocks noEditPoints="1"/>
            </p:cNvSpPr>
            <p:nvPr/>
          </p:nvSpPr>
          <p:spPr bwMode="auto">
            <a:xfrm>
              <a:off x="9685338" y="5114776"/>
              <a:ext cx="300037" cy="290513"/>
            </a:xfrm>
            <a:custGeom>
              <a:avLst/>
              <a:gdLst>
                <a:gd name="T0" fmla="*/ 13 w 387"/>
                <a:gd name="T1" fmla="*/ 287 h 362"/>
                <a:gd name="T2" fmla="*/ 276 w 387"/>
                <a:gd name="T3" fmla="*/ 215 h 362"/>
                <a:gd name="T4" fmla="*/ 253 w 387"/>
                <a:gd name="T5" fmla="*/ 297 h 362"/>
                <a:gd name="T6" fmla="*/ 245 w 387"/>
                <a:gd name="T7" fmla="*/ 226 h 362"/>
                <a:gd name="T8" fmla="*/ 245 w 387"/>
                <a:gd name="T9" fmla="*/ 163 h 362"/>
                <a:gd name="T10" fmla="*/ 238 w 387"/>
                <a:gd name="T11" fmla="*/ 166 h 362"/>
                <a:gd name="T12" fmla="*/ 244 w 387"/>
                <a:gd name="T13" fmla="*/ 175 h 362"/>
                <a:gd name="T14" fmla="*/ 250 w 387"/>
                <a:gd name="T15" fmla="*/ 173 h 362"/>
                <a:gd name="T16" fmla="*/ 214 w 387"/>
                <a:gd name="T17" fmla="*/ 181 h 362"/>
                <a:gd name="T18" fmla="*/ 217 w 387"/>
                <a:gd name="T19" fmla="*/ 193 h 362"/>
                <a:gd name="T20" fmla="*/ 221 w 387"/>
                <a:gd name="T21" fmla="*/ 189 h 362"/>
                <a:gd name="T22" fmla="*/ 195 w 387"/>
                <a:gd name="T23" fmla="*/ 205 h 362"/>
                <a:gd name="T24" fmla="*/ 192 w 387"/>
                <a:gd name="T25" fmla="*/ 211 h 362"/>
                <a:gd name="T26" fmla="*/ 201 w 387"/>
                <a:gd name="T27" fmla="*/ 216 h 362"/>
                <a:gd name="T28" fmla="*/ 204 w 387"/>
                <a:gd name="T29" fmla="*/ 210 h 362"/>
                <a:gd name="T30" fmla="*/ 183 w 387"/>
                <a:gd name="T31" fmla="*/ 240 h 362"/>
                <a:gd name="T32" fmla="*/ 193 w 387"/>
                <a:gd name="T33" fmla="*/ 247 h 362"/>
                <a:gd name="T34" fmla="*/ 194 w 387"/>
                <a:gd name="T35" fmla="*/ 241 h 362"/>
                <a:gd name="T36" fmla="*/ 185 w 387"/>
                <a:gd name="T37" fmla="*/ 270 h 362"/>
                <a:gd name="T38" fmla="*/ 187 w 387"/>
                <a:gd name="T39" fmla="*/ 277 h 362"/>
                <a:gd name="T40" fmla="*/ 196 w 387"/>
                <a:gd name="T41" fmla="*/ 273 h 362"/>
                <a:gd name="T42" fmla="*/ 195 w 387"/>
                <a:gd name="T43" fmla="*/ 267 h 362"/>
                <a:gd name="T44" fmla="*/ 200 w 387"/>
                <a:gd name="T45" fmla="*/ 304 h 362"/>
                <a:gd name="T46" fmla="*/ 212 w 387"/>
                <a:gd name="T47" fmla="*/ 302 h 362"/>
                <a:gd name="T48" fmla="*/ 208 w 387"/>
                <a:gd name="T49" fmla="*/ 297 h 362"/>
                <a:gd name="T50" fmla="*/ 221 w 387"/>
                <a:gd name="T51" fmla="*/ 325 h 362"/>
                <a:gd name="T52" fmla="*/ 227 w 387"/>
                <a:gd name="T53" fmla="*/ 329 h 362"/>
                <a:gd name="T54" fmla="*/ 232 w 387"/>
                <a:gd name="T55" fmla="*/ 320 h 362"/>
                <a:gd name="T56" fmla="*/ 227 w 387"/>
                <a:gd name="T57" fmla="*/ 316 h 362"/>
                <a:gd name="T58" fmla="*/ 254 w 387"/>
                <a:gd name="T59" fmla="*/ 340 h 362"/>
                <a:gd name="T60" fmla="*/ 261 w 387"/>
                <a:gd name="T61" fmla="*/ 342 h 362"/>
                <a:gd name="T62" fmla="*/ 257 w 387"/>
                <a:gd name="T63" fmla="*/ 330 h 362"/>
                <a:gd name="T64" fmla="*/ 284 w 387"/>
                <a:gd name="T65" fmla="*/ 342 h 362"/>
                <a:gd name="T66" fmla="*/ 291 w 387"/>
                <a:gd name="T67" fmla="*/ 341 h 362"/>
                <a:gd name="T68" fmla="*/ 290 w 387"/>
                <a:gd name="T69" fmla="*/ 331 h 362"/>
                <a:gd name="T70" fmla="*/ 284 w 387"/>
                <a:gd name="T71" fmla="*/ 332 h 362"/>
                <a:gd name="T72" fmla="*/ 319 w 387"/>
                <a:gd name="T73" fmla="*/ 332 h 362"/>
                <a:gd name="T74" fmla="*/ 325 w 387"/>
                <a:gd name="T75" fmla="*/ 328 h 362"/>
                <a:gd name="T76" fmla="*/ 315 w 387"/>
                <a:gd name="T77" fmla="*/ 321 h 362"/>
                <a:gd name="T78" fmla="*/ 343 w 387"/>
                <a:gd name="T79" fmla="*/ 313 h 362"/>
                <a:gd name="T80" fmla="*/ 347 w 387"/>
                <a:gd name="T81" fmla="*/ 308 h 362"/>
                <a:gd name="T82" fmla="*/ 340 w 387"/>
                <a:gd name="T83" fmla="*/ 300 h 362"/>
                <a:gd name="T84" fmla="*/ 336 w 387"/>
                <a:gd name="T85" fmla="*/ 305 h 362"/>
                <a:gd name="T86" fmla="*/ 362 w 387"/>
                <a:gd name="T87" fmla="*/ 282 h 362"/>
                <a:gd name="T88" fmla="*/ 364 w 387"/>
                <a:gd name="T89" fmla="*/ 275 h 362"/>
                <a:gd name="T90" fmla="*/ 352 w 387"/>
                <a:gd name="T91" fmla="*/ 276 h 362"/>
                <a:gd name="T92" fmla="*/ 367 w 387"/>
                <a:gd name="T93" fmla="*/ 252 h 362"/>
                <a:gd name="T94" fmla="*/ 367 w 387"/>
                <a:gd name="T95" fmla="*/ 245 h 362"/>
                <a:gd name="T96" fmla="*/ 356 w 387"/>
                <a:gd name="T97" fmla="*/ 244 h 362"/>
                <a:gd name="T98" fmla="*/ 356 w 387"/>
                <a:gd name="T99" fmla="*/ 250 h 362"/>
                <a:gd name="T100" fmla="*/ 360 w 387"/>
                <a:gd name="T101" fmla="*/ 215 h 362"/>
                <a:gd name="T102" fmla="*/ 357 w 387"/>
                <a:gd name="T103" fmla="*/ 208 h 362"/>
                <a:gd name="T104" fmla="*/ 350 w 387"/>
                <a:gd name="T105" fmla="*/ 218 h 362"/>
                <a:gd name="T106" fmla="*/ 344 w 387"/>
                <a:gd name="T107" fmla="*/ 190 h 362"/>
                <a:gd name="T108" fmla="*/ 340 w 387"/>
                <a:gd name="T109" fmla="*/ 185 h 362"/>
                <a:gd name="T110" fmla="*/ 331 w 387"/>
                <a:gd name="T111" fmla="*/ 191 h 362"/>
                <a:gd name="T112" fmla="*/ 335 w 387"/>
                <a:gd name="T113" fmla="*/ 196 h 362"/>
                <a:gd name="T114" fmla="*/ 315 w 387"/>
                <a:gd name="T115" fmla="*/ 168 h 362"/>
                <a:gd name="T116" fmla="*/ 309 w 387"/>
                <a:gd name="T117" fmla="*/ 165 h 362"/>
                <a:gd name="T118" fmla="*/ 308 w 387"/>
                <a:gd name="T119" fmla="*/ 176 h 362"/>
                <a:gd name="T120" fmla="*/ 275 w 387"/>
                <a:gd name="T121" fmla="*/ 138 h 362"/>
                <a:gd name="T122" fmla="*/ 215 w 387"/>
                <a:gd name="T123" fmla="*/ 5 h 362"/>
                <a:gd name="T124" fmla="*/ 18 w 387"/>
                <a:gd name="T125" fmla="*/ 9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7" h="362">
                  <a:moveTo>
                    <a:pt x="30" y="269"/>
                  </a:moveTo>
                  <a:cubicBezTo>
                    <a:pt x="50" y="267"/>
                    <a:pt x="69" y="266"/>
                    <a:pt x="88" y="265"/>
                  </a:cubicBezTo>
                  <a:cubicBezTo>
                    <a:pt x="76" y="265"/>
                    <a:pt x="65" y="264"/>
                    <a:pt x="53" y="262"/>
                  </a:cubicBezTo>
                  <a:cubicBezTo>
                    <a:pt x="43" y="261"/>
                    <a:pt x="35" y="254"/>
                    <a:pt x="35" y="244"/>
                  </a:cubicBezTo>
                  <a:cubicBezTo>
                    <a:pt x="35" y="230"/>
                    <a:pt x="35" y="215"/>
                    <a:pt x="35" y="201"/>
                  </a:cubicBezTo>
                  <a:cubicBezTo>
                    <a:pt x="35" y="191"/>
                    <a:pt x="43" y="184"/>
                    <a:pt x="53" y="183"/>
                  </a:cubicBezTo>
                  <a:cubicBezTo>
                    <a:pt x="89" y="180"/>
                    <a:pt x="124" y="178"/>
                    <a:pt x="160" y="179"/>
                  </a:cubicBezTo>
                  <a:cubicBezTo>
                    <a:pt x="147" y="200"/>
                    <a:pt x="140" y="224"/>
                    <a:pt x="140" y="250"/>
                  </a:cubicBezTo>
                  <a:cubicBezTo>
                    <a:pt x="140" y="288"/>
                    <a:pt x="155" y="322"/>
                    <a:pt x="179" y="346"/>
                  </a:cubicBezTo>
                  <a:cubicBezTo>
                    <a:pt x="181" y="347"/>
                    <a:pt x="182" y="349"/>
                    <a:pt x="184" y="350"/>
                  </a:cubicBezTo>
                  <a:cubicBezTo>
                    <a:pt x="133" y="355"/>
                    <a:pt x="82" y="354"/>
                    <a:pt x="30" y="348"/>
                  </a:cubicBezTo>
                  <a:cubicBezTo>
                    <a:pt x="21" y="347"/>
                    <a:pt x="13" y="340"/>
                    <a:pt x="13" y="330"/>
                  </a:cubicBezTo>
                  <a:cubicBezTo>
                    <a:pt x="13" y="316"/>
                    <a:pt x="13" y="301"/>
                    <a:pt x="13" y="287"/>
                  </a:cubicBezTo>
                  <a:cubicBezTo>
                    <a:pt x="13" y="277"/>
                    <a:pt x="21" y="270"/>
                    <a:pt x="30" y="269"/>
                  </a:cubicBezTo>
                  <a:close/>
                  <a:moveTo>
                    <a:pt x="266" y="159"/>
                  </a:moveTo>
                  <a:lnTo>
                    <a:pt x="266" y="159"/>
                  </a:lnTo>
                  <a:cubicBezTo>
                    <a:pt x="273" y="158"/>
                    <a:pt x="281" y="157"/>
                    <a:pt x="288" y="159"/>
                  </a:cubicBezTo>
                  <a:cubicBezTo>
                    <a:pt x="287" y="163"/>
                    <a:pt x="287" y="167"/>
                    <a:pt x="287" y="171"/>
                  </a:cubicBezTo>
                  <a:cubicBezTo>
                    <a:pt x="280" y="170"/>
                    <a:pt x="273" y="170"/>
                    <a:pt x="267" y="171"/>
                  </a:cubicBezTo>
                  <a:cubicBezTo>
                    <a:pt x="267" y="167"/>
                    <a:pt x="266" y="163"/>
                    <a:pt x="266" y="159"/>
                  </a:cubicBezTo>
                  <a:close/>
                  <a:moveTo>
                    <a:pt x="307" y="231"/>
                  </a:moveTo>
                  <a:lnTo>
                    <a:pt x="307" y="231"/>
                  </a:lnTo>
                  <a:lnTo>
                    <a:pt x="281" y="231"/>
                  </a:lnTo>
                  <a:lnTo>
                    <a:pt x="281" y="226"/>
                  </a:lnTo>
                  <a:cubicBezTo>
                    <a:pt x="281" y="222"/>
                    <a:pt x="280" y="219"/>
                    <a:pt x="280" y="217"/>
                  </a:cubicBezTo>
                  <a:cubicBezTo>
                    <a:pt x="279" y="216"/>
                    <a:pt x="278" y="215"/>
                    <a:pt x="276" y="215"/>
                  </a:cubicBezTo>
                  <a:cubicBezTo>
                    <a:pt x="274" y="215"/>
                    <a:pt x="273" y="216"/>
                    <a:pt x="272" y="217"/>
                  </a:cubicBezTo>
                  <a:cubicBezTo>
                    <a:pt x="272" y="218"/>
                    <a:pt x="271" y="220"/>
                    <a:pt x="271" y="223"/>
                  </a:cubicBezTo>
                  <a:cubicBezTo>
                    <a:pt x="271" y="227"/>
                    <a:pt x="272" y="230"/>
                    <a:pt x="274" y="231"/>
                  </a:cubicBezTo>
                  <a:cubicBezTo>
                    <a:pt x="275" y="233"/>
                    <a:pt x="280" y="236"/>
                    <a:pt x="288" y="241"/>
                  </a:cubicBezTo>
                  <a:cubicBezTo>
                    <a:pt x="294" y="245"/>
                    <a:pt x="299" y="248"/>
                    <a:pt x="301" y="250"/>
                  </a:cubicBezTo>
                  <a:cubicBezTo>
                    <a:pt x="304" y="252"/>
                    <a:pt x="306" y="255"/>
                    <a:pt x="307" y="259"/>
                  </a:cubicBezTo>
                  <a:cubicBezTo>
                    <a:pt x="309" y="263"/>
                    <a:pt x="310" y="268"/>
                    <a:pt x="310" y="274"/>
                  </a:cubicBezTo>
                  <a:cubicBezTo>
                    <a:pt x="310" y="283"/>
                    <a:pt x="308" y="290"/>
                    <a:pt x="303" y="295"/>
                  </a:cubicBezTo>
                  <a:cubicBezTo>
                    <a:pt x="299" y="301"/>
                    <a:pt x="292" y="304"/>
                    <a:pt x="283" y="305"/>
                  </a:cubicBezTo>
                  <a:lnTo>
                    <a:pt x="283" y="315"/>
                  </a:lnTo>
                  <a:lnTo>
                    <a:pt x="271" y="315"/>
                  </a:lnTo>
                  <a:lnTo>
                    <a:pt x="271" y="305"/>
                  </a:lnTo>
                  <a:cubicBezTo>
                    <a:pt x="264" y="304"/>
                    <a:pt x="258" y="302"/>
                    <a:pt x="253" y="297"/>
                  </a:cubicBezTo>
                  <a:cubicBezTo>
                    <a:pt x="248" y="292"/>
                    <a:pt x="245" y="284"/>
                    <a:pt x="245" y="272"/>
                  </a:cubicBezTo>
                  <a:lnTo>
                    <a:pt x="245" y="267"/>
                  </a:lnTo>
                  <a:lnTo>
                    <a:pt x="271" y="267"/>
                  </a:lnTo>
                  <a:lnTo>
                    <a:pt x="271" y="274"/>
                  </a:lnTo>
                  <a:cubicBezTo>
                    <a:pt x="271" y="281"/>
                    <a:pt x="271" y="285"/>
                    <a:pt x="272" y="287"/>
                  </a:cubicBezTo>
                  <a:cubicBezTo>
                    <a:pt x="272" y="288"/>
                    <a:pt x="274" y="289"/>
                    <a:pt x="276" y="289"/>
                  </a:cubicBezTo>
                  <a:cubicBezTo>
                    <a:pt x="277" y="289"/>
                    <a:pt x="279" y="289"/>
                    <a:pt x="280" y="288"/>
                  </a:cubicBezTo>
                  <a:cubicBezTo>
                    <a:pt x="280" y="286"/>
                    <a:pt x="281" y="285"/>
                    <a:pt x="281" y="282"/>
                  </a:cubicBezTo>
                  <a:cubicBezTo>
                    <a:pt x="281" y="276"/>
                    <a:pt x="280" y="272"/>
                    <a:pt x="280" y="270"/>
                  </a:cubicBezTo>
                  <a:cubicBezTo>
                    <a:pt x="279" y="267"/>
                    <a:pt x="276" y="264"/>
                    <a:pt x="271" y="262"/>
                  </a:cubicBezTo>
                  <a:cubicBezTo>
                    <a:pt x="263" y="257"/>
                    <a:pt x="258" y="253"/>
                    <a:pt x="255" y="251"/>
                  </a:cubicBezTo>
                  <a:cubicBezTo>
                    <a:pt x="252" y="248"/>
                    <a:pt x="250" y="245"/>
                    <a:pt x="248" y="241"/>
                  </a:cubicBezTo>
                  <a:cubicBezTo>
                    <a:pt x="246" y="236"/>
                    <a:pt x="245" y="232"/>
                    <a:pt x="245" y="226"/>
                  </a:cubicBezTo>
                  <a:cubicBezTo>
                    <a:pt x="245" y="218"/>
                    <a:pt x="247" y="212"/>
                    <a:pt x="251" y="208"/>
                  </a:cubicBezTo>
                  <a:cubicBezTo>
                    <a:pt x="256" y="203"/>
                    <a:pt x="262" y="201"/>
                    <a:pt x="271" y="200"/>
                  </a:cubicBezTo>
                  <a:lnTo>
                    <a:pt x="271" y="191"/>
                  </a:lnTo>
                  <a:lnTo>
                    <a:pt x="283" y="191"/>
                  </a:lnTo>
                  <a:lnTo>
                    <a:pt x="283" y="200"/>
                  </a:lnTo>
                  <a:cubicBezTo>
                    <a:pt x="291" y="201"/>
                    <a:pt x="297" y="203"/>
                    <a:pt x="301" y="208"/>
                  </a:cubicBezTo>
                  <a:cubicBezTo>
                    <a:pt x="305" y="212"/>
                    <a:pt x="307" y="218"/>
                    <a:pt x="307" y="226"/>
                  </a:cubicBezTo>
                  <a:cubicBezTo>
                    <a:pt x="307" y="227"/>
                    <a:pt x="307" y="229"/>
                    <a:pt x="307" y="231"/>
                  </a:cubicBezTo>
                  <a:close/>
                  <a:moveTo>
                    <a:pt x="247" y="163"/>
                  </a:moveTo>
                  <a:lnTo>
                    <a:pt x="247" y="163"/>
                  </a:lnTo>
                  <a:lnTo>
                    <a:pt x="246" y="163"/>
                  </a:lnTo>
                  <a:lnTo>
                    <a:pt x="246" y="163"/>
                  </a:lnTo>
                  <a:lnTo>
                    <a:pt x="245" y="163"/>
                  </a:lnTo>
                  <a:lnTo>
                    <a:pt x="245" y="163"/>
                  </a:lnTo>
                  <a:lnTo>
                    <a:pt x="244" y="164"/>
                  </a:lnTo>
                  <a:lnTo>
                    <a:pt x="244" y="164"/>
                  </a:lnTo>
                  <a:lnTo>
                    <a:pt x="243" y="164"/>
                  </a:lnTo>
                  <a:lnTo>
                    <a:pt x="243" y="164"/>
                  </a:lnTo>
                  <a:lnTo>
                    <a:pt x="242" y="164"/>
                  </a:lnTo>
                  <a:lnTo>
                    <a:pt x="242" y="164"/>
                  </a:lnTo>
                  <a:lnTo>
                    <a:pt x="241" y="165"/>
                  </a:lnTo>
                  <a:lnTo>
                    <a:pt x="241" y="165"/>
                  </a:lnTo>
                  <a:lnTo>
                    <a:pt x="240" y="165"/>
                  </a:lnTo>
                  <a:lnTo>
                    <a:pt x="239" y="165"/>
                  </a:lnTo>
                  <a:lnTo>
                    <a:pt x="239" y="166"/>
                  </a:lnTo>
                  <a:lnTo>
                    <a:pt x="238" y="166"/>
                  </a:lnTo>
                  <a:lnTo>
                    <a:pt x="238" y="166"/>
                  </a:lnTo>
                  <a:lnTo>
                    <a:pt x="237" y="166"/>
                  </a:lnTo>
                  <a:lnTo>
                    <a:pt x="237" y="166"/>
                  </a:lnTo>
                  <a:lnTo>
                    <a:pt x="236" y="167"/>
                  </a:lnTo>
                  <a:lnTo>
                    <a:pt x="236" y="167"/>
                  </a:lnTo>
                  <a:lnTo>
                    <a:pt x="241" y="176"/>
                  </a:lnTo>
                  <a:lnTo>
                    <a:pt x="241" y="176"/>
                  </a:lnTo>
                  <a:lnTo>
                    <a:pt x="241" y="176"/>
                  </a:lnTo>
                  <a:lnTo>
                    <a:pt x="242" y="176"/>
                  </a:lnTo>
                  <a:lnTo>
                    <a:pt x="242" y="176"/>
                  </a:lnTo>
                  <a:lnTo>
                    <a:pt x="243" y="175"/>
                  </a:lnTo>
                  <a:lnTo>
                    <a:pt x="243" y="175"/>
                  </a:lnTo>
                  <a:lnTo>
                    <a:pt x="244" y="175"/>
                  </a:lnTo>
                  <a:lnTo>
                    <a:pt x="244" y="175"/>
                  </a:lnTo>
                  <a:lnTo>
                    <a:pt x="244" y="175"/>
                  </a:lnTo>
                  <a:lnTo>
                    <a:pt x="245" y="175"/>
                  </a:lnTo>
                  <a:lnTo>
                    <a:pt x="245" y="174"/>
                  </a:lnTo>
                  <a:lnTo>
                    <a:pt x="246" y="174"/>
                  </a:lnTo>
                  <a:lnTo>
                    <a:pt x="246" y="174"/>
                  </a:lnTo>
                  <a:lnTo>
                    <a:pt x="247" y="174"/>
                  </a:lnTo>
                  <a:lnTo>
                    <a:pt x="247" y="174"/>
                  </a:lnTo>
                  <a:lnTo>
                    <a:pt x="248" y="173"/>
                  </a:lnTo>
                  <a:lnTo>
                    <a:pt x="248" y="173"/>
                  </a:lnTo>
                  <a:lnTo>
                    <a:pt x="249" y="173"/>
                  </a:lnTo>
                  <a:lnTo>
                    <a:pt x="249" y="173"/>
                  </a:lnTo>
                  <a:lnTo>
                    <a:pt x="250" y="173"/>
                  </a:lnTo>
                  <a:lnTo>
                    <a:pt x="250" y="173"/>
                  </a:lnTo>
                  <a:lnTo>
                    <a:pt x="247" y="163"/>
                  </a:lnTo>
                  <a:close/>
                  <a:moveTo>
                    <a:pt x="217" y="178"/>
                  </a:moveTo>
                  <a:lnTo>
                    <a:pt x="217" y="178"/>
                  </a:lnTo>
                  <a:lnTo>
                    <a:pt x="217" y="179"/>
                  </a:lnTo>
                  <a:lnTo>
                    <a:pt x="217" y="179"/>
                  </a:lnTo>
                  <a:lnTo>
                    <a:pt x="216" y="179"/>
                  </a:lnTo>
                  <a:lnTo>
                    <a:pt x="216" y="180"/>
                  </a:lnTo>
                  <a:lnTo>
                    <a:pt x="215" y="180"/>
                  </a:lnTo>
                  <a:lnTo>
                    <a:pt x="215" y="180"/>
                  </a:lnTo>
                  <a:lnTo>
                    <a:pt x="215" y="181"/>
                  </a:lnTo>
                  <a:lnTo>
                    <a:pt x="214" y="181"/>
                  </a:lnTo>
                  <a:lnTo>
                    <a:pt x="214" y="181"/>
                  </a:lnTo>
                  <a:lnTo>
                    <a:pt x="213" y="182"/>
                  </a:lnTo>
                  <a:lnTo>
                    <a:pt x="213" y="182"/>
                  </a:lnTo>
                  <a:lnTo>
                    <a:pt x="212" y="183"/>
                  </a:lnTo>
                  <a:lnTo>
                    <a:pt x="212" y="183"/>
                  </a:lnTo>
                  <a:lnTo>
                    <a:pt x="212" y="183"/>
                  </a:lnTo>
                  <a:lnTo>
                    <a:pt x="211" y="184"/>
                  </a:lnTo>
                  <a:lnTo>
                    <a:pt x="211" y="184"/>
                  </a:lnTo>
                  <a:lnTo>
                    <a:pt x="210" y="184"/>
                  </a:lnTo>
                  <a:lnTo>
                    <a:pt x="210" y="185"/>
                  </a:lnTo>
                  <a:lnTo>
                    <a:pt x="210" y="185"/>
                  </a:lnTo>
                  <a:lnTo>
                    <a:pt x="209" y="186"/>
                  </a:lnTo>
                  <a:lnTo>
                    <a:pt x="209" y="186"/>
                  </a:lnTo>
                  <a:lnTo>
                    <a:pt x="217" y="193"/>
                  </a:lnTo>
                  <a:lnTo>
                    <a:pt x="217" y="193"/>
                  </a:lnTo>
                  <a:lnTo>
                    <a:pt x="217" y="193"/>
                  </a:lnTo>
                  <a:lnTo>
                    <a:pt x="218" y="192"/>
                  </a:lnTo>
                  <a:lnTo>
                    <a:pt x="218" y="192"/>
                  </a:lnTo>
                  <a:lnTo>
                    <a:pt x="218" y="192"/>
                  </a:lnTo>
                  <a:lnTo>
                    <a:pt x="219" y="191"/>
                  </a:lnTo>
                  <a:lnTo>
                    <a:pt x="219" y="191"/>
                  </a:lnTo>
                  <a:lnTo>
                    <a:pt x="219" y="191"/>
                  </a:lnTo>
                  <a:lnTo>
                    <a:pt x="220" y="190"/>
                  </a:lnTo>
                  <a:lnTo>
                    <a:pt x="220" y="190"/>
                  </a:lnTo>
                  <a:lnTo>
                    <a:pt x="220" y="190"/>
                  </a:lnTo>
                  <a:lnTo>
                    <a:pt x="221" y="189"/>
                  </a:lnTo>
                  <a:lnTo>
                    <a:pt x="221" y="189"/>
                  </a:lnTo>
                  <a:lnTo>
                    <a:pt x="221" y="189"/>
                  </a:lnTo>
                  <a:lnTo>
                    <a:pt x="222" y="188"/>
                  </a:lnTo>
                  <a:lnTo>
                    <a:pt x="222" y="188"/>
                  </a:lnTo>
                  <a:lnTo>
                    <a:pt x="223" y="188"/>
                  </a:lnTo>
                  <a:lnTo>
                    <a:pt x="223" y="188"/>
                  </a:lnTo>
                  <a:lnTo>
                    <a:pt x="223" y="187"/>
                  </a:lnTo>
                  <a:lnTo>
                    <a:pt x="224" y="187"/>
                  </a:lnTo>
                  <a:lnTo>
                    <a:pt x="224" y="187"/>
                  </a:lnTo>
                  <a:lnTo>
                    <a:pt x="217" y="178"/>
                  </a:lnTo>
                  <a:close/>
                  <a:moveTo>
                    <a:pt x="195" y="204"/>
                  </a:moveTo>
                  <a:lnTo>
                    <a:pt x="195" y="204"/>
                  </a:lnTo>
                  <a:lnTo>
                    <a:pt x="195" y="204"/>
                  </a:lnTo>
                  <a:lnTo>
                    <a:pt x="195" y="205"/>
                  </a:lnTo>
                  <a:lnTo>
                    <a:pt x="195" y="205"/>
                  </a:lnTo>
                  <a:lnTo>
                    <a:pt x="194" y="206"/>
                  </a:lnTo>
                  <a:lnTo>
                    <a:pt x="194" y="206"/>
                  </a:lnTo>
                  <a:lnTo>
                    <a:pt x="194" y="206"/>
                  </a:lnTo>
                  <a:lnTo>
                    <a:pt x="194" y="207"/>
                  </a:lnTo>
                  <a:lnTo>
                    <a:pt x="193" y="207"/>
                  </a:lnTo>
                  <a:lnTo>
                    <a:pt x="193" y="208"/>
                  </a:lnTo>
                  <a:lnTo>
                    <a:pt x="193" y="208"/>
                  </a:lnTo>
                  <a:lnTo>
                    <a:pt x="193" y="209"/>
                  </a:lnTo>
                  <a:lnTo>
                    <a:pt x="192" y="209"/>
                  </a:lnTo>
                  <a:lnTo>
                    <a:pt x="192" y="210"/>
                  </a:lnTo>
                  <a:lnTo>
                    <a:pt x="192" y="210"/>
                  </a:lnTo>
                  <a:lnTo>
                    <a:pt x="192" y="211"/>
                  </a:lnTo>
                  <a:lnTo>
                    <a:pt x="191" y="211"/>
                  </a:lnTo>
                  <a:lnTo>
                    <a:pt x="191" y="212"/>
                  </a:lnTo>
                  <a:lnTo>
                    <a:pt x="191" y="213"/>
                  </a:lnTo>
                  <a:lnTo>
                    <a:pt x="191" y="213"/>
                  </a:lnTo>
                  <a:lnTo>
                    <a:pt x="190" y="214"/>
                  </a:lnTo>
                  <a:lnTo>
                    <a:pt x="190" y="214"/>
                  </a:lnTo>
                  <a:lnTo>
                    <a:pt x="200" y="218"/>
                  </a:lnTo>
                  <a:lnTo>
                    <a:pt x="200" y="218"/>
                  </a:lnTo>
                  <a:lnTo>
                    <a:pt x="200" y="217"/>
                  </a:lnTo>
                  <a:lnTo>
                    <a:pt x="200" y="217"/>
                  </a:lnTo>
                  <a:lnTo>
                    <a:pt x="201" y="216"/>
                  </a:lnTo>
                  <a:lnTo>
                    <a:pt x="201" y="216"/>
                  </a:lnTo>
                  <a:lnTo>
                    <a:pt x="201" y="216"/>
                  </a:lnTo>
                  <a:lnTo>
                    <a:pt x="201" y="215"/>
                  </a:lnTo>
                  <a:lnTo>
                    <a:pt x="202" y="215"/>
                  </a:lnTo>
                  <a:lnTo>
                    <a:pt x="202" y="214"/>
                  </a:lnTo>
                  <a:lnTo>
                    <a:pt x="202" y="214"/>
                  </a:lnTo>
                  <a:lnTo>
                    <a:pt x="202" y="213"/>
                  </a:lnTo>
                  <a:lnTo>
                    <a:pt x="202" y="213"/>
                  </a:lnTo>
                  <a:lnTo>
                    <a:pt x="203" y="212"/>
                  </a:lnTo>
                  <a:lnTo>
                    <a:pt x="203" y="212"/>
                  </a:lnTo>
                  <a:lnTo>
                    <a:pt x="203" y="212"/>
                  </a:lnTo>
                  <a:lnTo>
                    <a:pt x="203" y="211"/>
                  </a:lnTo>
                  <a:lnTo>
                    <a:pt x="204" y="211"/>
                  </a:lnTo>
                  <a:lnTo>
                    <a:pt x="204" y="210"/>
                  </a:lnTo>
                  <a:lnTo>
                    <a:pt x="204" y="210"/>
                  </a:lnTo>
                  <a:lnTo>
                    <a:pt x="204" y="209"/>
                  </a:lnTo>
                  <a:lnTo>
                    <a:pt x="204" y="209"/>
                  </a:lnTo>
                  <a:lnTo>
                    <a:pt x="195" y="204"/>
                  </a:lnTo>
                  <a:close/>
                  <a:moveTo>
                    <a:pt x="184" y="235"/>
                  </a:moveTo>
                  <a:lnTo>
                    <a:pt x="184" y="235"/>
                  </a:lnTo>
                  <a:lnTo>
                    <a:pt x="184" y="236"/>
                  </a:lnTo>
                  <a:lnTo>
                    <a:pt x="184" y="236"/>
                  </a:lnTo>
                  <a:lnTo>
                    <a:pt x="184" y="237"/>
                  </a:lnTo>
                  <a:lnTo>
                    <a:pt x="184" y="238"/>
                  </a:lnTo>
                  <a:lnTo>
                    <a:pt x="183" y="238"/>
                  </a:lnTo>
                  <a:lnTo>
                    <a:pt x="183" y="239"/>
                  </a:lnTo>
                  <a:lnTo>
                    <a:pt x="183" y="239"/>
                  </a:lnTo>
                  <a:lnTo>
                    <a:pt x="183" y="240"/>
                  </a:lnTo>
                  <a:lnTo>
                    <a:pt x="183" y="240"/>
                  </a:lnTo>
                  <a:lnTo>
                    <a:pt x="183" y="241"/>
                  </a:lnTo>
                  <a:lnTo>
                    <a:pt x="183" y="242"/>
                  </a:lnTo>
                  <a:lnTo>
                    <a:pt x="183" y="242"/>
                  </a:lnTo>
                  <a:lnTo>
                    <a:pt x="183" y="243"/>
                  </a:lnTo>
                  <a:lnTo>
                    <a:pt x="183" y="243"/>
                  </a:lnTo>
                  <a:lnTo>
                    <a:pt x="183" y="244"/>
                  </a:lnTo>
                  <a:lnTo>
                    <a:pt x="183" y="245"/>
                  </a:lnTo>
                  <a:lnTo>
                    <a:pt x="183" y="245"/>
                  </a:lnTo>
                  <a:lnTo>
                    <a:pt x="183" y="246"/>
                  </a:lnTo>
                  <a:lnTo>
                    <a:pt x="183" y="246"/>
                  </a:lnTo>
                  <a:lnTo>
                    <a:pt x="183" y="247"/>
                  </a:lnTo>
                  <a:lnTo>
                    <a:pt x="193" y="247"/>
                  </a:lnTo>
                  <a:lnTo>
                    <a:pt x="193" y="247"/>
                  </a:lnTo>
                  <a:lnTo>
                    <a:pt x="193" y="246"/>
                  </a:lnTo>
                  <a:lnTo>
                    <a:pt x="193" y="246"/>
                  </a:lnTo>
                  <a:lnTo>
                    <a:pt x="193" y="245"/>
                  </a:lnTo>
                  <a:lnTo>
                    <a:pt x="193" y="245"/>
                  </a:lnTo>
                  <a:lnTo>
                    <a:pt x="194" y="244"/>
                  </a:lnTo>
                  <a:lnTo>
                    <a:pt x="194" y="244"/>
                  </a:lnTo>
                  <a:lnTo>
                    <a:pt x="194" y="243"/>
                  </a:lnTo>
                  <a:lnTo>
                    <a:pt x="194" y="243"/>
                  </a:lnTo>
                  <a:lnTo>
                    <a:pt x="194" y="242"/>
                  </a:lnTo>
                  <a:lnTo>
                    <a:pt x="194" y="242"/>
                  </a:lnTo>
                  <a:lnTo>
                    <a:pt x="194" y="241"/>
                  </a:lnTo>
                  <a:lnTo>
                    <a:pt x="194" y="241"/>
                  </a:lnTo>
                  <a:lnTo>
                    <a:pt x="194" y="240"/>
                  </a:lnTo>
                  <a:lnTo>
                    <a:pt x="194" y="240"/>
                  </a:lnTo>
                  <a:lnTo>
                    <a:pt x="194" y="239"/>
                  </a:lnTo>
                  <a:lnTo>
                    <a:pt x="194" y="239"/>
                  </a:lnTo>
                  <a:lnTo>
                    <a:pt x="194" y="238"/>
                  </a:lnTo>
                  <a:lnTo>
                    <a:pt x="194" y="238"/>
                  </a:lnTo>
                  <a:lnTo>
                    <a:pt x="194" y="237"/>
                  </a:lnTo>
                  <a:lnTo>
                    <a:pt x="184" y="235"/>
                  </a:lnTo>
                  <a:close/>
                  <a:moveTo>
                    <a:pt x="185" y="269"/>
                  </a:moveTo>
                  <a:lnTo>
                    <a:pt x="185" y="269"/>
                  </a:lnTo>
                  <a:lnTo>
                    <a:pt x="185" y="269"/>
                  </a:lnTo>
                  <a:lnTo>
                    <a:pt x="185" y="270"/>
                  </a:lnTo>
                  <a:lnTo>
                    <a:pt x="185" y="270"/>
                  </a:lnTo>
                  <a:lnTo>
                    <a:pt x="185" y="271"/>
                  </a:lnTo>
                  <a:lnTo>
                    <a:pt x="185" y="271"/>
                  </a:lnTo>
                  <a:lnTo>
                    <a:pt x="185" y="272"/>
                  </a:lnTo>
                  <a:lnTo>
                    <a:pt x="185" y="272"/>
                  </a:lnTo>
                  <a:lnTo>
                    <a:pt x="185" y="273"/>
                  </a:lnTo>
                  <a:lnTo>
                    <a:pt x="186" y="273"/>
                  </a:lnTo>
                  <a:lnTo>
                    <a:pt x="186" y="274"/>
                  </a:lnTo>
                  <a:lnTo>
                    <a:pt x="186" y="275"/>
                  </a:lnTo>
                  <a:lnTo>
                    <a:pt x="186" y="275"/>
                  </a:lnTo>
                  <a:lnTo>
                    <a:pt x="186" y="276"/>
                  </a:lnTo>
                  <a:lnTo>
                    <a:pt x="186" y="276"/>
                  </a:lnTo>
                  <a:lnTo>
                    <a:pt x="186" y="277"/>
                  </a:lnTo>
                  <a:lnTo>
                    <a:pt x="187" y="277"/>
                  </a:lnTo>
                  <a:lnTo>
                    <a:pt x="187" y="278"/>
                  </a:lnTo>
                  <a:lnTo>
                    <a:pt x="187" y="278"/>
                  </a:lnTo>
                  <a:lnTo>
                    <a:pt x="187" y="279"/>
                  </a:lnTo>
                  <a:lnTo>
                    <a:pt x="187" y="279"/>
                  </a:lnTo>
                  <a:lnTo>
                    <a:pt x="187" y="280"/>
                  </a:lnTo>
                  <a:lnTo>
                    <a:pt x="197" y="276"/>
                  </a:lnTo>
                  <a:lnTo>
                    <a:pt x="197" y="276"/>
                  </a:lnTo>
                  <a:lnTo>
                    <a:pt x="197" y="276"/>
                  </a:lnTo>
                  <a:lnTo>
                    <a:pt x="197" y="275"/>
                  </a:lnTo>
                  <a:lnTo>
                    <a:pt x="197" y="275"/>
                  </a:lnTo>
                  <a:lnTo>
                    <a:pt x="197" y="274"/>
                  </a:lnTo>
                  <a:lnTo>
                    <a:pt x="197" y="274"/>
                  </a:lnTo>
                  <a:lnTo>
                    <a:pt x="196" y="273"/>
                  </a:lnTo>
                  <a:lnTo>
                    <a:pt x="196" y="273"/>
                  </a:lnTo>
                  <a:lnTo>
                    <a:pt x="196" y="272"/>
                  </a:lnTo>
                  <a:lnTo>
                    <a:pt x="196" y="272"/>
                  </a:lnTo>
                  <a:lnTo>
                    <a:pt x="196" y="271"/>
                  </a:lnTo>
                  <a:lnTo>
                    <a:pt x="196" y="271"/>
                  </a:lnTo>
                  <a:lnTo>
                    <a:pt x="196" y="270"/>
                  </a:lnTo>
                  <a:lnTo>
                    <a:pt x="196" y="270"/>
                  </a:lnTo>
                  <a:lnTo>
                    <a:pt x="195" y="269"/>
                  </a:lnTo>
                  <a:lnTo>
                    <a:pt x="195" y="269"/>
                  </a:lnTo>
                  <a:lnTo>
                    <a:pt x="195" y="268"/>
                  </a:lnTo>
                  <a:lnTo>
                    <a:pt x="195" y="268"/>
                  </a:lnTo>
                  <a:lnTo>
                    <a:pt x="195" y="267"/>
                  </a:lnTo>
                  <a:lnTo>
                    <a:pt x="195" y="267"/>
                  </a:lnTo>
                  <a:lnTo>
                    <a:pt x="195" y="267"/>
                  </a:lnTo>
                  <a:lnTo>
                    <a:pt x="185" y="269"/>
                  </a:lnTo>
                  <a:close/>
                  <a:moveTo>
                    <a:pt x="197" y="300"/>
                  </a:moveTo>
                  <a:lnTo>
                    <a:pt x="197" y="300"/>
                  </a:lnTo>
                  <a:lnTo>
                    <a:pt x="197" y="300"/>
                  </a:lnTo>
                  <a:lnTo>
                    <a:pt x="197" y="301"/>
                  </a:lnTo>
                  <a:lnTo>
                    <a:pt x="198" y="301"/>
                  </a:lnTo>
                  <a:lnTo>
                    <a:pt x="198" y="302"/>
                  </a:lnTo>
                  <a:lnTo>
                    <a:pt x="198" y="302"/>
                  </a:lnTo>
                  <a:lnTo>
                    <a:pt x="199" y="302"/>
                  </a:lnTo>
                  <a:lnTo>
                    <a:pt x="199" y="303"/>
                  </a:lnTo>
                  <a:lnTo>
                    <a:pt x="199" y="303"/>
                  </a:lnTo>
                  <a:lnTo>
                    <a:pt x="200" y="304"/>
                  </a:lnTo>
                  <a:lnTo>
                    <a:pt x="200" y="304"/>
                  </a:lnTo>
                  <a:lnTo>
                    <a:pt x="200" y="305"/>
                  </a:lnTo>
                  <a:lnTo>
                    <a:pt x="201" y="305"/>
                  </a:lnTo>
                  <a:lnTo>
                    <a:pt x="201" y="306"/>
                  </a:lnTo>
                  <a:lnTo>
                    <a:pt x="201" y="306"/>
                  </a:lnTo>
                  <a:lnTo>
                    <a:pt x="202" y="306"/>
                  </a:lnTo>
                  <a:lnTo>
                    <a:pt x="202" y="307"/>
                  </a:lnTo>
                  <a:lnTo>
                    <a:pt x="202" y="307"/>
                  </a:lnTo>
                  <a:lnTo>
                    <a:pt x="203" y="308"/>
                  </a:lnTo>
                  <a:lnTo>
                    <a:pt x="203" y="308"/>
                  </a:lnTo>
                  <a:lnTo>
                    <a:pt x="203" y="309"/>
                  </a:lnTo>
                  <a:lnTo>
                    <a:pt x="204" y="309"/>
                  </a:lnTo>
                  <a:lnTo>
                    <a:pt x="212" y="302"/>
                  </a:lnTo>
                  <a:lnTo>
                    <a:pt x="212" y="302"/>
                  </a:lnTo>
                  <a:lnTo>
                    <a:pt x="211" y="302"/>
                  </a:lnTo>
                  <a:lnTo>
                    <a:pt x="211" y="301"/>
                  </a:lnTo>
                  <a:lnTo>
                    <a:pt x="211" y="301"/>
                  </a:lnTo>
                  <a:lnTo>
                    <a:pt x="210" y="300"/>
                  </a:lnTo>
                  <a:lnTo>
                    <a:pt x="210" y="300"/>
                  </a:lnTo>
                  <a:lnTo>
                    <a:pt x="210" y="300"/>
                  </a:lnTo>
                  <a:lnTo>
                    <a:pt x="209" y="299"/>
                  </a:lnTo>
                  <a:lnTo>
                    <a:pt x="209" y="299"/>
                  </a:lnTo>
                  <a:lnTo>
                    <a:pt x="209" y="298"/>
                  </a:lnTo>
                  <a:lnTo>
                    <a:pt x="209" y="298"/>
                  </a:lnTo>
                  <a:lnTo>
                    <a:pt x="208" y="298"/>
                  </a:lnTo>
                  <a:lnTo>
                    <a:pt x="208" y="297"/>
                  </a:lnTo>
                  <a:lnTo>
                    <a:pt x="208" y="297"/>
                  </a:lnTo>
                  <a:lnTo>
                    <a:pt x="207" y="296"/>
                  </a:lnTo>
                  <a:lnTo>
                    <a:pt x="207" y="296"/>
                  </a:lnTo>
                  <a:lnTo>
                    <a:pt x="207" y="296"/>
                  </a:lnTo>
                  <a:lnTo>
                    <a:pt x="207" y="295"/>
                  </a:lnTo>
                  <a:lnTo>
                    <a:pt x="206" y="295"/>
                  </a:lnTo>
                  <a:lnTo>
                    <a:pt x="206" y="294"/>
                  </a:lnTo>
                  <a:lnTo>
                    <a:pt x="206" y="294"/>
                  </a:lnTo>
                  <a:lnTo>
                    <a:pt x="197" y="300"/>
                  </a:lnTo>
                  <a:close/>
                  <a:moveTo>
                    <a:pt x="220" y="324"/>
                  </a:moveTo>
                  <a:lnTo>
                    <a:pt x="220" y="324"/>
                  </a:lnTo>
                  <a:lnTo>
                    <a:pt x="220" y="325"/>
                  </a:lnTo>
                  <a:lnTo>
                    <a:pt x="221" y="325"/>
                  </a:lnTo>
                  <a:lnTo>
                    <a:pt x="221" y="325"/>
                  </a:lnTo>
                  <a:lnTo>
                    <a:pt x="221" y="326"/>
                  </a:lnTo>
                  <a:lnTo>
                    <a:pt x="222" y="326"/>
                  </a:lnTo>
                  <a:lnTo>
                    <a:pt x="222" y="326"/>
                  </a:lnTo>
                  <a:lnTo>
                    <a:pt x="223" y="327"/>
                  </a:lnTo>
                  <a:lnTo>
                    <a:pt x="223" y="327"/>
                  </a:lnTo>
                  <a:lnTo>
                    <a:pt x="224" y="327"/>
                  </a:lnTo>
                  <a:lnTo>
                    <a:pt x="224" y="328"/>
                  </a:lnTo>
                  <a:lnTo>
                    <a:pt x="225" y="328"/>
                  </a:lnTo>
                  <a:lnTo>
                    <a:pt x="225" y="328"/>
                  </a:lnTo>
                  <a:lnTo>
                    <a:pt x="226" y="328"/>
                  </a:lnTo>
                  <a:lnTo>
                    <a:pt x="226" y="329"/>
                  </a:lnTo>
                  <a:lnTo>
                    <a:pt x="227" y="329"/>
                  </a:lnTo>
                  <a:lnTo>
                    <a:pt x="227" y="329"/>
                  </a:lnTo>
                  <a:lnTo>
                    <a:pt x="228" y="330"/>
                  </a:lnTo>
                  <a:lnTo>
                    <a:pt x="228" y="330"/>
                  </a:lnTo>
                  <a:lnTo>
                    <a:pt x="228" y="330"/>
                  </a:lnTo>
                  <a:lnTo>
                    <a:pt x="229" y="330"/>
                  </a:lnTo>
                  <a:lnTo>
                    <a:pt x="229" y="331"/>
                  </a:lnTo>
                  <a:lnTo>
                    <a:pt x="235" y="321"/>
                  </a:lnTo>
                  <a:lnTo>
                    <a:pt x="234" y="321"/>
                  </a:lnTo>
                  <a:lnTo>
                    <a:pt x="234" y="321"/>
                  </a:lnTo>
                  <a:lnTo>
                    <a:pt x="233" y="321"/>
                  </a:lnTo>
                  <a:lnTo>
                    <a:pt x="233" y="320"/>
                  </a:lnTo>
                  <a:lnTo>
                    <a:pt x="233" y="320"/>
                  </a:lnTo>
                  <a:lnTo>
                    <a:pt x="232" y="320"/>
                  </a:lnTo>
                  <a:lnTo>
                    <a:pt x="232" y="320"/>
                  </a:lnTo>
                  <a:lnTo>
                    <a:pt x="231" y="319"/>
                  </a:lnTo>
                  <a:lnTo>
                    <a:pt x="231" y="319"/>
                  </a:lnTo>
                  <a:lnTo>
                    <a:pt x="230" y="319"/>
                  </a:lnTo>
                  <a:lnTo>
                    <a:pt x="230" y="319"/>
                  </a:lnTo>
                  <a:lnTo>
                    <a:pt x="230" y="318"/>
                  </a:lnTo>
                  <a:lnTo>
                    <a:pt x="229" y="318"/>
                  </a:lnTo>
                  <a:lnTo>
                    <a:pt x="229" y="318"/>
                  </a:lnTo>
                  <a:lnTo>
                    <a:pt x="228" y="318"/>
                  </a:lnTo>
                  <a:lnTo>
                    <a:pt x="228" y="317"/>
                  </a:lnTo>
                  <a:lnTo>
                    <a:pt x="228" y="317"/>
                  </a:lnTo>
                  <a:lnTo>
                    <a:pt x="227" y="317"/>
                  </a:lnTo>
                  <a:lnTo>
                    <a:pt x="227" y="316"/>
                  </a:lnTo>
                  <a:lnTo>
                    <a:pt x="226" y="316"/>
                  </a:lnTo>
                  <a:lnTo>
                    <a:pt x="226" y="316"/>
                  </a:lnTo>
                  <a:lnTo>
                    <a:pt x="220" y="324"/>
                  </a:lnTo>
                  <a:close/>
                  <a:moveTo>
                    <a:pt x="250" y="339"/>
                  </a:moveTo>
                  <a:lnTo>
                    <a:pt x="250" y="339"/>
                  </a:lnTo>
                  <a:lnTo>
                    <a:pt x="250" y="339"/>
                  </a:lnTo>
                  <a:lnTo>
                    <a:pt x="251" y="339"/>
                  </a:lnTo>
                  <a:lnTo>
                    <a:pt x="251" y="340"/>
                  </a:lnTo>
                  <a:lnTo>
                    <a:pt x="252" y="340"/>
                  </a:lnTo>
                  <a:lnTo>
                    <a:pt x="252" y="340"/>
                  </a:lnTo>
                  <a:lnTo>
                    <a:pt x="253" y="340"/>
                  </a:lnTo>
                  <a:lnTo>
                    <a:pt x="253" y="340"/>
                  </a:lnTo>
                  <a:lnTo>
                    <a:pt x="254" y="340"/>
                  </a:lnTo>
                  <a:lnTo>
                    <a:pt x="255" y="340"/>
                  </a:lnTo>
                  <a:lnTo>
                    <a:pt x="255" y="341"/>
                  </a:lnTo>
                  <a:lnTo>
                    <a:pt x="256" y="341"/>
                  </a:lnTo>
                  <a:lnTo>
                    <a:pt x="256" y="341"/>
                  </a:lnTo>
                  <a:lnTo>
                    <a:pt x="257" y="341"/>
                  </a:lnTo>
                  <a:lnTo>
                    <a:pt x="257" y="341"/>
                  </a:lnTo>
                  <a:lnTo>
                    <a:pt x="258" y="341"/>
                  </a:lnTo>
                  <a:lnTo>
                    <a:pt x="259" y="341"/>
                  </a:lnTo>
                  <a:lnTo>
                    <a:pt x="259" y="341"/>
                  </a:lnTo>
                  <a:lnTo>
                    <a:pt x="260" y="341"/>
                  </a:lnTo>
                  <a:lnTo>
                    <a:pt x="260" y="341"/>
                  </a:lnTo>
                  <a:lnTo>
                    <a:pt x="261" y="342"/>
                  </a:lnTo>
                  <a:lnTo>
                    <a:pt x="261" y="342"/>
                  </a:lnTo>
                  <a:lnTo>
                    <a:pt x="263" y="331"/>
                  </a:lnTo>
                  <a:lnTo>
                    <a:pt x="262" y="331"/>
                  </a:lnTo>
                  <a:lnTo>
                    <a:pt x="262" y="331"/>
                  </a:lnTo>
                  <a:lnTo>
                    <a:pt x="261" y="331"/>
                  </a:lnTo>
                  <a:lnTo>
                    <a:pt x="261" y="331"/>
                  </a:lnTo>
                  <a:lnTo>
                    <a:pt x="260" y="331"/>
                  </a:lnTo>
                  <a:lnTo>
                    <a:pt x="260" y="331"/>
                  </a:lnTo>
                  <a:lnTo>
                    <a:pt x="259" y="331"/>
                  </a:lnTo>
                  <a:lnTo>
                    <a:pt x="259" y="330"/>
                  </a:lnTo>
                  <a:lnTo>
                    <a:pt x="258" y="330"/>
                  </a:lnTo>
                  <a:lnTo>
                    <a:pt x="258" y="330"/>
                  </a:lnTo>
                  <a:lnTo>
                    <a:pt x="257" y="330"/>
                  </a:lnTo>
                  <a:lnTo>
                    <a:pt x="257" y="330"/>
                  </a:lnTo>
                  <a:lnTo>
                    <a:pt x="256" y="330"/>
                  </a:lnTo>
                  <a:lnTo>
                    <a:pt x="256" y="330"/>
                  </a:lnTo>
                  <a:lnTo>
                    <a:pt x="255" y="330"/>
                  </a:lnTo>
                  <a:lnTo>
                    <a:pt x="255" y="330"/>
                  </a:lnTo>
                  <a:lnTo>
                    <a:pt x="254" y="329"/>
                  </a:lnTo>
                  <a:lnTo>
                    <a:pt x="254" y="329"/>
                  </a:lnTo>
                  <a:lnTo>
                    <a:pt x="253" y="329"/>
                  </a:lnTo>
                  <a:lnTo>
                    <a:pt x="253" y="329"/>
                  </a:lnTo>
                  <a:lnTo>
                    <a:pt x="253" y="329"/>
                  </a:lnTo>
                  <a:lnTo>
                    <a:pt x="250" y="339"/>
                  </a:lnTo>
                  <a:close/>
                  <a:moveTo>
                    <a:pt x="283" y="342"/>
                  </a:moveTo>
                  <a:lnTo>
                    <a:pt x="283" y="342"/>
                  </a:lnTo>
                  <a:lnTo>
                    <a:pt x="284" y="342"/>
                  </a:lnTo>
                  <a:lnTo>
                    <a:pt x="284" y="342"/>
                  </a:lnTo>
                  <a:lnTo>
                    <a:pt x="285" y="342"/>
                  </a:lnTo>
                  <a:lnTo>
                    <a:pt x="285" y="342"/>
                  </a:lnTo>
                  <a:lnTo>
                    <a:pt x="286" y="342"/>
                  </a:lnTo>
                  <a:lnTo>
                    <a:pt x="287" y="342"/>
                  </a:lnTo>
                  <a:lnTo>
                    <a:pt x="287" y="342"/>
                  </a:lnTo>
                  <a:lnTo>
                    <a:pt x="288" y="342"/>
                  </a:lnTo>
                  <a:lnTo>
                    <a:pt x="288" y="342"/>
                  </a:lnTo>
                  <a:lnTo>
                    <a:pt x="289" y="342"/>
                  </a:lnTo>
                  <a:lnTo>
                    <a:pt x="289" y="341"/>
                  </a:lnTo>
                  <a:lnTo>
                    <a:pt x="290" y="341"/>
                  </a:lnTo>
                  <a:lnTo>
                    <a:pt x="291" y="341"/>
                  </a:lnTo>
                  <a:lnTo>
                    <a:pt x="291" y="341"/>
                  </a:lnTo>
                  <a:lnTo>
                    <a:pt x="292" y="341"/>
                  </a:lnTo>
                  <a:lnTo>
                    <a:pt x="292" y="341"/>
                  </a:lnTo>
                  <a:lnTo>
                    <a:pt x="293" y="341"/>
                  </a:lnTo>
                  <a:lnTo>
                    <a:pt x="293" y="341"/>
                  </a:lnTo>
                  <a:lnTo>
                    <a:pt x="294" y="341"/>
                  </a:lnTo>
                  <a:lnTo>
                    <a:pt x="295" y="341"/>
                  </a:lnTo>
                  <a:lnTo>
                    <a:pt x="295" y="341"/>
                  </a:lnTo>
                  <a:lnTo>
                    <a:pt x="292" y="330"/>
                  </a:lnTo>
                  <a:lnTo>
                    <a:pt x="292" y="330"/>
                  </a:lnTo>
                  <a:lnTo>
                    <a:pt x="292" y="330"/>
                  </a:lnTo>
                  <a:lnTo>
                    <a:pt x="291" y="330"/>
                  </a:lnTo>
                  <a:lnTo>
                    <a:pt x="291" y="330"/>
                  </a:lnTo>
                  <a:lnTo>
                    <a:pt x="290" y="331"/>
                  </a:lnTo>
                  <a:lnTo>
                    <a:pt x="290" y="331"/>
                  </a:lnTo>
                  <a:lnTo>
                    <a:pt x="289" y="331"/>
                  </a:lnTo>
                  <a:lnTo>
                    <a:pt x="289" y="331"/>
                  </a:lnTo>
                  <a:lnTo>
                    <a:pt x="288" y="331"/>
                  </a:lnTo>
                  <a:lnTo>
                    <a:pt x="288" y="331"/>
                  </a:lnTo>
                  <a:lnTo>
                    <a:pt x="287" y="331"/>
                  </a:lnTo>
                  <a:lnTo>
                    <a:pt x="287" y="331"/>
                  </a:lnTo>
                  <a:lnTo>
                    <a:pt x="286" y="331"/>
                  </a:lnTo>
                  <a:lnTo>
                    <a:pt x="286" y="331"/>
                  </a:lnTo>
                  <a:lnTo>
                    <a:pt x="285" y="331"/>
                  </a:lnTo>
                  <a:lnTo>
                    <a:pt x="285" y="331"/>
                  </a:lnTo>
                  <a:lnTo>
                    <a:pt x="284" y="332"/>
                  </a:lnTo>
                  <a:lnTo>
                    <a:pt x="284" y="332"/>
                  </a:lnTo>
                  <a:lnTo>
                    <a:pt x="283" y="332"/>
                  </a:lnTo>
                  <a:lnTo>
                    <a:pt x="283" y="332"/>
                  </a:lnTo>
                  <a:lnTo>
                    <a:pt x="282" y="332"/>
                  </a:lnTo>
                  <a:lnTo>
                    <a:pt x="283" y="342"/>
                  </a:lnTo>
                  <a:close/>
                  <a:moveTo>
                    <a:pt x="316" y="333"/>
                  </a:moveTo>
                  <a:lnTo>
                    <a:pt x="316" y="333"/>
                  </a:lnTo>
                  <a:lnTo>
                    <a:pt x="316" y="333"/>
                  </a:lnTo>
                  <a:lnTo>
                    <a:pt x="316" y="333"/>
                  </a:lnTo>
                  <a:lnTo>
                    <a:pt x="317" y="333"/>
                  </a:lnTo>
                  <a:lnTo>
                    <a:pt x="317" y="332"/>
                  </a:lnTo>
                  <a:lnTo>
                    <a:pt x="318" y="332"/>
                  </a:lnTo>
                  <a:lnTo>
                    <a:pt x="318" y="332"/>
                  </a:lnTo>
                  <a:lnTo>
                    <a:pt x="319" y="332"/>
                  </a:lnTo>
                  <a:lnTo>
                    <a:pt x="319" y="331"/>
                  </a:lnTo>
                  <a:lnTo>
                    <a:pt x="320" y="331"/>
                  </a:lnTo>
                  <a:lnTo>
                    <a:pt x="320" y="331"/>
                  </a:lnTo>
                  <a:lnTo>
                    <a:pt x="321" y="330"/>
                  </a:lnTo>
                  <a:lnTo>
                    <a:pt x="321" y="330"/>
                  </a:lnTo>
                  <a:lnTo>
                    <a:pt x="322" y="330"/>
                  </a:lnTo>
                  <a:lnTo>
                    <a:pt x="322" y="330"/>
                  </a:lnTo>
                  <a:lnTo>
                    <a:pt x="323" y="329"/>
                  </a:lnTo>
                  <a:lnTo>
                    <a:pt x="323" y="329"/>
                  </a:lnTo>
                  <a:lnTo>
                    <a:pt x="324" y="329"/>
                  </a:lnTo>
                  <a:lnTo>
                    <a:pt x="324" y="328"/>
                  </a:lnTo>
                  <a:lnTo>
                    <a:pt x="325" y="328"/>
                  </a:lnTo>
                  <a:lnTo>
                    <a:pt x="325" y="328"/>
                  </a:lnTo>
                  <a:lnTo>
                    <a:pt x="325" y="328"/>
                  </a:lnTo>
                  <a:lnTo>
                    <a:pt x="320" y="319"/>
                  </a:lnTo>
                  <a:lnTo>
                    <a:pt x="319" y="319"/>
                  </a:lnTo>
                  <a:lnTo>
                    <a:pt x="319" y="319"/>
                  </a:lnTo>
                  <a:lnTo>
                    <a:pt x="318" y="319"/>
                  </a:lnTo>
                  <a:lnTo>
                    <a:pt x="318" y="320"/>
                  </a:lnTo>
                  <a:lnTo>
                    <a:pt x="318" y="320"/>
                  </a:lnTo>
                  <a:lnTo>
                    <a:pt x="317" y="320"/>
                  </a:lnTo>
                  <a:lnTo>
                    <a:pt x="317" y="320"/>
                  </a:lnTo>
                  <a:lnTo>
                    <a:pt x="316" y="321"/>
                  </a:lnTo>
                  <a:lnTo>
                    <a:pt x="316" y="321"/>
                  </a:lnTo>
                  <a:lnTo>
                    <a:pt x="315" y="321"/>
                  </a:lnTo>
                  <a:lnTo>
                    <a:pt x="315" y="321"/>
                  </a:lnTo>
                  <a:lnTo>
                    <a:pt x="315" y="322"/>
                  </a:lnTo>
                  <a:lnTo>
                    <a:pt x="314" y="322"/>
                  </a:lnTo>
                  <a:lnTo>
                    <a:pt x="314" y="322"/>
                  </a:lnTo>
                  <a:lnTo>
                    <a:pt x="313" y="322"/>
                  </a:lnTo>
                  <a:lnTo>
                    <a:pt x="313" y="323"/>
                  </a:lnTo>
                  <a:lnTo>
                    <a:pt x="312" y="323"/>
                  </a:lnTo>
                  <a:lnTo>
                    <a:pt x="312" y="323"/>
                  </a:lnTo>
                  <a:lnTo>
                    <a:pt x="312" y="323"/>
                  </a:lnTo>
                  <a:lnTo>
                    <a:pt x="311" y="324"/>
                  </a:lnTo>
                  <a:lnTo>
                    <a:pt x="311" y="324"/>
                  </a:lnTo>
                  <a:lnTo>
                    <a:pt x="316" y="333"/>
                  </a:lnTo>
                  <a:close/>
                  <a:moveTo>
                    <a:pt x="343" y="313"/>
                  </a:moveTo>
                  <a:lnTo>
                    <a:pt x="343" y="313"/>
                  </a:lnTo>
                  <a:lnTo>
                    <a:pt x="343" y="313"/>
                  </a:lnTo>
                  <a:lnTo>
                    <a:pt x="343" y="312"/>
                  </a:lnTo>
                  <a:lnTo>
                    <a:pt x="343" y="312"/>
                  </a:lnTo>
                  <a:lnTo>
                    <a:pt x="344" y="312"/>
                  </a:lnTo>
                  <a:lnTo>
                    <a:pt x="344" y="311"/>
                  </a:lnTo>
                  <a:lnTo>
                    <a:pt x="345" y="311"/>
                  </a:lnTo>
                  <a:lnTo>
                    <a:pt x="345" y="310"/>
                  </a:lnTo>
                  <a:lnTo>
                    <a:pt x="345" y="310"/>
                  </a:lnTo>
                  <a:lnTo>
                    <a:pt x="346" y="310"/>
                  </a:lnTo>
                  <a:lnTo>
                    <a:pt x="346" y="309"/>
                  </a:lnTo>
                  <a:lnTo>
                    <a:pt x="346" y="309"/>
                  </a:lnTo>
                  <a:lnTo>
                    <a:pt x="347" y="308"/>
                  </a:lnTo>
                  <a:lnTo>
                    <a:pt x="347" y="308"/>
                  </a:lnTo>
                  <a:lnTo>
                    <a:pt x="347" y="307"/>
                  </a:lnTo>
                  <a:lnTo>
                    <a:pt x="348" y="307"/>
                  </a:lnTo>
                  <a:lnTo>
                    <a:pt x="348" y="306"/>
                  </a:lnTo>
                  <a:lnTo>
                    <a:pt x="348" y="306"/>
                  </a:lnTo>
                  <a:lnTo>
                    <a:pt x="349" y="306"/>
                  </a:lnTo>
                  <a:lnTo>
                    <a:pt x="349" y="305"/>
                  </a:lnTo>
                  <a:lnTo>
                    <a:pt x="349" y="305"/>
                  </a:lnTo>
                  <a:lnTo>
                    <a:pt x="350" y="304"/>
                  </a:lnTo>
                  <a:lnTo>
                    <a:pt x="341" y="298"/>
                  </a:lnTo>
                  <a:lnTo>
                    <a:pt x="341" y="298"/>
                  </a:lnTo>
                  <a:lnTo>
                    <a:pt x="341" y="299"/>
                  </a:lnTo>
                  <a:lnTo>
                    <a:pt x="340" y="299"/>
                  </a:lnTo>
                  <a:lnTo>
                    <a:pt x="340" y="300"/>
                  </a:lnTo>
                  <a:lnTo>
                    <a:pt x="340" y="300"/>
                  </a:lnTo>
                  <a:lnTo>
                    <a:pt x="339" y="300"/>
                  </a:lnTo>
                  <a:lnTo>
                    <a:pt x="339" y="301"/>
                  </a:lnTo>
                  <a:lnTo>
                    <a:pt x="339" y="301"/>
                  </a:lnTo>
                  <a:lnTo>
                    <a:pt x="338" y="302"/>
                  </a:lnTo>
                  <a:lnTo>
                    <a:pt x="338" y="302"/>
                  </a:lnTo>
                  <a:lnTo>
                    <a:pt x="338" y="302"/>
                  </a:lnTo>
                  <a:lnTo>
                    <a:pt x="337" y="303"/>
                  </a:lnTo>
                  <a:lnTo>
                    <a:pt x="337" y="303"/>
                  </a:lnTo>
                  <a:lnTo>
                    <a:pt x="337" y="303"/>
                  </a:lnTo>
                  <a:lnTo>
                    <a:pt x="337" y="304"/>
                  </a:lnTo>
                  <a:lnTo>
                    <a:pt x="336" y="304"/>
                  </a:lnTo>
                  <a:lnTo>
                    <a:pt x="336" y="305"/>
                  </a:lnTo>
                  <a:lnTo>
                    <a:pt x="336" y="305"/>
                  </a:lnTo>
                  <a:lnTo>
                    <a:pt x="335" y="305"/>
                  </a:lnTo>
                  <a:lnTo>
                    <a:pt x="335" y="306"/>
                  </a:lnTo>
                  <a:lnTo>
                    <a:pt x="335" y="306"/>
                  </a:lnTo>
                  <a:lnTo>
                    <a:pt x="343" y="313"/>
                  </a:lnTo>
                  <a:close/>
                  <a:moveTo>
                    <a:pt x="360" y="285"/>
                  </a:moveTo>
                  <a:lnTo>
                    <a:pt x="360" y="285"/>
                  </a:lnTo>
                  <a:lnTo>
                    <a:pt x="361" y="284"/>
                  </a:lnTo>
                  <a:lnTo>
                    <a:pt x="361" y="284"/>
                  </a:lnTo>
                  <a:lnTo>
                    <a:pt x="361" y="283"/>
                  </a:lnTo>
                  <a:lnTo>
                    <a:pt x="361" y="283"/>
                  </a:lnTo>
                  <a:lnTo>
                    <a:pt x="361" y="282"/>
                  </a:lnTo>
                  <a:lnTo>
                    <a:pt x="362" y="282"/>
                  </a:lnTo>
                  <a:lnTo>
                    <a:pt x="362" y="281"/>
                  </a:lnTo>
                  <a:lnTo>
                    <a:pt x="362" y="281"/>
                  </a:lnTo>
                  <a:lnTo>
                    <a:pt x="362" y="280"/>
                  </a:lnTo>
                  <a:lnTo>
                    <a:pt x="362" y="279"/>
                  </a:lnTo>
                  <a:lnTo>
                    <a:pt x="363" y="279"/>
                  </a:lnTo>
                  <a:lnTo>
                    <a:pt x="363" y="278"/>
                  </a:lnTo>
                  <a:lnTo>
                    <a:pt x="363" y="278"/>
                  </a:lnTo>
                  <a:lnTo>
                    <a:pt x="363" y="277"/>
                  </a:lnTo>
                  <a:lnTo>
                    <a:pt x="363" y="277"/>
                  </a:lnTo>
                  <a:lnTo>
                    <a:pt x="363" y="276"/>
                  </a:lnTo>
                  <a:lnTo>
                    <a:pt x="364" y="276"/>
                  </a:lnTo>
                  <a:lnTo>
                    <a:pt x="364" y="275"/>
                  </a:lnTo>
                  <a:lnTo>
                    <a:pt x="364" y="275"/>
                  </a:lnTo>
                  <a:lnTo>
                    <a:pt x="364" y="274"/>
                  </a:lnTo>
                  <a:lnTo>
                    <a:pt x="364" y="274"/>
                  </a:lnTo>
                  <a:lnTo>
                    <a:pt x="354" y="271"/>
                  </a:lnTo>
                  <a:lnTo>
                    <a:pt x="354" y="271"/>
                  </a:lnTo>
                  <a:lnTo>
                    <a:pt x="354" y="272"/>
                  </a:lnTo>
                  <a:lnTo>
                    <a:pt x="353" y="272"/>
                  </a:lnTo>
                  <a:lnTo>
                    <a:pt x="353" y="273"/>
                  </a:lnTo>
                  <a:lnTo>
                    <a:pt x="353" y="273"/>
                  </a:lnTo>
                  <a:lnTo>
                    <a:pt x="353" y="274"/>
                  </a:lnTo>
                  <a:lnTo>
                    <a:pt x="353" y="274"/>
                  </a:lnTo>
                  <a:lnTo>
                    <a:pt x="353" y="275"/>
                  </a:lnTo>
                  <a:lnTo>
                    <a:pt x="353" y="275"/>
                  </a:lnTo>
                  <a:lnTo>
                    <a:pt x="352" y="276"/>
                  </a:lnTo>
                  <a:lnTo>
                    <a:pt x="352" y="276"/>
                  </a:lnTo>
                  <a:lnTo>
                    <a:pt x="352" y="277"/>
                  </a:lnTo>
                  <a:lnTo>
                    <a:pt x="352" y="277"/>
                  </a:lnTo>
                  <a:lnTo>
                    <a:pt x="352" y="278"/>
                  </a:lnTo>
                  <a:lnTo>
                    <a:pt x="352" y="278"/>
                  </a:lnTo>
                  <a:lnTo>
                    <a:pt x="351" y="278"/>
                  </a:lnTo>
                  <a:lnTo>
                    <a:pt x="351" y="279"/>
                  </a:lnTo>
                  <a:lnTo>
                    <a:pt x="351" y="279"/>
                  </a:lnTo>
                  <a:lnTo>
                    <a:pt x="351" y="280"/>
                  </a:lnTo>
                  <a:lnTo>
                    <a:pt x="351" y="280"/>
                  </a:lnTo>
                  <a:lnTo>
                    <a:pt x="351" y="281"/>
                  </a:lnTo>
                  <a:lnTo>
                    <a:pt x="360" y="285"/>
                  </a:lnTo>
                  <a:close/>
                  <a:moveTo>
                    <a:pt x="367" y="252"/>
                  </a:moveTo>
                  <a:lnTo>
                    <a:pt x="367" y="252"/>
                  </a:lnTo>
                  <a:lnTo>
                    <a:pt x="367" y="252"/>
                  </a:lnTo>
                  <a:lnTo>
                    <a:pt x="367" y="251"/>
                  </a:lnTo>
                  <a:lnTo>
                    <a:pt x="367" y="250"/>
                  </a:lnTo>
                  <a:lnTo>
                    <a:pt x="367" y="250"/>
                  </a:lnTo>
                  <a:lnTo>
                    <a:pt x="367" y="249"/>
                  </a:lnTo>
                  <a:lnTo>
                    <a:pt x="367" y="249"/>
                  </a:lnTo>
                  <a:lnTo>
                    <a:pt x="367" y="248"/>
                  </a:lnTo>
                  <a:lnTo>
                    <a:pt x="367" y="247"/>
                  </a:lnTo>
                  <a:lnTo>
                    <a:pt x="367" y="247"/>
                  </a:lnTo>
                  <a:lnTo>
                    <a:pt x="367" y="246"/>
                  </a:lnTo>
                  <a:lnTo>
                    <a:pt x="367" y="246"/>
                  </a:lnTo>
                  <a:lnTo>
                    <a:pt x="367" y="245"/>
                  </a:lnTo>
                  <a:lnTo>
                    <a:pt x="367" y="245"/>
                  </a:lnTo>
                  <a:lnTo>
                    <a:pt x="367" y="244"/>
                  </a:lnTo>
                  <a:lnTo>
                    <a:pt x="367" y="243"/>
                  </a:lnTo>
                  <a:lnTo>
                    <a:pt x="367" y="243"/>
                  </a:lnTo>
                  <a:lnTo>
                    <a:pt x="367" y="242"/>
                  </a:lnTo>
                  <a:lnTo>
                    <a:pt x="367" y="242"/>
                  </a:lnTo>
                  <a:lnTo>
                    <a:pt x="367" y="241"/>
                  </a:lnTo>
                  <a:lnTo>
                    <a:pt x="366" y="241"/>
                  </a:lnTo>
                  <a:lnTo>
                    <a:pt x="356" y="242"/>
                  </a:lnTo>
                  <a:lnTo>
                    <a:pt x="356" y="242"/>
                  </a:lnTo>
                  <a:lnTo>
                    <a:pt x="356" y="243"/>
                  </a:lnTo>
                  <a:lnTo>
                    <a:pt x="356" y="243"/>
                  </a:lnTo>
                  <a:lnTo>
                    <a:pt x="356" y="244"/>
                  </a:lnTo>
                  <a:lnTo>
                    <a:pt x="356" y="244"/>
                  </a:lnTo>
                  <a:lnTo>
                    <a:pt x="356" y="245"/>
                  </a:lnTo>
                  <a:lnTo>
                    <a:pt x="356" y="245"/>
                  </a:lnTo>
                  <a:lnTo>
                    <a:pt x="356" y="246"/>
                  </a:lnTo>
                  <a:lnTo>
                    <a:pt x="356" y="246"/>
                  </a:lnTo>
                  <a:lnTo>
                    <a:pt x="356" y="247"/>
                  </a:lnTo>
                  <a:lnTo>
                    <a:pt x="356" y="247"/>
                  </a:lnTo>
                  <a:lnTo>
                    <a:pt x="356" y="248"/>
                  </a:lnTo>
                  <a:lnTo>
                    <a:pt x="356" y="248"/>
                  </a:lnTo>
                  <a:lnTo>
                    <a:pt x="356" y="249"/>
                  </a:lnTo>
                  <a:lnTo>
                    <a:pt x="356" y="249"/>
                  </a:lnTo>
                  <a:lnTo>
                    <a:pt x="356" y="250"/>
                  </a:lnTo>
                  <a:lnTo>
                    <a:pt x="356" y="250"/>
                  </a:lnTo>
                  <a:lnTo>
                    <a:pt x="356" y="251"/>
                  </a:lnTo>
                  <a:lnTo>
                    <a:pt x="356" y="252"/>
                  </a:lnTo>
                  <a:lnTo>
                    <a:pt x="356" y="252"/>
                  </a:lnTo>
                  <a:lnTo>
                    <a:pt x="367" y="252"/>
                  </a:lnTo>
                  <a:close/>
                  <a:moveTo>
                    <a:pt x="361" y="219"/>
                  </a:moveTo>
                  <a:lnTo>
                    <a:pt x="361" y="219"/>
                  </a:lnTo>
                  <a:lnTo>
                    <a:pt x="361" y="218"/>
                  </a:lnTo>
                  <a:lnTo>
                    <a:pt x="361" y="218"/>
                  </a:lnTo>
                  <a:lnTo>
                    <a:pt x="361" y="217"/>
                  </a:lnTo>
                  <a:lnTo>
                    <a:pt x="361" y="217"/>
                  </a:lnTo>
                  <a:lnTo>
                    <a:pt x="360" y="216"/>
                  </a:lnTo>
                  <a:lnTo>
                    <a:pt x="360" y="216"/>
                  </a:lnTo>
                  <a:lnTo>
                    <a:pt x="360" y="215"/>
                  </a:lnTo>
                  <a:lnTo>
                    <a:pt x="360" y="215"/>
                  </a:lnTo>
                  <a:lnTo>
                    <a:pt x="360" y="214"/>
                  </a:lnTo>
                  <a:lnTo>
                    <a:pt x="359" y="214"/>
                  </a:lnTo>
                  <a:lnTo>
                    <a:pt x="359" y="213"/>
                  </a:lnTo>
                  <a:lnTo>
                    <a:pt x="359" y="213"/>
                  </a:lnTo>
                  <a:lnTo>
                    <a:pt x="359" y="212"/>
                  </a:lnTo>
                  <a:lnTo>
                    <a:pt x="358" y="211"/>
                  </a:lnTo>
                  <a:lnTo>
                    <a:pt x="358" y="211"/>
                  </a:lnTo>
                  <a:lnTo>
                    <a:pt x="358" y="210"/>
                  </a:lnTo>
                  <a:lnTo>
                    <a:pt x="358" y="210"/>
                  </a:lnTo>
                  <a:lnTo>
                    <a:pt x="357" y="209"/>
                  </a:lnTo>
                  <a:lnTo>
                    <a:pt x="357" y="209"/>
                  </a:lnTo>
                  <a:lnTo>
                    <a:pt x="357" y="208"/>
                  </a:lnTo>
                  <a:lnTo>
                    <a:pt x="357" y="208"/>
                  </a:lnTo>
                  <a:lnTo>
                    <a:pt x="347" y="213"/>
                  </a:lnTo>
                  <a:lnTo>
                    <a:pt x="347" y="213"/>
                  </a:lnTo>
                  <a:lnTo>
                    <a:pt x="348" y="214"/>
                  </a:lnTo>
                  <a:lnTo>
                    <a:pt x="348" y="214"/>
                  </a:lnTo>
                  <a:lnTo>
                    <a:pt x="348" y="215"/>
                  </a:lnTo>
                  <a:lnTo>
                    <a:pt x="348" y="215"/>
                  </a:lnTo>
                  <a:lnTo>
                    <a:pt x="349" y="216"/>
                  </a:lnTo>
                  <a:lnTo>
                    <a:pt x="349" y="216"/>
                  </a:lnTo>
                  <a:lnTo>
                    <a:pt x="349" y="216"/>
                  </a:lnTo>
                  <a:lnTo>
                    <a:pt x="349" y="217"/>
                  </a:lnTo>
                  <a:lnTo>
                    <a:pt x="349" y="217"/>
                  </a:lnTo>
                  <a:lnTo>
                    <a:pt x="350" y="218"/>
                  </a:lnTo>
                  <a:lnTo>
                    <a:pt x="350" y="218"/>
                  </a:lnTo>
                  <a:lnTo>
                    <a:pt x="350" y="219"/>
                  </a:lnTo>
                  <a:lnTo>
                    <a:pt x="350" y="219"/>
                  </a:lnTo>
                  <a:lnTo>
                    <a:pt x="350" y="220"/>
                  </a:lnTo>
                  <a:lnTo>
                    <a:pt x="351" y="220"/>
                  </a:lnTo>
                  <a:lnTo>
                    <a:pt x="351" y="221"/>
                  </a:lnTo>
                  <a:lnTo>
                    <a:pt x="351" y="221"/>
                  </a:lnTo>
                  <a:lnTo>
                    <a:pt x="351" y="221"/>
                  </a:lnTo>
                  <a:lnTo>
                    <a:pt x="351" y="222"/>
                  </a:lnTo>
                  <a:lnTo>
                    <a:pt x="351" y="222"/>
                  </a:lnTo>
                  <a:lnTo>
                    <a:pt x="361" y="219"/>
                  </a:lnTo>
                  <a:close/>
                  <a:moveTo>
                    <a:pt x="344" y="190"/>
                  </a:moveTo>
                  <a:lnTo>
                    <a:pt x="344" y="190"/>
                  </a:lnTo>
                  <a:lnTo>
                    <a:pt x="344" y="190"/>
                  </a:lnTo>
                  <a:lnTo>
                    <a:pt x="344" y="189"/>
                  </a:lnTo>
                  <a:lnTo>
                    <a:pt x="343" y="189"/>
                  </a:lnTo>
                  <a:lnTo>
                    <a:pt x="343" y="188"/>
                  </a:lnTo>
                  <a:lnTo>
                    <a:pt x="343" y="188"/>
                  </a:lnTo>
                  <a:lnTo>
                    <a:pt x="342" y="188"/>
                  </a:lnTo>
                  <a:lnTo>
                    <a:pt x="342" y="187"/>
                  </a:lnTo>
                  <a:lnTo>
                    <a:pt x="342" y="187"/>
                  </a:lnTo>
                  <a:lnTo>
                    <a:pt x="341" y="186"/>
                  </a:lnTo>
                  <a:lnTo>
                    <a:pt x="341" y="186"/>
                  </a:lnTo>
                  <a:lnTo>
                    <a:pt x="340" y="186"/>
                  </a:lnTo>
                  <a:lnTo>
                    <a:pt x="340" y="185"/>
                  </a:lnTo>
                  <a:lnTo>
                    <a:pt x="340" y="185"/>
                  </a:lnTo>
                  <a:lnTo>
                    <a:pt x="339" y="184"/>
                  </a:lnTo>
                  <a:lnTo>
                    <a:pt x="339" y="184"/>
                  </a:lnTo>
                  <a:lnTo>
                    <a:pt x="338" y="184"/>
                  </a:lnTo>
                  <a:lnTo>
                    <a:pt x="338" y="183"/>
                  </a:lnTo>
                  <a:lnTo>
                    <a:pt x="338" y="183"/>
                  </a:lnTo>
                  <a:lnTo>
                    <a:pt x="337" y="183"/>
                  </a:lnTo>
                  <a:lnTo>
                    <a:pt x="337" y="182"/>
                  </a:lnTo>
                  <a:lnTo>
                    <a:pt x="336" y="182"/>
                  </a:lnTo>
                  <a:lnTo>
                    <a:pt x="329" y="190"/>
                  </a:lnTo>
                  <a:lnTo>
                    <a:pt x="330" y="190"/>
                  </a:lnTo>
                  <a:lnTo>
                    <a:pt x="330" y="190"/>
                  </a:lnTo>
                  <a:lnTo>
                    <a:pt x="330" y="191"/>
                  </a:lnTo>
                  <a:lnTo>
                    <a:pt x="331" y="191"/>
                  </a:lnTo>
                  <a:lnTo>
                    <a:pt x="331" y="191"/>
                  </a:lnTo>
                  <a:lnTo>
                    <a:pt x="331" y="192"/>
                  </a:lnTo>
                  <a:lnTo>
                    <a:pt x="332" y="192"/>
                  </a:lnTo>
                  <a:lnTo>
                    <a:pt x="332" y="192"/>
                  </a:lnTo>
                  <a:lnTo>
                    <a:pt x="333" y="193"/>
                  </a:lnTo>
                  <a:lnTo>
                    <a:pt x="333" y="193"/>
                  </a:lnTo>
                  <a:lnTo>
                    <a:pt x="333" y="193"/>
                  </a:lnTo>
                  <a:lnTo>
                    <a:pt x="334" y="194"/>
                  </a:lnTo>
                  <a:lnTo>
                    <a:pt x="334" y="194"/>
                  </a:lnTo>
                  <a:lnTo>
                    <a:pt x="334" y="195"/>
                  </a:lnTo>
                  <a:lnTo>
                    <a:pt x="335" y="195"/>
                  </a:lnTo>
                  <a:lnTo>
                    <a:pt x="335" y="195"/>
                  </a:lnTo>
                  <a:lnTo>
                    <a:pt x="335" y="196"/>
                  </a:lnTo>
                  <a:lnTo>
                    <a:pt x="336" y="196"/>
                  </a:lnTo>
                  <a:lnTo>
                    <a:pt x="336" y="196"/>
                  </a:lnTo>
                  <a:lnTo>
                    <a:pt x="336" y="197"/>
                  </a:lnTo>
                  <a:lnTo>
                    <a:pt x="336" y="197"/>
                  </a:lnTo>
                  <a:lnTo>
                    <a:pt x="344" y="190"/>
                  </a:lnTo>
                  <a:close/>
                  <a:moveTo>
                    <a:pt x="318" y="169"/>
                  </a:moveTo>
                  <a:lnTo>
                    <a:pt x="318" y="169"/>
                  </a:lnTo>
                  <a:lnTo>
                    <a:pt x="318" y="169"/>
                  </a:lnTo>
                  <a:lnTo>
                    <a:pt x="317" y="169"/>
                  </a:lnTo>
                  <a:lnTo>
                    <a:pt x="317" y="168"/>
                  </a:lnTo>
                  <a:lnTo>
                    <a:pt x="316" y="168"/>
                  </a:lnTo>
                  <a:lnTo>
                    <a:pt x="316" y="168"/>
                  </a:lnTo>
                  <a:lnTo>
                    <a:pt x="315" y="168"/>
                  </a:lnTo>
                  <a:lnTo>
                    <a:pt x="315" y="167"/>
                  </a:lnTo>
                  <a:lnTo>
                    <a:pt x="314" y="167"/>
                  </a:lnTo>
                  <a:lnTo>
                    <a:pt x="314" y="167"/>
                  </a:lnTo>
                  <a:lnTo>
                    <a:pt x="313" y="167"/>
                  </a:lnTo>
                  <a:lnTo>
                    <a:pt x="313" y="166"/>
                  </a:lnTo>
                  <a:lnTo>
                    <a:pt x="312" y="166"/>
                  </a:lnTo>
                  <a:lnTo>
                    <a:pt x="312" y="166"/>
                  </a:lnTo>
                  <a:lnTo>
                    <a:pt x="311" y="166"/>
                  </a:lnTo>
                  <a:lnTo>
                    <a:pt x="311" y="166"/>
                  </a:lnTo>
                  <a:lnTo>
                    <a:pt x="310" y="165"/>
                  </a:lnTo>
                  <a:lnTo>
                    <a:pt x="310" y="165"/>
                  </a:lnTo>
                  <a:lnTo>
                    <a:pt x="309" y="165"/>
                  </a:lnTo>
                  <a:lnTo>
                    <a:pt x="309" y="165"/>
                  </a:lnTo>
                  <a:lnTo>
                    <a:pt x="308" y="164"/>
                  </a:lnTo>
                  <a:lnTo>
                    <a:pt x="308" y="164"/>
                  </a:lnTo>
                  <a:lnTo>
                    <a:pt x="304" y="174"/>
                  </a:lnTo>
                  <a:lnTo>
                    <a:pt x="304" y="174"/>
                  </a:lnTo>
                  <a:lnTo>
                    <a:pt x="305" y="175"/>
                  </a:lnTo>
                  <a:lnTo>
                    <a:pt x="305" y="175"/>
                  </a:lnTo>
                  <a:lnTo>
                    <a:pt x="306" y="175"/>
                  </a:lnTo>
                  <a:lnTo>
                    <a:pt x="306" y="175"/>
                  </a:lnTo>
                  <a:lnTo>
                    <a:pt x="307" y="175"/>
                  </a:lnTo>
                  <a:lnTo>
                    <a:pt x="307" y="175"/>
                  </a:lnTo>
                  <a:lnTo>
                    <a:pt x="308" y="176"/>
                  </a:lnTo>
                  <a:lnTo>
                    <a:pt x="308" y="176"/>
                  </a:lnTo>
                  <a:lnTo>
                    <a:pt x="308" y="176"/>
                  </a:lnTo>
                  <a:lnTo>
                    <a:pt x="309" y="176"/>
                  </a:lnTo>
                  <a:lnTo>
                    <a:pt x="309" y="176"/>
                  </a:lnTo>
                  <a:lnTo>
                    <a:pt x="310" y="177"/>
                  </a:lnTo>
                  <a:lnTo>
                    <a:pt x="310" y="177"/>
                  </a:lnTo>
                  <a:lnTo>
                    <a:pt x="311" y="177"/>
                  </a:lnTo>
                  <a:lnTo>
                    <a:pt x="311" y="177"/>
                  </a:lnTo>
                  <a:lnTo>
                    <a:pt x="312" y="178"/>
                  </a:lnTo>
                  <a:lnTo>
                    <a:pt x="312" y="178"/>
                  </a:lnTo>
                  <a:lnTo>
                    <a:pt x="312" y="178"/>
                  </a:lnTo>
                  <a:lnTo>
                    <a:pt x="313" y="178"/>
                  </a:lnTo>
                  <a:lnTo>
                    <a:pt x="313" y="178"/>
                  </a:lnTo>
                  <a:lnTo>
                    <a:pt x="318" y="169"/>
                  </a:lnTo>
                  <a:close/>
                  <a:moveTo>
                    <a:pt x="275" y="138"/>
                  </a:moveTo>
                  <a:lnTo>
                    <a:pt x="275" y="138"/>
                  </a:lnTo>
                  <a:cubicBezTo>
                    <a:pt x="213" y="138"/>
                    <a:pt x="163" y="189"/>
                    <a:pt x="163" y="250"/>
                  </a:cubicBezTo>
                  <a:cubicBezTo>
                    <a:pt x="163" y="312"/>
                    <a:pt x="213" y="362"/>
                    <a:pt x="275" y="362"/>
                  </a:cubicBezTo>
                  <a:cubicBezTo>
                    <a:pt x="337" y="362"/>
                    <a:pt x="387" y="312"/>
                    <a:pt x="387" y="250"/>
                  </a:cubicBezTo>
                  <a:cubicBezTo>
                    <a:pt x="387" y="189"/>
                    <a:pt x="337" y="138"/>
                    <a:pt x="275" y="138"/>
                  </a:cubicBezTo>
                  <a:close/>
                  <a:moveTo>
                    <a:pt x="18" y="92"/>
                  </a:moveTo>
                  <a:lnTo>
                    <a:pt x="18" y="92"/>
                  </a:lnTo>
                  <a:cubicBezTo>
                    <a:pt x="39" y="90"/>
                    <a:pt x="61" y="89"/>
                    <a:pt x="83" y="88"/>
                  </a:cubicBezTo>
                  <a:cubicBezTo>
                    <a:pt x="68" y="87"/>
                    <a:pt x="53" y="86"/>
                    <a:pt x="39" y="84"/>
                  </a:cubicBezTo>
                  <a:cubicBezTo>
                    <a:pt x="29" y="83"/>
                    <a:pt x="21" y="76"/>
                    <a:pt x="21" y="66"/>
                  </a:cubicBezTo>
                  <a:cubicBezTo>
                    <a:pt x="21" y="52"/>
                    <a:pt x="21" y="38"/>
                    <a:pt x="21" y="23"/>
                  </a:cubicBezTo>
                  <a:cubicBezTo>
                    <a:pt x="21" y="13"/>
                    <a:pt x="29" y="6"/>
                    <a:pt x="39" y="5"/>
                  </a:cubicBezTo>
                  <a:cubicBezTo>
                    <a:pt x="98" y="0"/>
                    <a:pt x="156" y="0"/>
                    <a:pt x="215" y="5"/>
                  </a:cubicBezTo>
                  <a:cubicBezTo>
                    <a:pt x="225" y="6"/>
                    <a:pt x="233" y="13"/>
                    <a:pt x="233" y="23"/>
                  </a:cubicBezTo>
                  <a:cubicBezTo>
                    <a:pt x="233" y="38"/>
                    <a:pt x="233" y="52"/>
                    <a:pt x="233" y="66"/>
                  </a:cubicBezTo>
                  <a:cubicBezTo>
                    <a:pt x="233" y="76"/>
                    <a:pt x="225" y="83"/>
                    <a:pt x="215" y="84"/>
                  </a:cubicBezTo>
                  <a:cubicBezTo>
                    <a:pt x="194" y="87"/>
                    <a:pt x="173" y="88"/>
                    <a:pt x="151" y="89"/>
                  </a:cubicBezTo>
                  <a:cubicBezTo>
                    <a:pt x="166" y="90"/>
                    <a:pt x="180" y="91"/>
                    <a:pt x="194" y="92"/>
                  </a:cubicBezTo>
                  <a:cubicBezTo>
                    <a:pt x="204" y="93"/>
                    <a:pt x="212" y="100"/>
                    <a:pt x="212" y="110"/>
                  </a:cubicBezTo>
                  <a:lnTo>
                    <a:pt x="212" y="131"/>
                  </a:lnTo>
                  <a:cubicBezTo>
                    <a:pt x="200" y="137"/>
                    <a:pt x="189" y="145"/>
                    <a:pt x="179" y="155"/>
                  </a:cubicBezTo>
                  <a:cubicBezTo>
                    <a:pt x="174" y="161"/>
                    <a:pt x="168" y="167"/>
                    <a:pt x="164" y="174"/>
                  </a:cubicBezTo>
                  <a:cubicBezTo>
                    <a:pt x="115" y="177"/>
                    <a:pt x="66" y="176"/>
                    <a:pt x="18" y="171"/>
                  </a:cubicBezTo>
                  <a:cubicBezTo>
                    <a:pt x="8" y="170"/>
                    <a:pt x="0" y="163"/>
                    <a:pt x="0" y="153"/>
                  </a:cubicBezTo>
                  <a:cubicBezTo>
                    <a:pt x="0" y="139"/>
                    <a:pt x="0" y="124"/>
                    <a:pt x="0" y="110"/>
                  </a:cubicBezTo>
                  <a:cubicBezTo>
                    <a:pt x="0" y="100"/>
                    <a:pt x="8" y="93"/>
                    <a:pt x="18"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6" name="Freeform 22"/>
          <p:cNvSpPr>
            <a:spLocks noEditPoints="1"/>
          </p:cNvSpPr>
          <p:nvPr/>
        </p:nvSpPr>
        <p:spPr bwMode="auto">
          <a:xfrm>
            <a:off x="691828" y="3169628"/>
            <a:ext cx="7707973" cy="667355"/>
          </a:xfrm>
          <a:custGeom>
            <a:avLst/>
            <a:gdLst>
              <a:gd name="T0" fmla="*/ 252 w 9287"/>
              <a:gd name="T1" fmla="*/ 52 h 777"/>
              <a:gd name="T2" fmla="*/ 213 w 9287"/>
              <a:gd name="T3" fmla="*/ 52 h 777"/>
              <a:gd name="T4" fmla="*/ 469 w 9287"/>
              <a:gd name="T5" fmla="*/ 21 h 777"/>
              <a:gd name="T6" fmla="*/ 1043 w 9287"/>
              <a:gd name="T7" fmla="*/ 757 h 777"/>
              <a:gd name="T8" fmla="*/ 678 w 9287"/>
              <a:gd name="T9" fmla="*/ 393 h 777"/>
              <a:gd name="T10" fmla="*/ 640 w 9287"/>
              <a:gd name="T11" fmla="*/ 21 h 777"/>
              <a:gd name="T12" fmla="*/ 1004 w 9287"/>
              <a:gd name="T13" fmla="*/ 362 h 777"/>
              <a:gd name="T14" fmla="*/ 1659 w 9287"/>
              <a:gd name="T15" fmla="*/ 738 h 777"/>
              <a:gd name="T16" fmla="*/ 1275 w 9287"/>
              <a:gd name="T17" fmla="*/ 21 h 777"/>
              <a:gd name="T18" fmla="*/ 1314 w 9287"/>
              <a:gd name="T19" fmla="*/ 52 h 777"/>
              <a:gd name="T20" fmla="*/ 1624 w 9287"/>
              <a:gd name="T21" fmla="*/ 393 h 777"/>
              <a:gd name="T22" fmla="*/ 2376 w 9287"/>
              <a:gd name="T23" fmla="*/ 389 h 777"/>
              <a:gd name="T24" fmla="*/ 2407 w 9287"/>
              <a:gd name="T25" fmla="*/ 738 h 777"/>
              <a:gd name="T26" fmla="*/ 2396 w 9287"/>
              <a:gd name="T27" fmla="*/ 52 h 777"/>
              <a:gd name="T28" fmla="*/ 2365 w 9287"/>
              <a:gd name="T29" fmla="*/ 362 h 777"/>
              <a:gd name="T30" fmla="*/ 2419 w 9287"/>
              <a:gd name="T31" fmla="*/ 757 h 777"/>
              <a:gd name="T32" fmla="*/ 2407 w 9287"/>
              <a:gd name="T33" fmla="*/ 21 h 777"/>
              <a:gd name="T34" fmla="*/ 2617 w 9287"/>
              <a:gd name="T35" fmla="*/ 563 h 777"/>
              <a:gd name="T36" fmla="*/ 3167 w 9287"/>
              <a:gd name="T37" fmla="*/ 21 h 777"/>
              <a:gd name="T38" fmla="*/ 2993 w 9287"/>
              <a:gd name="T39" fmla="*/ 769 h 777"/>
              <a:gd name="T40" fmla="*/ 2822 w 9287"/>
              <a:gd name="T41" fmla="*/ 21 h 777"/>
              <a:gd name="T42" fmla="*/ 3167 w 9287"/>
              <a:gd name="T43" fmla="*/ 494 h 777"/>
              <a:gd name="T44" fmla="*/ 3578 w 9287"/>
              <a:gd name="T45" fmla="*/ 36 h 777"/>
              <a:gd name="T46" fmla="*/ 3803 w 9287"/>
              <a:gd name="T47" fmla="*/ 575 h 777"/>
              <a:gd name="T48" fmla="*/ 3400 w 9287"/>
              <a:gd name="T49" fmla="*/ 544 h 777"/>
              <a:gd name="T50" fmla="*/ 3574 w 9287"/>
              <a:gd name="T51" fmla="*/ 393 h 777"/>
              <a:gd name="T52" fmla="*/ 3787 w 9287"/>
              <a:gd name="T53" fmla="*/ 191 h 777"/>
              <a:gd name="T54" fmla="*/ 4097 w 9287"/>
              <a:gd name="T55" fmla="*/ 21 h 777"/>
              <a:gd name="T56" fmla="*/ 4857 w 9287"/>
              <a:gd name="T57" fmla="*/ 21 h 777"/>
              <a:gd name="T58" fmla="*/ 4485 w 9287"/>
              <a:gd name="T59" fmla="*/ 63 h 777"/>
              <a:gd name="T60" fmla="*/ 4442 w 9287"/>
              <a:gd name="T61" fmla="*/ 21 h 777"/>
              <a:gd name="T62" fmla="*/ 4818 w 9287"/>
              <a:gd name="T63" fmla="*/ 21 h 777"/>
              <a:gd name="T64" fmla="*/ 5462 w 9287"/>
              <a:gd name="T65" fmla="*/ 738 h 777"/>
              <a:gd name="T66" fmla="*/ 5078 w 9287"/>
              <a:gd name="T67" fmla="*/ 21 h 777"/>
              <a:gd name="T68" fmla="*/ 5117 w 9287"/>
              <a:gd name="T69" fmla="*/ 52 h 777"/>
              <a:gd name="T70" fmla="*/ 5427 w 9287"/>
              <a:gd name="T71" fmla="*/ 393 h 777"/>
              <a:gd name="T72" fmla="*/ 6039 w 9287"/>
              <a:gd name="T73" fmla="*/ 191 h 777"/>
              <a:gd name="T74" fmla="*/ 5675 w 9287"/>
              <a:gd name="T75" fmla="*/ 191 h 777"/>
              <a:gd name="T76" fmla="*/ 5834 w 9287"/>
              <a:gd name="T77" fmla="*/ 765 h 777"/>
              <a:gd name="T78" fmla="*/ 5834 w 9287"/>
              <a:gd name="T79" fmla="*/ 742 h 777"/>
              <a:gd name="T80" fmla="*/ 5632 w 9287"/>
              <a:gd name="T81" fmla="*/ 191 h 777"/>
              <a:gd name="T82" fmla="*/ 6617 w 9287"/>
              <a:gd name="T83" fmla="*/ 191 h 777"/>
              <a:gd name="T84" fmla="*/ 6252 w 9287"/>
              <a:gd name="T85" fmla="*/ 191 h 777"/>
              <a:gd name="T86" fmla="*/ 6411 w 9287"/>
              <a:gd name="T87" fmla="*/ 765 h 777"/>
              <a:gd name="T88" fmla="*/ 6411 w 9287"/>
              <a:gd name="T89" fmla="*/ 742 h 777"/>
              <a:gd name="T90" fmla="*/ 6210 w 9287"/>
              <a:gd name="T91" fmla="*/ 191 h 777"/>
              <a:gd name="T92" fmla="*/ 7326 w 9287"/>
              <a:gd name="T93" fmla="*/ 52 h 777"/>
              <a:gd name="T94" fmla="*/ 7326 w 9287"/>
              <a:gd name="T95" fmla="*/ 420 h 777"/>
              <a:gd name="T96" fmla="*/ 7326 w 9287"/>
              <a:gd name="T97" fmla="*/ 451 h 777"/>
              <a:gd name="T98" fmla="*/ 7155 w 9287"/>
              <a:gd name="T99" fmla="*/ 757 h 777"/>
              <a:gd name="T100" fmla="*/ 7547 w 9287"/>
              <a:gd name="T101" fmla="*/ 230 h 777"/>
              <a:gd name="T102" fmla="*/ 8117 w 9287"/>
              <a:gd name="T103" fmla="*/ 757 h 777"/>
              <a:gd name="T104" fmla="*/ 7783 w 9287"/>
              <a:gd name="T105" fmla="*/ 21 h 777"/>
              <a:gd name="T106" fmla="*/ 8373 w 9287"/>
              <a:gd name="T107" fmla="*/ 486 h 777"/>
              <a:gd name="T108" fmla="*/ 8373 w 9287"/>
              <a:gd name="T109" fmla="*/ 486 h 777"/>
              <a:gd name="T110" fmla="*/ 8365 w 9287"/>
              <a:gd name="T111" fmla="*/ 517 h 777"/>
              <a:gd name="T112" fmla="*/ 8458 w 9287"/>
              <a:gd name="T113" fmla="*/ 21 h 777"/>
              <a:gd name="T114" fmla="*/ 8683 w 9287"/>
              <a:gd name="T115" fmla="*/ 757 h 777"/>
              <a:gd name="T116" fmla="*/ 9225 w 9287"/>
              <a:gd name="T117" fmla="*/ 757 h 777"/>
              <a:gd name="T118" fmla="*/ 8873 w 9287"/>
              <a:gd name="T119" fmla="*/ 757 h 777"/>
              <a:gd name="T120" fmla="*/ 9249 w 9287"/>
              <a:gd name="T121" fmla="*/ 722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287" h="777">
                <a:moveTo>
                  <a:pt x="469" y="21"/>
                </a:moveTo>
                <a:lnTo>
                  <a:pt x="469" y="52"/>
                </a:lnTo>
                <a:lnTo>
                  <a:pt x="252" y="52"/>
                </a:lnTo>
                <a:lnTo>
                  <a:pt x="252" y="757"/>
                </a:lnTo>
                <a:lnTo>
                  <a:pt x="213" y="757"/>
                </a:lnTo>
                <a:lnTo>
                  <a:pt x="213" y="52"/>
                </a:lnTo>
                <a:lnTo>
                  <a:pt x="0" y="52"/>
                </a:lnTo>
                <a:lnTo>
                  <a:pt x="0" y="21"/>
                </a:lnTo>
                <a:lnTo>
                  <a:pt x="469" y="21"/>
                </a:lnTo>
                <a:close/>
                <a:moveTo>
                  <a:pt x="1004" y="21"/>
                </a:moveTo>
                <a:lnTo>
                  <a:pt x="1043" y="21"/>
                </a:lnTo>
                <a:lnTo>
                  <a:pt x="1043" y="757"/>
                </a:lnTo>
                <a:lnTo>
                  <a:pt x="1004" y="757"/>
                </a:lnTo>
                <a:lnTo>
                  <a:pt x="1004" y="393"/>
                </a:lnTo>
                <a:lnTo>
                  <a:pt x="678" y="393"/>
                </a:lnTo>
                <a:lnTo>
                  <a:pt x="678" y="757"/>
                </a:lnTo>
                <a:lnTo>
                  <a:pt x="640" y="757"/>
                </a:lnTo>
                <a:lnTo>
                  <a:pt x="640" y="21"/>
                </a:lnTo>
                <a:lnTo>
                  <a:pt x="678" y="21"/>
                </a:lnTo>
                <a:lnTo>
                  <a:pt x="678" y="362"/>
                </a:lnTo>
                <a:lnTo>
                  <a:pt x="1004" y="362"/>
                </a:lnTo>
                <a:lnTo>
                  <a:pt x="1004" y="21"/>
                </a:lnTo>
                <a:close/>
                <a:moveTo>
                  <a:pt x="1314" y="738"/>
                </a:moveTo>
                <a:lnTo>
                  <a:pt x="1659" y="738"/>
                </a:lnTo>
                <a:lnTo>
                  <a:pt x="1659" y="757"/>
                </a:lnTo>
                <a:lnTo>
                  <a:pt x="1275" y="757"/>
                </a:lnTo>
                <a:lnTo>
                  <a:pt x="1275" y="21"/>
                </a:lnTo>
                <a:lnTo>
                  <a:pt x="1651" y="21"/>
                </a:lnTo>
                <a:lnTo>
                  <a:pt x="1651" y="52"/>
                </a:lnTo>
                <a:lnTo>
                  <a:pt x="1314" y="52"/>
                </a:lnTo>
                <a:lnTo>
                  <a:pt x="1314" y="362"/>
                </a:lnTo>
                <a:lnTo>
                  <a:pt x="1624" y="362"/>
                </a:lnTo>
                <a:lnTo>
                  <a:pt x="1624" y="393"/>
                </a:lnTo>
                <a:lnTo>
                  <a:pt x="1314" y="393"/>
                </a:lnTo>
                <a:lnTo>
                  <a:pt x="1314" y="738"/>
                </a:lnTo>
                <a:close/>
                <a:moveTo>
                  <a:pt x="2376" y="389"/>
                </a:moveTo>
                <a:lnTo>
                  <a:pt x="2256" y="389"/>
                </a:lnTo>
                <a:lnTo>
                  <a:pt x="2256" y="738"/>
                </a:lnTo>
                <a:lnTo>
                  <a:pt x="2407" y="738"/>
                </a:lnTo>
                <a:cubicBezTo>
                  <a:pt x="2516" y="735"/>
                  <a:pt x="2571" y="676"/>
                  <a:pt x="2574" y="559"/>
                </a:cubicBezTo>
                <a:cubicBezTo>
                  <a:pt x="2571" y="449"/>
                  <a:pt x="2505" y="392"/>
                  <a:pt x="2376" y="389"/>
                </a:cubicBezTo>
                <a:close/>
                <a:moveTo>
                  <a:pt x="2396" y="52"/>
                </a:moveTo>
                <a:lnTo>
                  <a:pt x="2256" y="52"/>
                </a:lnTo>
                <a:lnTo>
                  <a:pt x="2256" y="362"/>
                </a:lnTo>
                <a:lnTo>
                  <a:pt x="2365" y="362"/>
                </a:lnTo>
                <a:cubicBezTo>
                  <a:pt x="2478" y="359"/>
                  <a:pt x="2537" y="306"/>
                  <a:pt x="2539" y="203"/>
                </a:cubicBezTo>
                <a:cubicBezTo>
                  <a:pt x="2539" y="102"/>
                  <a:pt x="2491" y="52"/>
                  <a:pt x="2396" y="52"/>
                </a:cubicBezTo>
                <a:close/>
                <a:moveTo>
                  <a:pt x="2419" y="757"/>
                </a:moveTo>
                <a:lnTo>
                  <a:pt x="2217" y="757"/>
                </a:lnTo>
                <a:lnTo>
                  <a:pt x="2217" y="21"/>
                </a:lnTo>
                <a:lnTo>
                  <a:pt x="2407" y="21"/>
                </a:lnTo>
                <a:cubicBezTo>
                  <a:pt x="2518" y="26"/>
                  <a:pt x="2577" y="87"/>
                  <a:pt x="2582" y="203"/>
                </a:cubicBezTo>
                <a:cubicBezTo>
                  <a:pt x="2584" y="291"/>
                  <a:pt x="2545" y="348"/>
                  <a:pt x="2465" y="373"/>
                </a:cubicBezTo>
                <a:cubicBezTo>
                  <a:pt x="2566" y="399"/>
                  <a:pt x="2617" y="463"/>
                  <a:pt x="2617" y="563"/>
                </a:cubicBezTo>
                <a:cubicBezTo>
                  <a:pt x="2614" y="690"/>
                  <a:pt x="2548" y="755"/>
                  <a:pt x="2419" y="757"/>
                </a:cubicBezTo>
                <a:close/>
                <a:moveTo>
                  <a:pt x="3167" y="494"/>
                </a:moveTo>
                <a:lnTo>
                  <a:pt x="3167" y="21"/>
                </a:lnTo>
                <a:lnTo>
                  <a:pt x="3206" y="21"/>
                </a:lnTo>
                <a:lnTo>
                  <a:pt x="3206" y="478"/>
                </a:lnTo>
                <a:cubicBezTo>
                  <a:pt x="3208" y="677"/>
                  <a:pt x="3137" y="774"/>
                  <a:pt x="2993" y="769"/>
                </a:cubicBezTo>
                <a:cubicBezTo>
                  <a:pt x="2848" y="777"/>
                  <a:pt x="2778" y="681"/>
                  <a:pt x="2783" y="482"/>
                </a:cubicBezTo>
                <a:lnTo>
                  <a:pt x="2783" y="21"/>
                </a:lnTo>
                <a:lnTo>
                  <a:pt x="2822" y="21"/>
                </a:lnTo>
                <a:lnTo>
                  <a:pt x="2822" y="497"/>
                </a:lnTo>
                <a:cubicBezTo>
                  <a:pt x="2822" y="660"/>
                  <a:pt x="2879" y="742"/>
                  <a:pt x="2993" y="742"/>
                </a:cubicBezTo>
                <a:cubicBezTo>
                  <a:pt x="3109" y="742"/>
                  <a:pt x="3167" y="659"/>
                  <a:pt x="3167" y="494"/>
                </a:cubicBezTo>
                <a:close/>
                <a:moveTo>
                  <a:pt x="3787" y="191"/>
                </a:moveTo>
                <a:lnTo>
                  <a:pt x="3748" y="207"/>
                </a:lnTo>
                <a:cubicBezTo>
                  <a:pt x="3720" y="90"/>
                  <a:pt x="3663" y="34"/>
                  <a:pt x="3578" y="36"/>
                </a:cubicBezTo>
                <a:cubicBezTo>
                  <a:pt x="3477" y="39"/>
                  <a:pt x="3425" y="90"/>
                  <a:pt x="3423" y="191"/>
                </a:cubicBezTo>
                <a:cubicBezTo>
                  <a:pt x="3418" y="266"/>
                  <a:pt x="3470" y="321"/>
                  <a:pt x="3582" y="354"/>
                </a:cubicBezTo>
                <a:cubicBezTo>
                  <a:pt x="3739" y="398"/>
                  <a:pt x="3813" y="472"/>
                  <a:pt x="3803" y="575"/>
                </a:cubicBezTo>
                <a:cubicBezTo>
                  <a:pt x="3800" y="699"/>
                  <a:pt x="3726" y="762"/>
                  <a:pt x="3582" y="765"/>
                </a:cubicBezTo>
                <a:cubicBezTo>
                  <a:pt x="3463" y="770"/>
                  <a:pt x="3389" y="700"/>
                  <a:pt x="3361" y="556"/>
                </a:cubicBezTo>
                <a:lnTo>
                  <a:pt x="3400" y="544"/>
                </a:lnTo>
                <a:cubicBezTo>
                  <a:pt x="3428" y="678"/>
                  <a:pt x="3489" y="744"/>
                  <a:pt x="3582" y="742"/>
                </a:cubicBezTo>
                <a:cubicBezTo>
                  <a:pt x="3695" y="737"/>
                  <a:pt x="3755" y="680"/>
                  <a:pt x="3760" y="571"/>
                </a:cubicBezTo>
                <a:cubicBezTo>
                  <a:pt x="3763" y="489"/>
                  <a:pt x="3701" y="429"/>
                  <a:pt x="3574" y="393"/>
                </a:cubicBezTo>
                <a:cubicBezTo>
                  <a:pt x="3437" y="359"/>
                  <a:pt x="3372" y="292"/>
                  <a:pt x="3380" y="191"/>
                </a:cubicBezTo>
                <a:cubicBezTo>
                  <a:pt x="3388" y="72"/>
                  <a:pt x="3454" y="10"/>
                  <a:pt x="3578" y="5"/>
                </a:cubicBezTo>
                <a:cubicBezTo>
                  <a:pt x="3689" y="0"/>
                  <a:pt x="3759" y="62"/>
                  <a:pt x="3787" y="191"/>
                </a:cubicBezTo>
                <a:close/>
                <a:moveTo>
                  <a:pt x="4136" y="757"/>
                </a:moveTo>
                <a:lnTo>
                  <a:pt x="4097" y="757"/>
                </a:lnTo>
                <a:lnTo>
                  <a:pt x="4097" y="21"/>
                </a:lnTo>
                <a:lnTo>
                  <a:pt x="4136" y="21"/>
                </a:lnTo>
                <a:lnTo>
                  <a:pt x="4136" y="757"/>
                </a:lnTo>
                <a:close/>
                <a:moveTo>
                  <a:pt x="4857" y="21"/>
                </a:moveTo>
                <a:lnTo>
                  <a:pt x="4857" y="757"/>
                </a:lnTo>
                <a:lnTo>
                  <a:pt x="4795" y="757"/>
                </a:lnTo>
                <a:lnTo>
                  <a:pt x="4485" y="63"/>
                </a:lnTo>
                <a:lnTo>
                  <a:pt x="4485" y="757"/>
                </a:lnTo>
                <a:lnTo>
                  <a:pt x="4442" y="757"/>
                </a:lnTo>
                <a:lnTo>
                  <a:pt x="4442" y="21"/>
                </a:lnTo>
                <a:lnTo>
                  <a:pt x="4508" y="21"/>
                </a:lnTo>
                <a:lnTo>
                  <a:pt x="4818" y="722"/>
                </a:lnTo>
                <a:lnTo>
                  <a:pt x="4818" y="21"/>
                </a:lnTo>
                <a:lnTo>
                  <a:pt x="4857" y="21"/>
                </a:lnTo>
                <a:close/>
                <a:moveTo>
                  <a:pt x="5117" y="738"/>
                </a:moveTo>
                <a:lnTo>
                  <a:pt x="5462" y="738"/>
                </a:lnTo>
                <a:lnTo>
                  <a:pt x="5462" y="757"/>
                </a:lnTo>
                <a:lnTo>
                  <a:pt x="5078" y="757"/>
                </a:lnTo>
                <a:lnTo>
                  <a:pt x="5078" y="21"/>
                </a:lnTo>
                <a:lnTo>
                  <a:pt x="5454" y="21"/>
                </a:lnTo>
                <a:lnTo>
                  <a:pt x="5454" y="52"/>
                </a:lnTo>
                <a:lnTo>
                  <a:pt x="5117" y="52"/>
                </a:lnTo>
                <a:lnTo>
                  <a:pt x="5117" y="362"/>
                </a:lnTo>
                <a:lnTo>
                  <a:pt x="5427" y="362"/>
                </a:lnTo>
                <a:lnTo>
                  <a:pt x="5427" y="393"/>
                </a:lnTo>
                <a:lnTo>
                  <a:pt x="5117" y="393"/>
                </a:lnTo>
                <a:lnTo>
                  <a:pt x="5117" y="738"/>
                </a:lnTo>
                <a:close/>
                <a:moveTo>
                  <a:pt x="6039" y="191"/>
                </a:moveTo>
                <a:lnTo>
                  <a:pt x="6000" y="207"/>
                </a:lnTo>
                <a:cubicBezTo>
                  <a:pt x="5972" y="90"/>
                  <a:pt x="5915" y="34"/>
                  <a:pt x="5830" y="36"/>
                </a:cubicBezTo>
                <a:cubicBezTo>
                  <a:pt x="5729" y="39"/>
                  <a:pt x="5677" y="90"/>
                  <a:pt x="5675" y="191"/>
                </a:cubicBezTo>
                <a:cubicBezTo>
                  <a:pt x="5670" y="266"/>
                  <a:pt x="5723" y="321"/>
                  <a:pt x="5834" y="354"/>
                </a:cubicBezTo>
                <a:cubicBezTo>
                  <a:pt x="5991" y="398"/>
                  <a:pt x="6065" y="472"/>
                  <a:pt x="6055" y="575"/>
                </a:cubicBezTo>
                <a:cubicBezTo>
                  <a:pt x="6052" y="699"/>
                  <a:pt x="5978" y="762"/>
                  <a:pt x="5834" y="765"/>
                </a:cubicBezTo>
                <a:cubicBezTo>
                  <a:pt x="5715" y="770"/>
                  <a:pt x="5641" y="700"/>
                  <a:pt x="5613" y="556"/>
                </a:cubicBezTo>
                <a:lnTo>
                  <a:pt x="5652" y="544"/>
                </a:lnTo>
                <a:cubicBezTo>
                  <a:pt x="5680" y="678"/>
                  <a:pt x="5741" y="744"/>
                  <a:pt x="5834" y="742"/>
                </a:cubicBezTo>
                <a:cubicBezTo>
                  <a:pt x="5947" y="737"/>
                  <a:pt x="6007" y="680"/>
                  <a:pt x="6012" y="571"/>
                </a:cubicBezTo>
                <a:cubicBezTo>
                  <a:pt x="6015" y="489"/>
                  <a:pt x="5953" y="429"/>
                  <a:pt x="5826" y="393"/>
                </a:cubicBezTo>
                <a:cubicBezTo>
                  <a:pt x="5689" y="359"/>
                  <a:pt x="5624" y="292"/>
                  <a:pt x="5632" y="191"/>
                </a:cubicBezTo>
                <a:cubicBezTo>
                  <a:pt x="5640" y="72"/>
                  <a:pt x="5706" y="10"/>
                  <a:pt x="5830" y="5"/>
                </a:cubicBezTo>
                <a:cubicBezTo>
                  <a:pt x="5941" y="0"/>
                  <a:pt x="6011" y="62"/>
                  <a:pt x="6039" y="191"/>
                </a:cubicBezTo>
                <a:close/>
                <a:moveTo>
                  <a:pt x="6617" y="191"/>
                </a:moveTo>
                <a:lnTo>
                  <a:pt x="6578" y="207"/>
                </a:lnTo>
                <a:cubicBezTo>
                  <a:pt x="6549" y="90"/>
                  <a:pt x="6493" y="34"/>
                  <a:pt x="6407" y="36"/>
                </a:cubicBezTo>
                <a:cubicBezTo>
                  <a:pt x="6307" y="39"/>
                  <a:pt x="6255" y="90"/>
                  <a:pt x="6252" y="191"/>
                </a:cubicBezTo>
                <a:cubicBezTo>
                  <a:pt x="6247" y="266"/>
                  <a:pt x="6300" y="321"/>
                  <a:pt x="6411" y="354"/>
                </a:cubicBezTo>
                <a:cubicBezTo>
                  <a:pt x="6569" y="398"/>
                  <a:pt x="6643" y="472"/>
                  <a:pt x="6632" y="575"/>
                </a:cubicBezTo>
                <a:cubicBezTo>
                  <a:pt x="6630" y="699"/>
                  <a:pt x="6556" y="762"/>
                  <a:pt x="6411" y="765"/>
                </a:cubicBezTo>
                <a:cubicBezTo>
                  <a:pt x="6292" y="770"/>
                  <a:pt x="6219" y="700"/>
                  <a:pt x="6190" y="556"/>
                </a:cubicBezTo>
                <a:lnTo>
                  <a:pt x="6229" y="544"/>
                </a:lnTo>
                <a:cubicBezTo>
                  <a:pt x="6257" y="678"/>
                  <a:pt x="6318" y="744"/>
                  <a:pt x="6411" y="742"/>
                </a:cubicBezTo>
                <a:cubicBezTo>
                  <a:pt x="6525" y="737"/>
                  <a:pt x="6584" y="680"/>
                  <a:pt x="6590" y="571"/>
                </a:cubicBezTo>
                <a:cubicBezTo>
                  <a:pt x="6592" y="489"/>
                  <a:pt x="6530" y="429"/>
                  <a:pt x="6403" y="393"/>
                </a:cubicBezTo>
                <a:cubicBezTo>
                  <a:pt x="6267" y="359"/>
                  <a:pt x="6202" y="292"/>
                  <a:pt x="6210" y="191"/>
                </a:cubicBezTo>
                <a:cubicBezTo>
                  <a:pt x="6217" y="72"/>
                  <a:pt x="6283" y="10"/>
                  <a:pt x="6407" y="5"/>
                </a:cubicBezTo>
                <a:cubicBezTo>
                  <a:pt x="6519" y="0"/>
                  <a:pt x="6588" y="62"/>
                  <a:pt x="6617" y="191"/>
                </a:cubicBezTo>
                <a:close/>
                <a:moveTo>
                  <a:pt x="7326" y="52"/>
                </a:moveTo>
                <a:lnTo>
                  <a:pt x="7194" y="52"/>
                </a:lnTo>
                <a:lnTo>
                  <a:pt x="7194" y="420"/>
                </a:lnTo>
                <a:lnTo>
                  <a:pt x="7326" y="420"/>
                </a:lnTo>
                <a:cubicBezTo>
                  <a:pt x="7445" y="420"/>
                  <a:pt x="7504" y="357"/>
                  <a:pt x="7504" y="230"/>
                </a:cubicBezTo>
                <a:cubicBezTo>
                  <a:pt x="7502" y="114"/>
                  <a:pt x="7442" y="54"/>
                  <a:pt x="7326" y="52"/>
                </a:cubicBezTo>
                <a:close/>
                <a:moveTo>
                  <a:pt x="7326" y="451"/>
                </a:moveTo>
                <a:lnTo>
                  <a:pt x="7194" y="451"/>
                </a:lnTo>
                <a:lnTo>
                  <a:pt x="7194" y="757"/>
                </a:lnTo>
                <a:lnTo>
                  <a:pt x="7155" y="757"/>
                </a:lnTo>
                <a:lnTo>
                  <a:pt x="7155" y="21"/>
                </a:lnTo>
                <a:lnTo>
                  <a:pt x="7318" y="21"/>
                </a:lnTo>
                <a:cubicBezTo>
                  <a:pt x="7468" y="23"/>
                  <a:pt x="7544" y="93"/>
                  <a:pt x="7547" y="230"/>
                </a:cubicBezTo>
                <a:cubicBezTo>
                  <a:pt x="7542" y="372"/>
                  <a:pt x="7468" y="446"/>
                  <a:pt x="7326" y="451"/>
                </a:cubicBezTo>
                <a:close/>
                <a:moveTo>
                  <a:pt x="8117" y="738"/>
                </a:moveTo>
                <a:lnTo>
                  <a:pt x="8117" y="757"/>
                </a:lnTo>
                <a:lnTo>
                  <a:pt x="7745" y="757"/>
                </a:lnTo>
                <a:lnTo>
                  <a:pt x="7745" y="21"/>
                </a:lnTo>
                <a:lnTo>
                  <a:pt x="7783" y="21"/>
                </a:lnTo>
                <a:lnTo>
                  <a:pt x="7783" y="738"/>
                </a:lnTo>
                <a:lnTo>
                  <a:pt x="8117" y="738"/>
                </a:lnTo>
                <a:close/>
                <a:moveTo>
                  <a:pt x="8373" y="486"/>
                </a:moveTo>
                <a:lnTo>
                  <a:pt x="8605" y="486"/>
                </a:lnTo>
                <a:lnTo>
                  <a:pt x="8485" y="67"/>
                </a:lnTo>
                <a:lnTo>
                  <a:pt x="8373" y="486"/>
                </a:lnTo>
                <a:close/>
                <a:moveTo>
                  <a:pt x="8683" y="757"/>
                </a:moveTo>
                <a:lnTo>
                  <a:pt x="8613" y="517"/>
                </a:lnTo>
                <a:lnTo>
                  <a:pt x="8365" y="517"/>
                </a:lnTo>
                <a:lnTo>
                  <a:pt x="8295" y="757"/>
                </a:lnTo>
                <a:lnTo>
                  <a:pt x="8252" y="757"/>
                </a:lnTo>
                <a:lnTo>
                  <a:pt x="8458" y="21"/>
                </a:lnTo>
                <a:lnTo>
                  <a:pt x="8516" y="21"/>
                </a:lnTo>
                <a:lnTo>
                  <a:pt x="8725" y="757"/>
                </a:lnTo>
                <a:lnTo>
                  <a:pt x="8683" y="757"/>
                </a:lnTo>
                <a:close/>
                <a:moveTo>
                  <a:pt x="9287" y="21"/>
                </a:moveTo>
                <a:lnTo>
                  <a:pt x="9287" y="757"/>
                </a:lnTo>
                <a:lnTo>
                  <a:pt x="9225" y="757"/>
                </a:lnTo>
                <a:lnTo>
                  <a:pt x="8915" y="63"/>
                </a:lnTo>
                <a:lnTo>
                  <a:pt x="8915" y="757"/>
                </a:lnTo>
                <a:lnTo>
                  <a:pt x="8873" y="757"/>
                </a:lnTo>
                <a:lnTo>
                  <a:pt x="8873" y="21"/>
                </a:lnTo>
                <a:lnTo>
                  <a:pt x="8938" y="21"/>
                </a:lnTo>
                <a:lnTo>
                  <a:pt x="9249" y="722"/>
                </a:lnTo>
                <a:lnTo>
                  <a:pt x="9249" y="21"/>
                </a:lnTo>
                <a:lnTo>
                  <a:pt x="9287" y="21"/>
                </a:lnTo>
                <a:close/>
              </a:path>
            </a:pathLst>
          </a:custGeom>
          <a:solidFill>
            <a:schemeClr val="tx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10"/>
          <p:cNvSpPr>
            <a:spLocks noEditPoints="1"/>
          </p:cNvSpPr>
          <p:nvPr/>
        </p:nvSpPr>
        <p:spPr bwMode="auto">
          <a:xfrm>
            <a:off x="11523625" y="4236708"/>
            <a:ext cx="456130" cy="458044"/>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3"/>
          <p:cNvSpPr txBox="1">
            <a:spLocks noChangeArrowheads="1"/>
          </p:cNvSpPr>
          <p:nvPr/>
        </p:nvSpPr>
        <p:spPr bwMode="auto">
          <a:xfrm>
            <a:off x="622937" y="4694752"/>
            <a:ext cx="10141900" cy="1080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zh-CN" altLang="en-US" sz="11500" b="1" dirty="0" smtClean="0">
                <a:solidFill>
                  <a:schemeClr val="tx1"/>
                </a:solidFill>
                <a:latin typeface="+mn-ea"/>
                <a:ea typeface="+mn-ea"/>
              </a:rPr>
              <a:t>职业探索</a:t>
            </a:r>
            <a:r>
              <a:rPr lang="en-US" altLang="zh-CN" sz="11500" b="1" dirty="0" smtClean="0">
                <a:solidFill>
                  <a:schemeClr val="tx1"/>
                </a:solidFill>
                <a:latin typeface="+mn-ea"/>
                <a:ea typeface="+mn-ea"/>
              </a:rPr>
              <a:t>-</a:t>
            </a:r>
            <a:r>
              <a:rPr lang="zh-CN" altLang="en-US" sz="11500" b="1" dirty="0" smtClean="0">
                <a:solidFill>
                  <a:schemeClr val="tx1"/>
                </a:solidFill>
                <a:latin typeface="+mn-ea"/>
                <a:ea typeface="+mn-ea"/>
              </a:rPr>
              <a:t>保安</a:t>
            </a:r>
            <a:endParaRPr lang="zh-CN" sz="11500" b="1" dirty="0">
              <a:solidFill>
                <a:schemeClr val="tx1"/>
              </a:solidFill>
              <a:latin typeface="+mn-ea"/>
              <a:ea typeface="+mn-ea"/>
            </a:endParaRPr>
          </a:p>
        </p:txBody>
      </p:sp>
      <p:sp>
        <p:nvSpPr>
          <p:cNvPr id="50" name="Rectangle 4"/>
          <p:cNvSpPr txBox="1">
            <a:spLocks noChangeArrowheads="1"/>
          </p:cNvSpPr>
          <p:nvPr/>
        </p:nvSpPr>
        <p:spPr bwMode="auto">
          <a:xfrm>
            <a:off x="1141466" y="6206742"/>
            <a:ext cx="5235536"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sz="2800" b="0" dirty="0">
              <a:solidFill>
                <a:schemeClr val="tx1"/>
              </a:solidFill>
            </a:endParaRPr>
          </a:p>
        </p:txBody>
      </p:sp>
      <p:sp>
        <p:nvSpPr>
          <p:cNvPr id="51" name="Rectangle 4"/>
          <p:cNvSpPr txBox="1">
            <a:spLocks noChangeArrowheads="1"/>
          </p:cNvSpPr>
          <p:nvPr/>
        </p:nvSpPr>
        <p:spPr bwMode="auto">
          <a:xfrm>
            <a:off x="655171" y="4221088"/>
            <a:ext cx="5521276" cy="504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sz="2800" b="0" dirty="0">
              <a:solidFill>
                <a:schemeClr val="tx1"/>
              </a:solidFill>
              <a:latin typeface="+mn-ea"/>
              <a:ea typeface="+mn-ea"/>
            </a:endParaRPr>
          </a:p>
        </p:txBody>
      </p:sp>
      <p:sp>
        <p:nvSpPr>
          <p:cNvPr id="52" name="Freeform 7"/>
          <p:cNvSpPr>
            <a:spLocks/>
          </p:cNvSpPr>
          <p:nvPr/>
        </p:nvSpPr>
        <p:spPr bwMode="auto">
          <a:xfrm>
            <a:off x="10661651" y="5151828"/>
            <a:ext cx="1318104" cy="1319545"/>
          </a:xfrm>
          <a:custGeom>
            <a:avLst/>
            <a:gdLst>
              <a:gd name="T0" fmla="*/ 2199 w 2504"/>
              <a:gd name="T1" fmla="*/ 0 h 2504"/>
              <a:gd name="T2" fmla="*/ 2504 w 2504"/>
              <a:gd name="T3" fmla="*/ 0 h 2504"/>
              <a:gd name="T4" fmla="*/ 2504 w 2504"/>
              <a:gd name="T5" fmla="*/ 2504 h 2504"/>
              <a:gd name="T6" fmla="*/ 0 w 2504"/>
              <a:gd name="T7" fmla="*/ 2504 h 2504"/>
              <a:gd name="T8" fmla="*/ 0 w 2504"/>
              <a:gd name="T9" fmla="*/ 2199 h 2504"/>
              <a:gd name="T10" fmla="*/ 1970 w 2504"/>
              <a:gd name="T11" fmla="*/ 2199 h 2504"/>
              <a:gd name="T12" fmla="*/ 87 w 2504"/>
              <a:gd name="T13" fmla="*/ 315 h 2504"/>
              <a:gd name="T14" fmla="*/ 303 w 2504"/>
              <a:gd name="T15" fmla="*/ 99 h 2504"/>
              <a:gd name="T16" fmla="*/ 2199 w 2504"/>
              <a:gd name="T17" fmla="*/ 1996 h 2504"/>
              <a:gd name="T18" fmla="*/ 2199 w 2504"/>
              <a:gd name="T19" fmla="*/ 0 h 2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4" h="2504">
                <a:moveTo>
                  <a:pt x="2199" y="0"/>
                </a:moveTo>
                <a:lnTo>
                  <a:pt x="2504" y="0"/>
                </a:lnTo>
                <a:lnTo>
                  <a:pt x="2504" y="2504"/>
                </a:lnTo>
                <a:lnTo>
                  <a:pt x="0" y="2504"/>
                </a:lnTo>
                <a:lnTo>
                  <a:pt x="0" y="2199"/>
                </a:lnTo>
                <a:lnTo>
                  <a:pt x="1970" y="2199"/>
                </a:lnTo>
                <a:lnTo>
                  <a:pt x="87" y="315"/>
                </a:lnTo>
                <a:lnTo>
                  <a:pt x="303" y="99"/>
                </a:lnTo>
                <a:lnTo>
                  <a:pt x="2199" y="1996"/>
                </a:lnTo>
                <a:lnTo>
                  <a:pt x="2199" y="0"/>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Rectangle 5"/>
          <p:cNvSpPr>
            <a:spLocks noChangeArrowheads="1"/>
          </p:cNvSpPr>
          <p:nvPr/>
        </p:nvSpPr>
        <p:spPr bwMode="auto">
          <a:xfrm>
            <a:off x="0" y="3933056"/>
            <a:ext cx="7145631" cy="8152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Rectangle 6"/>
          <p:cNvSpPr>
            <a:spLocks noChangeArrowheads="1"/>
          </p:cNvSpPr>
          <p:nvPr/>
        </p:nvSpPr>
        <p:spPr bwMode="auto">
          <a:xfrm>
            <a:off x="7133089" y="3933056"/>
            <a:ext cx="1266711" cy="8152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Rectangle 7"/>
          <p:cNvSpPr>
            <a:spLocks noChangeArrowheads="1"/>
          </p:cNvSpPr>
          <p:nvPr/>
        </p:nvSpPr>
        <p:spPr bwMode="auto">
          <a:xfrm>
            <a:off x="8399801" y="3933056"/>
            <a:ext cx="1265144" cy="8152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Rectangle 8"/>
          <p:cNvSpPr>
            <a:spLocks noChangeArrowheads="1"/>
          </p:cNvSpPr>
          <p:nvPr/>
        </p:nvSpPr>
        <p:spPr bwMode="auto">
          <a:xfrm>
            <a:off x="9664945" y="3933056"/>
            <a:ext cx="1266711" cy="81520"/>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Rectangle 9"/>
          <p:cNvSpPr>
            <a:spLocks noChangeArrowheads="1"/>
          </p:cNvSpPr>
          <p:nvPr/>
        </p:nvSpPr>
        <p:spPr bwMode="auto">
          <a:xfrm>
            <a:off x="10931656" y="3933056"/>
            <a:ext cx="1265144" cy="81520"/>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12" name="背景音乐 - 2 - 盟军敢死队 勇往直前(短).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551725" y="-1251520"/>
            <a:ext cx="609600" cy="609600"/>
          </a:xfrm>
          <a:prstGeom prst="rect">
            <a:avLst/>
          </a:prstGeom>
        </p:spPr>
      </p:pic>
      <p:sp>
        <p:nvSpPr>
          <p:cNvPr id="2" name="TextBox 1"/>
          <p:cNvSpPr txBox="1"/>
          <p:nvPr/>
        </p:nvSpPr>
        <p:spPr>
          <a:xfrm>
            <a:off x="236503" y="202550"/>
            <a:ext cx="1316386" cy="769441"/>
          </a:xfrm>
          <a:prstGeom prst="rect">
            <a:avLst/>
          </a:prstGeom>
          <a:noFill/>
        </p:spPr>
        <p:txBody>
          <a:bodyPr wrap="none" rtlCol="0">
            <a:spAutoFit/>
          </a:bodyPr>
          <a:lstStyle/>
          <a:p>
            <a:r>
              <a:rPr lang="zh-CN" altLang="en-US" sz="4400" b="1" dirty="0" smtClean="0">
                <a:solidFill>
                  <a:schemeClr val="accent2"/>
                </a:solidFill>
                <a:latin typeface="黑体" pitchFamily="49" charset="-122"/>
                <a:ea typeface="黑体" pitchFamily="49" charset="-122"/>
              </a:rPr>
              <a:t>三组</a:t>
            </a:r>
            <a:endParaRPr lang="zh-CN" altLang="en-US" sz="4400" b="1" dirty="0">
              <a:solidFill>
                <a:schemeClr val="accent2"/>
              </a:solidFill>
              <a:latin typeface="黑体" pitchFamily="49" charset="-122"/>
              <a:ea typeface="黑体" pitchFamily="49" charset="-122"/>
            </a:endParaRPr>
          </a:p>
        </p:txBody>
      </p:sp>
    </p:spTree>
    <p:extLst>
      <p:ext uri="{BB962C8B-B14F-4D97-AF65-F5344CB8AC3E}">
        <p14:creationId xmlns:p14="http://schemas.microsoft.com/office/powerpoint/2010/main" val="1624874197"/>
      </p:ext>
    </p:extLst>
  </p:cSld>
  <p:clrMapOvr>
    <a:masterClrMapping/>
  </p:clrMapOvr>
  <mc:AlternateContent xmlns:mc="http://schemas.openxmlformats.org/markup-compatibility/2006" xmlns:p14="http://schemas.microsoft.com/office/powerpoint/2010/main">
    <mc:Choice Requires="p14">
      <p:transition spd="slow" p14:dur="2000" advTm="9437">
        <p14:flash/>
      </p:transition>
    </mc:Choice>
    <mc:Fallback xmlns="">
      <p:transition spd="slow" advTm="9437">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par>
                              <p:cTn id="7" fill="hold">
                                <p:stCondLst>
                                  <p:cond delay="0"/>
                                </p:stCondLst>
                                <p:childTnLst>
                                  <p:par>
                                    <p:cTn id="8" presetID="2" presetClass="entr" presetSubtype="8" fill="hold" grpId="0" nodeType="afterEffect" p14:presetBounceEnd="20000">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14:bounceEnd="20000">
                                          <p:cBhvr additive="base">
                                            <p:cTn id="10" dur="1000" fill="hold"/>
                                            <p:tgtEl>
                                              <p:spTgt spid="6"/>
                                            </p:tgtEl>
                                            <p:attrNameLst>
                                              <p:attrName>ppt_x</p:attrName>
                                            </p:attrNameLst>
                                          </p:cBhvr>
                                          <p:tavLst>
                                            <p:tav tm="0">
                                              <p:val>
                                                <p:strVal val="0-#ppt_w/2"/>
                                              </p:val>
                                            </p:tav>
                                            <p:tav tm="100000">
                                              <p:val>
                                                <p:strVal val="#ppt_x"/>
                                              </p:val>
                                            </p:tav>
                                          </p:tavLst>
                                        </p:anim>
                                        <p:anim calcmode="lin" valueType="num" p14:bounceEnd="20000">
                                          <p:cBhvr additive="base">
                                            <p:cTn id="11" dur="1000" fill="hold"/>
                                            <p:tgtEl>
                                              <p:spTgt spid="6"/>
                                            </p:tgtEl>
                                            <p:attrNameLst>
                                              <p:attrName>ppt_y</p:attrName>
                                            </p:attrNameLst>
                                          </p:cBhvr>
                                          <p:tavLst>
                                            <p:tav tm="0">
                                              <p:val>
                                                <p:strVal val="#ppt_y"/>
                                              </p:val>
                                            </p:tav>
                                            <p:tav tm="100000">
                                              <p:val>
                                                <p:strVal val="#ppt_y"/>
                                              </p:val>
                                            </p:tav>
                                          </p:tavLst>
                                        </p:anim>
                                      </p:childTnLst>
                                    </p:cTn>
                                  </p:par>
                                </p:childTnLst>
                              </p:cTn>
                            </p:par>
                            <p:par>
                              <p:cTn id="12" fill="hold">
                                <p:stCondLst>
                                  <p:cond delay="1000"/>
                                </p:stCondLst>
                                <p:childTnLst>
                                  <p:par>
                                    <p:cTn id="13" presetID="3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 calcmode="lin" valueType="num">
                                          <p:cBhvr>
                                            <p:cTn id="17" dur="500" fill="hold"/>
                                            <p:tgtEl>
                                              <p:spTgt spid="7"/>
                                            </p:tgtEl>
                                            <p:attrNameLst>
                                              <p:attrName>style.rotation</p:attrName>
                                            </p:attrNameLst>
                                          </p:cBhvr>
                                          <p:tavLst>
                                            <p:tav tm="0">
                                              <p:val>
                                                <p:fltVal val="90"/>
                                              </p:val>
                                            </p:tav>
                                            <p:tav tm="100000">
                                              <p:val>
                                                <p:fltVal val="0"/>
                                              </p:val>
                                            </p:tav>
                                          </p:tavLst>
                                        </p:anim>
                                        <p:animEffect transition="in" filter="fade">
                                          <p:cBhvr>
                                            <p:cTn id="18" dur="500"/>
                                            <p:tgtEl>
                                              <p:spTgt spid="7"/>
                                            </p:tgtEl>
                                          </p:cBhvr>
                                        </p:animEffect>
                                      </p:childTnLst>
                                    </p:cTn>
                                  </p:par>
                                  <p:par>
                                    <p:cTn id="19" presetID="31" presetClass="entr" presetSubtype="0" fill="hold" grpId="0" nodeType="withEffect">
                                      <p:stCondLst>
                                        <p:cond delay="10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 calcmode="lin" valueType="num">
                                          <p:cBhvr>
                                            <p:cTn id="23" dur="500" fill="hold"/>
                                            <p:tgtEl>
                                              <p:spTgt spid="8"/>
                                            </p:tgtEl>
                                            <p:attrNameLst>
                                              <p:attrName>style.rotation</p:attrName>
                                            </p:attrNameLst>
                                          </p:cBhvr>
                                          <p:tavLst>
                                            <p:tav tm="0">
                                              <p:val>
                                                <p:fltVal val="90"/>
                                              </p:val>
                                            </p:tav>
                                            <p:tav tm="100000">
                                              <p:val>
                                                <p:fltVal val="0"/>
                                              </p:val>
                                            </p:tav>
                                          </p:tavLst>
                                        </p:anim>
                                        <p:animEffect transition="in" filter="fade">
                                          <p:cBhvr>
                                            <p:cTn id="24" dur="500"/>
                                            <p:tgtEl>
                                              <p:spTgt spid="8"/>
                                            </p:tgtEl>
                                          </p:cBhvr>
                                        </p:animEffect>
                                      </p:childTnLst>
                                    </p:cTn>
                                  </p:par>
                                  <p:par>
                                    <p:cTn id="25" presetID="31" presetClass="entr" presetSubtype="0" fill="hold" grpId="0" nodeType="withEffect">
                                      <p:stCondLst>
                                        <p:cond delay="2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90"/>
                                              </p:val>
                                            </p:tav>
                                            <p:tav tm="100000">
                                              <p:val>
                                                <p:fltVal val="0"/>
                                              </p:val>
                                            </p:tav>
                                          </p:tavLst>
                                        </p:anim>
                                        <p:animEffect transition="in" filter="fade">
                                          <p:cBhvr>
                                            <p:cTn id="30" dur="500"/>
                                            <p:tgtEl>
                                              <p:spTgt spid="9"/>
                                            </p:tgtEl>
                                          </p:cBhvr>
                                        </p:animEffect>
                                      </p:childTnLst>
                                    </p:cTn>
                                  </p:par>
                                  <p:par>
                                    <p:cTn id="31" presetID="31" presetClass="entr" presetSubtype="0" fill="hold" grpId="0" nodeType="withEffect">
                                      <p:stCondLst>
                                        <p:cond delay="3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 calcmode="lin" valueType="num">
                                          <p:cBhvr>
                                            <p:cTn id="35" dur="500" fill="hold"/>
                                            <p:tgtEl>
                                              <p:spTgt spid="10"/>
                                            </p:tgtEl>
                                            <p:attrNameLst>
                                              <p:attrName>style.rotation</p:attrName>
                                            </p:attrNameLst>
                                          </p:cBhvr>
                                          <p:tavLst>
                                            <p:tav tm="0">
                                              <p:val>
                                                <p:fltVal val="90"/>
                                              </p:val>
                                            </p:tav>
                                            <p:tav tm="100000">
                                              <p:val>
                                                <p:fltVal val="0"/>
                                              </p:val>
                                            </p:tav>
                                          </p:tavLst>
                                        </p:anim>
                                        <p:animEffect transition="in" filter="fade">
                                          <p:cBhvr>
                                            <p:cTn id="36" dur="500"/>
                                            <p:tgtEl>
                                              <p:spTgt spid="10"/>
                                            </p:tgtEl>
                                          </p:cBhvr>
                                        </p:animEffect>
                                      </p:childTnLst>
                                    </p:cTn>
                                  </p:par>
                                </p:childTnLst>
                              </p:cTn>
                            </p:par>
                            <p:par>
                              <p:cTn id="37" fill="hold">
                                <p:stCondLst>
                                  <p:cond delay="1800"/>
                                </p:stCondLst>
                                <p:childTnLst>
                                  <p:par>
                                    <p:cTn id="38" presetID="22" presetClass="entr" presetSubtype="4"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down)">
                                          <p:cBhvr>
                                            <p:cTn id="40" dur="1000"/>
                                            <p:tgtEl>
                                              <p:spTgt spid="3"/>
                                            </p:tgtEl>
                                          </p:cBhvr>
                                        </p:animEffect>
                                      </p:childTnLst>
                                    </p:cTn>
                                  </p:par>
                                </p:childTnLst>
                              </p:cTn>
                            </p:par>
                            <p:par>
                              <p:cTn id="41" fill="hold">
                                <p:stCondLst>
                                  <p:cond delay="2800"/>
                                </p:stCondLst>
                                <p:childTnLst>
                                  <p:par>
                                    <p:cTn id="42" presetID="22" presetClass="entr" presetSubtype="8" fill="hold" grpId="0"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wipe(left)">
                                          <p:cBhvr>
                                            <p:cTn id="44" dur="500"/>
                                            <p:tgtEl>
                                              <p:spTgt spid="46"/>
                                            </p:tgtEl>
                                          </p:cBhvr>
                                        </p:animEffect>
                                      </p:childTnLst>
                                    </p:cTn>
                                  </p:par>
                                </p:childTnLst>
                              </p:cTn>
                            </p:par>
                            <p:par>
                              <p:cTn id="45" fill="hold">
                                <p:stCondLst>
                                  <p:cond delay="3300"/>
                                </p:stCondLst>
                                <p:childTnLst>
                                  <p:par>
                                    <p:cTn id="46" presetID="2" presetClass="entr" presetSubtype="12"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fill="hold"/>
                                            <p:tgtEl>
                                              <p:spTgt spid="24"/>
                                            </p:tgtEl>
                                            <p:attrNameLst>
                                              <p:attrName>ppt_x</p:attrName>
                                            </p:attrNameLst>
                                          </p:cBhvr>
                                          <p:tavLst>
                                            <p:tav tm="0">
                                              <p:val>
                                                <p:strVal val="0-#ppt_w/2"/>
                                              </p:val>
                                            </p:tav>
                                            <p:tav tm="100000">
                                              <p:val>
                                                <p:strVal val="#ppt_x"/>
                                              </p:val>
                                            </p:tav>
                                          </p:tavLst>
                                        </p:anim>
                                        <p:anim calcmode="lin" valueType="num">
                                          <p:cBhvr additive="base">
                                            <p:cTn id="49" dur="500" fill="hold"/>
                                            <p:tgtEl>
                                              <p:spTgt spid="24"/>
                                            </p:tgtEl>
                                            <p:attrNameLst>
                                              <p:attrName>ppt_y</p:attrName>
                                            </p:attrNameLst>
                                          </p:cBhvr>
                                          <p:tavLst>
                                            <p:tav tm="0">
                                              <p:val>
                                                <p:strVal val="1+#ppt_h/2"/>
                                              </p:val>
                                            </p:tav>
                                            <p:tav tm="100000">
                                              <p:val>
                                                <p:strVal val="#ppt_y"/>
                                              </p:val>
                                            </p:tav>
                                          </p:tavLst>
                                        </p:anim>
                                      </p:childTnLst>
                                    </p:cTn>
                                  </p:par>
                                  <p:par>
                                    <p:cTn id="50" presetID="2" presetClass="entr" presetSubtype="12" fill="hold" nodeType="withEffect">
                                      <p:stCondLst>
                                        <p:cond delay="100"/>
                                      </p:stCondLst>
                                      <p:childTnLst>
                                        <p:set>
                                          <p:cBhvr>
                                            <p:cTn id="51" dur="1" fill="hold">
                                              <p:stCondLst>
                                                <p:cond delay="0"/>
                                              </p:stCondLst>
                                            </p:cTn>
                                            <p:tgtEl>
                                              <p:spTgt spid="36"/>
                                            </p:tgtEl>
                                            <p:attrNameLst>
                                              <p:attrName>style.visibility</p:attrName>
                                            </p:attrNameLst>
                                          </p:cBhvr>
                                          <p:to>
                                            <p:strVal val="visible"/>
                                          </p:to>
                                        </p:set>
                                        <p:anim calcmode="lin" valueType="num">
                                          <p:cBhvr additive="base">
                                            <p:cTn id="52" dur="500" fill="hold"/>
                                            <p:tgtEl>
                                              <p:spTgt spid="36"/>
                                            </p:tgtEl>
                                            <p:attrNameLst>
                                              <p:attrName>ppt_x</p:attrName>
                                            </p:attrNameLst>
                                          </p:cBhvr>
                                          <p:tavLst>
                                            <p:tav tm="0">
                                              <p:val>
                                                <p:strVal val="0-#ppt_w/2"/>
                                              </p:val>
                                            </p:tav>
                                            <p:tav tm="100000">
                                              <p:val>
                                                <p:strVal val="#ppt_x"/>
                                              </p:val>
                                            </p:tav>
                                          </p:tavLst>
                                        </p:anim>
                                        <p:anim calcmode="lin" valueType="num">
                                          <p:cBhvr additive="base">
                                            <p:cTn id="53" dur="500" fill="hold"/>
                                            <p:tgtEl>
                                              <p:spTgt spid="36"/>
                                            </p:tgtEl>
                                            <p:attrNameLst>
                                              <p:attrName>ppt_y</p:attrName>
                                            </p:attrNameLst>
                                          </p:cBhvr>
                                          <p:tavLst>
                                            <p:tav tm="0">
                                              <p:val>
                                                <p:strVal val="1+#ppt_h/2"/>
                                              </p:val>
                                            </p:tav>
                                            <p:tav tm="100000">
                                              <p:val>
                                                <p:strVal val="#ppt_y"/>
                                              </p:val>
                                            </p:tav>
                                          </p:tavLst>
                                        </p:anim>
                                      </p:childTnLst>
                                    </p:cTn>
                                  </p:par>
                                  <p:par>
                                    <p:cTn id="54" presetID="2" presetClass="entr" presetSubtype="12" fill="hold" nodeType="withEffect">
                                      <p:stCondLst>
                                        <p:cond delay="200"/>
                                      </p:stCondLst>
                                      <p:childTnLst>
                                        <p:set>
                                          <p:cBhvr>
                                            <p:cTn id="55" dur="1" fill="hold">
                                              <p:stCondLst>
                                                <p:cond delay="0"/>
                                              </p:stCondLst>
                                            </p:cTn>
                                            <p:tgtEl>
                                              <p:spTgt spid="37"/>
                                            </p:tgtEl>
                                            <p:attrNameLst>
                                              <p:attrName>style.visibility</p:attrName>
                                            </p:attrNameLst>
                                          </p:cBhvr>
                                          <p:to>
                                            <p:strVal val="visible"/>
                                          </p:to>
                                        </p:set>
                                        <p:anim calcmode="lin" valueType="num">
                                          <p:cBhvr additive="base">
                                            <p:cTn id="56" dur="500" fill="hold"/>
                                            <p:tgtEl>
                                              <p:spTgt spid="37"/>
                                            </p:tgtEl>
                                            <p:attrNameLst>
                                              <p:attrName>ppt_x</p:attrName>
                                            </p:attrNameLst>
                                          </p:cBhvr>
                                          <p:tavLst>
                                            <p:tav tm="0">
                                              <p:val>
                                                <p:strVal val="0-#ppt_w/2"/>
                                              </p:val>
                                            </p:tav>
                                            <p:tav tm="100000">
                                              <p:val>
                                                <p:strVal val="#ppt_x"/>
                                              </p:val>
                                            </p:tav>
                                          </p:tavLst>
                                        </p:anim>
                                        <p:anim calcmode="lin" valueType="num">
                                          <p:cBhvr additive="base">
                                            <p:cTn id="57" dur="500" fill="hold"/>
                                            <p:tgtEl>
                                              <p:spTgt spid="37"/>
                                            </p:tgtEl>
                                            <p:attrNameLst>
                                              <p:attrName>ppt_y</p:attrName>
                                            </p:attrNameLst>
                                          </p:cBhvr>
                                          <p:tavLst>
                                            <p:tav tm="0">
                                              <p:val>
                                                <p:strVal val="1+#ppt_h/2"/>
                                              </p:val>
                                            </p:tav>
                                            <p:tav tm="100000">
                                              <p:val>
                                                <p:strVal val="#ppt_y"/>
                                              </p:val>
                                            </p:tav>
                                          </p:tavLst>
                                        </p:anim>
                                      </p:childTnLst>
                                    </p:cTn>
                                  </p:par>
                                  <p:par>
                                    <p:cTn id="58" presetID="2" presetClass="entr" presetSubtype="12" fill="hold" nodeType="withEffect">
                                      <p:stCondLst>
                                        <p:cond delay="3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500" fill="hold"/>
                                            <p:tgtEl>
                                              <p:spTgt spid="40"/>
                                            </p:tgtEl>
                                            <p:attrNameLst>
                                              <p:attrName>ppt_x</p:attrName>
                                            </p:attrNameLst>
                                          </p:cBhvr>
                                          <p:tavLst>
                                            <p:tav tm="0">
                                              <p:val>
                                                <p:strVal val="0-#ppt_w/2"/>
                                              </p:val>
                                            </p:tav>
                                            <p:tav tm="100000">
                                              <p:val>
                                                <p:strVal val="#ppt_x"/>
                                              </p:val>
                                            </p:tav>
                                          </p:tavLst>
                                        </p:anim>
                                        <p:anim calcmode="lin" valueType="num">
                                          <p:cBhvr additive="base">
                                            <p:cTn id="61" dur="500" fill="hold"/>
                                            <p:tgtEl>
                                              <p:spTgt spid="40"/>
                                            </p:tgtEl>
                                            <p:attrNameLst>
                                              <p:attrName>ppt_y</p:attrName>
                                            </p:attrNameLst>
                                          </p:cBhvr>
                                          <p:tavLst>
                                            <p:tav tm="0">
                                              <p:val>
                                                <p:strVal val="1+#ppt_h/2"/>
                                              </p:val>
                                            </p:tav>
                                            <p:tav tm="100000">
                                              <p:val>
                                                <p:strVal val="#ppt_y"/>
                                              </p:val>
                                            </p:tav>
                                          </p:tavLst>
                                        </p:anim>
                                      </p:childTnLst>
                                    </p:cTn>
                                  </p:par>
                                  <p:par>
                                    <p:cTn id="62" presetID="2" presetClass="entr" presetSubtype="12" fill="hold" nodeType="withEffect">
                                      <p:stCondLst>
                                        <p:cond delay="400"/>
                                      </p:stCondLst>
                                      <p:childTnLst>
                                        <p:set>
                                          <p:cBhvr>
                                            <p:cTn id="63" dur="1" fill="hold">
                                              <p:stCondLst>
                                                <p:cond delay="0"/>
                                              </p:stCondLst>
                                            </p:cTn>
                                            <p:tgtEl>
                                              <p:spTgt spid="41"/>
                                            </p:tgtEl>
                                            <p:attrNameLst>
                                              <p:attrName>style.visibility</p:attrName>
                                            </p:attrNameLst>
                                          </p:cBhvr>
                                          <p:to>
                                            <p:strVal val="visible"/>
                                          </p:to>
                                        </p:set>
                                        <p:anim calcmode="lin" valueType="num">
                                          <p:cBhvr additive="base">
                                            <p:cTn id="64" dur="500" fill="hold"/>
                                            <p:tgtEl>
                                              <p:spTgt spid="41"/>
                                            </p:tgtEl>
                                            <p:attrNameLst>
                                              <p:attrName>ppt_x</p:attrName>
                                            </p:attrNameLst>
                                          </p:cBhvr>
                                          <p:tavLst>
                                            <p:tav tm="0">
                                              <p:val>
                                                <p:strVal val="0-#ppt_w/2"/>
                                              </p:val>
                                            </p:tav>
                                            <p:tav tm="100000">
                                              <p:val>
                                                <p:strVal val="#ppt_x"/>
                                              </p:val>
                                            </p:tav>
                                          </p:tavLst>
                                        </p:anim>
                                        <p:anim calcmode="lin" valueType="num">
                                          <p:cBhvr additive="base">
                                            <p:cTn id="65" dur="500" fill="hold"/>
                                            <p:tgtEl>
                                              <p:spTgt spid="41"/>
                                            </p:tgtEl>
                                            <p:attrNameLst>
                                              <p:attrName>ppt_y</p:attrName>
                                            </p:attrNameLst>
                                          </p:cBhvr>
                                          <p:tavLst>
                                            <p:tav tm="0">
                                              <p:val>
                                                <p:strVal val="1+#ppt_h/2"/>
                                              </p:val>
                                            </p:tav>
                                            <p:tav tm="100000">
                                              <p:val>
                                                <p:strVal val="#ppt_y"/>
                                              </p:val>
                                            </p:tav>
                                          </p:tavLst>
                                        </p:anim>
                                      </p:childTnLst>
                                    </p:cTn>
                                  </p:par>
                                </p:childTnLst>
                              </p:cTn>
                            </p:par>
                            <p:par>
                              <p:cTn id="66" fill="hold">
                                <p:stCondLst>
                                  <p:cond delay="4200"/>
                                </p:stCondLst>
                                <p:childTnLst>
                                  <p:par>
                                    <p:cTn id="67" presetID="56" presetClass="entr" presetSubtype="0" fill="hold" grpId="0" nodeType="afterEffect">
                                      <p:stCondLst>
                                        <p:cond delay="0"/>
                                      </p:stCondLst>
                                      <p:iterate type="lt">
                                        <p:tmPct val="10000"/>
                                      </p:iterate>
                                      <p:childTnLst>
                                        <p:set>
                                          <p:cBhvr>
                                            <p:cTn id="68" dur="1" fill="hold">
                                              <p:stCondLst>
                                                <p:cond delay="0"/>
                                              </p:stCondLst>
                                            </p:cTn>
                                            <p:tgtEl>
                                              <p:spTgt spid="49"/>
                                            </p:tgtEl>
                                            <p:attrNameLst>
                                              <p:attrName>style.visibility</p:attrName>
                                            </p:attrNameLst>
                                          </p:cBhvr>
                                          <p:to>
                                            <p:strVal val="visible"/>
                                          </p:to>
                                        </p:set>
                                        <p:anim by="(-#ppt_w*2)" calcmode="lin" valueType="num">
                                          <p:cBhvr rctx="PPT">
                                            <p:cTn id="69" dur="500" autoRev="1" fill="hold">
                                              <p:stCondLst>
                                                <p:cond delay="0"/>
                                              </p:stCondLst>
                                            </p:cTn>
                                            <p:tgtEl>
                                              <p:spTgt spid="49"/>
                                            </p:tgtEl>
                                            <p:attrNameLst>
                                              <p:attrName>ppt_w</p:attrName>
                                            </p:attrNameLst>
                                          </p:cBhvr>
                                        </p:anim>
                                        <p:anim by="(#ppt_w*0.50)" calcmode="lin" valueType="num">
                                          <p:cBhvr>
                                            <p:cTn id="70" dur="500" decel="50000" autoRev="1" fill="hold">
                                              <p:stCondLst>
                                                <p:cond delay="0"/>
                                              </p:stCondLst>
                                            </p:cTn>
                                            <p:tgtEl>
                                              <p:spTgt spid="49"/>
                                            </p:tgtEl>
                                            <p:attrNameLst>
                                              <p:attrName>ppt_x</p:attrName>
                                            </p:attrNameLst>
                                          </p:cBhvr>
                                        </p:anim>
                                        <p:anim from="(-#ppt_h/2)" to="(#ppt_y)" calcmode="lin" valueType="num">
                                          <p:cBhvr>
                                            <p:cTn id="71" dur="1000" fill="hold">
                                              <p:stCondLst>
                                                <p:cond delay="0"/>
                                              </p:stCondLst>
                                            </p:cTn>
                                            <p:tgtEl>
                                              <p:spTgt spid="49"/>
                                            </p:tgtEl>
                                            <p:attrNameLst>
                                              <p:attrName>ppt_y</p:attrName>
                                            </p:attrNameLst>
                                          </p:cBhvr>
                                        </p:anim>
                                        <p:animRot by="21600000">
                                          <p:cBhvr>
                                            <p:cTn id="72" dur="1000" fill="hold">
                                              <p:stCondLst>
                                                <p:cond delay="0"/>
                                              </p:stCondLst>
                                            </p:cTn>
                                            <p:tgtEl>
                                              <p:spTgt spid="49"/>
                                            </p:tgtEl>
                                            <p:attrNameLst>
                                              <p:attrName>r</p:attrName>
                                            </p:attrNameLst>
                                          </p:cBhvr>
                                        </p:animRot>
                                      </p:childTnLst>
                                    </p:cTn>
                                  </p:par>
                                </p:childTnLst>
                              </p:cTn>
                            </p:par>
                            <p:par>
                              <p:cTn id="73" fill="hold">
                                <p:stCondLst>
                                  <p:cond delay="5800"/>
                                </p:stCondLst>
                                <p:childTnLst>
                                  <p:par>
                                    <p:cTn id="74" presetID="22" presetClass="entr" presetSubtype="8" fill="hold" grpId="0" nodeType="afterEffect" nodePh="1">
                                      <p:stCondLst>
                                        <p:cond delay="0"/>
                                      </p:stCondLst>
                                      <p:endCondLst>
                                        <p:cond evt="begin" delay="0">
                                          <p:tn val="74"/>
                                        </p:cond>
                                      </p:endCondLst>
                                      <p:childTnLst>
                                        <p:set>
                                          <p:cBhvr>
                                            <p:cTn id="75" dur="1" fill="hold">
                                              <p:stCondLst>
                                                <p:cond delay="0"/>
                                              </p:stCondLst>
                                            </p:cTn>
                                            <p:tgtEl>
                                              <p:spTgt spid="51"/>
                                            </p:tgtEl>
                                            <p:attrNameLst>
                                              <p:attrName>style.visibility</p:attrName>
                                            </p:attrNameLst>
                                          </p:cBhvr>
                                          <p:to>
                                            <p:strVal val="visible"/>
                                          </p:to>
                                        </p:set>
                                        <p:animEffect transition="in" filter="wipe(left)">
                                          <p:cBhvr>
                                            <p:cTn id="76" dur="500"/>
                                            <p:tgtEl>
                                              <p:spTgt spid="51"/>
                                            </p:tgtEl>
                                          </p:cBhvr>
                                        </p:animEffect>
                                      </p:childTnLst>
                                    </p:cTn>
                                  </p:par>
                                </p:childTnLst>
                              </p:cTn>
                            </p:par>
                            <p:par>
                              <p:cTn id="77" fill="hold">
                                <p:stCondLst>
                                  <p:cond delay="6300"/>
                                </p:stCondLst>
                                <p:childTnLst>
                                  <p:par>
                                    <p:cTn id="78" presetID="2" presetClass="entr" presetSubtype="6" fill="hold" grpId="0" nodeType="afterEffect">
                                      <p:stCondLst>
                                        <p:cond delay="0"/>
                                      </p:stCondLst>
                                      <p:childTnLst>
                                        <p:set>
                                          <p:cBhvr>
                                            <p:cTn id="79" dur="1" fill="hold">
                                              <p:stCondLst>
                                                <p:cond delay="0"/>
                                              </p:stCondLst>
                                            </p:cTn>
                                            <p:tgtEl>
                                              <p:spTgt spid="48"/>
                                            </p:tgtEl>
                                            <p:attrNameLst>
                                              <p:attrName>style.visibility</p:attrName>
                                            </p:attrNameLst>
                                          </p:cBhvr>
                                          <p:to>
                                            <p:strVal val="visible"/>
                                          </p:to>
                                        </p:set>
                                        <p:anim calcmode="lin" valueType="num">
                                          <p:cBhvr additive="base">
                                            <p:cTn id="80" dur="500" fill="hold"/>
                                            <p:tgtEl>
                                              <p:spTgt spid="48"/>
                                            </p:tgtEl>
                                            <p:attrNameLst>
                                              <p:attrName>ppt_x</p:attrName>
                                            </p:attrNameLst>
                                          </p:cBhvr>
                                          <p:tavLst>
                                            <p:tav tm="0">
                                              <p:val>
                                                <p:strVal val="1+#ppt_w/2"/>
                                              </p:val>
                                            </p:tav>
                                            <p:tav tm="100000">
                                              <p:val>
                                                <p:strVal val="#ppt_x"/>
                                              </p:val>
                                            </p:tav>
                                          </p:tavLst>
                                        </p:anim>
                                        <p:anim calcmode="lin" valueType="num">
                                          <p:cBhvr additive="base">
                                            <p:cTn id="81" dur="500" fill="hold"/>
                                            <p:tgtEl>
                                              <p:spTgt spid="48"/>
                                            </p:tgtEl>
                                            <p:attrNameLst>
                                              <p:attrName>ppt_y</p:attrName>
                                            </p:attrNameLst>
                                          </p:cBhvr>
                                          <p:tavLst>
                                            <p:tav tm="0">
                                              <p:val>
                                                <p:strVal val="1+#ppt_h/2"/>
                                              </p:val>
                                            </p:tav>
                                            <p:tav tm="100000">
                                              <p:val>
                                                <p:strVal val="#ppt_y"/>
                                              </p:val>
                                            </p:tav>
                                          </p:tavLst>
                                        </p:anim>
                                      </p:childTnLst>
                                    </p:cTn>
                                  </p:par>
                                </p:childTnLst>
                              </p:cTn>
                            </p:par>
                            <p:par>
                              <p:cTn id="82" fill="hold">
                                <p:stCondLst>
                                  <p:cond delay="6800"/>
                                </p:stCondLst>
                                <p:childTnLst>
                                  <p:par>
                                    <p:cTn id="83" presetID="22" presetClass="entr" presetSubtype="8" fill="hold" grpId="0" nodeType="afterEffect" nodePh="1">
                                      <p:stCondLst>
                                        <p:cond delay="0"/>
                                      </p:stCondLst>
                                      <p:endCondLst>
                                        <p:cond evt="begin" delay="0">
                                          <p:tn val="83"/>
                                        </p:cond>
                                      </p:endCondLst>
                                      <p:childTnLst>
                                        <p:set>
                                          <p:cBhvr>
                                            <p:cTn id="84" dur="1" fill="hold">
                                              <p:stCondLst>
                                                <p:cond delay="0"/>
                                              </p:stCondLst>
                                            </p:cTn>
                                            <p:tgtEl>
                                              <p:spTgt spid="50"/>
                                            </p:tgtEl>
                                            <p:attrNameLst>
                                              <p:attrName>style.visibility</p:attrName>
                                            </p:attrNameLst>
                                          </p:cBhvr>
                                          <p:to>
                                            <p:strVal val="visible"/>
                                          </p:to>
                                        </p:set>
                                        <p:animEffect transition="in" filter="wipe(left)">
                                          <p:cBhvr>
                                            <p:cTn id="85" dur="500"/>
                                            <p:tgtEl>
                                              <p:spTgt spid="50"/>
                                            </p:tgtEl>
                                          </p:cBhvr>
                                        </p:animEffect>
                                      </p:childTnLst>
                                    </p:cTn>
                                  </p:par>
                                </p:childTnLst>
                              </p:cTn>
                            </p:par>
                            <p:par>
                              <p:cTn id="86" fill="hold">
                                <p:stCondLst>
                                  <p:cond delay="7300"/>
                                </p:stCondLst>
                                <p:childTnLst>
                                  <p:par>
                                    <p:cTn id="87" presetID="2" presetClass="entr" presetSubtype="9" fill="hold" grpId="0" nodeType="afterEffect" p14:presetBounceEnd="40000">
                                      <p:stCondLst>
                                        <p:cond delay="0"/>
                                      </p:stCondLst>
                                      <p:childTnLst>
                                        <p:set>
                                          <p:cBhvr>
                                            <p:cTn id="88" dur="1" fill="hold">
                                              <p:stCondLst>
                                                <p:cond delay="0"/>
                                              </p:stCondLst>
                                            </p:cTn>
                                            <p:tgtEl>
                                              <p:spTgt spid="52"/>
                                            </p:tgtEl>
                                            <p:attrNameLst>
                                              <p:attrName>style.visibility</p:attrName>
                                            </p:attrNameLst>
                                          </p:cBhvr>
                                          <p:to>
                                            <p:strVal val="visible"/>
                                          </p:to>
                                        </p:set>
                                        <p:anim calcmode="lin" valueType="num" p14:bounceEnd="40000">
                                          <p:cBhvr additive="base">
                                            <p:cTn id="89" dur="500" fill="hold"/>
                                            <p:tgtEl>
                                              <p:spTgt spid="52"/>
                                            </p:tgtEl>
                                            <p:attrNameLst>
                                              <p:attrName>ppt_x</p:attrName>
                                            </p:attrNameLst>
                                          </p:cBhvr>
                                          <p:tavLst>
                                            <p:tav tm="0">
                                              <p:val>
                                                <p:strVal val="0-#ppt_w/2"/>
                                              </p:val>
                                            </p:tav>
                                            <p:tav tm="100000">
                                              <p:val>
                                                <p:strVal val="#ppt_x"/>
                                              </p:val>
                                            </p:tav>
                                          </p:tavLst>
                                        </p:anim>
                                        <p:anim calcmode="lin" valueType="num" p14:bounceEnd="40000">
                                          <p:cBhvr additive="base">
                                            <p:cTn id="90" dur="500" fill="hold"/>
                                            <p:tgtEl>
                                              <p:spTgt spid="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91" repeatCount="indefinite" fill="remove" display="0">
                      <p:stCondLst>
                        <p:cond delay="indefinite"/>
                      </p:stCondLst>
                      <p:endCondLst>
                        <p:cond evt="onStopAudio" delay="0">
                          <p:tgtEl>
                            <p:sldTgt/>
                          </p:tgtEl>
                        </p:cond>
                      </p:endCondLst>
                    </p:cTn>
                    <p:tgtEl>
                      <p:spTgt spid="12"/>
                    </p:tgtEl>
                  </p:cMediaNode>
                </p:audio>
              </p:childTnLst>
            </p:cTn>
          </p:par>
        </p:tnLst>
        <p:bldLst>
          <p:bldP spid="46" grpId="0" animBg="1"/>
          <p:bldP spid="48" grpId="0" animBg="1"/>
          <p:bldP spid="49" grpId="0"/>
          <p:bldP spid="50" grpId="0"/>
          <p:bldP spid="51" grpId="0"/>
          <p:bldP spid="52" grpId="0" animBg="1"/>
          <p:bldP spid="6" grpId="0" animBg="1"/>
          <p:bldP spid="7" grpId="0" animBg="1"/>
          <p:bldP spid="8" grpId="0" animBg="1"/>
          <p:bldP spid="9"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par>
                              <p:cTn id="7" fill="hold">
                                <p:stCondLst>
                                  <p:cond delay="0"/>
                                </p:stCondLst>
                                <p:childTnLst>
                                  <p:par>
                                    <p:cTn id="8" presetID="2" presetClass="entr" presetSubtype="8"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0-#ppt_w/2"/>
                                              </p:val>
                                            </p:tav>
                                            <p:tav tm="100000">
                                              <p:val>
                                                <p:strVal val="#ppt_x"/>
                                              </p:val>
                                            </p:tav>
                                          </p:tavLst>
                                        </p:anim>
                                        <p:anim calcmode="lin" valueType="num">
                                          <p:cBhvr additive="base">
                                            <p:cTn id="11" dur="1000" fill="hold"/>
                                            <p:tgtEl>
                                              <p:spTgt spid="6"/>
                                            </p:tgtEl>
                                            <p:attrNameLst>
                                              <p:attrName>ppt_y</p:attrName>
                                            </p:attrNameLst>
                                          </p:cBhvr>
                                          <p:tavLst>
                                            <p:tav tm="0">
                                              <p:val>
                                                <p:strVal val="#ppt_y"/>
                                              </p:val>
                                            </p:tav>
                                            <p:tav tm="100000">
                                              <p:val>
                                                <p:strVal val="#ppt_y"/>
                                              </p:val>
                                            </p:tav>
                                          </p:tavLst>
                                        </p:anim>
                                      </p:childTnLst>
                                    </p:cTn>
                                  </p:par>
                                </p:childTnLst>
                              </p:cTn>
                            </p:par>
                            <p:par>
                              <p:cTn id="12" fill="hold">
                                <p:stCondLst>
                                  <p:cond delay="1000"/>
                                </p:stCondLst>
                                <p:childTnLst>
                                  <p:par>
                                    <p:cTn id="13" presetID="3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 calcmode="lin" valueType="num">
                                          <p:cBhvr>
                                            <p:cTn id="17" dur="500" fill="hold"/>
                                            <p:tgtEl>
                                              <p:spTgt spid="7"/>
                                            </p:tgtEl>
                                            <p:attrNameLst>
                                              <p:attrName>style.rotation</p:attrName>
                                            </p:attrNameLst>
                                          </p:cBhvr>
                                          <p:tavLst>
                                            <p:tav tm="0">
                                              <p:val>
                                                <p:fltVal val="90"/>
                                              </p:val>
                                            </p:tav>
                                            <p:tav tm="100000">
                                              <p:val>
                                                <p:fltVal val="0"/>
                                              </p:val>
                                            </p:tav>
                                          </p:tavLst>
                                        </p:anim>
                                        <p:animEffect transition="in" filter="fade">
                                          <p:cBhvr>
                                            <p:cTn id="18" dur="500"/>
                                            <p:tgtEl>
                                              <p:spTgt spid="7"/>
                                            </p:tgtEl>
                                          </p:cBhvr>
                                        </p:animEffect>
                                      </p:childTnLst>
                                    </p:cTn>
                                  </p:par>
                                  <p:par>
                                    <p:cTn id="19" presetID="31" presetClass="entr" presetSubtype="0" fill="hold" grpId="0" nodeType="withEffect">
                                      <p:stCondLst>
                                        <p:cond delay="10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 calcmode="lin" valueType="num">
                                          <p:cBhvr>
                                            <p:cTn id="23" dur="500" fill="hold"/>
                                            <p:tgtEl>
                                              <p:spTgt spid="8"/>
                                            </p:tgtEl>
                                            <p:attrNameLst>
                                              <p:attrName>style.rotation</p:attrName>
                                            </p:attrNameLst>
                                          </p:cBhvr>
                                          <p:tavLst>
                                            <p:tav tm="0">
                                              <p:val>
                                                <p:fltVal val="90"/>
                                              </p:val>
                                            </p:tav>
                                            <p:tav tm="100000">
                                              <p:val>
                                                <p:fltVal val="0"/>
                                              </p:val>
                                            </p:tav>
                                          </p:tavLst>
                                        </p:anim>
                                        <p:animEffect transition="in" filter="fade">
                                          <p:cBhvr>
                                            <p:cTn id="24" dur="500"/>
                                            <p:tgtEl>
                                              <p:spTgt spid="8"/>
                                            </p:tgtEl>
                                          </p:cBhvr>
                                        </p:animEffect>
                                      </p:childTnLst>
                                    </p:cTn>
                                  </p:par>
                                  <p:par>
                                    <p:cTn id="25" presetID="31" presetClass="entr" presetSubtype="0" fill="hold" grpId="0" nodeType="withEffect">
                                      <p:stCondLst>
                                        <p:cond delay="2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90"/>
                                              </p:val>
                                            </p:tav>
                                            <p:tav tm="100000">
                                              <p:val>
                                                <p:fltVal val="0"/>
                                              </p:val>
                                            </p:tav>
                                          </p:tavLst>
                                        </p:anim>
                                        <p:animEffect transition="in" filter="fade">
                                          <p:cBhvr>
                                            <p:cTn id="30" dur="500"/>
                                            <p:tgtEl>
                                              <p:spTgt spid="9"/>
                                            </p:tgtEl>
                                          </p:cBhvr>
                                        </p:animEffect>
                                      </p:childTnLst>
                                    </p:cTn>
                                  </p:par>
                                  <p:par>
                                    <p:cTn id="31" presetID="31" presetClass="entr" presetSubtype="0" fill="hold" grpId="0" nodeType="withEffect">
                                      <p:stCondLst>
                                        <p:cond delay="3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 calcmode="lin" valueType="num">
                                          <p:cBhvr>
                                            <p:cTn id="35" dur="500" fill="hold"/>
                                            <p:tgtEl>
                                              <p:spTgt spid="10"/>
                                            </p:tgtEl>
                                            <p:attrNameLst>
                                              <p:attrName>style.rotation</p:attrName>
                                            </p:attrNameLst>
                                          </p:cBhvr>
                                          <p:tavLst>
                                            <p:tav tm="0">
                                              <p:val>
                                                <p:fltVal val="90"/>
                                              </p:val>
                                            </p:tav>
                                            <p:tav tm="100000">
                                              <p:val>
                                                <p:fltVal val="0"/>
                                              </p:val>
                                            </p:tav>
                                          </p:tavLst>
                                        </p:anim>
                                        <p:animEffect transition="in" filter="fade">
                                          <p:cBhvr>
                                            <p:cTn id="36" dur="500"/>
                                            <p:tgtEl>
                                              <p:spTgt spid="10"/>
                                            </p:tgtEl>
                                          </p:cBhvr>
                                        </p:animEffect>
                                      </p:childTnLst>
                                    </p:cTn>
                                  </p:par>
                                </p:childTnLst>
                              </p:cTn>
                            </p:par>
                            <p:par>
                              <p:cTn id="37" fill="hold">
                                <p:stCondLst>
                                  <p:cond delay="1800"/>
                                </p:stCondLst>
                                <p:childTnLst>
                                  <p:par>
                                    <p:cTn id="38" presetID="22" presetClass="entr" presetSubtype="4"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down)">
                                          <p:cBhvr>
                                            <p:cTn id="40" dur="1000"/>
                                            <p:tgtEl>
                                              <p:spTgt spid="3"/>
                                            </p:tgtEl>
                                          </p:cBhvr>
                                        </p:animEffect>
                                      </p:childTnLst>
                                    </p:cTn>
                                  </p:par>
                                </p:childTnLst>
                              </p:cTn>
                            </p:par>
                            <p:par>
                              <p:cTn id="41" fill="hold">
                                <p:stCondLst>
                                  <p:cond delay="2800"/>
                                </p:stCondLst>
                                <p:childTnLst>
                                  <p:par>
                                    <p:cTn id="42" presetID="22" presetClass="entr" presetSubtype="8" fill="hold" grpId="0"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wipe(left)">
                                          <p:cBhvr>
                                            <p:cTn id="44" dur="500"/>
                                            <p:tgtEl>
                                              <p:spTgt spid="46"/>
                                            </p:tgtEl>
                                          </p:cBhvr>
                                        </p:animEffect>
                                      </p:childTnLst>
                                    </p:cTn>
                                  </p:par>
                                </p:childTnLst>
                              </p:cTn>
                            </p:par>
                            <p:par>
                              <p:cTn id="45" fill="hold">
                                <p:stCondLst>
                                  <p:cond delay="3300"/>
                                </p:stCondLst>
                                <p:childTnLst>
                                  <p:par>
                                    <p:cTn id="46" presetID="2" presetClass="entr" presetSubtype="12"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fill="hold"/>
                                            <p:tgtEl>
                                              <p:spTgt spid="24"/>
                                            </p:tgtEl>
                                            <p:attrNameLst>
                                              <p:attrName>ppt_x</p:attrName>
                                            </p:attrNameLst>
                                          </p:cBhvr>
                                          <p:tavLst>
                                            <p:tav tm="0">
                                              <p:val>
                                                <p:strVal val="0-#ppt_w/2"/>
                                              </p:val>
                                            </p:tav>
                                            <p:tav tm="100000">
                                              <p:val>
                                                <p:strVal val="#ppt_x"/>
                                              </p:val>
                                            </p:tav>
                                          </p:tavLst>
                                        </p:anim>
                                        <p:anim calcmode="lin" valueType="num">
                                          <p:cBhvr additive="base">
                                            <p:cTn id="49" dur="500" fill="hold"/>
                                            <p:tgtEl>
                                              <p:spTgt spid="24"/>
                                            </p:tgtEl>
                                            <p:attrNameLst>
                                              <p:attrName>ppt_y</p:attrName>
                                            </p:attrNameLst>
                                          </p:cBhvr>
                                          <p:tavLst>
                                            <p:tav tm="0">
                                              <p:val>
                                                <p:strVal val="1+#ppt_h/2"/>
                                              </p:val>
                                            </p:tav>
                                            <p:tav tm="100000">
                                              <p:val>
                                                <p:strVal val="#ppt_y"/>
                                              </p:val>
                                            </p:tav>
                                          </p:tavLst>
                                        </p:anim>
                                      </p:childTnLst>
                                    </p:cTn>
                                  </p:par>
                                  <p:par>
                                    <p:cTn id="50" presetID="2" presetClass="entr" presetSubtype="12" fill="hold" nodeType="withEffect">
                                      <p:stCondLst>
                                        <p:cond delay="100"/>
                                      </p:stCondLst>
                                      <p:childTnLst>
                                        <p:set>
                                          <p:cBhvr>
                                            <p:cTn id="51" dur="1" fill="hold">
                                              <p:stCondLst>
                                                <p:cond delay="0"/>
                                              </p:stCondLst>
                                            </p:cTn>
                                            <p:tgtEl>
                                              <p:spTgt spid="36"/>
                                            </p:tgtEl>
                                            <p:attrNameLst>
                                              <p:attrName>style.visibility</p:attrName>
                                            </p:attrNameLst>
                                          </p:cBhvr>
                                          <p:to>
                                            <p:strVal val="visible"/>
                                          </p:to>
                                        </p:set>
                                        <p:anim calcmode="lin" valueType="num">
                                          <p:cBhvr additive="base">
                                            <p:cTn id="52" dur="500" fill="hold"/>
                                            <p:tgtEl>
                                              <p:spTgt spid="36"/>
                                            </p:tgtEl>
                                            <p:attrNameLst>
                                              <p:attrName>ppt_x</p:attrName>
                                            </p:attrNameLst>
                                          </p:cBhvr>
                                          <p:tavLst>
                                            <p:tav tm="0">
                                              <p:val>
                                                <p:strVal val="0-#ppt_w/2"/>
                                              </p:val>
                                            </p:tav>
                                            <p:tav tm="100000">
                                              <p:val>
                                                <p:strVal val="#ppt_x"/>
                                              </p:val>
                                            </p:tav>
                                          </p:tavLst>
                                        </p:anim>
                                        <p:anim calcmode="lin" valueType="num">
                                          <p:cBhvr additive="base">
                                            <p:cTn id="53" dur="500" fill="hold"/>
                                            <p:tgtEl>
                                              <p:spTgt spid="36"/>
                                            </p:tgtEl>
                                            <p:attrNameLst>
                                              <p:attrName>ppt_y</p:attrName>
                                            </p:attrNameLst>
                                          </p:cBhvr>
                                          <p:tavLst>
                                            <p:tav tm="0">
                                              <p:val>
                                                <p:strVal val="1+#ppt_h/2"/>
                                              </p:val>
                                            </p:tav>
                                            <p:tav tm="100000">
                                              <p:val>
                                                <p:strVal val="#ppt_y"/>
                                              </p:val>
                                            </p:tav>
                                          </p:tavLst>
                                        </p:anim>
                                      </p:childTnLst>
                                    </p:cTn>
                                  </p:par>
                                  <p:par>
                                    <p:cTn id="54" presetID="2" presetClass="entr" presetSubtype="12" fill="hold" nodeType="withEffect">
                                      <p:stCondLst>
                                        <p:cond delay="200"/>
                                      </p:stCondLst>
                                      <p:childTnLst>
                                        <p:set>
                                          <p:cBhvr>
                                            <p:cTn id="55" dur="1" fill="hold">
                                              <p:stCondLst>
                                                <p:cond delay="0"/>
                                              </p:stCondLst>
                                            </p:cTn>
                                            <p:tgtEl>
                                              <p:spTgt spid="37"/>
                                            </p:tgtEl>
                                            <p:attrNameLst>
                                              <p:attrName>style.visibility</p:attrName>
                                            </p:attrNameLst>
                                          </p:cBhvr>
                                          <p:to>
                                            <p:strVal val="visible"/>
                                          </p:to>
                                        </p:set>
                                        <p:anim calcmode="lin" valueType="num">
                                          <p:cBhvr additive="base">
                                            <p:cTn id="56" dur="500" fill="hold"/>
                                            <p:tgtEl>
                                              <p:spTgt spid="37"/>
                                            </p:tgtEl>
                                            <p:attrNameLst>
                                              <p:attrName>ppt_x</p:attrName>
                                            </p:attrNameLst>
                                          </p:cBhvr>
                                          <p:tavLst>
                                            <p:tav tm="0">
                                              <p:val>
                                                <p:strVal val="0-#ppt_w/2"/>
                                              </p:val>
                                            </p:tav>
                                            <p:tav tm="100000">
                                              <p:val>
                                                <p:strVal val="#ppt_x"/>
                                              </p:val>
                                            </p:tav>
                                          </p:tavLst>
                                        </p:anim>
                                        <p:anim calcmode="lin" valueType="num">
                                          <p:cBhvr additive="base">
                                            <p:cTn id="57" dur="500" fill="hold"/>
                                            <p:tgtEl>
                                              <p:spTgt spid="37"/>
                                            </p:tgtEl>
                                            <p:attrNameLst>
                                              <p:attrName>ppt_y</p:attrName>
                                            </p:attrNameLst>
                                          </p:cBhvr>
                                          <p:tavLst>
                                            <p:tav tm="0">
                                              <p:val>
                                                <p:strVal val="1+#ppt_h/2"/>
                                              </p:val>
                                            </p:tav>
                                            <p:tav tm="100000">
                                              <p:val>
                                                <p:strVal val="#ppt_y"/>
                                              </p:val>
                                            </p:tav>
                                          </p:tavLst>
                                        </p:anim>
                                      </p:childTnLst>
                                    </p:cTn>
                                  </p:par>
                                  <p:par>
                                    <p:cTn id="58" presetID="2" presetClass="entr" presetSubtype="12" fill="hold" nodeType="withEffect">
                                      <p:stCondLst>
                                        <p:cond delay="3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500" fill="hold"/>
                                            <p:tgtEl>
                                              <p:spTgt spid="40"/>
                                            </p:tgtEl>
                                            <p:attrNameLst>
                                              <p:attrName>ppt_x</p:attrName>
                                            </p:attrNameLst>
                                          </p:cBhvr>
                                          <p:tavLst>
                                            <p:tav tm="0">
                                              <p:val>
                                                <p:strVal val="0-#ppt_w/2"/>
                                              </p:val>
                                            </p:tav>
                                            <p:tav tm="100000">
                                              <p:val>
                                                <p:strVal val="#ppt_x"/>
                                              </p:val>
                                            </p:tav>
                                          </p:tavLst>
                                        </p:anim>
                                        <p:anim calcmode="lin" valueType="num">
                                          <p:cBhvr additive="base">
                                            <p:cTn id="61" dur="500" fill="hold"/>
                                            <p:tgtEl>
                                              <p:spTgt spid="40"/>
                                            </p:tgtEl>
                                            <p:attrNameLst>
                                              <p:attrName>ppt_y</p:attrName>
                                            </p:attrNameLst>
                                          </p:cBhvr>
                                          <p:tavLst>
                                            <p:tav tm="0">
                                              <p:val>
                                                <p:strVal val="1+#ppt_h/2"/>
                                              </p:val>
                                            </p:tav>
                                            <p:tav tm="100000">
                                              <p:val>
                                                <p:strVal val="#ppt_y"/>
                                              </p:val>
                                            </p:tav>
                                          </p:tavLst>
                                        </p:anim>
                                      </p:childTnLst>
                                    </p:cTn>
                                  </p:par>
                                  <p:par>
                                    <p:cTn id="62" presetID="2" presetClass="entr" presetSubtype="12" fill="hold" nodeType="withEffect">
                                      <p:stCondLst>
                                        <p:cond delay="400"/>
                                      </p:stCondLst>
                                      <p:childTnLst>
                                        <p:set>
                                          <p:cBhvr>
                                            <p:cTn id="63" dur="1" fill="hold">
                                              <p:stCondLst>
                                                <p:cond delay="0"/>
                                              </p:stCondLst>
                                            </p:cTn>
                                            <p:tgtEl>
                                              <p:spTgt spid="41"/>
                                            </p:tgtEl>
                                            <p:attrNameLst>
                                              <p:attrName>style.visibility</p:attrName>
                                            </p:attrNameLst>
                                          </p:cBhvr>
                                          <p:to>
                                            <p:strVal val="visible"/>
                                          </p:to>
                                        </p:set>
                                        <p:anim calcmode="lin" valueType="num">
                                          <p:cBhvr additive="base">
                                            <p:cTn id="64" dur="500" fill="hold"/>
                                            <p:tgtEl>
                                              <p:spTgt spid="41"/>
                                            </p:tgtEl>
                                            <p:attrNameLst>
                                              <p:attrName>ppt_x</p:attrName>
                                            </p:attrNameLst>
                                          </p:cBhvr>
                                          <p:tavLst>
                                            <p:tav tm="0">
                                              <p:val>
                                                <p:strVal val="0-#ppt_w/2"/>
                                              </p:val>
                                            </p:tav>
                                            <p:tav tm="100000">
                                              <p:val>
                                                <p:strVal val="#ppt_x"/>
                                              </p:val>
                                            </p:tav>
                                          </p:tavLst>
                                        </p:anim>
                                        <p:anim calcmode="lin" valueType="num">
                                          <p:cBhvr additive="base">
                                            <p:cTn id="65" dur="500" fill="hold"/>
                                            <p:tgtEl>
                                              <p:spTgt spid="41"/>
                                            </p:tgtEl>
                                            <p:attrNameLst>
                                              <p:attrName>ppt_y</p:attrName>
                                            </p:attrNameLst>
                                          </p:cBhvr>
                                          <p:tavLst>
                                            <p:tav tm="0">
                                              <p:val>
                                                <p:strVal val="1+#ppt_h/2"/>
                                              </p:val>
                                            </p:tav>
                                            <p:tav tm="100000">
                                              <p:val>
                                                <p:strVal val="#ppt_y"/>
                                              </p:val>
                                            </p:tav>
                                          </p:tavLst>
                                        </p:anim>
                                      </p:childTnLst>
                                    </p:cTn>
                                  </p:par>
                                </p:childTnLst>
                              </p:cTn>
                            </p:par>
                            <p:par>
                              <p:cTn id="66" fill="hold">
                                <p:stCondLst>
                                  <p:cond delay="4200"/>
                                </p:stCondLst>
                                <p:childTnLst>
                                  <p:par>
                                    <p:cTn id="67" presetID="56" presetClass="entr" presetSubtype="0" fill="hold" grpId="0" nodeType="afterEffect">
                                      <p:stCondLst>
                                        <p:cond delay="0"/>
                                      </p:stCondLst>
                                      <p:iterate type="lt">
                                        <p:tmPct val="10000"/>
                                      </p:iterate>
                                      <p:childTnLst>
                                        <p:set>
                                          <p:cBhvr>
                                            <p:cTn id="68" dur="1" fill="hold">
                                              <p:stCondLst>
                                                <p:cond delay="0"/>
                                              </p:stCondLst>
                                            </p:cTn>
                                            <p:tgtEl>
                                              <p:spTgt spid="49"/>
                                            </p:tgtEl>
                                            <p:attrNameLst>
                                              <p:attrName>style.visibility</p:attrName>
                                            </p:attrNameLst>
                                          </p:cBhvr>
                                          <p:to>
                                            <p:strVal val="visible"/>
                                          </p:to>
                                        </p:set>
                                        <p:anim by="(-#ppt_w*2)" calcmode="lin" valueType="num">
                                          <p:cBhvr rctx="PPT">
                                            <p:cTn id="69" dur="500" autoRev="1" fill="hold">
                                              <p:stCondLst>
                                                <p:cond delay="0"/>
                                              </p:stCondLst>
                                            </p:cTn>
                                            <p:tgtEl>
                                              <p:spTgt spid="49"/>
                                            </p:tgtEl>
                                            <p:attrNameLst>
                                              <p:attrName>ppt_w</p:attrName>
                                            </p:attrNameLst>
                                          </p:cBhvr>
                                        </p:anim>
                                        <p:anim by="(#ppt_w*0.50)" calcmode="lin" valueType="num">
                                          <p:cBhvr>
                                            <p:cTn id="70" dur="500" decel="50000" autoRev="1" fill="hold">
                                              <p:stCondLst>
                                                <p:cond delay="0"/>
                                              </p:stCondLst>
                                            </p:cTn>
                                            <p:tgtEl>
                                              <p:spTgt spid="49"/>
                                            </p:tgtEl>
                                            <p:attrNameLst>
                                              <p:attrName>ppt_x</p:attrName>
                                            </p:attrNameLst>
                                          </p:cBhvr>
                                        </p:anim>
                                        <p:anim from="(-#ppt_h/2)" to="(#ppt_y)" calcmode="lin" valueType="num">
                                          <p:cBhvr>
                                            <p:cTn id="71" dur="1000" fill="hold">
                                              <p:stCondLst>
                                                <p:cond delay="0"/>
                                              </p:stCondLst>
                                            </p:cTn>
                                            <p:tgtEl>
                                              <p:spTgt spid="49"/>
                                            </p:tgtEl>
                                            <p:attrNameLst>
                                              <p:attrName>ppt_y</p:attrName>
                                            </p:attrNameLst>
                                          </p:cBhvr>
                                        </p:anim>
                                        <p:animRot by="21600000">
                                          <p:cBhvr>
                                            <p:cTn id="72" dur="1000" fill="hold">
                                              <p:stCondLst>
                                                <p:cond delay="0"/>
                                              </p:stCondLst>
                                            </p:cTn>
                                            <p:tgtEl>
                                              <p:spTgt spid="49"/>
                                            </p:tgtEl>
                                            <p:attrNameLst>
                                              <p:attrName>r</p:attrName>
                                            </p:attrNameLst>
                                          </p:cBhvr>
                                        </p:animRot>
                                      </p:childTnLst>
                                    </p:cTn>
                                  </p:par>
                                </p:childTnLst>
                              </p:cTn>
                            </p:par>
                            <p:par>
                              <p:cTn id="73" fill="hold">
                                <p:stCondLst>
                                  <p:cond delay="5800"/>
                                </p:stCondLst>
                                <p:childTnLst>
                                  <p:par>
                                    <p:cTn id="74" presetID="22" presetClass="entr" presetSubtype="8" fill="hold" grpId="0" nodeType="afterEffect" nodePh="1">
                                      <p:stCondLst>
                                        <p:cond delay="0"/>
                                      </p:stCondLst>
                                      <p:endCondLst>
                                        <p:cond evt="begin" delay="0">
                                          <p:tn val="74"/>
                                        </p:cond>
                                      </p:endCondLst>
                                      <p:childTnLst>
                                        <p:set>
                                          <p:cBhvr>
                                            <p:cTn id="75" dur="1" fill="hold">
                                              <p:stCondLst>
                                                <p:cond delay="0"/>
                                              </p:stCondLst>
                                            </p:cTn>
                                            <p:tgtEl>
                                              <p:spTgt spid="51"/>
                                            </p:tgtEl>
                                            <p:attrNameLst>
                                              <p:attrName>style.visibility</p:attrName>
                                            </p:attrNameLst>
                                          </p:cBhvr>
                                          <p:to>
                                            <p:strVal val="visible"/>
                                          </p:to>
                                        </p:set>
                                        <p:animEffect transition="in" filter="wipe(left)">
                                          <p:cBhvr>
                                            <p:cTn id="76" dur="500"/>
                                            <p:tgtEl>
                                              <p:spTgt spid="51"/>
                                            </p:tgtEl>
                                          </p:cBhvr>
                                        </p:animEffect>
                                      </p:childTnLst>
                                    </p:cTn>
                                  </p:par>
                                </p:childTnLst>
                              </p:cTn>
                            </p:par>
                            <p:par>
                              <p:cTn id="77" fill="hold">
                                <p:stCondLst>
                                  <p:cond delay="6300"/>
                                </p:stCondLst>
                                <p:childTnLst>
                                  <p:par>
                                    <p:cTn id="78" presetID="2" presetClass="entr" presetSubtype="6" fill="hold" grpId="0" nodeType="afterEffect">
                                      <p:stCondLst>
                                        <p:cond delay="0"/>
                                      </p:stCondLst>
                                      <p:childTnLst>
                                        <p:set>
                                          <p:cBhvr>
                                            <p:cTn id="79" dur="1" fill="hold">
                                              <p:stCondLst>
                                                <p:cond delay="0"/>
                                              </p:stCondLst>
                                            </p:cTn>
                                            <p:tgtEl>
                                              <p:spTgt spid="48"/>
                                            </p:tgtEl>
                                            <p:attrNameLst>
                                              <p:attrName>style.visibility</p:attrName>
                                            </p:attrNameLst>
                                          </p:cBhvr>
                                          <p:to>
                                            <p:strVal val="visible"/>
                                          </p:to>
                                        </p:set>
                                        <p:anim calcmode="lin" valueType="num">
                                          <p:cBhvr additive="base">
                                            <p:cTn id="80" dur="500" fill="hold"/>
                                            <p:tgtEl>
                                              <p:spTgt spid="48"/>
                                            </p:tgtEl>
                                            <p:attrNameLst>
                                              <p:attrName>ppt_x</p:attrName>
                                            </p:attrNameLst>
                                          </p:cBhvr>
                                          <p:tavLst>
                                            <p:tav tm="0">
                                              <p:val>
                                                <p:strVal val="1+#ppt_w/2"/>
                                              </p:val>
                                            </p:tav>
                                            <p:tav tm="100000">
                                              <p:val>
                                                <p:strVal val="#ppt_x"/>
                                              </p:val>
                                            </p:tav>
                                          </p:tavLst>
                                        </p:anim>
                                        <p:anim calcmode="lin" valueType="num">
                                          <p:cBhvr additive="base">
                                            <p:cTn id="81" dur="500" fill="hold"/>
                                            <p:tgtEl>
                                              <p:spTgt spid="48"/>
                                            </p:tgtEl>
                                            <p:attrNameLst>
                                              <p:attrName>ppt_y</p:attrName>
                                            </p:attrNameLst>
                                          </p:cBhvr>
                                          <p:tavLst>
                                            <p:tav tm="0">
                                              <p:val>
                                                <p:strVal val="1+#ppt_h/2"/>
                                              </p:val>
                                            </p:tav>
                                            <p:tav tm="100000">
                                              <p:val>
                                                <p:strVal val="#ppt_y"/>
                                              </p:val>
                                            </p:tav>
                                          </p:tavLst>
                                        </p:anim>
                                      </p:childTnLst>
                                    </p:cTn>
                                  </p:par>
                                </p:childTnLst>
                              </p:cTn>
                            </p:par>
                            <p:par>
                              <p:cTn id="82" fill="hold">
                                <p:stCondLst>
                                  <p:cond delay="6800"/>
                                </p:stCondLst>
                                <p:childTnLst>
                                  <p:par>
                                    <p:cTn id="83" presetID="22" presetClass="entr" presetSubtype="8" fill="hold" grpId="0" nodeType="afterEffect" nodePh="1">
                                      <p:stCondLst>
                                        <p:cond delay="0"/>
                                      </p:stCondLst>
                                      <p:endCondLst>
                                        <p:cond evt="begin" delay="0">
                                          <p:tn val="83"/>
                                        </p:cond>
                                      </p:endCondLst>
                                      <p:childTnLst>
                                        <p:set>
                                          <p:cBhvr>
                                            <p:cTn id="84" dur="1" fill="hold">
                                              <p:stCondLst>
                                                <p:cond delay="0"/>
                                              </p:stCondLst>
                                            </p:cTn>
                                            <p:tgtEl>
                                              <p:spTgt spid="50"/>
                                            </p:tgtEl>
                                            <p:attrNameLst>
                                              <p:attrName>style.visibility</p:attrName>
                                            </p:attrNameLst>
                                          </p:cBhvr>
                                          <p:to>
                                            <p:strVal val="visible"/>
                                          </p:to>
                                        </p:set>
                                        <p:animEffect transition="in" filter="wipe(left)">
                                          <p:cBhvr>
                                            <p:cTn id="85" dur="500"/>
                                            <p:tgtEl>
                                              <p:spTgt spid="50"/>
                                            </p:tgtEl>
                                          </p:cBhvr>
                                        </p:animEffect>
                                      </p:childTnLst>
                                    </p:cTn>
                                  </p:par>
                                </p:childTnLst>
                              </p:cTn>
                            </p:par>
                            <p:par>
                              <p:cTn id="86" fill="hold">
                                <p:stCondLst>
                                  <p:cond delay="7300"/>
                                </p:stCondLst>
                                <p:childTnLst>
                                  <p:par>
                                    <p:cTn id="87" presetID="2" presetClass="entr" presetSubtype="9" fill="hold" grpId="0" nodeType="afterEffect">
                                      <p:stCondLst>
                                        <p:cond delay="0"/>
                                      </p:stCondLst>
                                      <p:childTnLst>
                                        <p:set>
                                          <p:cBhvr>
                                            <p:cTn id="88" dur="1" fill="hold">
                                              <p:stCondLst>
                                                <p:cond delay="0"/>
                                              </p:stCondLst>
                                            </p:cTn>
                                            <p:tgtEl>
                                              <p:spTgt spid="52"/>
                                            </p:tgtEl>
                                            <p:attrNameLst>
                                              <p:attrName>style.visibility</p:attrName>
                                            </p:attrNameLst>
                                          </p:cBhvr>
                                          <p:to>
                                            <p:strVal val="visible"/>
                                          </p:to>
                                        </p:set>
                                        <p:anim calcmode="lin" valueType="num">
                                          <p:cBhvr additive="base">
                                            <p:cTn id="89" dur="500" fill="hold"/>
                                            <p:tgtEl>
                                              <p:spTgt spid="52"/>
                                            </p:tgtEl>
                                            <p:attrNameLst>
                                              <p:attrName>ppt_x</p:attrName>
                                            </p:attrNameLst>
                                          </p:cBhvr>
                                          <p:tavLst>
                                            <p:tav tm="0">
                                              <p:val>
                                                <p:strVal val="0-#ppt_w/2"/>
                                              </p:val>
                                            </p:tav>
                                            <p:tav tm="100000">
                                              <p:val>
                                                <p:strVal val="#ppt_x"/>
                                              </p:val>
                                            </p:tav>
                                          </p:tavLst>
                                        </p:anim>
                                        <p:anim calcmode="lin" valueType="num">
                                          <p:cBhvr additive="base">
                                            <p:cTn id="90" dur="500" fill="hold"/>
                                            <p:tgtEl>
                                              <p:spTgt spid="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91" repeatCount="indefinite" fill="remove" display="0">
                      <p:stCondLst>
                        <p:cond delay="indefinite"/>
                      </p:stCondLst>
                      <p:endCondLst>
                        <p:cond evt="onStopAudio" delay="0">
                          <p:tgtEl>
                            <p:sldTgt/>
                          </p:tgtEl>
                        </p:cond>
                      </p:endCondLst>
                    </p:cTn>
                    <p:tgtEl>
                      <p:spTgt spid="12"/>
                    </p:tgtEl>
                  </p:cMediaNode>
                </p:audio>
              </p:childTnLst>
            </p:cTn>
          </p:par>
        </p:tnLst>
        <p:bldLst>
          <p:bldP spid="46" grpId="0" animBg="1"/>
          <p:bldP spid="48" grpId="0" animBg="1"/>
          <p:bldP spid="49" grpId="0"/>
          <p:bldP spid="50" grpId="0"/>
          <p:bldP spid="51" grpId="0"/>
          <p:bldP spid="52" grpId="0" animBg="1"/>
          <p:bldP spid="6" grpId="0" animBg="1"/>
          <p:bldP spid="7" grpId="0" animBg="1"/>
          <p:bldP spid="8" grpId="0" animBg="1"/>
          <p:bldP spid="9" grpId="0" animBg="1"/>
          <p:bldP spid="10" grpId="0" animBg="1"/>
        </p:bldLst>
      </p:timing>
    </mc:Fallback>
  </mc:AlternateContent>
  <p:extLst mod="1">
    <p:ext uri="{E180D4A7-C9FB-4DFB-919C-405C955672EB}">
      <p14:showEvtLst xmlns:p14="http://schemas.microsoft.com/office/powerpoint/2010/main">
        <p14:playEvt time="0" objId="1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454497"/>
            <a:ext cx="12196800" cy="4403503"/>
          </a:xfrm>
          <a:prstGeom prst="rect">
            <a:avLst/>
          </a:prstGeom>
        </p:spPr>
      </p:pic>
      <p:grpSp>
        <p:nvGrpSpPr>
          <p:cNvPr id="8" name="组合 7"/>
          <p:cNvGrpSpPr/>
          <p:nvPr/>
        </p:nvGrpSpPr>
        <p:grpSpPr>
          <a:xfrm>
            <a:off x="4947444" y="1328709"/>
            <a:ext cx="2301875" cy="2308226"/>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TextBox 12"/>
          <p:cNvSpPr txBox="1"/>
          <p:nvPr/>
        </p:nvSpPr>
        <p:spPr>
          <a:xfrm>
            <a:off x="2969396" y="3754914"/>
            <a:ext cx="6257970" cy="830997"/>
          </a:xfrm>
          <a:prstGeom prst="rect">
            <a:avLst/>
          </a:prstGeom>
          <a:noFill/>
        </p:spPr>
        <p:txBody>
          <a:bodyPr wrap="square" rtlCol="0">
            <a:spAutoFit/>
          </a:bodyPr>
          <a:lstStyle/>
          <a:p>
            <a:pPr algn="ctr"/>
            <a:r>
              <a:rPr lang="zh-CN" altLang="en-US" sz="4800" b="1" dirty="0" smtClean="0">
                <a:solidFill>
                  <a:schemeClr val="accent2"/>
                </a:solidFill>
                <a:latin typeface="微软雅黑"/>
                <a:ea typeface="微软雅黑"/>
              </a:rPr>
              <a:t>领军企业介绍</a:t>
            </a:r>
            <a:endParaRPr lang="zh-CN" altLang="en-US" sz="4800" b="1" dirty="0">
              <a:solidFill>
                <a:schemeClr val="accent2"/>
              </a:solidFill>
              <a:latin typeface="微软雅黑"/>
              <a:ea typeface="微软雅黑"/>
            </a:endParaRPr>
          </a:p>
        </p:txBody>
      </p:sp>
      <p:cxnSp>
        <p:nvCxnSpPr>
          <p:cNvPr id="14" name="直接连接符 13"/>
          <p:cNvCxnSpPr/>
          <p:nvPr/>
        </p:nvCxnSpPr>
        <p:spPr bwMode="auto">
          <a:xfrm>
            <a:off x="2641997" y="4570914"/>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Freeform 11"/>
          <p:cNvSpPr>
            <a:spLocks noEditPoints="1"/>
          </p:cNvSpPr>
          <p:nvPr/>
        </p:nvSpPr>
        <p:spPr bwMode="auto">
          <a:xfrm>
            <a:off x="5408859" y="1937983"/>
            <a:ext cx="1379044" cy="1089678"/>
          </a:xfrm>
          <a:custGeom>
            <a:avLst/>
            <a:gdLst>
              <a:gd name="T0" fmla="*/ 392 w 1065"/>
              <a:gd name="T1" fmla="*/ 422 h 834"/>
              <a:gd name="T2" fmla="*/ 544 w 1065"/>
              <a:gd name="T3" fmla="*/ 344 h 834"/>
              <a:gd name="T4" fmla="*/ 828 w 1065"/>
              <a:gd name="T5" fmla="*/ 296 h 834"/>
              <a:gd name="T6" fmla="*/ 907 w 1065"/>
              <a:gd name="T7" fmla="*/ 179 h 834"/>
              <a:gd name="T8" fmla="*/ 792 w 1065"/>
              <a:gd name="T9" fmla="*/ 259 h 834"/>
              <a:gd name="T10" fmla="*/ 543 w 1065"/>
              <a:gd name="T11" fmla="*/ 271 h 834"/>
              <a:gd name="T12" fmla="*/ 1065 w 1065"/>
              <a:gd name="T13" fmla="*/ 111 h 834"/>
              <a:gd name="T14" fmla="*/ 647 w 1065"/>
              <a:gd name="T15" fmla="*/ 44 h 834"/>
              <a:gd name="T16" fmla="*/ 607 w 1065"/>
              <a:gd name="T17" fmla="*/ 0 h 834"/>
              <a:gd name="T18" fmla="*/ 214 w 1065"/>
              <a:gd name="T19" fmla="*/ 44 h 834"/>
              <a:gd name="T20" fmla="*/ 243 w 1065"/>
              <a:gd name="T21" fmla="*/ 111 h 834"/>
              <a:gd name="T22" fmla="*/ 300 w 1065"/>
              <a:gd name="T23" fmla="*/ 189 h 834"/>
              <a:gd name="T24" fmla="*/ 981 w 1065"/>
              <a:gd name="T25" fmla="*/ 111 h 834"/>
              <a:gd name="T26" fmla="*/ 493 w 1065"/>
              <a:gd name="T27" fmla="*/ 548 h 834"/>
              <a:gd name="T28" fmla="*/ 981 w 1065"/>
              <a:gd name="T29" fmla="*/ 570 h 834"/>
              <a:gd name="T30" fmla="*/ 501 w 1065"/>
              <a:gd name="T31" fmla="*/ 593 h 834"/>
              <a:gd name="T32" fmla="*/ 503 w 1065"/>
              <a:gd name="T33" fmla="*/ 664 h 834"/>
              <a:gd name="T34" fmla="*/ 607 w 1065"/>
              <a:gd name="T35" fmla="*/ 828 h 834"/>
              <a:gd name="T36" fmla="*/ 647 w 1065"/>
              <a:gd name="T37" fmla="*/ 664 h 834"/>
              <a:gd name="T38" fmla="*/ 839 w 1065"/>
              <a:gd name="T39" fmla="*/ 823 h 834"/>
              <a:gd name="T40" fmla="*/ 822 w 1065"/>
              <a:gd name="T41" fmla="*/ 664 h 834"/>
              <a:gd name="T42" fmla="*/ 1065 w 1065"/>
              <a:gd name="T43" fmla="*/ 593 h 834"/>
              <a:gd name="T44" fmla="*/ 1039 w 1065"/>
              <a:gd name="T45" fmla="*/ 111 h 834"/>
              <a:gd name="T46" fmla="*/ 223 w 1065"/>
              <a:gd name="T47" fmla="*/ 431 h 834"/>
              <a:gd name="T48" fmla="*/ 327 w 1065"/>
              <a:gd name="T49" fmla="*/ 328 h 834"/>
              <a:gd name="T50" fmla="*/ 120 w 1065"/>
              <a:gd name="T51" fmla="*/ 328 h 834"/>
              <a:gd name="T52" fmla="*/ 290 w 1065"/>
              <a:gd name="T53" fmla="*/ 453 h 834"/>
              <a:gd name="T54" fmla="*/ 251 w 1065"/>
              <a:gd name="T55" fmla="*/ 453 h 834"/>
              <a:gd name="T56" fmla="*/ 262 w 1065"/>
              <a:gd name="T57" fmla="*/ 472 h 834"/>
              <a:gd name="T58" fmla="*/ 273 w 1065"/>
              <a:gd name="T59" fmla="*/ 709 h 834"/>
              <a:gd name="T60" fmla="*/ 180 w 1065"/>
              <a:gd name="T61" fmla="*/ 709 h 834"/>
              <a:gd name="T62" fmla="*/ 191 w 1065"/>
              <a:gd name="T63" fmla="*/ 472 h 834"/>
              <a:gd name="T64" fmla="*/ 201 w 1065"/>
              <a:gd name="T65" fmla="*/ 453 h 834"/>
              <a:gd name="T66" fmla="*/ 0 w 1065"/>
              <a:gd name="T67" fmla="*/ 609 h 834"/>
              <a:gd name="T68" fmla="*/ 92 w 1065"/>
              <a:gd name="T69" fmla="*/ 834 h 834"/>
              <a:gd name="T70" fmla="*/ 124 w 1065"/>
              <a:gd name="T71" fmla="*/ 601 h 834"/>
              <a:gd name="T72" fmla="*/ 320 w 1065"/>
              <a:gd name="T73" fmla="*/ 834 h 834"/>
              <a:gd name="T74" fmla="*/ 352 w 1065"/>
              <a:gd name="T75" fmla="*/ 601 h 834"/>
              <a:gd name="T76" fmla="*/ 446 w 1065"/>
              <a:gd name="T77" fmla="*/ 834 h 834"/>
              <a:gd name="T78" fmla="*/ 290 w 1065"/>
              <a:gd name="T79" fmla="*/ 453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5" h="834">
                <a:moveTo>
                  <a:pt x="543" y="271"/>
                </a:moveTo>
                <a:lnTo>
                  <a:pt x="392" y="422"/>
                </a:lnTo>
                <a:cubicBezTo>
                  <a:pt x="408" y="431"/>
                  <a:pt x="422" y="442"/>
                  <a:pt x="434" y="454"/>
                </a:cubicBezTo>
                <a:lnTo>
                  <a:pt x="544" y="344"/>
                </a:lnTo>
                <a:lnTo>
                  <a:pt x="662" y="463"/>
                </a:lnTo>
                <a:lnTo>
                  <a:pt x="828" y="296"/>
                </a:lnTo>
                <a:lnTo>
                  <a:pt x="854" y="361"/>
                </a:lnTo>
                <a:lnTo>
                  <a:pt x="907" y="179"/>
                </a:lnTo>
                <a:lnTo>
                  <a:pt x="725" y="232"/>
                </a:lnTo>
                <a:lnTo>
                  <a:pt x="792" y="259"/>
                </a:lnTo>
                <a:lnTo>
                  <a:pt x="662" y="389"/>
                </a:lnTo>
                <a:lnTo>
                  <a:pt x="543" y="271"/>
                </a:lnTo>
                <a:close/>
                <a:moveTo>
                  <a:pt x="1065" y="111"/>
                </a:moveTo>
                <a:lnTo>
                  <a:pt x="1065" y="111"/>
                </a:lnTo>
                <a:lnTo>
                  <a:pt x="1065" y="44"/>
                </a:lnTo>
                <a:lnTo>
                  <a:pt x="647" y="44"/>
                </a:lnTo>
                <a:lnTo>
                  <a:pt x="647" y="0"/>
                </a:lnTo>
                <a:lnTo>
                  <a:pt x="607" y="0"/>
                </a:lnTo>
                <a:lnTo>
                  <a:pt x="607" y="44"/>
                </a:lnTo>
                <a:lnTo>
                  <a:pt x="214" y="44"/>
                </a:lnTo>
                <a:lnTo>
                  <a:pt x="214" y="111"/>
                </a:lnTo>
                <a:lnTo>
                  <a:pt x="243" y="111"/>
                </a:lnTo>
                <a:lnTo>
                  <a:pt x="243" y="170"/>
                </a:lnTo>
                <a:cubicBezTo>
                  <a:pt x="264" y="172"/>
                  <a:pt x="283" y="179"/>
                  <a:pt x="300" y="189"/>
                </a:cubicBezTo>
                <a:lnTo>
                  <a:pt x="300" y="111"/>
                </a:lnTo>
                <a:lnTo>
                  <a:pt x="981" y="111"/>
                </a:lnTo>
                <a:lnTo>
                  <a:pt x="981" y="548"/>
                </a:lnTo>
                <a:lnTo>
                  <a:pt x="493" y="548"/>
                </a:lnTo>
                <a:cubicBezTo>
                  <a:pt x="496" y="555"/>
                  <a:pt x="497" y="562"/>
                  <a:pt x="499" y="570"/>
                </a:cubicBezTo>
                <a:lnTo>
                  <a:pt x="981" y="570"/>
                </a:lnTo>
                <a:lnTo>
                  <a:pt x="981" y="593"/>
                </a:lnTo>
                <a:lnTo>
                  <a:pt x="501" y="593"/>
                </a:lnTo>
                <a:cubicBezTo>
                  <a:pt x="502" y="599"/>
                  <a:pt x="503" y="604"/>
                  <a:pt x="503" y="609"/>
                </a:cubicBezTo>
                <a:lnTo>
                  <a:pt x="503" y="664"/>
                </a:lnTo>
                <a:lnTo>
                  <a:pt x="607" y="664"/>
                </a:lnTo>
                <a:lnTo>
                  <a:pt x="607" y="828"/>
                </a:lnTo>
                <a:lnTo>
                  <a:pt x="647" y="828"/>
                </a:lnTo>
                <a:lnTo>
                  <a:pt x="647" y="664"/>
                </a:lnTo>
                <a:lnTo>
                  <a:pt x="779" y="664"/>
                </a:lnTo>
                <a:lnTo>
                  <a:pt x="839" y="823"/>
                </a:lnTo>
                <a:lnTo>
                  <a:pt x="878" y="813"/>
                </a:lnTo>
                <a:lnTo>
                  <a:pt x="822" y="664"/>
                </a:lnTo>
                <a:lnTo>
                  <a:pt x="1065" y="664"/>
                </a:lnTo>
                <a:lnTo>
                  <a:pt x="1065" y="593"/>
                </a:lnTo>
                <a:lnTo>
                  <a:pt x="1039" y="593"/>
                </a:lnTo>
                <a:lnTo>
                  <a:pt x="1039" y="111"/>
                </a:lnTo>
                <a:lnTo>
                  <a:pt x="1065" y="111"/>
                </a:lnTo>
                <a:close/>
                <a:moveTo>
                  <a:pt x="223" y="431"/>
                </a:moveTo>
                <a:lnTo>
                  <a:pt x="223" y="431"/>
                </a:lnTo>
                <a:cubicBezTo>
                  <a:pt x="280" y="431"/>
                  <a:pt x="327" y="385"/>
                  <a:pt x="327" y="328"/>
                </a:cubicBezTo>
                <a:cubicBezTo>
                  <a:pt x="327" y="271"/>
                  <a:pt x="280" y="224"/>
                  <a:pt x="223" y="224"/>
                </a:cubicBezTo>
                <a:cubicBezTo>
                  <a:pt x="166" y="224"/>
                  <a:pt x="120" y="271"/>
                  <a:pt x="120" y="328"/>
                </a:cubicBezTo>
                <a:cubicBezTo>
                  <a:pt x="120" y="385"/>
                  <a:pt x="166" y="431"/>
                  <a:pt x="223" y="431"/>
                </a:cubicBezTo>
                <a:close/>
                <a:moveTo>
                  <a:pt x="290" y="453"/>
                </a:moveTo>
                <a:lnTo>
                  <a:pt x="290" y="453"/>
                </a:lnTo>
                <a:lnTo>
                  <a:pt x="251" y="453"/>
                </a:lnTo>
                <a:lnTo>
                  <a:pt x="257" y="457"/>
                </a:lnTo>
                <a:cubicBezTo>
                  <a:pt x="262" y="460"/>
                  <a:pt x="264" y="467"/>
                  <a:pt x="262" y="472"/>
                </a:cubicBezTo>
                <a:lnTo>
                  <a:pt x="248" y="507"/>
                </a:lnTo>
                <a:lnTo>
                  <a:pt x="273" y="709"/>
                </a:lnTo>
                <a:lnTo>
                  <a:pt x="226" y="751"/>
                </a:lnTo>
                <a:lnTo>
                  <a:pt x="180" y="709"/>
                </a:lnTo>
                <a:lnTo>
                  <a:pt x="205" y="507"/>
                </a:lnTo>
                <a:lnTo>
                  <a:pt x="191" y="472"/>
                </a:lnTo>
                <a:cubicBezTo>
                  <a:pt x="188" y="467"/>
                  <a:pt x="191" y="460"/>
                  <a:pt x="195" y="457"/>
                </a:cubicBezTo>
                <a:lnTo>
                  <a:pt x="201" y="453"/>
                </a:lnTo>
                <a:lnTo>
                  <a:pt x="156" y="453"/>
                </a:lnTo>
                <a:cubicBezTo>
                  <a:pt x="70" y="453"/>
                  <a:pt x="0" y="523"/>
                  <a:pt x="0" y="609"/>
                </a:cubicBezTo>
                <a:lnTo>
                  <a:pt x="0" y="834"/>
                </a:lnTo>
                <a:lnTo>
                  <a:pt x="92" y="834"/>
                </a:lnTo>
                <a:lnTo>
                  <a:pt x="92" y="601"/>
                </a:lnTo>
                <a:lnTo>
                  <a:pt x="124" y="601"/>
                </a:lnTo>
                <a:lnTo>
                  <a:pt x="124" y="834"/>
                </a:lnTo>
                <a:lnTo>
                  <a:pt x="320" y="834"/>
                </a:lnTo>
                <a:lnTo>
                  <a:pt x="320" y="601"/>
                </a:lnTo>
                <a:lnTo>
                  <a:pt x="352" y="601"/>
                </a:lnTo>
                <a:lnTo>
                  <a:pt x="352" y="834"/>
                </a:lnTo>
                <a:lnTo>
                  <a:pt x="446" y="834"/>
                </a:lnTo>
                <a:lnTo>
                  <a:pt x="446" y="609"/>
                </a:lnTo>
                <a:cubicBezTo>
                  <a:pt x="446" y="523"/>
                  <a:pt x="376" y="453"/>
                  <a:pt x="290" y="45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37745650"/>
      </p:ext>
    </p:extLst>
  </p:cSld>
  <p:clrMapOvr>
    <a:masterClrMapping/>
  </p:clrMapOvr>
  <p:transition spd="slow" advTm="5435">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000"/>
                                        <p:tgtEl>
                                          <p:spTgt spid="8"/>
                                        </p:tgtEl>
                                      </p:cBhvr>
                                    </p:animEffect>
                                  </p:childTnLst>
                                </p:cTn>
                              </p:par>
                            </p:childTnLst>
                          </p:cTn>
                        </p:par>
                        <p:par>
                          <p:cTn id="12" fill="hold">
                            <p:stCondLst>
                              <p:cond delay="1500"/>
                            </p:stCondLst>
                            <p:childTnLst>
                              <p:par>
                                <p:cTn id="13" presetID="31"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 calcmode="lin" valueType="num">
                                      <p:cBhvr>
                                        <p:cTn id="17" dur="500" fill="hold"/>
                                        <p:tgtEl>
                                          <p:spTgt spid="11"/>
                                        </p:tgtEl>
                                        <p:attrNameLst>
                                          <p:attrName>style.rotation</p:attrName>
                                        </p:attrNameLst>
                                      </p:cBhvr>
                                      <p:tavLst>
                                        <p:tav tm="0">
                                          <p:val>
                                            <p:fltVal val="90"/>
                                          </p:val>
                                        </p:tav>
                                        <p:tav tm="100000">
                                          <p:val>
                                            <p:fltVal val="0"/>
                                          </p:val>
                                        </p:tav>
                                      </p:tavLst>
                                    </p:anim>
                                    <p:animEffect transition="in" filter="fade">
                                      <p:cBhvr>
                                        <p:cTn id="18" dur="500"/>
                                        <p:tgtEl>
                                          <p:spTgt spid="11"/>
                                        </p:tgtEl>
                                      </p:cBhvr>
                                    </p:animEffect>
                                  </p:childTnLst>
                                </p:cTn>
                              </p:par>
                            </p:childTnLst>
                          </p:cTn>
                        </p:par>
                        <p:par>
                          <p:cTn id="19" fill="hold">
                            <p:stCondLst>
                              <p:cond delay="20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3"/>
                                        </p:tgtEl>
                                        <p:attrNameLst>
                                          <p:attrName>ppt_y</p:attrName>
                                        </p:attrNameLst>
                                      </p:cBhvr>
                                      <p:tavLst>
                                        <p:tav tm="0">
                                          <p:val>
                                            <p:strVal val="#ppt_y"/>
                                          </p:val>
                                        </p:tav>
                                        <p:tav tm="100000">
                                          <p:val>
                                            <p:strVal val="#ppt_y"/>
                                          </p:val>
                                        </p:tav>
                                      </p:tavLst>
                                    </p:anim>
                                    <p:anim calcmode="lin" valueType="num">
                                      <p:cBhvr>
                                        <p:cTn id="2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3"/>
                                        </p:tgtEl>
                                      </p:cBhvr>
                                    </p:animEffect>
                                  </p:childTnLst>
                                </p:cTn>
                              </p:par>
                            </p:childTnLst>
                          </p:cTn>
                        </p:par>
                        <p:par>
                          <p:cTn id="27" fill="hold">
                            <p:stCondLst>
                              <p:cond delay="2750"/>
                            </p:stCondLst>
                            <p:childTnLst>
                              <p:par>
                                <p:cTn id="28" presetID="16" presetClass="entr" presetSubtype="21"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a:ea typeface="微软雅黑"/>
              </a:rPr>
              <a:t>2.1</a:t>
            </a:r>
            <a:r>
              <a:rPr lang="zh-CN" altLang="en-US" sz="2800" dirty="0" smtClean="0">
                <a:solidFill>
                  <a:schemeClr val="accent2"/>
                </a:solidFill>
                <a:latin typeface="微软雅黑"/>
                <a:ea typeface="微软雅黑"/>
              </a:rPr>
              <a:t>领军企业</a:t>
            </a:r>
            <a:endParaRPr lang="zh-CN" altLang="en-US" sz="2800" dirty="0">
              <a:solidFill>
                <a:schemeClr val="accent2"/>
              </a:solidFill>
              <a:latin typeface="微软雅黑"/>
              <a:ea typeface="微软雅黑"/>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smtClean="0">
                <a:solidFill>
                  <a:schemeClr val="accent2"/>
                </a:solidFill>
              </a:rPr>
              <a:t>Part</a:t>
            </a:r>
            <a:r>
              <a:rPr lang="en-US" altLang="zh-CN" dirty="0" smtClean="0">
                <a:solidFill>
                  <a:schemeClr val="accent2"/>
                </a:solidFill>
              </a:rPr>
              <a:t> 2</a:t>
            </a:r>
            <a:endParaRPr lang="zh-CN" altLang="en-US" dirty="0">
              <a:solidFill>
                <a:schemeClr val="accent2"/>
              </a:solidFill>
            </a:endParaRPr>
          </a:p>
        </p:txBody>
      </p:sp>
      <p:sp>
        <p:nvSpPr>
          <p:cNvPr id="4" name="Oval 12"/>
          <p:cNvSpPr>
            <a:spLocks noChangeArrowheads="1"/>
          </p:cNvSpPr>
          <p:nvPr/>
        </p:nvSpPr>
        <p:spPr bwMode="auto">
          <a:xfrm>
            <a:off x="688014" y="1124744"/>
            <a:ext cx="2109380" cy="2119952"/>
          </a:xfrm>
          <a:prstGeom prst="ellipse">
            <a:avLst/>
          </a:prstGeom>
          <a:solidFill>
            <a:schemeClr val="bg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Oval 13"/>
          <p:cNvSpPr>
            <a:spLocks noChangeArrowheads="1"/>
          </p:cNvSpPr>
          <p:nvPr/>
        </p:nvSpPr>
        <p:spPr bwMode="auto">
          <a:xfrm>
            <a:off x="812251" y="1249862"/>
            <a:ext cx="1860907" cy="1869717"/>
          </a:xfrm>
          <a:prstGeom prst="ellipse">
            <a:avLst/>
          </a:prstGeom>
          <a:blipFill>
            <a:blip r:embed="rId3"/>
            <a:stretch>
              <a:fillRect/>
            </a:stretch>
          </a:blipFill>
          <a:ln w="10" cap="flat">
            <a:solidFill>
              <a:srgbClr val="C1C0C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TextBox 8"/>
          <p:cNvSpPr txBox="1"/>
          <p:nvPr/>
        </p:nvSpPr>
        <p:spPr>
          <a:xfrm>
            <a:off x="3015495" y="1220551"/>
            <a:ext cx="8339470" cy="2308324"/>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r>
              <a:rPr lang="zh-CN" altLang="en-US" dirty="0">
                <a:solidFill>
                  <a:schemeClr val="accent1">
                    <a:lumMod val="50000"/>
                  </a:schemeClr>
                </a:solidFill>
              </a:rPr>
              <a:t>中国第一家安保企业</a:t>
            </a:r>
            <a:r>
              <a:rPr lang="en-US" altLang="zh-CN" dirty="0">
                <a:solidFill>
                  <a:schemeClr val="accent1">
                    <a:lumMod val="50000"/>
                  </a:schemeClr>
                </a:solidFill>
              </a:rPr>
              <a:t>--</a:t>
            </a:r>
            <a:r>
              <a:rPr lang="zh-CN" altLang="en-US" dirty="0" smtClean="0">
                <a:solidFill>
                  <a:schemeClr val="accent1">
                    <a:lumMod val="50000"/>
                  </a:schemeClr>
                </a:solidFill>
              </a:rPr>
              <a:t>深圳蛇口保安服务公司</a:t>
            </a:r>
            <a:endParaRPr lang="en-US" altLang="zh-CN" dirty="0" smtClean="0">
              <a:solidFill>
                <a:schemeClr val="accent1">
                  <a:lumMod val="50000"/>
                </a:schemeClr>
              </a:solidFill>
            </a:endParaRPr>
          </a:p>
          <a:p>
            <a:r>
              <a:rPr lang="zh-CN" altLang="en-US" dirty="0" smtClean="0">
                <a:solidFill>
                  <a:schemeClr val="accent1">
                    <a:lumMod val="50000"/>
                  </a:schemeClr>
                </a:solidFill>
              </a:rPr>
              <a:t>诞生</a:t>
            </a:r>
            <a:r>
              <a:rPr lang="zh-CN" altLang="en-US" dirty="0">
                <a:solidFill>
                  <a:schemeClr val="accent1">
                    <a:lumMod val="50000"/>
                  </a:schemeClr>
                </a:solidFill>
              </a:rPr>
              <a:t>于</a:t>
            </a:r>
            <a:r>
              <a:rPr lang="en-US" altLang="zh-CN" dirty="0">
                <a:solidFill>
                  <a:schemeClr val="accent1">
                    <a:lumMod val="50000"/>
                  </a:schemeClr>
                </a:solidFill>
              </a:rPr>
              <a:t>1984</a:t>
            </a:r>
            <a:r>
              <a:rPr lang="zh-CN" altLang="en-US" dirty="0">
                <a:solidFill>
                  <a:schemeClr val="accent1">
                    <a:lumMod val="50000"/>
                  </a:schemeClr>
                </a:solidFill>
              </a:rPr>
              <a:t>年，改革开放初期，正是借助经济发展的东风，万物复苏，这种由专业公司提供安全服务的模式在短期内迅速推广到全国各地</a:t>
            </a:r>
            <a:r>
              <a:rPr lang="zh-CN" altLang="en-US" dirty="0" smtClean="0">
                <a:solidFill>
                  <a:schemeClr val="accent1">
                    <a:lumMod val="50000"/>
                  </a:schemeClr>
                </a:solidFill>
              </a:rPr>
              <a:t>。</a:t>
            </a:r>
            <a:endParaRPr lang="en-US" altLang="zh-CN" dirty="0" smtClean="0">
              <a:solidFill>
                <a:schemeClr val="accent1">
                  <a:lumMod val="50000"/>
                </a:schemeClr>
              </a:solidFill>
            </a:endParaRPr>
          </a:p>
          <a:p>
            <a:r>
              <a:rPr lang="zh-CN" altLang="en-US" dirty="0" smtClean="0">
                <a:solidFill>
                  <a:schemeClr val="accent1">
                    <a:lumMod val="50000"/>
                  </a:schemeClr>
                </a:solidFill>
              </a:rPr>
              <a:t>经过</a:t>
            </a:r>
            <a:r>
              <a:rPr lang="en-US" altLang="zh-CN" dirty="0">
                <a:solidFill>
                  <a:schemeClr val="accent1">
                    <a:lumMod val="50000"/>
                  </a:schemeClr>
                </a:solidFill>
              </a:rPr>
              <a:t>30</a:t>
            </a:r>
            <a:r>
              <a:rPr lang="zh-CN" altLang="en-US" dirty="0">
                <a:solidFill>
                  <a:schemeClr val="accent1">
                    <a:lumMod val="50000"/>
                  </a:schemeClr>
                </a:solidFill>
              </a:rPr>
              <a:t>多年摸索，同时伴随着经济社会的多元化发展，安保行业生态也变得更加丰富</a:t>
            </a:r>
            <a:r>
              <a:rPr lang="zh-CN" altLang="en-US" dirty="0" smtClean="0">
                <a:solidFill>
                  <a:schemeClr val="accent1">
                    <a:lumMod val="50000"/>
                  </a:schemeClr>
                </a:solidFill>
              </a:rPr>
              <a:t>。</a:t>
            </a:r>
            <a:endParaRPr lang="en-US" altLang="zh-CN" dirty="0" smtClean="0">
              <a:solidFill>
                <a:schemeClr val="accent1">
                  <a:lumMod val="50000"/>
                </a:schemeClr>
              </a:solidFill>
            </a:endParaRPr>
          </a:p>
          <a:p>
            <a:r>
              <a:rPr lang="zh-CN" altLang="en-US" dirty="0" smtClean="0">
                <a:solidFill>
                  <a:schemeClr val="accent1">
                    <a:lumMod val="50000"/>
                  </a:schemeClr>
                </a:solidFill>
              </a:rPr>
              <a:t>业务</a:t>
            </a:r>
            <a:r>
              <a:rPr lang="zh-CN" altLang="en-US" dirty="0">
                <a:solidFill>
                  <a:schemeClr val="accent1">
                    <a:lumMod val="50000"/>
                  </a:schemeClr>
                </a:solidFill>
              </a:rPr>
              <a:t>内容从单一的人力巡逻防控模式，升级为人防、物防、技防、犬防、押运、保安咨询、劳务输出等领域为一体的全方位的安保服务网络，并开始向高科技安全防范领域</a:t>
            </a:r>
            <a:r>
              <a:rPr lang="zh-CN" altLang="en-US" dirty="0" smtClean="0">
                <a:solidFill>
                  <a:schemeClr val="accent1">
                    <a:lumMod val="50000"/>
                  </a:schemeClr>
                </a:solidFill>
              </a:rPr>
              <a:t>迈进。</a:t>
            </a:r>
            <a:endParaRPr lang="zh-CN" altLang="en-US" dirty="0">
              <a:solidFill>
                <a:schemeClr val="accent1">
                  <a:lumMod val="50000"/>
                </a:schemeClr>
              </a:solidFill>
            </a:endParaRPr>
          </a:p>
        </p:txBody>
      </p:sp>
      <p:sp>
        <p:nvSpPr>
          <p:cNvPr id="10" name="Oval 12"/>
          <p:cNvSpPr>
            <a:spLocks noChangeArrowheads="1"/>
          </p:cNvSpPr>
          <p:nvPr/>
        </p:nvSpPr>
        <p:spPr bwMode="auto">
          <a:xfrm>
            <a:off x="688014" y="3949830"/>
            <a:ext cx="2109380" cy="2119952"/>
          </a:xfrm>
          <a:prstGeom prst="ellipse">
            <a:avLst/>
          </a:prstGeom>
          <a:solidFill>
            <a:schemeClr val="tx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Oval 13"/>
          <p:cNvSpPr>
            <a:spLocks noChangeArrowheads="1"/>
          </p:cNvSpPr>
          <p:nvPr/>
        </p:nvSpPr>
        <p:spPr bwMode="auto">
          <a:xfrm>
            <a:off x="812251" y="4074948"/>
            <a:ext cx="1860907" cy="1869717"/>
          </a:xfrm>
          <a:prstGeom prst="ellipse">
            <a:avLst/>
          </a:prstGeom>
          <a:blipFill>
            <a:blip r:embed="rId4"/>
            <a:stretch>
              <a:fillRect/>
            </a:stretch>
          </a:blipFill>
          <a:ln w="10" cap="flat">
            <a:solidFill>
              <a:srgbClr val="C1C0C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TextBox 13"/>
          <p:cNvSpPr txBox="1"/>
          <p:nvPr/>
        </p:nvSpPr>
        <p:spPr>
          <a:xfrm>
            <a:off x="3015495" y="4074948"/>
            <a:ext cx="8339470" cy="2308324"/>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r>
              <a:rPr lang="zh-CN" altLang="en-US" dirty="0">
                <a:solidFill>
                  <a:schemeClr val="accent1">
                    <a:lumMod val="50000"/>
                  </a:schemeClr>
                </a:solidFill>
              </a:rPr>
              <a:t>中城卫保安</a:t>
            </a:r>
            <a:r>
              <a:rPr lang="zh-CN" altLang="en-US" dirty="0" smtClean="0">
                <a:solidFill>
                  <a:schemeClr val="accent1">
                    <a:lumMod val="50000"/>
                  </a:schemeClr>
                </a:solidFill>
              </a:rPr>
              <a:t>集团</a:t>
            </a:r>
            <a:endParaRPr lang="en-US" altLang="zh-CN" dirty="0" smtClean="0">
              <a:solidFill>
                <a:schemeClr val="accent1">
                  <a:lumMod val="50000"/>
                </a:schemeClr>
              </a:solidFill>
            </a:endParaRPr>
          </a:p>
          <a:p>
            <a:r>
              <a:rPr lang="en-US" altLang="zh-CN" dirty="0" smtClean="0">
                <a:solidFill>
                  <a:schemeClr val="accent1">
                    <a:lumMod val="50000"/>
                  </a:schemeClr>
                </a:solidFill>
              </a:rPr>
              <a:t>2005</a:t>
            </a:r>
            <a:r>
              <a:rPr lang="zh-CN" altLang="en-US" dirty="0">
                <a:solidFill>
                  <a:schemeClr val="accent1">
                    <a:lumMod val="50000"/>
                  </a:schemeClr>
                </a:solidFill>
              </a:rPr>
              <a:t>年成立于上海，集团主营安全相关服务，集团旗下有保安服务公司、武装押运公司、安防工程设计施工公司等，是中国国内覆盖范围广泛、服务高端客户众多的全牌照大型民营保安集团</a:t>
            </a:r>
            <a:r>
              <a:rPr lang="zh-CN" altLang="en-US" dirty="0" smtClean="0">
                <a:solidFill>
                  <a:schemeClr val="accent1">
                    <a:lumMod val="50000"/>
                  </a:schemeClr>
                </a:solidFill>
              </a:rPr>
              <a:t>。</a:t>
            </a:r>
            <a:endParaRPr lang="en-US" altLang="zh-CN" dirty="0" smtClean="0">
              <a:solidFill>
                <a:schemeClr val="accent1">
                  <a:lumMod val="50000"/>
                </a:schemeClr>
              </a:solidFill>
            </a:endParaRPr>
          </a:p>
          <a:p>
            <a:r>
              <a:rPr lang="zh-CN" altLang="en-US" dirty="0" smtClean="0">
                <a:solidFill>
                  <a:schemeClr val="accent1">
                    <a:lumMod val="50000"/>
                  </a:schemeClr>
                </a:solidFill>
              </a:rPr>
              <a:t>集团</a:t>
            </a:r>
            <a:r>
              <a:rPr lang="zh-CN" altLang="en-US" dirty="0">
                <a:solidFill>
                  <a:schemeClr val="accent1">
                    <a:lumMod val="50000"/>
                  </a:schemeClr>
                </a:solidFill>
              </a:rPr>
              <a:t>自成立以来，以“服务社会、造福民生”为使命，以“成为具有世界影响力的整体安全服务提供商”为愿景，以“理想、忠诚、专业、效率”为企业精神，以“技术创新、管理创新、商业模式创新”为发展手段，借助资本的力量</a:t>
            </a:r>
            <a:r>
              <a:rPr lang="zh-CN" altLang="en-US" dirty="0" smtClean="0">
                <a:solidFill>
                  <a:schemeClr val="accent1">
                    <a:lumMod val="50000"/>
                  </a:schemeClr>
                </a:solidFill>
              </a:rPr>
              <a:t>，</a:t>
            </a:r>
            <a:endParaRPr lang="en-US" altLang="zh-CN" dirty="0" smtClean="0">
              <a:solidFill>
                <a:schemeClr val="accent1">
                  <a:lumMod val="50000"/>
                </a:schemeClr>
              </a:solidFill>
            </a:endParaRPr>
          </a:p>
          <a:p>
            <a:r>
              <a:rPr lang="zh-CN" altLang="en-US" dirty="0" smtClean="0">
                <a:solidFill>
                  <a:schemeClr val="accent1">
                    <a:lumMod val="50000"/>
                  </a:schemeClr>
                </a:solidFill>
              </a:rPr>
              <a:t>通过</a:t>
            </a:r>
            <a:r>
              <a:rPr lang="zh-CN" altLang="en-US" dirty="0">
                <a:solidFill>
                  <a:schemeClr val="accent1">
                    <a:lumMod val="50000"/>
                  </a:schemeClr>
                </a:solidFill>
              </a:rPr>
              <a:t>十多年的努力，已经跻身成为中国领先的整体安全服务提供商。</a:t>
            </a:r>
          </a:p>
        </p:txBody>
      </p:sp>
    </p:spTree>
    <p:extLst>
      <p:ext uri="{BB962C8B-B14F-4D97-AF65-F5344CB8AC3E}">
        <p14:creationId xmlns:p14="http://schemas.microsoft.com/office/powerpoint/2010/main" val="3064086378"/>
      </p:ext>
    </p:extLst>
  </p:cSld>
  <p:clrMapOvr>
    <a:masterClrMapping/>
  </p:clrMapOvr>
  <mc:AlternateContent xmlns:mc="http://schemas.openxmlformats.org/markup-compatibility/2006" xmlns:p14="http://schemas.microsoft.com/office/powerpoint/2010/main">
    <mc:Choice Requires="p14">
      <p:transition spd="slow" p14:dur="800" advTm="9002">
        <p14:gallery dir="l"/>
      </p:transition>
    </mc:Choice>
    <mc:Fallback xmlns="">
      <p:transition spd="slow" advTm="90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par>
                          <p:cTn id="12" fill="hold">
                            <p:stCondLst>
                              <p:cond delay="640"/>
                            </p:stCondLst>
                            <p:childTnLst>
                              <p:par>
                                <p:cTn id="13" presetID="53" presetClass="entr" presetSubtype="16"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par>
                          <p:cTn id="23" fill="hold">
                            <p:stCondLst>
                              <p:cond delay="1140"/>
                            </p:stCondLst>
                            <p:childTnLst>
                              <p:par>
                                <p:cTn id="24" presetID="22" presetClass="entr" presetSubtype="1"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par>
                          <p:cTn id="27" fill="hold">
                            <p:stCondLst>
                              <p:cond delay="1640"/>
                            </p:stCondLst>
                            <p:childTnLst>
                              <p:par>
                                <p:cTn id="28" presetID="53" presetClass="entr" presetSubtype="16"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animEffect transition="in" filter="fade">
                                      <p:cBhvr>
                                        <p:cTn id="32" dur="500"/>
                                        <p:tgtEl>
                                          <p:spTgt spid="10"/>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childTnLst>
                          </p:cTn>
                        </p:par>
                        <p:par>
                          <p:cTn id="38" fill="hold">
                            <p:stCondLst>
                              <p:cond delay="2140"/>
                            </p:stCondLst>
                            <p:childTnLst>
                              <p:par>
                                <p:cTn id="39" presetID="22" presetClass="entr" presetSubtype="1"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4" grpId="0" animBg="1"/>
      <p:bldP spid="5" grpId="0" animBg="1"/>
      <p:bldP spid="9" grpId="0"/>
      <p:bldP spid="10" grpId="0" animBg="1"/>
      <p:bldP spid="11"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454497"/>
            <a:ext cx="12196800" cy="4403503"/>
          </a:xfrm>
          <a:prstGeom prst="rect">
            <a:avLst/>
          </a:prstGeom>
        </p:spPr>
      </p:pic>
      <p:grpSp>
        <p:nvGrpSpPr>
          <p:cNvPr id="8" name="组合 7"/>
          <p:cNvGrpSpPr/>
          <p:nvPr/>
        </p:nvGrpSpPr>
        <p:grpSpPr>
          <a:xfrm>
            <a:off x="4947444" y="1328709"/>
            <a:ext cx="2301875" cy="2308226"/>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TextBox 12"/>
          <p:cNvSpPr txBox="1"/>
          <p:nvPr/>
        </p:nvSpPr>
        <p:spPr>
          <a:xfrm>
            <a:off x="2969396" y="3754914"/>
            <a:ext cx="6257970" cy="830997"/>
          </a:xfrm>
          <a:prstGeom prst="rect">
            <a:avLst/>
          </a:prstGeom>
          <a:noFill/>
        </p:spPr>
        <p:txBody>
          <a:bodyPr wrap="square" rtlCol="0">
            <a:spAutoFit/>
          </a:bodyPr>
          <a:lstStyle/>
          <a:p>
            <a:pPr algn="ctr"/>
            <a:r>
              <a:rPr lang="zh-CN" altLang="en-US" sz="4800" b="1" dirty="0" smtClean="0">
                <a:solidFill>
                  <a:schemeClr val="accent2"/>
                </a:solidFill>
                <a:latin typeface="微软雅黑"/>
                <a:ea typeface="微软雅黑"/>
              </a:rPr>
              <a:t>职业介绍</a:t>
            </a:r>
            <a:endParaRPr lang="zh-CN" altLang="en-US" sz="4800" b="1" dirty="0">
              <a:solidFill>
                <a:schemeClr val="accent2"/>
              </a:solidFill>
              <a:latin typeface="微软雅黑"/>
              <a:ea typeface="微软雅黑"/>
            </a:endParaRPr>
          </a:p>
        </p:txBody>
      </p:sp>
      <p:cxnSp>
        <p:nvCxnSpPr>
          <p:cNvPr id="14" name="直接连接符 13"/>
          <p:cNvCxnSpPr/>
          <p:nvPr/>
        </p:nvCxnSpPr>
        <p:spPr bwMode="auto">
          <a:xfrm>
            <a:off x="2641997" y="4570914"/>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Freeform 13"/>
          <p:cNvSpPr>
            <a:spLocks noEditPoints="1"/>
          </p:cNvSpPr>
          <p:nvPr/>
        </p:nvSpPr>
        <p:spPr bwMode="auto">
          <a:xfrm>
            <a:off x="5477893" y="1815152"/>
            <a:ext cx="1241014" cy="1335340"/>
          </a:xfrm>
          <a:custGeom>
            <a:avLst/>
            <a:gdLst>
              <a:gd name="T0" fmla="*/ 255 w 847"/>
              <a:gd name="T1" fmla="*/ 138 h 903"/>
              <a:gd name="T2" fmla="*/ 555 w 847"/>
              <a:gd name="T3" fmla="*/ 100 h 903"/>
              <a:gd name="T4" fmla="*/ 448 w 847"/>
              <a:gd name="T5" fmla="*/ 61 h 903"/>
              <a:gd name="T6" fmla="*/ 324 w 847"/>
              <a:gd name="T7" fmla="*/ 61 h 903"/>
              <a:gd name="T8" fmla="*/ 217 w 847"/>
              <a:gd name="T9" fmla="*/ 100 h 903"/>
              <a:gd name="T10" fmla="*/ 697 w 847"/>
              <a:gd name="T11" fmla="*/ 782 h 903"/>
              <a:gd name="T12" fmla="*/ 709 w 847"/>
              <a:gd name="T13" fmla="*/ 755 h 903"/>
              <a:gd name="T14" fmla="*/ 660 w 847"/>
              <a:gd name="T15" fmla="*/ 586 h 903"/>
              <a:gd name="T16" fmla="*/ 629 w 847"/>
              <a:gd name="T17" fmla="*/ 586 h 903"/>
              <a:gd name="T18" fmla="*/ 629 w 847"/>
              <a:gd name="T19" fmla="*/ 716 h 903"/>
              <a:gd name="T20" fmla="*/ 630 w 847"/>
              <a:gd name="T21" fmla="*/ 719 h 903"/>
              <a:gd name="T22" fmla="*/ 631 w 847"/>
              <a:gd name="T23" fmla="*/ 722 h 903"/>
              <a:gd name="T24" fmla="*/ 633 w 847"/>
              <a:gd name="T25" fmla="*/ 724 h 903"/>
              <a:gd name="T26" fmla="*/ 807 w 847"/>
              <a:gd name="T27" fmla="*/ 596 h 903"/>
              <a:gd name="T28" fmla="*/ 644 w 847"/>
              <a:gd name="T29" fmla="*/ 510 h 903"/>
              <a:gd name="T30" fmla="*/ 607 w 847"/>
              <a:gd name="T31" fmla="*/ 899 h 903"/>
              <a:gd name="T32" fmla="*/ 837 w 847"/>
              <a:gd name="T33" fmla="*/ 743 h 903"/>
              <a:gd name="T34" fmla="*/ 808 w 847"/>
              <a:gd name="T35" fmla="*/ 737 h 903"/>
              <a:gd name="T36" fmla="*/ 645 w 847"/>
              <a:gd name="T37" fmla="*/ 872 h 903"/>
              <a:gd name="T38" fmla="*/ 481 w 847"/>
              <a:gd name="T39" fmla="*/ 675 h 903"/>
              <a:gd name="T40" fmla="*/ 676 w 847"/>
              <a:gd name="T41" fmla="*/ 543 h 903"/>
              <a:gd name="T42" fmla="*/ 808 w 847"/>
              <a:gd name="T43" fmla="*/ 737 h 903"/>
              <a:gd name="T44" fmla="*/ 284 w 847"/>
              <a:gd name="T45" fmla="*/ 736 h 903"/>
              <a:gd name="T46" fmla="*/ 485 w 847"/>
              <a:gd name="T47" fmla="*/ 536 h 903"/>
              <a:gd name="T48" fmla="*/ 526 w 847"/>
              <a:gd name="T49" fmla="*/ 505 h 903"/>
              <a:gd name="T50" fmla="*/ 732 w 847"/>
              <a:gd name="T51" fmla="*/ 306 h 903"/>
              <a:gd name="T52" fmla="*/ 740 w 847"/>
              <a:gd name="T53" fmla="*/ 494 h 903"/>
              <a:gd name="T54" fmla="*/ 772 w 847"/>
              <a:gd name="T55" fmla="*/ 505 h 903"/>
              <a:gd name="T56" fmla="*/ 772 w 847"/>
              <a:gd name="T57" fmla="*/ 208 h 903"/>
              <a:gd name="T58" fmla="*/ 40 w 847"/>
              <a:gd name="T59" fmla="*/ 167 h 903"/>
              <a:gd name="T60" fmla="*/ 0 w 847"/>
              <a:gd name="T61" fmla="*/ 314 h 903"/>
              <a:gd name="T62" fmla="*/ 0 w 847"/>
              <a:gd name="T63" fmla="*/ 536 h 903"/>
              <a:gd name="T64" fmla="*/ 0 w 847"/>
              <a:gd name="T65" fmla="*/ 751 h 903"/>
              <a:gd name="T66" fmla="*/ 427 w 847"/>
              <a:gd name="T67" fmla="*/ 791 h 903"/>
              <a:gd name="T68" fmla="*/ 32 w 847"/>
              <a:gd name="T69" fmla="*/ 314 h 903"/>
              <a:gd name="T70" fmla="*/ 40 w 847"/>
              <a:gd name="T71" fmla="*/ 306 h 903"/>
              <a:gd name="T72" fmla="*/ 252 w 847"/>
              <a:gd name="T73" fmla="*/ 505 h 903"/>
              <a:gd name="T74" fmla="*/ 32 w 847"/>
              <a:gd name="T75" fmla="*/ 314 h 903"/>
              <a:gd name="T76" fmla="*/ 252 w 847"/>
              <a:gd name="T77" fmla="*/ 536 h 903"/>
              <a:gd name="T78" fmla="*/ 40 w 847"/>
              <a:gd name="T79" fmla="*/ 736 h 903"/>
              <a:gd name="T80" fmla="*/ 32 w 847"/>
              <a:gd name="T81" fmla="*/ 536 h 903"/>
              <a:gd name="T82" fmla="*/ 284 w 847"/>
              <a:gd name="T83" fmla="*/ 505 h 903"/>
              <a:gd name="T84" fmla="*/ 284 w 847"/>
              <a:gd name="T85" fmla="*/ 306 h 903"/>
              <a:gd name="T86" fmla="*/ 495 w 847"/>
              <a:gd name="T87" fmla="*/ 505 h 903"/>
              <a:gd name="T88" fmla="*/ 511 w 847"/>
              <a:gd name="T89" fmla="*/ 207 h 903"/>
              <a:gd name="T90" fmla="*/ 538 w 847"/>
              <a:gd name="T91" fmla="*/ 235 h 903"/>
              <a:gd name="T92" fmla="*/ 483 w 847"/>
              <a:gd name="T93" fmla="*/ 235 h 903"/>
              <a:gd name="T94" fmla="*/ 268 w 847"/>
              <a:gd name="T95" fmla="*/ 207 h 903"/>
              <a:gd name="T96" fmla="*/ 295 w 847"/>
              <a:gd name="T97" fmla="*/ 235 h 903"/>
              <a:gd name="T98" fmla="*/ 241 w 847"/>
              <a:gd name="T99" fmla="*/ 23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47" h="903">
                <a:moveTo>
                  <a:pt x="217" y="100"/>
                </a:moveTo>
                <a:cubicBezTo>
                  <a:pt x="217" y="121"/>
                  <a:pt x="234" y="138"/>
                  <a:pt x="255" y="138"/>
                </a:cubicBezTo>
                <a:lnTo>
                  <a:pt x="517" y="138"/>
                </a:lnTo>
                <a:cubicBezTo>
                  <a:pt x="538" y="138"/>
                  <a:pt x="555" y="121"/>
                  <a:pt x="555" y="100"/>
                </a:cubicBezTo>
                <a:cubicBezTo>
                  <a:pt x="555" y="79"/>
                  <a:pt x="538" y="61"/>
                  <a:pt x="517" y="61"/>
                </a:cubicBezTo>
                <a:lnTo>
                  <a:pt x="448" y="61"/>
                </a:lnTo>
                <a:cubicBezTo>
                  <a:pt x="448" y="27"/>
                  <a:pt x="420" y="0"/>
                  <a:pt x="386" y="0"/>
                </a:cubicBezTo>
                <a:cubicBezTo>
                  <a:pt x="352" y="0"/>
                  <a:pt x="324" y="27"/>
                  <a:pt x="324" y="61"/>
                </a:cubicBezTo>
                <a:lnTo>
                  <a:pt x="255" y="61"/>
                </a:lnTo>
                <a:cubicBezTo>
                  <a:pt x="234" y="61"/>
                  <a:pt x="217" y="79"/>
                  <a:pt x="217" y="100"/>
                </a:cubicBezTo>
                <a:close/>
                <a:moveTo>
                  <a:pt x="686" y="777"/>
                </a:moveTo>
                <a:cubicBezTo>
                  <a:pt x="689" y="780"/>
                  <a:pt x="693" y="782"/>
                  <a:pt x="697" y="782"/>
                </a:cubicBezTo>
                <a:cubicBezTo>
                  <a:pt x="702" y="782"/>
                  <a:pt x="706" y="780"/>
                  <a:pt x="709" y="777"/>
                </a:cubicBezTo>
                <a:cubicBezTo>
                  <a:pt x="715" y="771"/>
                  <a:pt x="715" y="761"/>
                  <a:pt x="709" y="755"/>
                </a:cubicBezTo>
                <a:lnTo>
                  <a:pt x="660" y="706"/>
                </a:lnTo>
                <a:lnTo>
                  <a:pt x="660" y="586"/>
                </a:lnTo>
                <a:cubicBezTo>
                  <a:pt x="660" y="577"/>
                  <a:pt x="653" y="570"/>
                  <a:pt x="644" y="570"/>
                </a:cubicBezTo>
                <a:cubicBezTo>
                  <a:pt x="636" y="570"/>
                  <a:pt x="629" y="577"/>
                  <a:pt x="629" y="586"/>
                </a:cubicBezTo>
                <a:lnTo>
                  <a:pt x="629" y="713"/>
                </a:lnTo>
                <a:cubicBezTo>
                  <a:pt x="629" y="714"/>
                  <a:pt x="629" y="715"/>
                  <a:pt x="629" y="716"/>
                </a:cubicBezTo>
                <a:cubicBezTo>
                  <a:pt x="629" y="716"/>
                  <a:pt x="629" y="717"/>
                  <a:pt x="629" y="717"/>
                </a:cubicBezTo>
                <a:cubicBezTo>
                  <a:pt x="629" y="718"/>
                  <a:pt x="630" y="718"/>
                  <a:pt x="630" y="719"/>
                </a:cubicBezTo>
                <a:cubicBezTo>
                  <a:pt x="630" y="719"/>
                  <a:pt x="630" y="720"/>
                  <a:pt x="631" y="720"/>
                </a:cubicBezTo>
                <a:cubicBezTo>
                  <a:pt x="631" y="721"/>
                  <a:pt x="631" y="721"/>
                  <a:pt x="631" y="722"/>
                </a:cubicBezTo>
                <a:cubicBezTo>
                  <a:pt x="632" y="722"/>
                  <a:pt x="632" y="723"/>
                  <a:pt x="633" y="724"/>
                </a:cubicBezTo>
                <a:cubicBezTo>
                  <a:pt x="633" y="724"/>
                  <a:pt x="633" y="724"/>
                  <a:pt x="633" y="724"/>
                </a:cubicBezTo>
                <a:lnTo>
                  <a:pt x="686" y="777"/>
                </a:lnTo>
                <a:close/>
                <a:moveTo>
                  <a:pt x="807" y="596"/>
                </a:moveTo>
                <a:cubicBezTo>
                  <a:pt x="777" y="552"/>
                  <a:pt x="733" y="523"/>
                  <a:pt x="681" y="513"/>
                </a:cubicBezTo>
                <a:cubicBezTo>
                  <a:pt x="669" y="511"/>
                  <a:pt x="657" y="510"/>
                  <a:pt x="644" y="510"/>
                </a:cubicBezTo>
                <a:cubicBezTo>
                  <a:pt x="550" y="510"/>
                  <a:pt x="469" y="577"/>
                  <a:pt x="451" y="669"/>
                </a:cubicBezTo>
                <a:cubicBezTo>
                  <a:pt x="431" y="776"/>
                  <a:pt x="501" y="879"/>
                  <a:pt x="607" y="899"/>
                </a:cubicBezTo>
                <a:cubicBezTo>
                  <a:pt x="620" y="902"/>
                  <a:pt x="632" y="903"/>
                  <a:pt x="645" y="903"/>
                </a:cubicBezTo>
                <a:cubicBezTo>
                  <a:pt x="739" y="903"/>
                  <a:pt x="820" y="836"/>
                  <a:pt x="837" y="743"/>
                </a:cubicBezTo>
                <a:cubicBezTo>
                  <a:pt x="847" y="692"/>
                  <a:pt x="836" y="639"/>
                  <a:pt x="807" y="596"/>
                </a:cubicBezTo>
                <a:close/>
                <a:moveTo>
                  <a:pt x="808" y="737"/>
                </a:moveTo>
                <a:lnTo>
                  <a:pt x="808" y="737"/>
                </a:lnTo>
                <a:cubicBezTo>
                  <a:pt x="793" y="816"/>
                  <a:pt x="724" y="872"/>
                  <a:pt x="645" y="872"/>
                </a:cubicBezTo>
                <a:cubicBezTo>
                  <a:pt x="634" y="872"/>
                  <a:pt x="624" y="871"/>
                  <a:pt x="613" y="869"/>
                </a:cubicBezTo>
                <a:cubicBezTo>
                  <a:pt x="523" y="852"/>
                  <a:pt x="464" y="765"/>
                  <a:pt x="481" y="675"/>
                </a:cubicBezTo>
                <a:cubicBezTo>
                  <a:pt x="496" y="597"/>
                  <a:pt x="565" y="540"/>
                  <a:pt x="644" y="540"/>
                </a:cubicBezTo>
                <a:cubicBezTo>
                  <a:pt x="655" y="540"/>
                  <a:pt x="665" y="541"/>
                  <a:pt x="676" y="543"/>
                </a:cubicBezTo>
                <a:cubicBezTo>
                  <a:pt x="719" y="551"/>
                  <a:pt x="757" y="576"/>
                  <a:pt x="782" y="613"/>
                </a:cubicBezTo>
                <a:cubicBezTo>
                  <a:pt x="807" y="650"/>
                  <a:pt x="816" y="694"/>
                  <a:pt x="808" y="737"/>
                </a:cubicBezTo>
                <a:close/>
                <a:moveTo>
                  <a:pt x="413" y="736"/>
                </a:moveTo>
                <a:lnTo>
                  <a:pt x="284" y="736"/>
                </a:lnTo>
                <a:lnTo>
                  <a:pt x="284" y="536"/>
                </a:lnTo>
                <a:lnTo>
                  <a:pt x="485" y="536"/>
                </a:lnTo>
                <a:cubicBezTo>
                  <a:pt x="497" y="524"/>
                  <a:pt x="512" y="514"/>
                  <a:pt x="527" y="505"/>
                </a:cubicBezTo>
                <a:lnTo>
                  <a:pt x="526" y="505"/>
                </a:lnTo>
                <a:lnTo>
                  <a:pt x="526" y="306"/>
                </a:lnTo>
                <a:lnTo>
                  <a:pt x="732" y="306"/>
                </a:lnTo>
                <a:cubicBezTo>
                  <a:pt x="736" y="306"/>
                  <a:pt x="740" y="309"/>
                  <a:pt x="740" y="314"/>
                </a:cubicBezTo>
                <a:lnTo>
                  <a:pt x="740" y="494"/>
                </a:lnTo>
                <a:cubicBezTo>
                  <a:pt x="751" y="499"/>
                  <a:pt x="762" y="505"/>
                  <a:pt x="772" y="511"/>
                </a:cubicBezTo>
                <a:lnTo>
                  <a:pt x="772" y="505"/>
                </a:lnTo>
                <a:lnTo>
                  <a:pt x="772" y="314"/>
                </a:lnTo>
                <a:lnTo>
                  <a:pt x="772" y="208"/>
                </a:lnTo>
                <a:cubicBezTo>
                  <a:pt x="772" y="185"/>
                  <a:pt x="754" y="167"/>
                  <a:pt x="732" y="167"/>
                </a:cubicBezTo>
                <a:lnTo>
                  <a:pt x="40" y="167"/>
                </a:lnTo>
                <a:cubicBezTo>
                  <a:pt x="18" y="167"/>
                  <a:pt x="0" y="185"/>
                  <a:pt x="0" y="208"/>
                </a:cubicBezTo>
                <a:lnTo>
                  <a:pt x="0" y="314"/>
                </a:lnTo>
                <a:lnTo>
                  <a:pt x="0" y="505"/>
                </a:lnTo>
                <a:lnTo>
                  <a:pt x="0" y="536"/>
                </a:lnTo>
                <a:lnTo>
                  <a:pt x="0" y="727"/>
                </a:lnTo>
                <a:lnTo>
                  <a:pt x="0" y="751"/>
                </a:lnTo>
                <a:cubicBezTo>
                  <a:pt x="0" y="773"/>
                  <a:pt x="18" y="791"/>
                  <a:pt x="40" y="791"/>
                </a:cubicBezTo>
                <a:lnTo>
                  <a:pt x="427" y="791"/>
                </a:lnTo>
                <a:cubicBezTo>
                  <a:pt x="420" y="773"/>
                  <a:pt x="415" y="755"/>
                  <a:pt x="413" y="736"/>
                </a:cubicBezTo>
                <a:close/>
                <a:moveTo>
                  <a:pt x="32" y="314"/>
                </a:moveTo>
                <a:lnTo>
                  <a:pt x="32" y="314"/>
                </a:lnTo>
                <a:cubicBezTo>
                  <a:pt x="32" y="309"/>
                  <a:pt x="36" y="306"/>
                  <a:pt x="40" y="306"/>
                </a:cubicBezTo>
                <a:lnTo>
                  <a:pt x="252" y="306"/>
                </a:lnTo>
                <a:lnTo>
                  <a:pt x="252" y="505"/>
                </a:lnTo>
                <a:lnTo>
                  <a:pt x="32" y="505"/>
                </a:lnTo>
                <a:lnTo>
                  <a:pt x="32" y="314"/>
                </a:lnTo>
                <a:close/>
                <a:moveTo>
                  <a:pt x="252" y="536"/>
                </a:moveTo>
                <a:lnTo>
                  <a:pt x="252" y="536"/>
                </a:lnTo>
                <a:lnTo>
                  <a:pt x="252" y="736"/>
                </a:lnTo>
                <a:lnTo>
                  <a:pt x="40" y="736"/>
                </a:lnTo>
                <a:cubicBezTo>
                  <a:pt x="36" y="736"/>
                  <a:pt x="32" y="732"/>
                  <a:pt x="32" y="727"/>
                </a:cubicBezTo>
                <a:lnTo>
                  <a:pt x="32" y="536"/>
                </a:lnTo>
                <a:lnTo>
                  <a:pt x="252" y="536"/>
                </a:lnTo>
                <a:close/>
                <a:moveTo>
                  <a:pt x="284" y="505"/>
                </a:moveTo>
                <a:lnTo>
                  <a:pt x="284" y="505"/>
                </a:lnTo>
                <a:lnTo>
                  <a:pt x="284" y="306"/>
                </a:lnTo>
                <a:lnTo>
                  <a:pt x="495" y="306"/>
                </a:lnTo>
                <a:lnTo>
                  <a:pt x="495" y="505"/>
                </a:lnTo>
                <a:lnTo>
                  <a:pt x="284" y="505"/>
                </a:lnTo>
                <a:close/>
                <a:moveTo>
                  <a:pt x="511" y="207"/>
                </a:moveTo>
                <a:lnTo>
                  <a:pt x="511" y="207"/>
                </a:lnTo>
                <a:cubicBezTo>
                  <a:pt x="526" y="207"/>
                  <a:pt x="538" y="219"/>
                  <a:pt x="538" y="235"/>
                </a:cubicBezTo>
                <a:cubicBezTo>
                  <a:pt x="538" y="250"/>
                  <a:pt x="526" y="262"/>
                  <a:pt x="511" y="262"/>
                </a:cubicBezTo>
                <a:cubicBezTo>
                  <a:pt x="496" y="262"/>
                  <a:pt x="483" y="250"/>
                  <a:pt x="483" y="235"/>
                </a:cubicBezTo>
                <a:cubicBezTo>
                  <a:pt x="483" y="219"/>
                  <a:pt x="496" y="207"/>
                  <a:pt x="511" y="207"/>
                </a:cubicBezTo>
                <a:close/>
                <a:moveTo>
                  <a:pt x="268" y="207"/>
                </a:moveTo>
                <a:lnTo>
                  <a:pt x="268" y="207"/>
                </a:lnTo>
                <a:cubicBezTo>
                  <a:pt x="283" y="207"/>
                  <a:pt x="295" y="219"/>
                  <a:pt x="295" y="235"/>
                </a:cubicBezTo>
                <a:cubicBezTo>
                  <a:pt x="295" y="250"/>
                  <a:pt x="283" y="262"/>
                  <a:pt x="268" y="262"/>
                </a:cubicBezTo>
                <a:cubicBezTo>
                  <a:pt x="253" y="262"/>
                  <a:pt x="241" y="250"/>
                  <a:pt x="241" y="235"/>
                </a:cubicBezTo>
                <a:cubicBezTo>
                  <a:pt x="241" y="219"/>
                  <a:pt x="253" y="207"/>
                  <a:pt x="268" y="20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39"/>
          <p:cNvSpPr>
            <a:spLocks noChangeAspect="1" noChangeArrowheads="1"/>
          </p:cNvSpPr>
          <p:nvPr/>
        </p:nvSpPr>
        <p:spPr bwMode="auto">
          <a:xfrm>
            <a:off x="5071269" y="4855188"/>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20" name="TextBox 19"/>
          <p:cNvSpPr txBox="1"/>
          <p:nvPr/>
        </p:nvSpPr>
        <p:spPr>
          <a:xfrm>
            <a:off x="4984430" y="4763746"/>
            <a:ext cx="2264889" cy="400110"/>
          </a:xfrm>
          <a:prstGeom prst="rect">
            <a:avLst/>
          </a:prstGeom>
          <a:noFill/>
        </p:spPr>
        <p:txBody>
          <a:bodyPr wrap="square" rtlCol="0">
            <a:spAutoFit/>
          </a:bodyPr>
          <a:lstStyle/>
          <a:p>
            <a:pPr algn="ctr"/>
            <a:r>
              <a:rPr lang="zh-CN" altLang="en-US" sz="2000" dirty="0" smtClean="0">
                <a:solidFill>
                  <a:schemeClr val="accent2"/>
                </a:solidFill>
                <a:latin typeface="+mn-ea"/>
                <a:ea typeface="+mn-ea"/>
              </a:rPr>
              <a:t>专业采访</a:t>
            </a:r>
            <a:endParaRPr lang="zh-CN" altLang="en-US" sz="2000" dirty="0">
              <a:solidFill>
                <a:schemeClr val="accent2"/>
              </a:solidFill>
              <a:latin typeface="+mn-ea"/>
              <a:ea typeface="+mn-ea"/>
            </a:endParaRPr>
          </a:p>
        </p:txBody>
      </p:sp>
    </p:spTree>
    <p:extLst>
      <p:ext uri="{BB962C8B-B14F-4D97-AF65-F5344CB8AC3E}">
        <p14:creationId xmlns:p14="http://schemas.microsoft.com/office/powerpoint/2010/main" val="2557174653"/>
      </p:ext>
    </p:extLst>
  </p:cSld>
  <p:clrMapOvr>
    <a:masterClrMapping/>
  </p:clrMapOvr>
  <p:transition spd="slow" advTm="5487">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000"/>
                                        <p:tgtEl>
                                          <p:spTgt spid="8"/>
                                        </p:tgtEl>
                                      </p:cBhvr>
                                    </p:animEffect>
                                  </p:childTnLst>
                                </p:cTn>
                              </p:par>
                            </p:childTnLst>
                          </p:cTn>
                        </p:par>
                        <p:par>
                          <p:cTn id="12" fill="hold">
                            <p:stCondLst>
                              <p:cond delay="1500"/>
                            </p:stCondLst>
                            <p:childTnLst>
                              <p:par>
                                <p:cTn id="13" presetID="31"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 calcmode="lin" valueType="num">
                                      <p:cBhvr>
                                        <p:cTn id="17" dur="500" fill="hold"/>
                                        <p:tgtEl>
                                          <p:spTgt spid="11"/>
                                        </p:tgtEl>
                                        <p:attrNameLst>
                                          <p:attrName>style.rotation</p:attrName>
                                        </p:attrNameLst>
                                      </p:cBhvr>
                                      <p:tavLst>
                                        <p:tav tm="0">
                                          <p:val>
                                            <p:fltVal val="90"/>
                                          </p:val>
                                        </p:tav>
                                        <p:tav tm="100000">
                                          <p:val>
                                            <p:fltVal val="0"/>
                                          </p:val>
                                        </p:tav>
                                      </p:tavLst>
                                    </p:anim>
                                    <p:animEffect transition="in" filter="fade">
                                      <p:cBhvr>
                                        <p:cTn id="18" dur="500"/>
                                        <p:tgtEl>
                                          <p:spTgt spid="11"/>
                                        </p:tgtEl>
                                      </p:cBhvr>
                                    </p:animEffect>
                                  </p:childTnLst>
                                </p:cTn>
                              </p:par>
                            </p:childTnLst>
                          </p:cTn>
                        </p:par>
                        <p:par>
                          <p:cTn id="19" fill="hold">
                            <p:stCondLst>
                              <p:cond delay="20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3"/>
                                        </p:tgtEl>
                                        <p:attrNameLst>
                                          <p:attrName>ppt_y</p:attrName>
                                        </p:attrNameLst>
                                      </p:cBhvr>
                                      <p:tavLst>
                                        <p:tav tm="0">
                                          <p:val>
                                            <p:strVal val="#ppt_y"/>
                                          </p:val>
                                        </p:tav>
                                        <p:tav tm="100000">
                                          <p:val>
                                            <p:strVal val="#ppt_y"/>
                                          </p:val>
                                        </p:tav>
                                      </p:tavLst>
                                    </p:anim>
                                    <p:anim calcmode="lin" valueType="num">
                                      <p:cBhvr>
                                        <p:cTn id="2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3"/>
                                        </p:tgtEl>
                                      </p:cBhvr>
                                    </p:animEffect>
                                  </p:childTnLst>
                                </p:cTn>
                              </p:par>
                            </p:childTnLst>
                          </p:cTn>
                        </p:par>
                        <p:par>
                          <p:cTn id="27" fill="hold">
                            <p:stCondLst>
                              <p:cond delay="2650"/>
                            </p:stCondLst>
                            <p:childTnLst>
                              <p:par>
                                <p:cTn id="28" presetID="16" presetClass="entr" presetSubtype="21"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childTnLst>
                          </p:cTn>
                        </p:par>
                        <p:par>
                          <p:cTn id="31" fill="hold">
                            <p:stCondLst>
                              <p:cond delay="3150"/>
                            </p:stCondLst>
                            <p:childTnLst>
                              <p:par>
                                <p:cTn id="32" presetID="2" presetClass="entr" presetSubtype="12"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0-#ppt_w/2"/>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3650"/>
                            </p:stCondLst>
                            <p:childTnLst>
                              <p:par>
                                <p:cTn id="37" presetID="22" presetClass="entr" presetSubtype="8"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P spid="16" grpId="0" animBg="1"/>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a:ea typeface="微软雅黑"/>
              </a:rPr>
              <a:t>3.1</a:t>
            </a:r>
            <a:r>
              <a:rPr lang="zh-CN" altLang="en-US" sz="2800" dirty="0">
                <a:solidFill>
                  <a:schemeClr val="accent2"/>
                </a:solidFill>
                <a:latin typeface="微软雅黑"/>
                <a:ea typeface="微软雅黑"/>
              </a:rPr>
              <a:t>职业</a:t>
            </a:r>
            <a:r>
              <a:rPr lang="zh-CN" altLang="en-US" sz="2800" dirty="0" smtClean="0">
                <a:solidFill>
                  <a:schemeClr val="accent2"/>
                </a:solidFill>
                <a:latin typeface="微软雅黑"/>
                <a:ea typeface="微软雅黑"/>
              </a:rPr>
              <a:t>访谈</a:t>
            </a:r>
            <a:endParaRPr lang="zh-CN" altLang="en-US" sz="2800" dirty="0">
              <a:solidFill>
                <a:schemeClr val="accent2"/>
              </a:solidFill>
              <a:latin typeface="微软雅黑"/>
              <a:ea typeface="微软雅黑"/>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smtClean="0">
                <a:solidFill>
                  <a:schemeClr val="accent2"/>
                </a:solidFill>
              </a:rPr>
              <a:t>Part</a:t>
            </a:r>
            <a:r>
              <a:rPr lang="en-US" altLang="zh-CN" dirty="0" smtClean="0">
                <a:solidFill>
                  <a:schemeClr val="accent2"/>
                </a:solidFill>
              </a:rPr>
              <a:t>  3</a:t>
            </a:r>
            <a:endParaRPr lang="zh-CN" altLang="en-US" dirty="0">
              <a:solidFill>
                <a:schemeClr val="accent2"/>
              </a:solidFill>
            </a:endParaRPr>
          </a:p>
        </p:txBody>
      </p:sp>
      <p:sp>
        <p:nvSpPr>
          <p:cNvPr id="26" name="Freeform 11"/>
          <p:cNvSpPr>
            <a:spLocks/>
          </p:cNvSpPr>
          <p:nvPr/>
        </p:nvSpPr>
        <p:spPr bwMode="auto">
          <a:xfrm>
            <a:off x="7466533" y="1641547"/>
            <a:ext cx="995363" cy="4243387"/>
          </a:xfrm>
          <a:custGeom>
            <a:avLst/>
            <a:gdLst>
              <a:gd name="T0" fmla="*/ 0 w 1412"/>
              <a:gd name="T1" fmla="*/ 82 h 6009"/>
              <a:gd name="T2" fmla="*/ 0 w 1412"/>
              <a:gd name="T3" fmla="*/ 0 h 6009"/>
              <a:gd name="T4" fmla="*/ 283 w 1412"/>
              <a:gd name="T5" fmla="*/ 71 h 6009"/>
              <a:gd name="T6" fmla="*/ 518 w 1412"/>
              <a:gd name="T7" fmla="*/ 182 h 6009"/>
              <a:gd name="T8" fmla="*/ 723 w 1412"/>
              <a:gd name="T9" fmla="*/ 367 h 6009"/>
              <a:gd name="T10" fmla="*/ 863 w 1412"/>
              <a:gd name="T11" fmla="*/ 597 h 6009"/>
              <a:gd name="T12" fmla="*/ 935 w 1412"/>
              <a:gd name="T13" fmla="*/ 848 h 6009"/>
              <a:gd name="T14" fmla="*/ 966 w 1412"/>
              <a:gd name="T15" fmla="*/ 1141 h 6009"/>
              <a:gd name="T16" fmla="*/ 931 w 1412"/>
              <a:gd name="T17" fmla="*/ 1500 h 6009"/>
              <a:gd name="T18" fmla="*/ 856 w 1412"/>
              <a:gd name="T19" fmla="*/ 1831 h 6009"/>
              <a:gd name="T20" fmla="*/ 828 w 1412"/>
              <a:gd name="T21" fmla="*/ 2176 h 6009"/>
              <a:gd name="T22" fmla="*/ 869 w 1412"/>
              <a:gd name="T23" fmla="*/ 2502 h 6009"/>
              <a:gd name="T24" fmla="*/ 961 w 1412"/>
              <a:gd name="T25" fmla="*/ 2687 h 6009"/>
              <a:gd name="T26" fmla="*/ 1110 w 1412"/>
              <a:gd name="T27" fmla="*/ 2815 h 6009"/>
              <a:gd name="T28" fmla="*/ 1244 w 1412"/>
              <a:gd name="T29" fmla="*/ 2889 h 6009"/>
              <a:gd name="T30" fmla="*/ 1412 w 1412"/>
              <a:gd name="T31" fmla="*/ 2920 h 6009"/>
              <a:gd name="T32" fmla="*/ 1412 w 1412"/>
              <a:gd name="T33" fmla="*/ 3079 h 6009"/>
              <a:gd name="T34" fmla="*/ 1156 w 1412"/>
              <a:gd name="T35" fmla="*/ 3164 h 6009"/>
              <a:gd name="T36" fmla="*/ 999 w 1412"/>
              <a:gd name="T37" fmla="*/ 3291 h 6009"/>
              <a:gd name="T38" fmla="*/ 880 w 1412"/>
              <a:gd name="T39" fmla="*/ 3508 h 6009"/>
              <a:gd name="T40" fmla="*/ 826 w 1412"/>
              <a:gd name="T41" fmla="*/ 3804 h 6009"/>
              <a:gd name="T42" fmla="*/ 850 w 1412"/>
              <a:gd name="T43" fmla="*/ 4193 h 6009"/>
              <a:gd name="T44" fmla="*/ 884 w 1412"/>
              <a:gd name="T45" fmla="*/ 4452 h 6009"/>
              <a:gd name="T46" fmla="*/ 935 w 1412"/>
              <a:gd name="T47" fmla="*/ 4752 h 6009"/>
              <a:gd name="T48" fmla="*/ 944 w 1412"/>
              <a:gd name="T49" fmla="*/ 5046 h 6009"/>
              <a:gd name="T50" fmla="*/ 893 w 1412"/>
              <a:gd name="T51" fmla="*/ 5331 h 6009"/>
              <a:gd name="T52" fmla="*/ 792 w 1412"/>
              <a:gd name="T53" fmla="*/ 5553 h 6009"/>
              <a:gd name="T54" fmla="*/ 639 w 1412"/>
              <a:gd name="T55" fmla="*/ 5737 h 6009"/>
              <a:gd name="T56" fmla="*/ 458 w 1412"/>
              <a:gd name="T57" fmla="*/ 5879 h 6009"/>
              <a:gd name="T58" fmla="*/ 310 w 1412"/>
              <a:gd name="T59" fmla="*/ 5967 h 6009"/>
              <a:gd name="T60" fmla="*/ 212 w 1412"/>
              <a:gd name="T61" fmla="*/ 6005 h 6009"/>
              <a:gd name="T62" fmla="*/ 171 w 1412"/>
              <a:gd name="T63" fmla="*/ 5973 h 6009"/>
              <a:gd name="T64" fmla="*/ 208 w 1412"/>
              <a:gd name="T65" fmla="*/ 5905 h 6009"/>
              <a:gd name="T66" fmla="*/ 300 w 1412"/>
              <a:gd name="T67" fmla="*/ 5840 h 6009"/>
              <a:gd name="T68" fmla="*/ 445 w 1412"/>
              <a:gd name="T69" fmla="*/ 5705 h 6009"/>
              <a:gd name="T70" fmla="*/ 564 w 1412"/>
              <a:gd name="T71" fmla="*/ 5512 h 6009"/>
              <a:gd name="T72" fmla="*/ 625 w 1412"/>
              <a:gd name="T73" fmla="*/ 5315 h 6009"/>
              <a:gd name="T74" fmla="*/ 638 w 1412"/>
              <a:gd name="T75" fmla="*/ 5121 h 6009"/>
              <a:gd name="T76" fmla="*/ 618 w 1412"/>
              <a:gd name="T77" fmla="*/ 4825 h 6009"/>
              <a:gd name="T78" fmla="*/ 584 w 1412"/>
              <a:gd name="T79" fmla="*/ 4415 h 6009"/>
              <a:gd name="T80" fmla="*/ 578 w 1412"/>
              <a:gd name="T81" fmla="*/ 4048 h 6009"/>
              <a:gd name="T82" fmla="*/ 632 w 1412"/>
              <a:gd name="T83" fmla="*/ 3704 h 6009"/>
              <a:gd name="T84" fmla="*/ 772 w 1412"/>
              <a:gd name="T85" fmla="*/ 3412 h 6009"/>
              <a:gd name="T86" fmla="*/ 941 w 1412"/>
              <a:gd name="T87" fmla="*/ 3215 h 6009"/>
              <a:gd name="T88" fmla="*/ 1273 w 1412"/>
              <a:gd name="T89" fmla="*/ 3012 h 6009"/>
              <a:gd name="T90" fmla="*/ 1034 w 1412"/>
              <a:gd name="T91" fmla="*/ 2880 h 6009"/>
              <a:gd name="T92" fmla="*/ 884 w 1412"/>
              <a:gd name="T93" fmla="*/ 2767 h 6009"/>
              <a:gd name="T94" fmla="*/ 739 w 1412"/>
              <a:gd name="T95" fmla="*/ 2564 h 6009"/>
              <a:gd name="T96" fmla="*/ 611 w 1412"/>
              <a:gd name="T97" fmla="*/ 2279 h 6009"/>
              <a:gd name="T98" fmla="*/ 558 w 1412"/>
              <a:gd name="T99" fmla="*/ 1973 h 6009"/>
              <a:gd name="T100" fmla="*/ 562 w 1412"/>
              <a:gd name="T101" fmla="*/ 1648 h 6009"/>
              <a:gd name="T102" fmla="*/ 605 w 1412"/>
              <a:gd name="T103" fmla="*/ 1308 h 6009"/>
              <a:gd name="T104" fmla="*/ 646 w 1412"/>
              <a:gd name="T105" fmla="*/ 904 h 6009"/>
              <a:gd name="T106" fmla="*/ 619 w 1412"/>
              <a:gd name="T107" fmla="*/ 644 h 6009"/>
              <a:gd name="T108" fmla="*/ 520 w 1412"/>
              <a:gd name="T109" fmla="*/ 441 h 6009"/>
              <a:gd name="T110" fmla="*/ 341 w 1412"/>
              <a:gd name="T111" fmla="*/ 240 h 6009"/>
              <a:gd name="T112" fmla="*/ 152 w 1412"/>
              <a:gd name="T113" fmla="*/ 132 h 6009"/>
              <a:gd name="T114" fmla="*/ 0 w 1412"/>
              <a:gd name="T115" fmla="*/ 82 h 6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2" h="6009">
                <a:moveTo>
                  <a:pt x="0" y="82"/>
                </a:moveTo>
                <a:lnTo>
                  <a:pt x="0" y="0"/>
                </a:lnTo>
                <a:cubicBezTo>
                  <a:pt x="108" y="24"/>
                  <a:pt x="202" y="47"/>
                  <a:pt x="283" y="71"/>
                </a:cubicBezTo>
                <a:cubicBezTo>
                  <a:pt x="364" y="95"/>
                  <a:pt x="442" y="132"/>
                  <a:pt x="518" y="182"/>
                </a:cubicBezTo>
                <a:cubicBezTo>
                  <a:pt x="594" y="231"/>
                  <a:pt x="662" y="293"/>
                  <a:pt x="723" y="367"/>
                </a:cubicBezTo>
                <a:cubicBezTo>
                  <a:pt x="784" y="443"/>
                  <a:pt x="830" y="519"/>
                  <a:pt x="863" y="597"/>
                </a:cubicBezTo>
                <a:cubicBezTo>
                  <a:pt x="894" y="675"/>
                  <a:pt x="917" y="759"/>
                  <a:pt x="935" y="848"/>
                </a:cubicBezTo>
                <a:cubicBezTo>
                  <a:pt x="952" y="937"/>
                  <a:pt x="963" y="1036"/>
                  <a:pt x="966" y="1141"/>
                </a:cubicBezTo>
                <a:cubicBezTo>
                  <a:pt x="970" y="1248"/>
                  <a:pt x="959" y="1368"/>
                  <a:pt x="931" y="1500"/>
                </a:cubicBezTo>
                <a:lnTo>
                  <a:pt x="856" y="1831"/>
                </a:lnTo>
                <a:cubicBezTo>
                  <a:pt x="834" y="1941"/>
                  <a:pt x="826" y="2055"/>
                  <a:pt x="828" y="2176"/>
                </a:cubicBezTo>
                <a:cubicBezTo>
                  <a:pt x="828" y="2308"/>
                  <a:pt x="841" y="2417"/>
                  <a:pt x="869" y="2502"/>
                </a:cubicBezTo>
                <a:cubicBezTo>
                  <a:pt x="896" y="2587"/>
                  <a:pt x="926" y="2649"/>
                  <a:pt x="961" y="2687"/>
                </a:cubicBezTo>
                <a:cubicBezTo>
                  <a:pt x="994" y="2724"/>
                  <a:pt x="1044" y="2767"/>
                  <a:pt x="1110" y="2815"/>
                </a:cubicBezTo>
                <a:cubicBezTo>
                  <a:pt x="1176" y="2862"/>
                  <a:pt x="1221" y="2887"/>
                  <a:pt x="1244" y="2889"/>
                </a:cubicBezTo>
                <a:lnTo>
                  <a:pt x="1412" y="2920"/>
                </a:lnTo>
                <a:lnTo>
                  <a:pt x="1412" y="3079"/>
                </a:lnTo>
                <a:cubicBezTo>
                  <a:pt x="1298" y="3106"/>
                  <a:pt x="1213" y="3134"/>
                  <a:pt x="1156" y="3164"/>
                </a:cubicBezTo>
                <a:cubicBezTo>
                  <a:pt x="1099" y="3193"/>
                  <a:pt x="1047" y="3236"/>
                  <a:pt x="999" y="3291"/>
                </a:cubicBezTo>
                <a:cubicBezTo>
                  <a:pt x="952" y="3347"/>
                  <a:pt x="912" y="3419"/>
                  <a:pt x="880" y="3508"/>
                </a:cubicBezTo>
                <a:cubicBezTo>
                  <a:pt x="847" y="3596"/>
                  <a:pt x="829" y="3695"/>
                  <a:pt x="826" y="3804"/>
                </a:cubicBezTo>
                <a:cubicBezTo>
                  <a:pt x="823" y="3914"/>
                  <a:pt x="830" y="4043"/>
                  <a:pt x="850" y="4193"/>
                </a:cubicBezTo>
                <a:cubicBezTo>
                  <a:pt x="860" y="4296"/>
                  <a:pt x="872" y="4383"/>
                  <a:pt x="884" y="4452"/>
                </a:cubicBezTo>
                <a:lnTo>
                  <a:pt x="935" y="4752"/>
                </a:lnTo>
                <a:cubicBezTo>
                  <a:pt x="948" y="4855"/>
                  <a:pt x="951" y="4953"/>
                  <a:pt x="944" y="5046"/>
                </a:cubicBezTo>
                <a:cubicBezTo>
                  <a:pt x="936" y="5150"/>
                  <a:pt x="919" y="5246"/>
                  <a:pt x="893" y="5331"/>
                </a:cubicBezTo>
                <a:cubicBezTo>
                  <a:pt x="866" y="5416"/>
                  <a:pt x="832" y="5491"/>
                  <a:pt x="792" y="5553"/>
                </a:cubicBezTo>
                <a:cubicBezTo>
                  <a:pt x="753" y="5617"/>
                  <a:pt x="702" y="5678"/>
                  <a:pt x="639" y="5737"/>
                </a:cubicBezTo>
                <a:cubicBezTo>
                  <a:pt x="578" y="5796"/>
                  <a:pt x="517" y="5843"/>
                  <a:pt x="458" y="5879"/>
                </a:cubicBezTo>
                <a:lnTo>
                  <a:pt x="310" y="5967"/>
                </a:lnTo>
                <a:cubicBezTo>
                  <a:pt x="268" y="5997"/>
                  <a:pt x="235" y="6009"/>
                  <a:pt x="212" y="6005"/>
                </a:cubicBezTo>
                <a:cubicBezTo>
                  <a:pt x="189" y="6001"/>
                  <a:pt x="175" y="5990"/>
                  <a:pt x="171" y="5973"/>
                </a:cubicBezTo>
                <a:cubicBezTo>
                  <a:pt x="166" y="5954"/>
                  <a:pt x="179" y="5932"/>
                  <a:pt x="208" y="5905"/>
                </a:cubicBezTo>
                <a:cubicBezTo>
                  <a:pt x="219" y="5896"/>
                  <a:pt x="249" y="5874"/>
                  <a:pt x="300" y="5840"/>
                </a:cubicBezTo>
                <a:cubicBezTo>
                  <a:pt x="351" y="5804"/>
                  <a:pt x="399" y="5760"/>
                  <a:pt x="445" y="5705"/>
                </a:cubicBezTo>
                <a:cubicBezTo>
                  <a:pt x="492" y="5650"/>
                  <a:pt x="532" y="5587"/>
                  <a:pt x="564" y="5512"/>
                </a:cubicBezTo>
                <a:cubicBezTo>
                  <a:pt x="596" y="5439"/>
                  <a:pt x="617" y="5373"/>
                  <a:pt x="625" y="5315"/>
                </a:cubicBezTo>
                <a:cubicBezTo>
                  <a:pt x="634" y="5258"/>
                  <a:pt x="638" y="5192"/>
                  <a:pt x="638" y="5121"/>
                </a:cubicBezTo>
                <a:cubicBezTo>
                  <a:pt x="636" y="5058"/>
                  <a:pt x="629" y="4960"/>
                  <a:pt x="618" y="4825"/>
                </a:cubicBezTo>
                <a:cubicBezTo>
                  <a:pt x="606" y="4690"/>
                  <a:pt x="595" y="4553"/>
                  <a:pt x="584" y="4415"/>
                </a:cubicBezTo>
                <a:cubicBezTo>
                  <a:pt x="574" y="4277"/>
                  <a:pt x="572" y="4156"/>
                  <a:pt x="578" y="4048"/>
                </a:cubicBezTo>
                <a:cubicBezTo>
                  <a:pt x="584" y="3907"/>
                  <a:pt x="603" y="3792"/>
                  <a:pt x="632" y="3704"/>
                </a:cubicBezTo>
                <a:cubicBezTo>
                  <a:pt x="661" y="3616"/>
                  <a:pt x="708" y="3518"/>
                  <a:pt x="772" y="3412"/>
                </a:cubicBezTo>
                <a:cubicBezTo>
                  <a:pt x="837" y="3305"/>
                  <a:pt x="893" y="3239"/>
                  <a:pt x="941" y="3215"/>
                </a:cubicBezTo>
                <a:lnTo>
                  <a:pt x="1273" y="3012"/>
                </a:lnTo>
                <a:cubicBezTo>
                  <a:pt x="1174" y="2959"/>
                  <a:pt x="1094" y="2915"/>
                  <a:pt x="1034" y="2880"/>
                </a:cubicBezTo>
                <a:cubicBezTo>
                  <a:pt x="975" y="2844"/>
                  <a:pt x="924" y="2806"/>
                  <a:pt x="884" y="2767"/>
                </a:cubicBezTo>
                <a:cubicBezTo>
                  <a:pt x="844" y="2729"/>
                  <a:pt x="796" y="2661"/>
                  <a:pt x="739" y="2564"/>
                </a:cubicBezTo>
                <a:cubicBezTo>
                  <a:pt x="683" y="2467"/>
                  <a:pt x="639" y="2372"/>
                  <a:pt x="611" y="2279"/>
                </a:cubicBezTo>
                <a:cubicBezTo>
                  <a:pt x="582" y="2187"/>
                  <a:pt x="565" y="2085"/>
                  <a:pt x="558" y="1973"/>
                </a:cubicBezTo>
                <a:cubicBezTo>
                  <a:pt x="550" y="1862"/>
                  <a:pt x="552" y="1753"/>
                  <a:pt x="562" y="1648"/>
                </a:cubicBezTo>
                <a:cubicBezTo>
                  <a:pt x="566" y="1592"/>
                  <a:pt x="580" y="1478"/>
                  <a:pt x="605" y="1308"/>
                </a:cubicBezTo>
                <a:cubicBezTo>
                  <a:pt x="629" y="1139"/>
                  <a:pt x="643" y="1004"/>
                  <a:pt x="646" y="904"/>
                </a:cubicBezTo>
                <a:cubicBezTo>
                  <a:pt x="649" y="805"/>
                  <a:pt x="641" y="718"/>
                  <a:pt x="619" y="644"/>
                </a:cubicBezTo>
                <a:cubicBezTo>
                  <a:pt x="603" y="589"/>
                  <a:pt x="569" y="522"/>
                  <a:pt x="520" y="441"/>
                </a:cubicBezTo>
                <a:cubicBezTo>
                  <a:pt x="470" y="360"/>
                  <a:pt x="411" y="293"/>
                  <a:pt x="341" y="240"/>
                </a:cubicBezTo>
                <a:cubicBezTo>
                  <a:pt x="272" y="187"/>
                  <a:pt x="208" y="152"/>
                  <a:pt x="152" y="132"/>
                </a:cubicBezTo>
                <a:lnTo>
                  <a:pt x="0" y="8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2" name="组合 41"/>
          <p:cNvGrpSpPr/>
          <p:nvPr/>
        </p:nvGrpSpPr>
        <p:grpSpPr>
          <a:xfrm>
            <a:off x="404769" y="1091097"/>
            <a:ext cx="6894222" cy="5165046"/>
            <a:chOff x="1800275" y="5654675"/>
            <a:chExt cx="3233738" cy="696912"/>
          </a:xfrm>
        </p:grpSpPr>
        <p:sp>
          <p:nvSpPr>
            <p:cNvPr id="43" name="Freeform 10"/>
            <p:cNvSpPr>
              <a:spLocks/>
            </p:cNvSpPr>
            <p:nvPr/>
          </p:nvSpPr>
          <p:spPr bwMode="auto">
            <a:xfrm>
              <a:off x="1800275" y="5654675"/>
              <a:ext cx="3233738" cy="696912"/>
            </a:xfrm>
            <a:custGeom>
              <a:avLst/>
              <a:gdLst>
                <a:gd name="T0" fmla="*/ 156 w 4587"/>
                <a:gd name="T1" fmla="*/ 0 h 986"/>
                <a:gd name="T2" fmla="*/ 4432 w 4587"/>
                <a:gd name="T3" fmla="*/ 0 h 986"/>
                <a:gd name="T4" fmla="*/ 4587 w 4587"/>
                <a:gd name="T5" fmla="*/ 156 h 986"/>
                <a:gd name="T6" fmla="*/ 4587 w 4587"/>
                <a:gd name="T7" fmla="*/ 830 h 986"/>
                <a:gd name="T8" fmla="*/ 4432 w 4587"/>
                <a:gd name="T9" fmla="*/ 986 h 986"/>
                <a:gd name="T10" fmla="*/ 156 w 4587"/>
                <a:gd name="T11" fmla="*/ 986 h 986"/>
                <a:gd name="T12" fmla="*/ 0 w 4587"/>
                <a:gd name="T13" fmla="*/ 830 h 986"/>
                <a:gd name="T14" fmla="*/ 0 w 4587"/>
                <a:gd name="T15" fmla="*/ 156 h 986"/>
                <a:gd name="T16" fmla="*/ 156 w 4587"/>
                <a:gd name="T17" fmla="*/ 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87" h="986">
                  <a:moveTo>
                    <a:pt x="156" y="0"/>
                  </a:moveTo>
                  <a:lnTo>
                    <a:pt x="4432" y="0"/>
                  </a:lnTo>
                  <a:cubicBezTo>
                    <a:pt x="4517" y="0"/>
                    <a:pt x="4587" y="70"/>
                    <a:pt x="4587" y="156"/>
                  </a:cubicBezTo>
                  <a:lnTo>
                    <a:pt x="4587" y="830"/>
                  </a:lnTo>
                  <a:cubicBezTo>
                    <a:pt x="4587" y="916"/>
                    <a:pt x="4517" y="986"/>
                    <a:pt x="4432" y="986"/>
                  </a:cubicBezTo>
                  <a:lnTo>
                    <a:pt x="156" y="986"/>
                  </a:lnTo>
                  <a:cubicBezTo>
                    <a:pt x="70" y="986"/>
                    <a:pt x="0" y="916"/>
                    <a:pt x="0" y="830"/>
                  </a:cubicBezTo>
                  <a:lnTo>
                    <a:pt x="0" y="156"/>
                  </a:lnTo>
                  <a:cubicBezTo>
                    <a:pt x="0" y="70"/>
                    <a:pt x="70" y="0"/>
                    <a:pt x="156" y="0"/>
                  </a:cubicBezTo>
                  <a:close/>
                </a:path>
              </a:pathLst>
            </a:custGeom>
            <a:solidFill>
              <a:srgbClr val="FFFFFF"/>
            </a:solidFill>
            <a:ln w="10" cap="flat">
              <a:solidFill>
                <a:schemeClr val="accent1">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44" name="TextBox 43"/>
            <p:cNvSpPr txBox="1"/>
            <p:nvPr/>
          </p:nvSpPr>
          <p:spPr>
            <a:xfrm>
              <a:off x="1813126" y="5654675"/>
              <a:ext cx="3220887" cy="660293"/>
            </a:xfrm>
            <a:prstGeom prst="rect">
              <a:avLst/>
            </a:prstGeom>
            <a:noFill/>
          </p:spPr>
          <p:txBody>
            <a:bodyPr wrap="square" rtlCol="0">
              <a:spAutoFit/>
            </a:bodyPr>
            <a:lstStyle>
              <a:defPPr>
                <a:defRPr lang="zh-CN"/>
              </a:defPPr>
              <a:lvl1pPr>
                <a:defRPr sz="2800" b="1">
                  <a:solidFill>
                    <a:schemeClr val="bg1"/>
                  </a:solidFill>
                  <a:latin typeface="+mn-ea"/>
                  <a:ea typeface="+mn-ea"/>
                </a:defRPr>
              </a:lvl1pPr>
            </a:lstStyle>
            <a:p>
              <a:pPr algn="ctr"/>
              <a:r>
                <a:rPr lang="zh-CN" altLang="en-US" sz="2400" dirty="0">
                  <a:solidFill>
                    <a:schemeClr val="accent1"/>
                  </a:solidFill>
                </a:rPr>
                <a:t>我们于周四下午对保安进行了访问，对他们的工作概况有了大致了解。他们工资为</a:t>
              </a:r>
              <a:r>
                <a:rPr lang="en-US" altLang="zh-CN" sz="2400" dirty="0">
                  <a:solidFill>
                    <a:schemeClr val="accent1"/>
                  </a:solidFill>
                </a:rPr>
                <a:t>3000</a:t>
              </a:r>
              <a:r>
                <a:rPr lang="zh-CN" altLang="en-US" sz="2400" dirty="0">
                  <a:solidFill>
                    <a:schemeClr val="accent1"/>
                  </a:solidFill>
                </a:rPr>
                <a:t>元左右，每日工作时长为</a:t>
              </a:r>
              <a:r>
                <a:rPr lang="en-US" altLang="zh-CN" sz="2400" dirty="0">
                  <a:solidFill>
                    <a:schemeClr val="accent1"/>
                  </a:solidFill>
                </a:rPr>
                <a:t>12</a:t>
              </a:r>
              <a:r>
                <a:rPr lang="zh-CN" altLang="en-US" sz="2400" dirty="0">
                  <a:solidFill>
                    <a:schemeClr val="accent1"/>
                  </a:solidFill>
                </a:rPr>
                <a:t>小时。工作方式为巡逻，站岗等多种方式。他们对于自己工作的满意程度较低，对自己的职业也没有多大热爱，只是把他当做一种养家糊口的方式，他们在这个行业并没有什么前景，有几位表示如果碰到薪资高的，更好的工作会直接跳槽。行业地位属于基层人员，服务大众。目前我并不知道保安的领军企业是什么，通过从以上我可以推断一下，这应该是中国基层群众普遍状态，对自己的工作不是十分热爱，只是把它当做一种生存方式，对自己的未来也没有什么规划，基本上属于走一步看一步的类型。</a:t>
              </a:r>
            </a:p>
          </p:txBody>
        </p:sp>
      </p:grpSp>
      <p:grpSp>
        <p:nvGrpSpPr>
          <p:cNvPr id="45" name="组合 44"/>
          <p:cNvGrpSpPr/>
          <p:nvPr/>
        </p:nvGrpSpPr>
        <p:grpSpPr>
          <a:xfrm>
            <a:off x="8718454" y="2118981"/>
            <a:ext cx="3105388" cy="3109278"/>
            <a:chOff x="6386413" y="2345128"/>
            <a:chExt cx="3105388" cy="3109278"/>
          </a:xfrm>
        </p:grpSpPr>
        <p:sp>
          <p:nvSpPr>
            <p:cNvPr id="46" name="Oval 15"/>
            <p:cNvSpPr>
              <a:spLocks noChangeArrowheads="1"/>
            </p:cNvSpPr>
            <p:nvPr/>
          </p:nvSpPr>
          <p:spPr bwMode="auto">
            <a:xfrm>
              <a:off x="6386413" y="2345128"/>
              <a:ext cx="3105388" cy="3109278"/>
            </a:xfrm>
            <a:prstGeom prst="ellipse">
              <a:avLst/>
            </a:prstGeom>
            <a:solidFill>
              <a:schemeClr val="bg2"/>
            </a:solidFill>
            <a:ln w="10"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TextBox 46"/>
            <p:cNvSpPr txBox="1"/>
            <p:nvPr/>
          </p:nvSpPr>
          <p:spPr>
            <a:xfrm>
              <a:off x="6890469" y="2712115"/>
              <a:ext cx="2446876" cy="2554545"/>
            </a:xfrm>
            <a:prstGeom prst="rect">
              <a:avLst/>
            </a:prstGeom>
            <a:noFill/>
          </p:spPr>
          <p:txBody>
            <a:bodyPr wrap="square" rtlCol="0">
              <a:spAutoFit/>
            </a:bodyPr>
            <a:lstStyle/>
            <a:p>
              <a:r>
                <a:rPr lang="zh-CN" altLang="en-US" sz="8000" b="1" dirty="0" smtClean="0">
                  <a:solidFill>
                    <a:schemeClr val="accent2"/>
                  </a:solidFill>
                  <a:latin typeface="+mj-ea"/>
                  <a:ea typeface="+mj-ea"/>
                </a:rPr>
                <a:t>现实需求</a:t>
              </a:r>
              <a:endParaRPr lang="zh-CN" altLang="en-US" sz="8000" b="1" dirty="0">
                <a:solidFill>
                  <a:schemeClr val="accent2"/>
                </a:solidFill>
                <a:latin typeface="+mj-ea"/>
                <a:ea typeface="+mj-ea"/>
              </a:endParaRPr>
            </a:p>
          </p:txBody>
        </p:sp>
      </p:grpSp>
    </p:spTree>
    <p:extLst>
      <p:ext uri="{BB962C8B-B14F-4D97-AF65-F5344CB8AC3E}">
        <p14:creationId xmlns:p14="http://schemas.microsoft.com/office/powerpoint/2010/main" val="1176632019"/>
      </p:ext>
    </p:extLst>
  </p:cSld>
  <p:clrMapOvr>
    <a:masterClrMapping/>
  </p:clrMapOvr>
  <p:transition spd="slow" advTm="514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par>
                                <p:cTn id="12" presetID="2" presetClass="entr" presetSubtype="12" fill="hold" nodeType="withEffect">
                                  <p:stCondLst>
                                    <p:cond delay="50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0-#ppt_w/2"/>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arn(inHorizontal)">
                                      <p:cBhvr>
                                        <p:cTn id="19" dur="500"/>
                                        <p:tgtEl>
                                          <p:spTgt spid="26"/>
                                        </p:tgtEl>
                                      </p:cBhvr>
                                    </p:animEffect>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1000"/>
                                        <p:tgtEl>
                                          <p:spTgt spid="45"/>
                                        </p:tgtEl>
                                      </p:cBhvr>
                                    </p:animEffect>
                                    <p:anim calcmode="lin" valueType="num">
                                      <p:cBhvr>
                                        <p:cTn id="24" dur="1000" fill="hold"/>
                                        <p:tgtEl>
                                          <p:spTgt spid="45"/>
                                        </p:tgtEl>
                                        <p:attrNameLst>
                                          <p:attrName>ppt_x</p:attrName>
                                        </p:attrNameLst>
                                      </p:cBhvr>
                                      <p:tavLst>
                                        <p:tav tm="0">
                                          <p:val>
                                            <p:strVal val="#ppt_x"/>
                                          </p:val>
                                        </p:tav>
                                        <p:tav tm="100000">
                                          <p:val>
                                            <p:strVal val="#ppt_x"/>
                                          </p:val>
                                        </p:tav>
                                      </p:tavLst>
                                    </p:anim>
                                    <p:anim calcmode="lin" valueType="num">
                                      <p:cBhvr>
                                        <p:cTn id="25"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a:ea typeface="微软雅黑"/>
              </a:rPr>
              <a:t>3.1</a:t>
            </a:r>
            <a:r>
              <a:rPr lang="zh-CN" altLang="en-US" sz="2800" dirty="0">
                <a:solidFill>
                  <a:schemeClr val="accent2"/>
                </a:solidFill>
                <a:latin typeface="微软雅黑"/>
                <a:ea typeface="微软雅黑"/>
              </a:rPr>
              <a:t>职业</a:t>
            </a:r>
            <a:r>
              <a:rPr lang="zh-CN" altLang="en-US" sz="2800" dirty="0" smtClean="0">
                <a:solidFill>
                  <a:schemeClr val="accent2"/>
                </a:solidFill>
                <a:latin typeface="微软雅黑"/>
                <a:ea typeface="微软雅黑"/>
              </a:rPr>
              <a:t>访谈</a:t>
            </a:r>
            <a:endParaRPr lang="zh-CN" altLang="en-US" sz="2800" dirty="0">
              <a:solidFill>
                <a:schemeClr val="accent2"/>
              </a:solidFill>
              <a:latin typeface="微软雅黑"/>
              <a:ea typeface="微软雅黑"/>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smtClean="0">
                <a:solidFill>
                  <a:schemeClr val="accent2"/>
                </a:solidFill>
              </a:rPr>
              <a:t>Part</a:t>
            </a:r>
            <a:r>
              <a:rPr lang="en-US" altLang="zh-CN" dirty="0" smtClean="0">
                <a:solidFill>
                  <a:schemeClr val="accent2"/>
                </a:solidFill>
              </a:rPr>
              <a:t>  3</a:t>
            </a:r>
            <a:endParaRPr lang="zh-CN" altLang="en-US" dirty="0">
              <a:solidFill>
                <a:schemeClr val="accent2"/>
              </a:solidFill>
            </a:endParaRPr>
          </a:p>
        </p:txBody>
      </p:sp>
      <p:sp>
        <p:nvSpPr>
          <p:cNvPr id="26" name="Freeform 11"/>
          <p:cNvSpPr>
            <a:spLocks/>
          </p:cNvSpPr>
          <p:nvPr/>
        </p:nvSpPr>
        <p:spPr bwMode="auto">
          <a:xfrm>
            <a:off x="9932192" y="2265723"/>
            <a:ext cx="995363" cy="4243387"/>
          </a:xfrm>
          <a:custGeom>
            <a:avLst/>
            <a:gdLst>
              <a:gd name="T0" fmla="*/ 0 w 1412"/>
              <a:gd name="T1" fmla="*/ 82 h 6009"/>
              <a:gd name="T2" fmla="*/ 0 w 1412"/>
              <a:gd name="T3" fmla="*/ 0 h 6009"/>
              <a:gd name="T4" fmla="*/ 283 w 1412"/>
              <a:gd name="T5" fmla="*/ 71 h 6009"/>
              <a:gd name="T6" fmla="*/ 518 w 1412"/>
              <a:gd name="T7" fmla="*/ 182 h 6009"/>
              <a:gd name="T8" fmla="*/ 723 w 1412"/>
              <a:gd name="T9" fmla="*/ 367 h 6009"/>
              <a:gd name="T10" fmla="*/ 863 w 1412"/>
              <a:gd name="T11" fmla="*/ 597 h 6009"/>
              <a:gd name="T12" fmla="*/ 935 w 1412"/>
              <a:gd name="T13" fmla="*/ 848 h 6009"/>
              <a:gd name="T14" fmla="*/ 966 w 1412"/>
              <a:gd name="T15" fmla="*/ 1141 h 6009"/>
              <a:gd name="T16" fmla="*/ 931 w 1412"/>
              <a:gd name="T17" fmla="*/ 1500 h 6009"/>
              <a:gd name="T18" fmla="*/ 856 w 1412"/>
              <a:gd name="T19" fmla="*/ 1831 h 6009"/>
              <a:gd name="T20" fmla="*/ 828 w 1412"/>
              <a:gd name="T21" fmla="*/ 2176 h 6009"/>
              <a:gd name="T22" fmla="*/ 869 w 1412"/>
              <a:gd name="T23" fmla="*/ 2502 h 6009"/>
              <a:gd name="T24" fmla="*/ 961 w 1412"/>
              <a:gd name="T25" fmla="*/ 2687 h 6009"/>
              <a:gd name="T26" fmla="*/ 1110 w 1412"/>
              <a:gd name="T27" fmla="*/ 2815 h 6009"/>
              <a:gd name="T28" fmla="*/ 1244 w 1412"/>
              <a:gd name="T29" fmla="*/ 2889 h 6009"/>
              <a:gd name="T30" fmla="*/ 1412 w 1412"/>
              <a:gd name="T31" fmla="*/ 2920 h 6009"/>
              <a:gd name="T32" fmla="*/ 1412 w 1412"/>
              <a:gd name="T33" fmla="*/ 3079 h 6009"/>
              <a:gd name="T34" fmla="*/ 1156 w 1412"/>
              <a:gd name="T35" fmla="*/ 3164 h 6009"/>
              <a:gd name="T36" fmla="*/ 999 w 1412"/>
              <a:gd name="T37" fmla="*/ 3291 h 6009"/>
              <a:gd name="T38" fmla="*/ 880 w 1412"/>
              <a:gd name="T39" fmla="*/ 3508 h 6009"/>
              <a:gd name="T40" fmla="*/ 826 w 1412"/>
              <a:gd name="T41" fmla="*/ 3804 h 6009"/>
              <a:gd name="T42" fmla="*/ 850 w 1412"/>
              <a:gd name="T43" fmla="*/ 4193 h 6009"/>
              <a:gd name="T44" fmla="*/ 884 w 1412"/>
              <a:gd name="T45" fmla="*/ 4452 h 6009"/>
              <a:gd name="T46" fmla="*/ 935 w 1412"/>
              <a:gd name="T47" fmla="*/ 4752 h 6009"/>
              <a:gd name="T48" fmla="*/ 944 w 1412"/>
              <a:gd name="T49" fmla="*/ 5046 h 6009"/>
              <a:gd name="T50" fmla="*/ 893 w 1412"/>
              <a:gd name="T51" fmla="*/ 5331 h 6009"/>
              <a:gd name="T52" fmla="*/ 792 w 1412"/>
              <a:gd name="T53" fmla="*/ 5553 h 6009"/>
              <a:gd name="T54" fmla="*/ 639 w 1412"/>
              <a:gd name="T55" fmla="*/ 5737 h 6009"/>
              <a:gd name="T56" fmla="*/ 458 w 1412"/>
              <a:gd name="T57" fmla="*/ 5879 h 6009"/>
              <a:gd name="T58" fmla="*/ 310 w 1412"/>
              <a:gd name="T59" fmla="*/ 5967 h 6009"/>
              <a:gd name="T60" fmla="*/ 212 w 1412"/>
              <a:gd name="T61" fmla="*/ 6005 h 6009"/>
              <a:gd name="T62" fmla="*/ 171 w 1412"/>
              <a:gd name="T63" fmla="*/ 5973 h 6009"/>
              <a:gd name="T64" fmla="*/ 208 w 1412"/>
              <a:gd name="T65" fmla="*/ 5905 h 6009"/>
              <a:gd name="T66" fmla="*/ 300 w 1412"/>
              <a:gd name="T67" fmla="*/ 5840 h 6009"/>
              <a:gd name="T68" fmla="*/ 445 w 1412"/>
              <a:gd name="T69" fmla="*/ 5705 h 6009"/>
              <a:gd name="T70" fmla="*/ 564 w 1412"/>
              <a:gd name="T71" fmla="*/ 5512 h 6009"/>
              <a:gd name="T72" fmla="*/ 625 w 1412"/>
              <a:gd name="T73" fmla="*/ 5315 h 6009"/>
              <a:gd name="T74" fmla="*/ 638 w 1412"/>
              <a:gd name="T75" fmla="*/ 5121 h 6009"/>
              <a:gd name="T76" fmla="*/ 618 w 1412"/>
              <a:gd name="T77" fmla="*/ 4825 h 6009"/>
              <a:gd name="T78" fmla="*/ 584 w 1412"/>
              <a:gd name="T79" fmla="*/ 4415 h 6009"/>
              <a:gd name="T80" fmla="*/ 578 w 1412"/>
              <a:gd name="T81" fmla="*/ 4048 h 6009"/>
              <a:gd name="T82" fmla="*/ 632 w 1412"/>
              <a:gd name="T83" fmla="*/ 3704 h 6009"/>
              <a:gd name="T84" fmla="*/ 772 w 1412"/>
              <a:gd name="T85" fmla="*/ 3412 h 6009"/>
              <a:gd name="T86" fmla="*/ 941 w 1412"/>
              <a:gd name="T87" fmla="*/ 3215 h 6009"/>
              <a:gd name="T88" fmla="*/ 1273 w 1412"/>
              <a:gd name="T89" fmla="*/ 3012 h 6009"/>
              <a:gd name="T90" fmla="*/ 1034 w 1412"/>
              <a:gd name="T91" fmla="*/ 2880 h 6009"/>
              <a:gd name="T92" fmla="*/ 884 w 1412"/>
              <a:gd name="T93" fmla="*/ 2767 h 6009"/>
              <a:gd name="T94" fmla="*/ 739 w 1412"/>
              <a:gd name="T95" fmla="*/ 2564 h 6009"/>
              <a:gd name="T96" fmla="*/ 611 w 1412"/>
              <a:gd name="T97" fmla="*/ 2279 h 6009"/>
              <a:gd name="T98" fmla="*/ 558 w 1412"/>
              <a:gd name="T99" fmla="*/ 1973 h 6009"/>
              <a:gd name="T100" fmla="*/ 562 w 1412"/>
              <a:gd name="T101" fmla="*/ 1648 h 6009"/>
              <a:gd name="T102" fmla="*/ 605 w 1412"/>
              <a:gd name="T103" fmla="*/ 1308 h 6009"/>
              <a:gd name="T104" fmla="*/ 646 w 1412"/>
              <a:gd name="T105" fmla="*/ 904 h 6009"/>
              <a:gd name="T106" fmla="*/ 619 w 1412"/>
              <a:gd name="T107" fmla="*/ 644 h 6009"/>
              <a:gd name="T108" fmla="*/ 520 w 1412"/>
              <a:gd name="T109" fmla="*/ 441 h 6009"/>
              <a:gd name="T110" fmla="*/ 341 w 1412"/>
              <a:gd name="T111" fmla="*/ 240 h 6009"/>
              <a:gd name="T112" fmla="*/ 152 w 1412"/>
              <a:gd name="T113" fmla="*/ 132 h 6009"/>
              <a:gd name="T114" fmla="*/ 0 w 1412"/>
              <a:gd name="T115" fmla="*/ 82 h 6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2" h="6009">
                <a:moveTo>
                  <a:pt x="0" y="82"/>
                </a:moveTo>
                <a:lnTo>
                  <a:pt x="0" y="0"/>
                </a:lnTo>
                <a:cubicBezTo>
                  <a:pt x="108" y="24"/>
                  <a:pt x="202" y="47"/>
                  <a:pt x="283" y="71"/>
                </a:cubicBezTo>
                <a:cubicBezTo>
                  <a:pt x="364" y="95"/>
                  <a:pt x="442" y="132"/>
                  <a:pt x="518" y="182"/>
                </a:cubicBezTo>
                <a:cubicBezTo>
                  <a:pt x="594" y="231"/>
                  <a:pt x="662" y="293"/>
                  <a:pt x="723" y="367"/>
                </a:cubicBezTo>
                <a:cubicBezTo>
                  <a:pt x="784" y="443"/>
                  <a:pt x="830" y="519"/>
                  <a:pt x="863" y="597"/>
                </a:cubicBezTo>
                <a:cubicBezTo>
                  <a:pt x="894" y="675"/>
                  <a:pt x="917" y="759"/>
                  <a:pt x="935" y="848"/>
                </a:cubicBezTo>
                <a:cubicBezTo>
                  <a:pt x="952" y="937"/>
                  <a:pt x="963" y="1036"/>
                  <a:pt x="966" y="1141"/>
                </a:cubicBezTo>
                <a:cubicBezTo>
                  <a:pt x="970" y="1248"/>
                  <a:pt x="959" y="1368"/>
                  <a:pt x="931" y="1500"/>
                </a:cubicBezTo>
                <a:lnTo>
                  <a:pt x="856" y="1831"/>
                </a:lnTo>
                <a:cubicBezTo>
                  <a:pt x="834" y="1941"/>
                  <a:pt x="826" y="2055"/>
                  <a:pt x="828" y="2176"/>
                </a:cubicBezTo>
                <a:cubicBezTo>
                  <a:pt x="828" y="2308"/>
                  <a:pt x="841" y="2417"/>
                  <a:pt x="869" y="2502"/>
                </a:cubicBezTo>
                <a:cubicBezTo>
                  <a:pt x="896" y="2587"/>
                  <a:pt x="926" y="2649"/>
                  <a:pt x="961" y="2687"/>
                </a:cubicBezTo>
                <a:cubicBezTo>
                  <a:pt x="994" y="2724"/>
                  <a:pt x="1044" y="2767"/>
                  <a:pt x="1110" y="2815"/>
                </a:cubicBezTo>
                <a:cubicBezTo>
                  <a:pt x="1176" y="2862"/>
                  <a:pt x="1221" y="2887"/>
                  <a:pt x="1244" y="2889"/>
                </a:cubicBezTo>
                <a:lnTo>
                  <a:pt x="1412" y="2920"/>
                </a:lnTo>
                <a:lnTo>
                  <a:pt x="1412" y="3079"/>
                </a:lnTo>
                <a:cubicBezTo>
                  <a:pt x="1298" y="3106"/>
                  <a:pt x="1213" y="3134"/>
                  <a:pt x="1156" y="3164"/>
                </a:cubicBezTo>
                <a:cubicBezTo>
                  <a:pt x="1099" y="3193"/>
                  <a:pt x="1047" y="3236"/>
                  <a:pt x="999" y="3291"/>
                </a:cubicBezTo>
                <a:cubicBezTo>
                  <a:pt x="952" y="3347"/>
                  <a:pt x="912" y="3419"/>
                  <a:pt x="880" y="3508"/>
                </a:cubicBezTo>
                <a:cubicBezTo>
                  <a:pt x="847" y="3596"/>
                  <a:pt x="829" y="3695"/>
                  <a:pt x="826" y="3804"/>
                </a:cubicBezTo>
                <a:cubicBezTo>
                  <a:pt x="823" y="3914"/>
                  <a:pt x="830" y="4043"/>
                  <a:pt x="850" y="4193"/>
                </a:cubicBezTo>
                <a:cubicBezTo>
                  <a:pt x="860" y="4296"/>
                  <a:pt x="872" y="4383"/>
                  <a:pt x="884" y="4452"/>
                </a:cubicBezTo>
                <a:lnTo>
                  <a:pt x="935" y="4752"/>
                </a:lnTo>
                <a:cubicBezTo>
                  <a:pt x="948" y="4855"/>
                  <a:pt x="951" y="4953"/>
                  <a:pt x="944" y="5046"/>
                </a:cubicBezTo>
                <a:cubicBezTo>
                  <a:pt x="936" y="5150"/>
                  <a:pt x="919" y="5246"/>
                  <a:pt x="893" y="5331"/>
                </a:cubicBezTo>
                <a:cubicBezTo>
                  <a:pt x="866" y="5416"/>
                  <a:pt x="832" y="5491"/>
                  <a:pt x="792" y="5553"/>
                </a:cubicBezTo>
                <a:cubicBezTo>
                  <a:pt x="753" y="5617"/>
                  <a:pt x="702" y="5678"/>
                  <a:pt x="639" y="5737"/>
                </a:cubicBezTo>
                <a:cubicBezTo>
                  <a:pt x="578" y="5796"/>
                  <a:pt x="517" y="5843"/>
                  <a:pt x="458" y="5879"/>
                </a:cubicBezTo>
                <a:lnTo>
                  <a:pt x="310" y="5967"/>
                </a:lnTo>
                <a:cubicBezTo>
                  <a:pt x="268" y="5997"/>
                  <a:pt x="235" y="6009"/>
                  <a:pt x="212" y="6005"/>
                </a:cubicBezTo>
                <a:cubicBezTo>
                  <a:pt x="189" y="6001"/>
                  <a:pt x="175" y="5990"/>
                  <a:pt x="171" y="5973"/>
                </a:cubicBezTo>
                <a:cubicBezTo>
                  <a:pt x="166" y="5954"/>
                  <a:pt x="179" y="5932"/>
                  <a:pt x="208" y="5905"/>
                </a:cubicBezTo>
                <a:cubicBezTo>
                  <a:pt x="219" y="5896"/>
                  <a:pt x="249" y="5874"/>
                  <a:pt x="300" y="5840"/>
                </a:cubicBezTo>
                <a:cubicBezTo>
                  <a:pt x="351" y="5804"/>
                  <a:pt x="399" y="5760"/>
                  <a:pt x="445" y="5705"/>
                </a:cubicBezTo>
                <a:cubicBezTo>
                  <a:pt x="492" y="5650"/>
                  <a:pt x="532" y="5587"/>
                  <a:pt x="564" y="5512"/>
                </a:cubicBezTo>
                <a:cubicBezTo>
                  <a:pt x="596" y="5439"/>
                  <a:pt x="617" y="5373"/>
                  <a:pt x="625" y="5315"/>
                </a:cubicBezTo>
                <a:cubicBezTo>
                  <a:pt x="634" y="5258"/>
                  <a:pt x="638" y="5192"/>
                  <a:pt x="638" y="5121"/>
                </a:cubicBezTo>
                <a:cubicBezTo>
                  <a:pt x="636" y="5058"/>
                  <a:pt x="629" y="4960"/>
                  <a:pt x="618" y="4825"/>
                </a:cubicBezTo>
                <a:cubicBezTo>
                  <a:pt x="606" y="4690"/>
                  <a:pt x="595" y="4553"/>
                  <a:pt x="584" y="4415"/>
                </a:cubicBezTo>
                <a:cubicBezTo>
                  <a:pt x="574" y="4277"/>
                  <a:pt x="572" y="4156"/>
                  <a:pt x="578" y="4048"/>
                </a:cubicBezTo>
                <a:cubicBezTo>
                  <a:pt x="584" y="3907"/>
                  <a:pt x="603" y="3792"/>
                  <a:pt x="632" y="3704"/>
                </a:cubicBezTo>
                <a:cubicBezTo>
                  <a:pt x="661" y="3616"/>
                  <a:pt x="708" y="3518"/>
                  <a:pt x="772" y="3412"/>
                </a:cubicBezTo>
                <a:cubicBezTo>
                  <a:pt x="837" y="3305"/>
                  <a:pt x="893" y="3239"/>
                  <a:pt x="941" y="3215"/>
                </a:cubicBezTo>
                <a:lnTo>
                  <a:pt x="1273" y="3012"/>
                </a:lnTo>
                <a:cubicBezTo>
                  <a:pt x="1174" y="2959"/>
                  <a:pt x="1094" y="2915"/>
                  <a:pt x="1034" y="2880"/>
                </a:cubicBezTo>
                <a:cubicBezTo>
                  <a:pt x="975" y="2844"/>
                  <a:pt x="924" y="2806"/>
                  <a:pt x="884" y="2767"/>
                </a:cubicBezTo>
                <a:cubicBezTo>
                  <a:pt x="844" y="2729"/>
                  <a:pt x="796" y="2661"/>
                  <a:pt x="739" y="2564"/>
                </a:cubicBezTo>
                <a:cubicBezTo>
                  <a:pt x="683" y="2467"/>
                  <a:pt x="639" y="2372"/>
                  <a:pt x="611" y="2279"/>
                </a:cubicBezTo>
                <a:cubicBezTo>
                  <a:pt x="582" y="2187"/>
                  <a:pt x="565" y="2085"/>
                  <a:pt x="558" y="1973"/>
                </a:cubicBezTo>
                <a:cubicBezTo>
                  <a:pt x="550" y="1862"/>
                  <a:pt x="552" y="1753"/>
                  <a:pt x="562" y="1648"/>
                </a:cubicBezTo>
                <a:cubicBezTo>
                  <a:pt x="566" y="1592"/>
                  <a:pt x="580" y="1478"/>
                  <a:pt x="605" y="1308"/>
                </a:cubicBezTo>
                <a:cubicBezTo>
                  <a:pt x="629" y="1139"/>
                  <a:pt x="643" y="1004"/>
                  <a:pt x="646" y="904"/>
                </a:cubicBezTo>
                <a:cubicBezTo>
                  <a:pt x="649" y="805"/>
                  <a:pt x="641" y="718"/>
                  <a:pt x="619" y="644"/>
                </a:cubicBezTo>
                <a:cubicBezTo>
                  <a:pt x="603" y="589"/>
                  <a:pt x="569" y="522"/>
                  <a:pt x="520" y="441"/>
                </a:cubicBezTo>
                <a:cubicBezTo>
                  <a:pt x="470" y="360"/>
                  <a:pt x="411" y="293"/>
                  <a:pt x="341" y="240"/>
                </a:cubicBezTo>
                <a:cubicBezTo>
                  <a:pt x="272" y="187"/>
                  <a:pt x="208" y="152"/>
                  <a:pt x="152" y="132"/>
                </a:cubicBezTo>
                <a:lnTo>
                  <a:pt x="0" y="8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0"/>
          <p:cNvSpPr>
            <a:spLocks/>
          </p:cNvSpPr>
          <p:nvPr/>
        </p:nvSpPr>
        <p:spPr bwMode="auto">
          <a:xfrm>
            <a:off x="404769" y="1091097"/>
            <a:ext cx="9366020" cy="5165046"/>
          </a:xfrm>
          <a:custGeom>
            <a:avLst/>
            <a:gdLst>
              <a:gd name="T0" fmla="*/ 156 w 4587"/>
              <a:gd name="T1" fmla="*/ 0 h 986"/>
              <a:gd name="T2" fmla="*/ 4432 w 4587"/>
              <a:gd name="T3" fmla="*/ 0 h 986"/>
              <a:gd name="T4" fmla="*/ 4587 w 4587"/>
              <a:gd name="T5" fmla="*/ 156 h 986"/>
              <a:gd name="T6" fmla="*/ 4587 w 4587"/>
              <a:gd name="T7" fmla="*/ 830 h 986"/>
              <a:gd name="T8" fmla="*/ 4432 w 4587"/>
              <a:gd name="T9" fmla="*/ 986 h 986"/>
              <a:gd name="T10" fmla="*/ 156 w 4587"/>
              <a:gd name="T11" fmla="*/ 986 h 986"/>
              <a:gd name="T12" fmla="*/ 0 w 4587"/>
              <a:gd name="T13" fmla="*/ 830 h 986"/>
              <a:gd name="T14" fmla="*/ 0 w 4587"/>
              <a:gd name="T15" fmla="*/ 156 h 986"/>
              <a:gd name="T16" fmla="*/ 156 w 4587"/>
              <a:gd name="T17" fmla="*/ 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87" h="986">
                <a:moveTo>
                  <a:pt x="156" y="0"/>
                </a:moveTo>
                <a:lnTo>
                  <a:pt x="4432" y="0"/>
                </a:lnTo>
                <a:cubicBezTo>
                  <a:pt x="4517" y="0"/>
                  <a:pt x="4587" y="70"/>
                  <a:pt x="4587" y="156"/>
                </a:cubicBezTo>
                <a:lnTo>
                  <a:pt x="4587" y="830"/>
                </a:lnTo>
                <a:cubicBezTo>
                  <a:pt x="4587" y="916"/>
                  <a:pt x="4517" y="986"/>
                  <a:pt x="4432" y="986"/>
                </a:cubicBezTo>
                <a:lnTo>
                  <a:pt x="156" y="986"/>
                </a:lnTo>
                <a:cubicBezTo>
                  <a:pt x="70" y="986"/>
                  <a:pt x="0" y="916"/>
                  <a:pt x="0" y="830"/>
                </a:cubicBezTo>
                <a:lnTo>
                  <a:pt x="0" y="156"/>
                </a:lnTo>
                <a:cubicBezTo>
                  <a:pt x="0" y="70"/>
                  <a:pt x="70" y="0"/>
                  <a:pt x="156" y="0"/>
                </a:cubicBezTo>
                <a:close/>
              </a:path>
            </a:pathLst>
          </a:custGeom>
          <a:solidFill>
            <a:srgbClr val="FFFFFF"/>
          </a:solidFill>
          <a:ln w="10" cap="flat">
            <a:solidFill>
              <a:schemeClr val="accent1">
                <a:lumMod val="60000"/>
                <a:lumOff val="4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dirty="0">
              <a:solidFill>
                <a:schemeClr val="accent1"/>
              </a:solidFill>
            </a:endParaRPr>
          </a:p>
        </p:txBody>
      </p:sp>
      <p:grpSp>
        <p:nvGrpSpPr>
          <p:cNvPr id="45" name="组合 44"/>
          <p:cNvGrpSpPr/>
          <p:nvPr/>
        </p:nvGrpSpPr>
        <p:grpSpPr>
          <a:xfrm>
            <a:off x="11025855" y="3840418"/>
            <a:ext cx="1089863" cy="1093995"/>
            <a:chOff x="6386413" y="2345128"/>
            <a:chExt cx="2668367" cy="2272408"/>
          </a:xfrm>
        </p:grpSpPr>
        <p:sp>
          <p:nvSpPr>
            <p:cNvPr id="46" name="Oval 15"/>
            <p:cNvSpPr>
              <a:spLocks noChangeArrowheads="1"/>
            </p:cNvSpPr>
            <p:nvPr/>
          </p:nvSpPr>
          <p:spPr bwMode="auto">
            <a:xfrm>
              <a:off x="6386413" y="2345128"/>
              <a:ext cx="2668367" cy="2272408"/>
            </a:xfrm>
            <a:prstGeom prst="ellipse">
              <a:avLst/>
            </a:prstGeom>
            <a:solidFill>
              <a:schemeClr val="bg2"/>
            </a:solidFill>
            <a:ln w="10"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TextBox 46"/>
            <p:cNvSpPr txBox="1"/>
            <p:nvPr/>
          </p:nvSpPr>
          <p:spPr>
            <a:xfrm>
              <a:off x="6890472" y="2712116"/>
              <a:ext cx="2164308" cy="1693307"/>
            </a:xfrm>
            <a:prstGeom prst="rect">
              <a:avLst/>
            </a:prstGeom>
            <a:noFill/>
          </p:spPr>
          <p:txBody>
            <a:bodyPr wrap="square" rtlCol="0">
              <a:spAutoFit/>
            </a:bodyPr>
            <a:lstStyle/>
            <a:p>
              <a:r>
                <a:rPr lang="zh-CN" altLang="en-US" sz="2000" b="1" dirty="0">
                  <a:solidFill>
                    <a:schemeClr val="accent2"/>
                  </a:solidFill>
                  <a:latin typeface="+mj-ea"/>
                  <a:ea typeface="+mj-ea"/>
                </a:rPr>
                <a:t>现</a:t>
              </a:r>
              <a:r>
                <a:rPr lang="zh-CN" altLang="en-US" sz="2000" b="1" dirty="0" smtClean="0">
                  <a:solidFill>
                    <a:schemeClr val="accent2"/>
                  </a:solidFill>
                  <a:latin typeface="+mj-ea"/>
                  <a:ea typeface="+mj-ea"/>
                </a:rPr>
                <a:t>实需求</a:t>
              </a:r>
              <a:endParaRPr lang="zh-CN" altLang="en-US" sz="2000" b="1" dirty="0">
                <a:solidFill>
                  <a:schemeClr val="accent2"/>
                </a:solidFill>
                <a:latin typeface="+mj-ea"/>
                <a:ea typeface="+mj-ea"/>
              </a:endParaRPr>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212" y="1011004"/>
            <a:ext cx="2963734" cy="4650244"/>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6569" y="620688"/>
            <a:ext cx="3565622" cy="2351998"/>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6271456" y="3074222"/>
            <a:ext cx="3762271" cy="3559199"/>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54312" y="1011004"/>
            <a:ext cx="3225610" cy="4650244"/>
          </a:xfrm>
          <a:prstGeom prst="rect">
            <a:avLst/>
          </a:prstGeom>
        </p:spPr>
      </p:pic>
    </p:spTree>
    <p:extLst>
      <p:ext uri="{BB962C8B-B14F-4D97-AF65-F5344CB8AC3E}">
        <p14:creationId xmlns:p14="http://schemas.microsoft.com/office/powerpoint/2010/main" val="3663895958"/>
      </p:ext>
    </p:extLst>
  </p:cSld>
  <p:clrMapOvr>
    <a:masterClrMapping/>
  </p:clrMapOvr>
  <p:transition spd="slow" advTm="514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par>
                          <p:cTn id="12" fill="hold">
                            <p:stCondLst>
                              <p:cond delay="640"/>
                            </p:stCondLst>
                            <p:childTnLst>
                              <p:par>
                                <p:cTn id="13" presetID="16" presetClass="entr" presetSubtype="2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arn(inHorizontal)">
                                      <p:cBhvr>
                                        <p:cTn id="15" dur="500"/>
                                        <p:tgtEl>
                                          <p:spTgt spid="26"/>
                                        </p:tgtEl>
                                      </p:cBhvr>
                                    </p:animEffect>
                                  </p:childTnLst>
                                </p:cTn>
                              </p:par>
                            </p:childTnLst>
                          </p:cTn>
                        </p:par>
                        <p:par>
                          <p:cTn id="16" fill="hold">
                            <p:stCondLst>
                              <p:cond delay="1140"/>
                            </p:stCondLst>
                            <p:childTnLst>
                              <p:par>
                                <p:cTn id="17" presetID="42"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1000"/>
                                        <p:tgtEl>
                                          <p:spTgt spid="45"/>
                                        </p:tgtEl>
                                      </p:cBhvr>
                                    </p:animEffect>
                                    <p:anim calcmode="lin" valueType="num">
                                      <p:cBhvr>
                                        <p:cTn id="20" dur="1000" fill="hold"/>
                                        <p:tgtEl>
                                          <p:spTgt spid="45"/>
                                        </p:tgtEl>
                                        <p:attrNameLst>
                                          <p:attrName>ppt_x</p:attrName>
                                        </p:attrNameLst>
                                      </p:cBhvr>
                                      <p:tavLst>
                                        <p:tav tm="0">
                                          <p:val>
                                            <p:strVal val="#ppt_x"/>
                                          </p:val>
                                        </p:tav>
                                        <p:tav tm="100000">
                                          <p:val>
                                            <p:strVal val="#ppt_x"/>
                                          </p:val>
                                        </p:tav>
                                      </p:tavLst>
                                    </p:anim>
                                    <p:anim calcmode="lin" valueType="num">
                                      <p:cBhvr>
                                        <p:cTn id="2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454497"/>
            <a:ext cx="12196800" cy="4403503"/>
          </a:xfrm>
          <a:prstGeom prst="rect">
            <a:avLst/>
          </a:prstGeom>
        </p:spPr>
      </p:pic>
      <p:grpSp>
        <p:nvGrpSpPr>
          <p:cNvPr id="8" name="组合 7"/>
          <p:cNvGrpSpPr/>
          <p:nvPr/>
        </p:nvGrpSpPr>
        <p:grpSpPr>
          <a:xfrm>
            <a:off x="4947444" y="1328709"/>
            <a:ext cx="2301875" cy="2308226"/>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TextBox 12"/>
          <p:cNvSpPr txBox="1"/>
          <p:nvPr/>
        </p:nvSpPr>
        <p:spPr>
          <a:xfrm>
            <a:off x="2969396" y="3754914"/>
            <a:ext cx="6257970" cy="830997"/>
          </a:xfrm>
          <a:prstGeom prst="rect">
            <a:avLst/>
          </a:prstGeom>
          <a:noFill/>
        </p:spPr>
        <p:txBody>
          <a:bodyPr wrap="square" rtlCol="0">
            <a:spAutoFit/>
          </a:bodyPr>
          <a:lstStyle/>
          <a:p>
            <a:pPr algn="ctr"/>
            <a:r>
              <a:rPr lang="zh-CN" altLang="en-US" sz="4800" b="1" dirty="0">
                <a:solidFill>
                  <a:schemeClr val="accent2"/>
                </a:solidFill>
                <a:latin typeface="微软雅黑"/>
                <a:ea typeface="微软雅黑"/>
              </a:rPr>
              <a:t>个人</a:t>
            </a:r>
            <a:r>
              <a:rPr lang="zh-CN" altLang="en-US" sz="4800" b="1" dirty="0" smtClean="0">
                <a:solidFill>
                  <a:schemeClr val="accent2"/>
                </a:solidFill>
                <a:latin typeface="微软雅黑"/>
                <a:ea typeface="微软雅黑"/>
              </a:rPr>
              <a:t>感想</a:t>
            </a:r>
            <a:endParaRPr lang="zh-CN" altLang="en-US" sz="4800" b="1" dirty="0">
              <a:solidFill>
                <a:schemeClr val="accent2"/>
              </a:solidFill>
              <a:latin typeface="微软雅黑"/>
              <a:ea typeface="微软雅黑"/>
            </a:endParaRPr>
          </a:p>
        </p:txBody>
      </p:sp>
      <p:cxnSp>
        <p:nvCxnSpPr>
          <p:cNvPr id="14" name="直接连接符 13"/>
          <p:cNvCxnSpPr/>
          <p:nvPr/>
        </p:nvCxnSpPr>
        <p:spPr bwMode="auto">
          <a:xfrm>
            <a:off x="2641997" y="4570914"/>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Freeform 14"/>
          <p:cNvSpPr>
            <a:spLocks noEditPoints="1"/>
          </p:cNvSpPr>
          <p:nvPr/>
        </p:nvSpPr>
        <p:spPr bwMode="auto">
          <a:xfrm>
            <a:off x="5418991" y="1828800"/>
            <a:ext cx="1386420" cy="1308044"/>
          </a:xfrm>
          <a:custGeom>
            <a:avLst/>
            <a:gdLst>
              <a:gd name="T0" fmla="*/ 35 w 1031"/>
              <a:gd name="T1" fmla="*/ 765 h 966"/>
              <a:gd name="T2" fmla="*/ 736 w 1031"/>
              <a:gd name="T3" fmla="*/ 574 h 966"/>
              <a:gd name="T4" fmla="*/ 674 w 1031"/>
              <a:gd name="T5" fmla="*/ 791 h 966"/>
              <a:gd name="T6" fmla="*/ 652 w 1031"/>
              <a:gd name="T7" fmla="*/ 603 h 966"/>
              <a:gd name="T8" fmla="*/ 654 w 1031"/>
              <a:gd name="T9" fmla="*/ 435 h 966"/>
              <a:gd name="T10" fmla="*/ 636 w 1031"/>
              <a:gd name="T11" fmla="*/ 442 h 966"/>
              <a:gd name="T12" fmla="*/ 650 w 1031"/>
              <a:gd name="T13" fmla="*/ 467 h 966"/>
              <a:gd name="T14" fmla="*/ 666 w 1031"/>
              <a:gd name="T15" fmla="*/ 461 h 966"/>
              <a:gd name="T16" fmla="*/ 570 w 1031"/>
              <a:gd name="T17" fmla="*/ 484 h 966"/>
              <a:gd name="T18" fmla="*/ 578 w 1031"/>
              <a:gd name="T19" fmla="*/ 516 h 966"/>
              <a:gd name="T20" fmla="*/ 590 w 1031"/>
              <a:gd name="T21" fmla="*/ 504 h 966"/>
              <a:gd name="T22" fmla="*/ 520 w 1031"/>
              <a:gd name="T23" fmla="*/ 545 h 966"/>
              <a:gd name="T24" fmla="*/ 511 w 1031"/>
              <a:gd name="T25" fmla="*/ 563 h 966"/>
              <a:gd name="T26" fmla="*/ 537 w 1031"/>
              <a:gd name="T27" fmla="*/ 575 h 966"/>
              <a:gd name="T28" fmla="*/ 545 w 1031"/>
              <a:gd name="T29" fmla="*/ 559 h 966"/>
              <a:gd name="T30" fmla="*/ 489 w 1031"/>
              <a:gd name="T31" fmla="*/ 639 h 966"/>
              <a:gd name="T32" fmla="*/ 516 w 1031"/>
              <a:gd name="T33" fmla="*/ 658 h 966"/>
              <a:gd name="T34" fmla="*/ 517 w 1031"/>
              <a:gd name="T35" fmla="*/ 641 h 966"/>
              <a:gd name="T36" fmla="*/ 493 w 1031"/>
              <a:gd name="T37" fmla="*/ 720 h 966"/>
              <a:gd name="T38" fmla="*/ 498 w 1031"/>
              <a:gd name="T39" fmla="*/ 739 h 966"/>
              <a:gd name="T40" fmla="*/ 524 w 1031"/>
              <a:gd name="T41" fmla="*/ 728 h 966"/>
              <a:gd name="T42" fmla="*/ 520 w 1031"/>
              <a:gd name="T43" fmla="*/ 711 h 966"/>
              <a:gd name="T44" fmla="*/ 533 w 1031"/>
              <a:gd name="T45" fmla="*/ 810 h 966"/>
              <a:gd name="T46" fmla="*/ 565 w 1031"/>
              <a:gd name="T47" fmla="*/ 806 h 966"/>
              <a:gd name="T48" fmla="*/ 555 w 1031"/>
              <a:gd name="T49" fmla="*/ 792 h 966"/>
              <a:gd name="T50" fmla="*/ 589 w 1031"/>
              <a:gd name="T51" fmla="*/ 866 h 966"/>
              <a:gd name="T52" fmla="*/ 605 w 1031"/>
              <a:gd name="T53" fmla="*/ 877 h 966"/>
              <a:gd name="T54" fmla="*/ 619 w 1031"/>
              <a:gd name="T55" fmla="*/ 853 h 966"/>
              <a:gd name="T56" fmla="*/ 605 w 1031"/>
              <a:gd name="T57" fmla="*/ 843 h 966"/>
              <a:gd name="T58" fmla="*/ 678 w 1031"/>
              <a:gd name="T59" fmla="*/ 907 h 966"/>
              <a:gd name="T60" fmla="*/ 696 w 1031"/>
              <a:gd name="T61" fmla="*/ 910 h 966"/>
              <a:gd name="T62" fmla="*/ 685 w 1031"/>
              <a:gd name="T63" fmla="*/ 879 h 966"/>
              <a:gd name="T64" fmla="*/ 757 w 1031"/>
              <a:gd name="T65" fmla="*/ 912 h 966"/>
              <a:gd name="T66" fmla="*/ 777 w 1031"/>
              <a:gd name="T67" fmla="*/ 909 h 966"/>
              <a:gd name="T68" fmla="*/ 774 w 1031"/>
              <a:gd name="T69" fmla="*/ 881 h 966"/>
              <a:gd name="T70" fmla="*/ 757 w 1031"/>
              <a:gd name="T71" fmla="*/ 884 h 966"/>
              <a:gd name="T72" fmla="*/ 850 w 1031"/>
              <a:gd name="T73" fmla="*/ 883 h 966"/>
              <a:gd name="T74" fmla="*/ 867 w 1031"/>
              <a:gd name="T75" fmla="*/ 874 h 966"/>
              <a:gd name="T76" fmla="*/ 840 w 1031"/>
              <a:gd name="T77" fmla="*/ 857 h 966"/>
              <a:gd name="T78" fmla="*/ 913 w 1031"/>
              <a:gd name="T79" fmla="*/ 834 h 966"/>
              <a:gd name="T80" fmla="*/ 925 w 1031"/>
              <a:gd name="T81" fmla="*/ 820 h 966"/>
              <a:gd name="T82" fmla="*/ 906 w 1031"/>
              <a:gd name="T83" fmla="*/ 799 h 966"/>
              <a:gd name="T84" fmla="*/ 896 w 1031"/>
              <a:gd name="T85" fmla="*/ 812 h 966"/>
              <a:gd name="T86" fmla="*/ 964 w 1031"/>
              <a:gd name="T87" fmla="*/ 751 h 966"/>
              <a:gd name="T88" fmla="*/ 970 w 1031"/>
              <a:gd name="T89" fmla="*/ 732 h 966"/>
              <a:gd name="T90" fmla="*/ 940 w 1031"/>
              <a:gd name="T91" fmla="*/ 735 h 966"/>
              <a:gd name="T92" fmla="*/ 978 w 1031"/>
              <a:gd name="T93" fmla="*/ 671 h 966"/>
              <a:gd name="T94" fmla="*/ 978 w 1031"/>
              <a:gd name="T95" fmla="*/ 653 h 966"/>
              <a:gd name="T96" fmla="*/ 950 w 1031"/>
              <a:gd name="T97" fmla="*/ 649 h 966"/>
              <a:gd name="T98" fmla="*/ 950 w 1031"/>
              <a:gd name="T99" fmla="*/ 668 h 966"/>
              <a:gd name="T100" fmla="*/ 960 w 1031"/>
              <a:gd name="T101" fmla="*/ 573 h 966"/>
              <a:gd name="T102" fmla="*/ 952 w 1031"/>
              <a:gd name="T103" fmla="*/ 556 h 966"/>
              <a:gd name="T104" fmla="*/ 932 w 1031"/>
              <a:gd name="T105" fmla="*/ 581 h 966"/>
              <a:gd name="T106" fmla="*/ 918 w 1031"/>
              <a:gd name="T107" fmla="*/ 506 h 966"/>
              <a:gd name="T108" fmla="*/ 906 w 1031"/>
              <a:gd name="T109" fmla="*/ 493 h 966"/>
              <a:gd name="T110" fmla="*/ 882 w 1031"/>
              <a:gd name="T111" fmla="*/ 509 h 966"/>
              <a:gd name="T112" fmla="*/ 894 w 1031"/>
              <a:gd name="T113" fmla="*/ 522 h 966"/>
              <a:gd name="T114" fmla="*/ 841 w 1031"/>
              <a:gd name="T115" fmla="*/ 447 h 966"/>
              <a:gd name="T116" fmla="*/ 823 w 1031"/>
              <a:gd name="T117" fmla="*/ 439 h 966"/>
              <a:gd name="T118" fmla="*/ 823 w 1031"/>
              <a:gd name="T119" fmla="*/ 470 h 966"/>
              <a:gd name="T120" fmla="*/ 733 w 1031"/>
              <a:gd name="T121" fmla="*/ 369 h 966"/>
              <a:gd name="T122" fmla="*/ 574 w 1031"/>
              <a:gd name="T123" fmla="*/ 15 h 966"/>
              <a:gd name="T124" fmla="*/ 48 w 1031"/>
              <a:gd name="T125" fmla="*/ 245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31" h="966">
                <a:moveTo>
                  <a:pt x="83" y="717"/>
                </a:moveTo>
                <a:cubicBezTo>
                  <a:pt x="134" y="712"/>
                  <a:pt x="185" y="709"/>
                  <a:pt x="236" y="707"/>
                </a:cubicBezTo>
                <a:cubicBezTo>
                  <a:pt x="205" y="705"/>
                  <a:pt x="173" y="702"/>
                  <a:pt x="142" y="699"/>
                </a:cubicBezTo>
                <a:cubicBezTo>
                  <a:pt x="116" y="696"/>
                  <a:pt x="94" y="678"/>
                  <a:pt x="94" y="651"/>
                </a:cubicBezTo>
                <a:cubicBezTo>
                  <a:pt x="94" y="613"/>
                  <a:pt x="94" y="574"/>
                  <a:pt x="94" y="536"/>
                </a:cubicBezTo>
                <a:cubicBezTo>
                  <a:pt x="94" y="510"/>
                  <a:pt x="116" y="491"/>
                  <a:pt x="142" y="488"/>
                </a:cubicBezTo>
                <a:cubicBezTo>
                  <a:pt x="237" y="479"/>
                  <a:pt x="333" y="476"/>
                  <a:pt x="428" y="478"/>
                </a:cubicBezTo>
                <a:cubicBezTo>
                  <a:pt x="393" y="533"/>
                  <a:pt x="374" y="598"/>
                  <a:pt x="374" y="668"/>
                </a:cubicBezTo>
                <a:cubicBezTo>
                  <a:pt x="374" y="767"/>
                  <a:pt x="414" y="857"/>
                  <a:pt x="479" y="922"/>
                </a:cubicBezTo>
                <a:cubicBezTo>
                  <a:pt x="483" y="926"/>
                  <a:pt x="487" y="930"/>
                  <a:pt x="491" y="934"/>
                </a:cubicBezTo>
                <a:cubicBezTo>
                  <a:pt x="355" y="945"/>
                  <a:pt x="219" y="943"/>
                  <a:pt x="83" y="928"/>
                </a:cubicBezTo>
                <a:cubicBezTo>
                  <a:pt x="56" y="925"/>
                  <a:pt x="35" y="906"/>
                  <a:pt x="35" y="880"/>
                </a:cubicBezTo>
                <a:cubicBezTo>
                  <a:pt x="35" y="842"/>
                  <a:pt x="35" y="803"/>
                  <a:pt x="35" y="765"/>
                </a:cubicBezTo>
                <a:cubicBezTo>
                  <a:pt x="35" y="738"/>
                  <a:pt x="56" y="719"/>
                  <a:pt x="83" y="717"/>
                </a:cubicBezTo>
                <a:close/>
                <a:moveTo>
                  <a:pt x="709" y="424"/>
                </a:moveTo>
                <a:lnTo>
                  <a:pt x="709" y="424"/>
                </a:lnTo>
                <a:cubicBezTo>
                  <a:pt x="728" y="420"/>
                  <a:pt x="748" y="420"/>
                  <a:pt x="768" y="424"/>
                </a:cubicBezTo>
                <a:cubicBezTo>
                  <a:pt x="767" y="434"/>
                  <a:pt x="766" y="445"/>
                  <a:pt x="765" y="455"/>
                </a:cubicBezTo>
                <a:cubicBezTo>
                  <a:pt x="747" y="453"/>
                  <a:pt x="729" y="452"/>
                  <a:pt x="712" y="455"/>
                </a:cubicBezTo>
                <a:cubicBezTo>
                  <a:pt x="711" y="445"/>
                  <a:pt x="710" y="434"/>
                  <a:pt x="709" y="424"/>
                </a:cubicBezTo>
                <a:close/>
                <a:moveTo>
                  <a:pt x="818" y="615"/>
                </a:moveTo>
                <a:lnTo>
                  <a:pt x="818" y="615"/>
                </a:lnTo>
                <a:lnTo>
                  <a:pt x="749" y="615"/>
                </a:lnTo>
                <a:lnTo>
                  <a:pt x="749" y="604"/>
                </a:lnTo>
                <a:cubicBezTo>
                  <a:pt x="749" y="591"/>
                  <a:pt x="748" y="583"/>
                  <a:pt x="746" y="580"/>
                </a:cubicBezTo>
                <a:cubicBezTo>
                  <a:pt x="745" y="576"/>
                  <a:pt x="741" y="574"/>
                  <a:pt x="736" y="574"/>
                </a:cubicBezTo>
                <a:cubicBezTo>
                  <a:pt x="732" y="574"/>
                  <a:pt x="729" y="576"/>
                  <a:pt x="727" y="579"/>
                </a:cubicBezTo>
                <a:cubicBezTo>
                  <a:pt x="724" y="582"/>
                  <a:pt x="723" y="587"/>
                  <a:pt x="723" y="594"/>
                </a:cubicBezTo>
                <a:cubicBezTo>
                  <a:pt x="723" y="604"/>
                  <a:pt x="726" y="612"/>
                  <a:pt x="730" y="616"/>
                </a:cubicBezTo>
                <a:cubicBezTo>
                  <a:pt x="734" y="621"/>
                  <a:pt x="747" y="629"/>
                  <a:pt x="767" y="642"/>
                </a:cubicBezTo>
                <a:cubicBezTo>
                  <a:pt x="785" y="652"/>
                  <a:pt x="797" y="661"/>
                  <a:pt x="803" y="666"/>
                </a:cubicBezTo>
                <a:cubicBezTo>
                  <a:pt x="810" y="672"/>
                  <a:pt x="815" y="680"/>
                  <a:pt x="819" y="690"/>
                </a:cubicBezTo>
                <a:cubicBezTo>
                  <a:pt x="824" y="701"/>
                  <a:pt x="826" y="713"/>
                  <a:pt x="826" y="729"/>
                </a:cubicBezTo>
                <a:cubicBezTo>
                  <a:pt x="826" y="754"/>
                  <a:pt x="820" y="773"/>
                  <a:pt x="808" y="787"/>
                </a:cubicBezTo>
                <a:cubicBezTo>
                  <a:pt x="796" y="801"/>
                  <a:pt x="778" y="810"/>
                  <a:pt x="755" y="813"/>
                </a:cubicBezTo>
                <a:lnTo>
                  <a:pt x="755" y="839"/>
                </a:lnTo>
                <a:lnTo>
                  <a:pt x="723" y="839"/>
                </a:lnTo>
                <a:lnTo>
                  <a:pt x="723" y="813"/>
                </a:lnTo>
                <a:cubicBezTo>
                  <a:pt x="704" y="811"/>
                  <a:pt x="688" y="804"/>
                  <a:pt x="674" y="791"/>
                </a:cubicBezTo>
                <a:cubicBezTo>
                  <a:pt x="660" y="779"/>
                  <a:pt x="653" y="757"/>
                  <a:pt x="653" y="726"/>
                </a:cubicBezTo>
                <a:lnTo>
                  <a:pt x="653" y="713"/>
                </a:lnTo>
                <a:lnTo>
                  <a:pt x="723" y="713"/>
                </a:lnTo>
                <a:lnTo>
                  <a:pt x="723" y="730"/>
                </a:lnTo>
                <a:cubicBezTo>
                  <a:pt x="723" y="748"/>
                  <a:pt x="723" y="760"/>
                  <a:pt x="725" y="764"/>
                </a:cubicBezTo>
                <a:cubicBezTo>
                  <a:pt x="726" y="769"/>
                  <a:pt x="730" y="771"/>
                  <a:pt x="735" y="771"/>
                </a:cubicBezTo>
                <a:cubicBezTo>
                  <a:pt x="740" y="771"/>
                  <a:pt x="743" y="769"/>
                  <a:pt x="746" y="766"/>
                </a:cubicBezTo>
                <a:cubicBezTo>
                  <a:pt x="748" y="763"/>
                  <a:pt x="749" y="758"/>
                  <a:pt x="749" y="752"/>
                </a:cubicBezTo>
                <a:cubicBezTo>
                  <a:pt x="749" y="737"/>
                  <a:pt x="748" y="726"/>
                  <a:pt x="746" y="719"/>
                </a:cubicBezTo>
                <a:cubicBezTo>
                  <a:pt x="744" y="712"/>
                  <a:pt x="736" y="705"/>
                  <a:pt x="724" y="697"/>
                </a:cubicBezTo>
                <a:cubicBezTo>
                  <a:pt x="702" y="684"/>
                  <a:pt x="688" y="674"/>
                  <a:pt x="680" y="668"/>
                </a:cubicBezTo>
                <a:cubicBezTo>
                  <a:pt x="673" y="662"/>
                  <a:pt x="666" y="653"/>
                  <a:pt x="661" y="641"/>
                </a:cubicBezTo>
                <a:cubicBezTo>
                  <a:pt x="655" y="630"/>
                  <a:pt x="652" y="617"/>
                  <a:pt x="652" y="603"/>
                </a:cubicBezTo>
                <a:cubicBezTo>
                  <a:pt x="652" y="582"/>
                  <a:pt x="658" y="566"/>
                  <a:pt x="670" y="554"/>
                </a:cubicBezTo>
                <a:cubicBezTo>
                  <a:pt x="682" y="543"/>
                  <a:pt x="699" y="535"/>
                  <a:pt x="723" y="533"/>
                </a:cubicBezTo>
                <a:lnTo>
                  <a:pt x="723" y="510"/>
                </a:lnTo>
                <a:lnTo>
                  <a:pt x="755" y="510"/>
                </a:lnTo>
                <a:lnTo>
                  <a:pt x="755" y="533"/>
                </a:lnTo>
                <a:cubicBezTo>
                  <a:pt x="776" y="535"/>
                  <a:pt x="792" y="542"/>
                  <a:pt x="803" y="554"/>
                </a:cubicBezTo>
                <a:cubicBezTo>
                  <a:pt x="813" y="566"/>
                  <a:pt x="819" y="582"/>
                  <a:pt x="819" y="602"/>
                </a:cubicBezTo>
                <a:cubicBezTo>
                  <a:pt x="819" y="605"/>
                  <a:pt x="818" y="609"/>
                  <a:pt x="818" y="615"/>
                </a:cubicBezTo>
                <a:close/>
                <a:moveTo>
                  <a:pt x="658" y="434"/>
                </a:moveTo>
                <a:lnTo>
                  <a:pt x="658" y="434"/>
                </a:lnTo>
                <a:lnTo>
                  <a:pt x="657" y="434"/>
                </a:lnTo>
                <a:lnTo>
                  <a:pt x="656" y="435"/>
                </a:lnTo>
                <a:lnTo>
                  <a:pt x="654" y="435"/>
                </a:lnTo>
                <a:lnTo>
                  <a:pt x="653" y="436"/>
                </a:lnTo>
                <a:lnTo>
                  <a:pt x="652" y="436"/>
                </a:lnTo>
                <a:lnTo>
                  <a:pt x="650" y="437"/>
                </a:lnTo>
                <a:lnTo>
                  <a:pt x="649" y="437"/>
                </a:lnTo>
                <a:lnTo>
                  <a:pt x="647" y="438"/>
                </a:lnTo>
                <a:lnTo>
                  <a:pt x="646" y="438"/>
                </a:lnTo>
                <a:lnTo>
                  <a:pt x="645" y="439"/>
                </a:lnTo>
                <a:lnTo>
                  <a:pt x="643" y="439"/>
                </a:lnTo>
                <a:lnTo>
                  <a:pt x="642" y="440"/>
                </a:lnTo>
                <a:lnTo>
                  <a:pt x="640" y="440"/>
                </a:lnTo>
                <a:lnTo>
                  <a:pt x="639" y="441"/>
                </a:lnTo>
                <a:lnTo>
                  <a:pt x="638" y="441"/>
                </a:lnTo>
                <a:lnTo>
                  <a:pt x="636" y="442"/>
                </a:lnTo>
                <a:lnTo>
                  <a:pt x="635" y="443"/>
                </a:lnTo>
                <a:lnTo>
                  <a:pt x="633" y="443"/>
                </a:lnTo>
                <a:lnTo>
                  <a:pt x="632" y="444"/>
                </a:lnTo>
                <a:lnTo>
                  <a:pt x="631" y="445"/>
                </a:lnTo>
                <a:lnTo>
                  <a:pt x="631" y="445"/>
                </a:lnTo>
                <a:lnTo>
                  <a:pt x="643" y="470"/>
                </a:lnTo>
                <a:lnTo>
                  <a:pt x="643" y="470"/>
                </a:lnTo>
                <a:lnTo>
                  <a:pt x="644" y="470"/>
                </a:lnTo>
                <a:lnTo>
                  <a:pt x="645" y="469"/>
                </a:lnTo>
                <a:lnTo>
                  <a:pt x="646" y="468"/>
                </a:lnTo>
                <a:lnTo>
                  <a:pt x="647" y="468"/>
                </a:lnTo>
                <a:lnTo>
                  <a:pt x="649" y="467"/>
                </a:lnTo>
                <a:lnTo>
                  <a:pt x="650" y="467"/>
                </a:lnTo>
                <a:lnTo>
                  <a:pt x="651" y="466"/>
                </a:lnTo>
                <a:lnTo>
                  <a:pt x="652" y="466"/>
                </a:lnTo>
                <a:lnTo>
                  <a:pt x="654" y="465"/>
                </a:lnTo>
                <a:lnTo>
                  <a:pt x="655" y="465"/>
                </a:lnTo>
                <a:lnTo>
                  <a:pt x="656" y="464"/>
                </a:lnTo>
                <a:lnTo>
                  <a:pt x="657" y="464"/>
                </a:lnTo>
                <a:lnTo>
                  <a:pt x="658" y="464"/>
                </a:lnTo>
                <a:lnTo>
                  <a:pt x="660" y="463"/>
                </a:lnTo>
                <a:lnTo>
                  <a:pt x="661" y="463"/>
                </a:lnTo>
                <a:lnTo>
                  <a:pt x="662" y="462"/>
                </a:lnTo>
                <a:lnTo>
                  <a:pt x="663" y="462"/>
                </a:lnTo>
                <a:lnTo>
                  <a:pt x="665" y="461"/>
                </a:lnTo>
                <a:lnTo>
                  <a:pt x="666" y="461"/>
                </a:lnTo>
                <a:lnTo>
                  <a:pt x="667" y="461"/>
                </a:lnTo>
                <a:lnTo>
                  <a:pt x="658" y="434"/>
                </a:lnTo>
                <a:close/>
                <a:moveTo>
                  <a:pt x="580" y="476"/>
                </a:moveTo>
                <a:lnTo>
                  <a:pt x="580" y="476"/>
                </a:lnTo>
                <a:lnTo>
                  <a:pt x="579" y="476"/>
                </a:lnTo>
                <a:lnTo>
                  <a:pt x="578" y="477"/>
                </a:lnTo>
                <a:lnTo>
                  <a:pt x="577" y="478"/>
                </a:lnTo>
                <a:lnTo>
                  <a:pt x="576" y="479"/>
                </a:lnTo>
                <a:lnTo>
                  <a:pt x="575" y="480"/>
                </a:lnTo>
                <a:lnTo>
                  <a:pt x="574" y="481"/>
                </a:lnTo>
                <a:lnTo>
                  <a:pt x="573" y="482"/>
                </a:lnTo>
                <a:lnTo>
                  <a:pt x="571" y="483"/>
                </a:lnTo>
                <a:lnTo>
                  <a:pt x="570" y="484"/>
                </a:lnTo>
                <a:lnTo>
                  <a:pt x="569" y="485"/>
                </a:lnTo>
                <a:lnTo>
                  <a:pt x="568" y="486"/>
                </a:lnTo>
                <a:lnTo>
                  <a:pt x="567" y="487"/>
                </a:lnTo>
                <a:lnTo>
                  <a:pt x="566" y="488"/>
                </a:lnTo>
                <a:lnTo>
                  <a:pt x="565" y="489"/>
                </a:lnTo>
                <a:lnTo>
                  <a:pt x="564" y="490"/>
                </a:lnTo>
                <a:lnTo>
                  <a:pt x="563" y="491"/>
                </a:lnTo>
                <a:lnTo>
                  <a:pt x="562" y="492"/>
                </a:lnTo>
                <a:lnTo>
                  <a:pt x="561" y="493"/>
                </a:lnTo>
                <a:lnTo>
                  <a:pt x="560" y="494"/>
                </a:lnTo>
                <a:lnTo>
                  <a:pt x="559" y="495"/>
                </a:lnTo>
                <a:lnTo>
                  <a:pt x="558" y="496"/>
                </a:lnTo>
                <a:lnTo>
                  <a:pt x="578" y="516"/>
                </a:lnTo>
                <a:lnTo>
                  <a:pt x="579" y="515"/>
                </a:lnTo>
                <a:lnTo>
                  <a:pt x="580" y="514"/>
                </a:lnTo>
                <a:lnTo>
                  <a:pt x="581" y="513"/>
                </a:lnTo>
                <a:lnTo>
                  <a:pt x="581" y="512"/>
                </a:lnTo>
                <a:lnTo>
                  <a:pt x="582" y="511"/>
                </a:lnTo>
                <a:lnTo>
                  <a:pt x="583" y="510"/>
                </a:lnTo>
                <a:lnTo>
                  <a:pt x="584" y="509"/>
                </a:lnTo>
                <a:lnTo>
                  <a:pt x="585" y="509"/>
                </a:lnTo>
                <a:lnTo>
                  <a:pt x="586" y="508"/>
                </a:lnTo>
                <a:lnTo>
                  <a:pt x="587" y="507"/>
                </a:lnTo>
                <a:lnTo>
                  <a:pt x="588" y="506"/>
                </a:lnTo>
                <a:lnTo>
                  <a:pt x="589" y="505"/>
                </a:lnTo>
                <a:lnTo>
                  <a:pt x="590" y="504"/>
                </a:lnTo>
                <a:lnTo>
                  <a:pt x="591" y="503"/>
                </a:lnTo>
                <a:lnTo>
                  <a:pt x="592" y="502"/>
                </a:lnTo>
                <a:lnTo>
                  <a:pt x="593" y="502"/>
                </a:lnTo>
                <a:lnTo>
                  <a:pt x="594" y="501"/>
                </a:lnTo>
                <a:lnTo>
                  <a:pt x="595" y="500"/>
                </a:lnTo>
                <a:lnTo>
                  <a:pt x="596" y="499"/>
                </a:lnTo>
                <a:lnTo>
                  <a:pt x="597" y="498"/>
                </a:lnTo>
                <a:lnTo>
                  <a:pt x="598" y="498"/>
                </a:lnTo>
                <a:lnTo>
                  <a:pt x="580" y="476"/>
                </a:lnTo>
                <a:close/>
                <a:moveTo>
                  <a:pt x="521" y="543"/>
                </a:moveTo>
                <a:lnTo>
                  <a:pt x="521" y="543"/>
                </a:lnTo>
                <a:lnTo>
                  <a:pt x="521" y="544"/>
                </a:lnTo>
                <a:lnTo>
                  <a:pt x="520" y="545"/>
                </a:lnTo>
                <a:lnTo>
                  <a:pt x="519" y="547"/>
                </a:lnTo>
                <a:lnTo>
                  <a:pt x="519" y="548"/>
                </a:lnTo>
                <a:lnTo>
                  <a:pt x="518" y="549"/>
                </a:lnTo>
                <a:lnTo>
                  <a:pt x="517" y="551"/>
                </a:lnTo>
                <a:lnTo>
                  <a:pt x="517" y="552"/>
                </a:lnTo>
                <a:lnTo>
                  <a:pt x="516" y="553"/>
                </a:lnTo>
                <a:lnTo>
                  <a:pt x="515" y="555"/>
                </a:lnTo>
                <a:lnTo>
                  <a:pt x="515" y="556"/>
                </a:lnTo>
                <a:lnTo>
                  <a:pt x="514" y="557"/>
                </a:lnTo>
                <a:lnTo>
                  <a:pt x="513" y="559"/>
                </a:lnTo>
                <a:lnTo>
                  <a:pt x="513" y="560"/>
                </a:lnTo>
                <a:lnTo>
                  <a:pt x="512" y="561"/>
                </a:lnTo>
                <a:lnTo>
                  <a:pt x="511" y="563"/>
                </a:lnTo>
                <a:lnTo>
                  <a:pt x="511" y="564"/>
                </a:lnTo>
                <a:lnTo>
                  <a:pt x="510" y="565"/>
                </a:lnTo>
                <a:lnTo>
                  <a:pt x="509" y="567"/>
                </a:lnTo>
                <a:lnTo>
                  <a:pt x="509" y="568"/>
                </a:lnTo>
                <a:lnTo>
                  <a:pt x="508" y="569"/>
                </a:lnTo>
                <a:lnTo>
                  <a:pt x="508" y="570"/>
                </a:lnTo>
                <a:lnTo>
                  <a:pt x="534" y="581"/>
                </a:lnTo>
                <a:lnTo>
                  <a:pt x="534" y="581"/>
                </a:lnTo>
                <a:lnTo>
                  <a:pt x="535" y="579"/>
                </a:lnTo>
                <a:lnTo>
                  <a:pt x="535" y="578"/>
                </a:lnTo>
                <a:lnTo>
                  <a:pt x="536" y="577"/>
                </a:lnTo>
                <a:lnTo>
                  <a:pt x="536" y="576"/>
                </a:lnTo>
                <a:lnTo>
                  <a:pt x="537" y="575"/>
                </a:lnTo>
                <a:lnTo>
                  <a:pt x="537" y="573"/>
                </a:lnTo>
                <a:lnTo>
                  <a:pt x="538" y="572"/>
                </a:lnTo>
                <a:lnTo>
                  <a:pt x="538" y="571"/>
                </a:lnTo>
                <a:lnTo>
                  <a:pt x="539" y="570"/>
                </a:lnTo>
                <a:lnTo>
                  <a:pt x="540" y="569"/>
                </a:lnTo>
                <a:lnTo>
                  <a:pt x="540" y="568"/>
                </a:lnTo>
                <a:lnTo>
                  <a:pt x="541" y="566"/>
                </a:lnTo>
                <a:lnTo>
                  <a:pt x="542" y="565"/>
                </a:lnTo>
                <a:lnTo>
                  <a:pt x="542" y="564"/>
                </a:lnTo>
                <a:lnTo>
                  <a:pt x="543" y="563"/>
                </a:lnTo>
                <a:lnTo>
                  <a:pt x="543" y="562"/>
                </a:lnTo>
                <a:lnTo>
                  <a:pt x="544" y="561"/>
                </a:lnTo>
                <a:lnTo>
                  <a:pt x="545" y="559"/>
                </a:lnTo>
                <a:lnTo>
                  <a:pt x="545" y="558"/>
                </a:lnTo>
                <a:lnTo>
                  <a:pt x="546" y="558"/>
                </a:lnTo>
                <a:lnTo>
                  <a:pt x="521" y="543"/>
                </a:lnTo>
                <a:close/>
                <a:moveTo>
                  <a:pt x="491" y="627"/>
                </a:moveTo>
                <a:lnTo>
                  <a:pt x="491" y="627"/>
                </a:lnTo>
                <a:lnTo>
                  <a:pt x="491" y="629"/>
                </a:lnTo>
                <a:lnTo>
                  <a:pt x="491" y="630"/>
                </a:lnTo>
                <a:lnTo>
                  <a:pt x="490" y="632"/>
                </a:lnTo>
                <a:lnTo>
                  <a:pt x="490" y="633"/>
                </a:lnTo>
                <a:lnTo>
                  <a:pt x="490" y="635"/>
                </a:lnTo>
                <a:lnTo>
                  <a:pt x="490" y="636"/>
                </a:lnTo>
                <a:lnTo>
                  <a:pt x="489" y="638"/>
                </a:lnTo>
                <a:lnTo>
                  <a:pt x="489" y="639"/>
                </a:lnTo>
                <a:lnTo>
                  <a:pt x="489" y="641"/>
                </a:lnTo>
                <a:lnTo>
                  <a:pt x="489" y="643"/>
                </a:lnTo>
                <a:lnTo>
                  <a:pt x="489" y="644"/>
                </a:lnTo>
                <a:lnTo>
                  <a:pt x="489" y="646"/>
                </a:lnTo>
                <a:lnTo>
                  <a:pt x="489" y="647"/>
                </a:lnTo>
                <a:lnTo>
                  <a:pt x="488" y="649"/>
                </a:lnTo>
                <a:lnTo>
                  <a:pt x="488" y="650"/>
                </a:lnTo>
                <a:lnTo>
                  <a:pt x="488" y="652"/>
                </a:lnTo>
                <a:lnTo>
                  <a:pt x="488" y="653"/>
                </a:lnTo>
                <a:lnTo>
                  <a:pt x="488" y="655"/>
                </a:lnTo>
                <a:lnTo>
                  <a:pt x="488" y="657"/>
                </a:lnTo>
                <a:lnTo>
                  <a:pt x="488" y="657"/>
                </a:lnTo>
                <a:lnTo>
                  <a:pt x="516" y="658"/>
                </a:lnTo>
                <a:lnTo>
                  <a:pt x="516" y="658"/>
                </a:lnTo>
                <a:lnTo>
                  <a:pt x="516" y="656"/>
                </a:lnTo>
                <a:lnTo>
                  <a:pt x="516" y="655"/>
                </a:lnTo>
                <a:lnTo>
                  <a:pt x="516" y="654"/>
                </a:lnTo>
                <a:lnTo>
                  <a:pt x="516" y="652"/>
                </a:lnTo>
                <a:lnTo>
                  <a:pt x="517" y="651"/>
                </a:lnTo>
                <a:lnTo>
                  <a:pt x="517" y="649"/>
                </a:lnTo>
                <a:lnTo>
                  <a:pt x="517" y="648"/>
                </a:lnTo>
                <a:lnTo>
                  <a:pt x="517" y="647"/>
                </a:lnTo>
                <a:lnTo>
                  <a:pt x="517" y="645"/>
                </a:lnTo>
                <a:lnTo>
                  <a:pt x="517" y="644"/>
                </a:lnTo>
                <a:lnTo>
                  <a:pt x="517" y="643"/>
                </a:lnTo>
                <a:lnTo>
                  <a:pt x="517" y="641"/>
                </a:lnTo>
                <a:lnTo>
                  <a:pt x="518" y="640"/>
                </a:lnTo>
                <a:lnTo>
                  <a:pt x="518" y="639"/>
                </a:lnTo>
                <a:lnTo>
                  <a:pt x="518" y="637"/>
                </a:lnTo>
                <a:lnTo>
                  <a:pt x="518" y="636"/>
                </a:lnTo>
                <a:lnTo>
                  <a:pt x="518" y="634"/>
                </a:lnTo>
                <a:lnTo>
                  <a:pt x="519" y="633"/>
                </a:lnTo>
                <a:lnTo>
                  <a:pt x="519" y="632"/>
                </a:lnTo>
                <a:lnTo>
                  <a:pt x="491" y="627"/>
                </a:lnTo>
                <a:close/>
                <a:moveTo>
                  <a:pt x="493" y="717"/>
                </a:moveTo>
                <a:lnTo>
                  <a:pt x="493" y="717"/>
                </a:lnTo>
                <a:lnTo>
                  <a:pt x="493" y="717"/>
                </a:lnTo>
                <a:lnTo>
                  <a:pt x="493" y="718"/>
                </a:lnTo>
                <a:lnTo>
                  <a:pt x="493" y="720"/>
                </a:lnTo>
                <a:lnTo>
                  <a:pt x="494" y="721"/>
                </a:lnTo>
                <a:lnTo>
                  <a:pt x="494" y="723"/>
                </a:lnTo>
                <a:lnTo>
                  <a:pt x="494" y="724"/>
                </a:lnTo>
                <a:lnTo>
                  <a:pt x="495" y="726"/>
                </a:lnTo>
                <a:lnTo>
                  <a:pt x="495" y="727"/>
                </a:lnTo>
                <a:lnTo>
                  <a:pt x="495" y="729"/>
                </a:lnTo>
                <a:lnTo>
                  <a:pt x="496" y="730"/>
                </a:lnTo>
                <a:lnTo>
                  <a:pt x="496" y="732"/>
                </a:lnTo>
                <a:lnTo>
                  <a:pt x="497" y="733"/>
                </a:lnTo>
                <a:lnTo>
                  <a:pt x="497" y="735"/>
                </a:lnTo>
                <a:lnTo>
                  <a:pt x="497" y="736"/>
                </a:lnTo>
                <a:lnTo>
                  <a:pt x="498" y="738"/>
                </a:lnTo>
                <a:lnTo>
                  <a:pt x="498" y="739"/>
                </a:lnTo>
                <a:lnTo>
                  <a:pt x="499" y="741"/>
                </a:lnTo>
                <a:lnTo>
                  <a:pt x="499" y="742"/>
                </a:lnTo>
                <a:lnTo>
                  <a:pt x="500" y="743"/>
                </a:lnTo>
                <a:lnTo>
                  <a:pt x="500" y="745"/>
                </a:lnTo>
                <a:lnTo>
                  <a:pt x="500" y="746"/>
                </a:lnTo>
                <a:lnTo>
                  <a:pt x="527" y="736"/>
                </a:lnTo>
                <a:lnTo>
                  <a:pt x="527" y="736"/>
                </a:lnTo>
                <a:lnTo>
                  <a:pt x="526" y="735"/>
                </a:lnTo>
                <a:lnTo>
                  <a:pt x="526" y="733"/>
                </a:lnTo>
                <a:lnTo>
                  <a:pt x="526" y="732"/>
                </a:lnTo>
                <a:lnTo>
                  <a:pt x="525" y="731"/>
                </a:lnTo>
                <a:lnTo>
                  <a:pt x="525" y="730"/>
                </a:lnTo>
                <a:lnTo>
                  <a:pt x="524" y="728"/>
                </a:lnTo>
                <a:lnTo>
                  <a:pt x="524" y="727"/>
                </a:lnTo>
                <a:lnTo>
                  <a:pt x="524" y="726"/>
                </a:lnTo>
                <a:lnTo>
                  <a:pt x="523" y="724"/>
                </a:lnTo>
                <a:lnTo>
                  <a:pt x="523" y="723"/>
                </a:lnTo>
                <a:lnTo>
                  <a:pt x="523" y="722"/>
                </a:lnTo>
                <a:lnTo>
                  <a:pt x="522" y="721"/>
                </a:lnTo>
                <a:lnTo>
                  <a:pt x="522" y="719"/>
                </a:lnTo>
                <a:lnTo>
                  <a:pt x="522" y="718"/>
                </a:lnTo>
                <a:lnTo>
                  <a:pt x="521" y="717"/>
                </a:lnTo>
                <a:lnTo>
                  <a:pt x="521" y="715"/>
                </a:lnTo>
                <a:lnTo>
                  <a:pt x="521" y="714"/>
                </a:lnTo>
                <a:lnTo>
                  <a:pt x="521" y="713"/>
                </a:lnTo>
                <a:lnTo>
                  <a:pt x="520" y="711"/>
                </a:lnTo>
                <a:lnTo>
                  <a:pt x="520" y="711"/>
                </a:lnTo>
                <a:lnTo>
                  <a:pt x="493" y="717"/>
                </a:lnTo>
                <a:close/>
                <a:moveTo>
                  <a:pt x="526" y="799"/>
                </a:moveTo>
                <a:lnTo>
                  <a:pt x="526" y="799"/>
                </a:lnTo>
                <a:lnTo>
                  <a:pt x="526" y="800"/>
                </a:lnTo>
                <a:lnTo>
                  <a:pt x="527" y="801"/>
                </a:lnTo>
                <a:lnTo>
                  <a:pt x="528" y="802"/>
                </a:lnTo>
                <a:lnTo>
                  <a:pt x="529" y="804"/>
                </a:lnTo>
                <a:lnTo>
                  <a:pt x="530" y="805"/>
                </a:lnTo>
                <a:lnTo>
                  <a:pt x="530" y="806"/>
                </a:lnTo>
                <a:lnTo>
                  <a:pt x="531" y="807"/>
                </a:lnTo>
                <a:lnTo>
                  <a:pt x="532" y="808"/>
                </a:lnTo>
                <a:lnTo>
                  <a:pt x="533" y="810"/>
                </a:lnTo>
                <a:lnTo>
                  <a:pt x="534" y="811"/>
                </a:lnTo>
                <a:lnTo>
                  <a:pt x="535" y="812"/>
                </a:lnTo>
                <a:lnTo>
                  <a:pt x="536" y="813"/>
                </a:lnTo>
                <a:lnTo>
                  <a:pt x="536" y="814"/>
                </a:lnTo>
                <a:lnTo>
                  <a:pt x="537" y="816"/>
                </a:lnTo>
                <a:lnTo>
                  <a:pt x="538" y="817"/>
                </a:lnTo>
                <a:lnTo>
                  <a:pt x="539" y="818"/>
                </a:lnTo>
                <a:lnTo>
                  <a:pt x="540" y="819"/>
                </a:lnTo>
                <a:lnTo>
                  <a:pt x="541" y="820"/>
                </a:lnTo>
                <a:lnTo>
                  <a:pt x="542" y="821"/>
                </a:lnTo>
                <a:lnTo>
                  <a:pt x="543" y="823"/>
                </a:lnTo>
                <a:lnTo>
                  <a:pt x="544" y="824"/>
                </a:lnTo>
                <a:lnTo>
                  <a:pt x="565" y="806"/>
                </a:lnTo>
                <a:lnTo>
                  <a:pt x="565" y="805"/>
                </a:lnTo>
                <a:lnTo>
                  <a:pt x="564" y="804"/>
                </a:lnTo>
                <a:lnTo>
                  <a:pt x="563" y="803"/>
                </a:lnTo>
                <a:lnTo>
                  <a:pt x="562" y="802"/>
                </a:lnTo>
                <a:lnTo>
                  <a:pt x="561" y="801"/>
                </a:lnTo>
                <a:lnTo>
                  <a:pt x="561" y="800"/>
                </a:lnTo>
                <a:lnTo>
                  <a:pt x="560" y="799"/>
                </a:lnTo>
                <a:lnTo>
                  <a:pt x="559" y="797"/>
                </a:lnTo>
                <a:lnTo>
                  <a:pt x="558" y="796"/>
                </a:lnTo>
                <a:lnTo>
                  <a:pt x="558" y="795"/>
                </a:lnTo>
                <a:lnTo>
                  <a:pt x="557" y="794"/>
                </a:lnTo>
                <a:lnTo>
                  <a:pt x="556" y="793"/>
                </a:lnTo>
                <a:lnTo>
                  <a:pt x="555" y="792"/>
                </a:lnTo>
                <a:lnTo>
                  <a:pt x="554" y="791"/>
                </a:lnTo>
                <a:lnTo>
                  <a:pt x="554" y="790"/>
                </a:lnTo>
                <a:lnTo>
                  <a:pt x="553" y="789"/>
                </a:lnTo>
                <a:lnTo>
                  <a:pt x="552" y="788"/>
                </a:lnTo>
                <a:lnTo>
                  <a:pt x="552" y="787"/>
                </a:lnTo>
                <a:lnTo>
                  <a:pt x="551" y="786"/>
                </a:lnTo>
                <a:lnTo>
                  <a:pt x="550" y="785"/>
                </a:lnTo>
                <a:lnTo>
                  <a:pt x="550" y="784"/>
                </a:lnTo>
                <a:lnTo>
                  <a:pt x="526" y="799"/>
                </a:lnTo>
                <a:close/>
                <a:moveTo>
                  <a:pt x="587" y="865"/>
                </a:moveTo>
                <a:lnTo>
                  <a:pt x="587" y="865"/>
                </a:lnTo>
                <a:lnTo>
                  <a:pt x="587" y="865"/>
                </a:lnTo>
                <a:lnTo>
                  <a:pt x="589" y="866"/>
                </a:lnTo>
                <a:lnTo>
                  <a:pt x="590" y="867"/>
                </a:lnTo>
                <a:lnTo>
                  <a:pt x="591" y="868"/>
                </a:lnTo>
                <a:lnTo>
                  <a:pt x="592" y="869"/>
                </a:lnTo>
                <a:lnTo>
                  <a:pt x="593" y="869"/>
                </a:lnTo>
                <a:lnTo>
                  <a:pt x="595" y="870"/>
                </a:lnTo>
                <a:lnTo>
                  <a:pt x="596" y="871"/>
                </a:lnTo>
                <a:lnTo>
                  <a:pt x="597" y="872"/>
                </a:lnTo>
                <a:lnTo>
                  <a:pt x="598" y="873"/>
                </a:lnTo>
                <a:lnTo>
                  <a:pt x="600" y="874"/>
                </a:lnTo>
                <a:lnTo>
                  <a:pt x="601" y="874"/>
                </a:lnTo>
                <a:lnTo>
                  <a:pt x="602" y="875"/>
                </a:lnTo>
                <a:lnTo>
                  <a:pt x="603" y="876"/>
                </a:lnTo>
                <a:lnTo>
                  <a:pt x="605" y="877"/>
                </a:lnTo>
                <a:lnTo>
                  <a:pt x="606" y="877"/>
                </a:lnTo>
                <a:lnTo>
                  <a:pt x="607" y="878"/>
                </a:lnTo>
                <a:lnTo>
                  <a:pt x="608" y="879"/>
                </a:lnTo>
                <a:lnTo>
                  <a:pt x="610" y="880"/>
                </a:lnTo>
                <a:lnTo>
                  <a:pt x="611" y="880"/>
                </a:lnTo>
                <a:lnTo>
                  <a:pt x="612" y="881"/>
                </a:lnTo>
                <a:lnTo>
                  <a:pt x="626" y="856"/>
                </a:lnTo>
                <a:lnTo>
                  <a:pt x="625" y="856"/>
                </a:lnTo>
                <a:lnTo>
                  <a:pt x="624" y="855"/>
                </a:lnTo>
                <a:lnTo>
                  <a:pt x="623" y="855"/>
                </a:lnTo>
                <a:lnTo>
                  <a:pt x="622" y="854"/>
                </a:lnTo>
                <a:lnTo>
                  <a:pt x="621" y="853"/>
                </a:lnTo>
                <a:lnTo>
                  <a:pt x="619" y="853"/>
                </a:lnTo>
                <a:lnTo>
                  <a:pt x="618" y="852"/>
                </a:lnTo>
                <a:lnTo>
                  <a:pt x="617" y="851"/>
                </a:lnTo>
                <a:lnTo>
                  <a:pt x="616" y="851"/>
                </a:lnTo>
                <a:lnTo>
                  <a:pt x="615" y="850"/>
                </a:lnTo>
                <a:lnTo>
                  <a:pt x="614" y="849"/>
                </a:lnTo>
                <a:lnTo>
                  <a:pt x="613" y="848"/>
                </a:lnTo>
                <a:lnTo>
                  <a:pt x="612" y="848"/>
                </a:lnTo>
                <a:lnTo>
                  <a:pt x="611" y="847"/>
                </a:lnTo>
                <a:lnTo>
                  <a:pt x="610" y="846"/>
                </a:lnTo>
                <a:lnTo>
                  <a:pt x="608" y="845"/>
                </a:lnTo>
                <a:lnTo>
                  <a:pt x="607" y="845"/>
                </a:lnTo>
                <a:lnTo>
                  <a:pt x="606" y="844"/>
                </a:lnTo>
                <a:lnTo>
                  <a:pt x="605" y="843"/>
                </a:lnTo>
                <a:lnTo>
                  <a:pt x="604" y="842"/>
                </a:lnTo>
                <a:lnTo>
                  <a:pt x="604" y="842"/>
                </a:lnTo>
                <a:lnTo>
                  <a:pt x="587" y="865"/>
                </a:lnTo>
                <a:close/>
                <a:moveTo>
                  <a:pt x="667" y="904"/>
                </a:moveTo>
                <a:lnTo>
                  <a:pt x="667" y="904"/>
                </a:lnTo>
                <a:lnTo>
                  <a:pt x="667" y="904"/>
                </a:lnTo>
                <a:lnTo>
                  <a:pt x="669" y="904"/>
                </a:lnTo>
                <a:lnTo>
                  <a:pt x="670" y="905"/>
                </a:lnTo>
                <a:lnTo>
                  <a:pt x="672" y="905"/>
                </a:lnTo>
                <a:lnTo>
                  <a:pt x="673" y="906"/>
                </a:lnTo>
                <a:lnTo>
                  <a:pt x="675" y="906"/>
                </a:lnTo>
                <a:lnTo>
                  <a:pt x="676" y="906"/>
                </a:lnTo>
                <a:lnTo>
                  <a:pt x="678" y="907"/>
                </a:lnTo>
                <a:lnTo>
                  <a:pt x="679" y="907"/>
                </a:lnTo>
                <a:lnTo>
                  <a:pt x="681" y="907"/>
                </a:lnTo>
                <a:lnTo>
                  <a:pt x="682" y="908"/>
                </a:lnTo>
                <a:lnTo>
                  <a:pt x="684" y="908"/>
                </a:lnTo>
                <a:lnTo>
                  <a:pt x="685" y="908"/>
                </a:lnTo>
                <a:lnTo>
                  <a:pt x="687" y="909"/>
                </a:lnTo>
                <a:lnTo>
                  <a:pt x="688" y="909"/>
                </a:lnTo>
                <a:lnTo>
                  <a:pt x="690" y="909"/>
                </a:lnTo>
                <a:lnTo>
                  <a:pt x="691" y="909"/>
                </a:lnTo>
                <a:lnTo>
                  <a:pt x="693" y="910"/>
                </a:lnTo>
                <a:lnTo>
                  <a:pt x="694" y="910"/>
                </a:lnTo>
                <a:lnTo>
                  <a:pt x="696" y="910"/>
                </a:lnTo>
                <a:lnTo>
                  <a:pt x="696" y="910"/>
                </a:lnTo>
                <a:lnTo>
                  <a:pt x="700" y="882"/>
                </a:lnTo>
                <a:lnTo>
                  <a:pt x="700" y="882"/>
                </a:lnTo>
                <a:lnTo>
                  <a:pt x="699" y="882"/>
                </a:lnTo>
                <a:lnTo>
                  <a:pt x="697" y="882"/>
                </a:lnTo>
                <a:lnTo>
                  <a:pt x="696" y="882"/>
                </a:lnTo>
                <a:lnTo>
                  <a:pt x="695" y="881"/>
                </a:lnTo>
                <a:lnTo>
                  <a:pt x="693" y="881"/>
                </a:lnTo>
                <a:lnTo>
                  <a:pt x="692" y="881"/>
                </a:lnTo>
                <a:lnTo>
                  <a:pt x="691" y="881"/>
                </a:lnTo>
                <a:lnTo>
                  <a:pt x="689" y="880"/>
                </a:lnTo>
                <a:lnTo>
                  <a:pt x="688" y="880"/>
                </a:lnTo>
                <a:lnTo>
                  <a:pt x="687" y="880"/>
                </a:lnTo>
                <a:lnTo>
                  <a:pt x="685" y="879"/>
                </a:lnTo>
                <a:lnTo>
                  <a:pt x="684" y="879"/>
                </a:lnTo>
                <a:lnTo>
                  <a:pt x="683" y="879"/>
                </a:lnTo>
                <a:lnTo>
                  <a:pt x="681" y="879"/>
                </a:lnTo>
                <a:lnTo>
                  <a:pt x="680" y="878"/>
                </a:lnTo>
                <a:lnTo>
                  <a:pt x="679" y="878"/>
                </a:lnTo>
                <a:lnTo>
                  <a:pt x="678" y="878"/>
                </a:lnTo>
                <a:lnTo>
                  <a:pt x="676" y="877"/>
                </a:lnTo>
                <a:lnTo>
                  <a:pt x="675" y="877"/>
                </a:lnTo>
                <a:lnTo>
                  <a:pt x="675" y="877"/>
                </a:lnTo>
                <a:lnTo>
                  <a:pt x="667" y="904"/>
                </a:lnTo>
                <a:close/>
                <a:moveTo>
                  <a:pt x="756" y="912"/>
                </a:moveTo>
                <a:lnTo>
                  <a:pt x="756" y="912"/>
                </a:lnTo>
                <a:lnTo>
                  <a:pt x="757" y="912"/>
                </a:lnTo>
                <a:lnTo>
                  <a:pt x="758" y="912"/>
                </a:lnTo>
                <a:lnTo>
                  <a:pt x="760" y="912"/>
                </a:lnTo>
                <a:lnTo>
                  <a:pt x="761" y="911"/>
                </a:lnTo>
                <a:lnTo>
                  <a:pt x="763" y="911"/>
                </a:lnTo>
                <a:lnTo>
                  <a:pt x="764" y="911"/>
                </a:lnTo>
                <a:lnTo>
                  <a:pt x="766" y="911"/>
                </a:lnTo>
                <a:lnTo>
                  <a:pt x="767" y="911"/>
                </a:lnTo>
                <a:lnTo>
                  <a:pt x="769" y="910"/>
                </a:lnTo>
                <a:lnTo>
                  <a:pt x="770" y="910"/>
                </a:lnTo>
                <a:lnTo>
                  <a:pt x="772" y="910"/>
                </a:lnTo>
                <a:lnTo>
                  <a:pt x="773" y="910"/>
                </a:lnTo>
                <a:lnTo>
                  <a:pt x="775" y="909"/>
                </a:lnTo>
                <a:lnTo>
                  <a:pt x="777" y="909"/>
                </a:lnTo>
                <a:lnTo>
                  <a:pt x="778" y="909"/>
                </a:lnTo>
                <a:lnTo>
                  <a:pt x="780" y="909"/>
                </a:lnTo>
                <a:lnTo>
                  <a:pt x="781" y="908"/>
                </a:lnTo>
                <a:lnTo>
                  <a:pt x="783" y="908"/>
                </a:lnTo>
                <a:lnTo>
                  <a:pt x="784" y="908"/>
                </a:lnTo>
                <a:lnTo>
                  <a:pt x="786" y="907"/>
                </a:lnTo>
                <a:lnTo>
                  <a:pt x="786" y="907"/>
                </a:lnTo>
                <a:lnTo>
                  <a:pt x="780" y="880"/>
                </a:lnTo>
                <a:lnTo>
                  <a:pt x="780" y="880"/>
                </a:lnTo>
                <a:lnTo>
                  <a:pt x="778" y="880"/>
                </a:lnTo>
                <a:lnTo>
                  <a:pt x="777" y="880"/>
                </a:lnTo>
                <a:lnTo>
                  <a:pt x="776" y="881"/>
                </a:lnTo>
                <a:lnTo>
                  <a:pt x="774" y="881"/>
                </a:lnTo>
                <a:lnTo>
                  <a:pt x="773" y="881"/>
                </a:lnTo>
                <a:lnTo>
                  <a:pt x="772" y="881"/>
                </a:lnTo>
                <a:lnTo>
                  <a:pt x="770" y="882"/>
                </a:lnTo>
                <a:lnTo>
                  <a:pt x="769" y="882"/>
                </a:lnTo>
                <a:lnTo>
                  <a:pt x="768" y="882"/>
                </a:lnTo>
                <a:lnTo>
                  <a:pt x="766" y="882"/>
                </a:lnTo>
                <a:lnTo>
                  <a:pt x="765" y="883"/>
                </a:lnTo>
                <a:lnTo>
                  <a:pt x="763" y="883"/>
                </a:lnTo>
                <a:lnTo>
                  <a:pt x="762" y="883"/>
                </a:lnTo>
                <a:lnTo>
                  <a:pt x="761" y="883"/>
                </a:lnTo>
                <a:lnTo>
                  <a:pt x="759" y="883"/>
                </a:lnTo>
                <a:lnTo>
                  <a:pt x="758" y="883"/>
                </a:lnTo>
                <a:lnTo>
                  <a:pt x="757" y="884"/>
                </a:lnTo>
                <a:lnTo>
                  <a:pt x="755" y="884"/>
                </a:lnTo>
                <a:lnTo>
                  <a:pt x="754" y="884"/>
                </a:lnTo>
                <a:lnTo>
                  <a:pt x="753" y="884"/>
                </a:lnTo>
                <a:lnTo>
                  <a:pt x="756" y="912"/>
                </a:lnTo>
                <a:close/>
                <a:moveTo>
                  <a:pt x="842" y="888"/>
                </a:moveTo>
                <a:lnTo>
                  <a:pt x="842" y="888"/>
                </a:lnTo>
                <a:lnTo>
                  <a:pt x="842" y="887"/>
                </a:lnTo>
                <a:lnTo>
                  <a:pt x="844" y="887"/>
                </a:lnTo>
                <a:lnTo>
                  <a:pt x="845" y="886"/>
                </a:lnTo>
                <a:lnTo>
                  <a:pt x="846" y="885"/>
                </a:lnTo>
                <a:lnTo>
                  <a:pt x="847" y="885"/>
                </a:lnTo>
                <a:lnTo>
                  <a:pt x="849" y="884"/>
                </a:lnTo>
                <a:lnTo>
                  <a:pt x="850" y="883"/>
                </a:lnTo>
                <a:lnTo>
                  <a:pt x="851" y="883"/>
                </a:lnTo>
                <a:lnTo>
                  <a:pt x="853" y="882"/>
                </a:lnTo>
                <a:lnTo>
                  <a:pt x="854" y="881"/>
                </a:lnTo>
                <a:lnTo>
                  <a:pt x="855" y="880"/>
                </a:lnTo>
                <a:lnTo>
                  <a:pt x="857" y="880"/>
                </a:lnTo>
                <a:lnTo>
                  <a:pt x="858" y="879"/>
                </a:lnTo>
                <a:lnTo>
                  <a:pt x="859" y="878"/>
                </a:lnTo>
                <a:lnTo>
                  <a:pt x="860" y="877"/>
                </a:lnTo>
                <a:lnTo>
                  <a:pt x="862" y="877"/>
                </a:lnTo>
                <a:lnTo>
                  <a:pt x="863" y="876"/>
                </a:lnTo>
                <a:lnTo>
                  <a:pt x="864" y="875"/>
                </a:lnTo>
                <a:lnTo>
                  <a:pt x="865" y="874"/>
                </a:lnTo>
                <a:lnTo>
                  <a:pt x="867" y="874"/>
                </a:lnTo>
                <a:lnTo>
                  <a:pt x="868" y="873"/>
                </a:lnTo>
                <a:lnTo>
                  <a:pt x="852" y="849"/>
                </a:lnTo>
                <a:lnTo>
                  <a:pt x="851" y="850"/>
                </a:lnTo>
                <a:lnTo>
                  <a:pt x="850" y="851"/>
                </a:lnTo>
                <a:lnTo>
                  <a:pt x="849" y="851"/>
                </a:lnTo>
                <a:lnTo>
                  <a:pt x="848" y="852"/>
                </a:lnTo>
                <a:lnTo>
                  <a:pt x="847" y="853"/>
                </a:lnTo>
                <a:lnTo>
                  <a:pt x="846" y="853"/>
                </a:lnTo>
                <a:lnTo>
                  <a:pt x="845" y="854"/>
                </a:lnTo>
                <a:lnTo>
                  <a:pt x="844" y="855"/>
                </a:lnTo>
                <a:lnTo>
                  <a:pt x="842" y="855"/>
                </a:lnTo>
                <a:lnTo>
                  <a:pt x="841" y="856"/>
                </a:lnTo>
                <a:lnTo>
                  <a:pt x="840" y="857"/>
                </a:lnTo>
                <a:lnTo>
                  <a:pt x="839" y="857"/>
                </a:lnTo>
                <a:lnTo>
                  <a:pt x="838" y="858"/>
                </a:lnTo>
                <a:lnTo>
                  <a:pt x="837" y="859"/>
                </a:lnTo>
                <a:lnTo>
                  <a:pt x="835" y="859"/>
                </a:lnTo>
                <a:lnTo>
                  <a:pt x="834" y="860"/>
                </a:lnTo>
                <a:lnTo>
                  <a:pt x="833" y="860"/>
                </a:lnTo>
                <a:lnTo>
                  <a:pt x="832" y="861"/>
                </a:lnTo>
                <a:lnTo>
                  <a:pt x="831" y="862"/>
                </a:lnTo>
                <a:lnTo>
                  <a:pt x="830" y="862"/>
                </a:lnTo>
                <a:lnTo>
                  <a:pt x="829" y="862"/>
                </a:lnTo>
                <a:lnTo>
                  <a:pt x="842" y="888"/>
                </a:lnTo>
                <a:close/>
                <a:moveTo>
                  <a:pt x="913" y="834"/>
                </a:moveTo>
                <a:lnTo>
                  <a:pt x="913" y="834"/>
                </a:lnTo>
                <a:lnTo>
                  <a:pt x="914" y="834"/>
                </a:lnTo>
                <a:lnTo>
                  <a:pt x="915" y="833"/>
                </a:lnTo>
                <a:lnTo>
                  <a:pt x="916" y="831"/>
                </a:lnTo>
                <a:lnTo>
                  <a:pt x="917" y="830"/>
                </a:lnTo>
                <a:lnTo>
                  <a:pt x="918" y="829"/>
                </a:lnTo>
                <a:lnTo>
                  <a:pt x="919" y="828"/>
                </a:lnTo>
                <a:lnTo>
                  <a:pt x="920" y="827"/>
                </a:lnTo>
                <a:lnTo>
                  <a:pt x="921" y="826"/>
                </a:lnTo>
                <a:lnTo>
                  <a:pt x="922" y="825"/>
                </a:lnTo>
                <a:lnTo>
                  <a:pt x="923" y="824"/>
                </a:lnTo>
                <a:lnTo>
                  <a:pt x="923" y="823"/>
                </a:lnTo>
                <a:lnTo>
                  <a:pt x="924" y="821"/>
                </a:lnTo>
                <a:lnTo>
                  <a:pt x="925" y="820"/>
                </a:lnTo>
                <a:lnTo>
                  <a:pt x="926" y="819"/>
                </a:lnTo>
                <a:lnTo>
                  <a:pt x="927" y="818"/>
                </a:lnTo>
                <a:lnTo>
                  <a:pt x="928" y="817"/>
                </a:lnTo>
                <a:lnTo>
                  <a:pt x="929" y="816"/>
                </a:lnTo>
                <a:lnTo>
                  <a:pt x="930" y="814"/>
                </a:lnTo>
                <a:lnTo>
                  <a:pt x="931" y="813"/>
                </a:lnTo>
                <a:lnTo>
                  <a:pt x="932" y="812"/>
                </a:lnTo>
                <a:lnTo>
                  <a:pt x="932" y="811"/>
                </a:lnTo>
                <a:lnTo>
                  <a:pt x="909" y="794"/>
                </a:lnTo>
                <a:lnTo>
                  <a:pt x="909" y="795"/>
                </a:lnTo>
                <a:lnTo>
                  <a:pt x="908" y="796"/>
                </a:lnTo>
                <a:lnTo>
                  <a:pt x="907" y="797"/>
                </a:lnTo>
                <a:lnTo>
                  <a:pt x="906" y="799"/>
                </a:lnTo>
                <a:lnTo>
                  <a:pt x="906" y="800"/>
                </a:lnTo>
                <a:lnTo>
                  <a:pt x="905" y="801"/>
                </a:lnTo>
                <a:lnTo>
                  <a:pt x="904" y="802"/>
                </a:lnTo>
                <a:lnTo>
                  <a:pt x="903" y="803"/>
                </a:lnTo>
                <a:lnTo>
                  <a:pt x="902" y="804"/>
                </a:lnTo>
                <a:lnTo>
                  <a:pt x="902" y="805"/>
                </a:lnTo>
                <a:lnTo>
                  <a:pt x="901" y="806"/>
                </a:lnTo>
                <a:lnTo>
                  <a:pt x="900" y="807"/>
                </a:lnTo>
                <a:lnTo>
                  <a:pt x="899" y="808"/>
                </a:lnTo>
                <a:lnTo>
                  <a:pt x="898" y="809"/>
                </a:lnTo>
                <a:lnTo>
                  <a:pt x="897" y="810"/>
                </a:lnTo>
                <a:lnTo>
                  <a:pt x="897" y="811"/>
                </a:lnTo>
                <a:lnTo>
                  <a:pt x="896" y="812"/>
                </a:lnTo>
                <a:lnTo>
                  <a:pt x="895" y="813"/>
                </a:lnTo>
                <a:lnTo>
                  <a:pt x="894" y="814"/>
                </a:lnTo>
                <a:lnTo>
                  <a:pt x="893" y="815"/>
                </a:lnTo>
                <a:lnTo>
                  <a:pt x="893" y="815"/>
                </a:lnTo>
                <a:lnTo>
                  <a:pt x="913" y="834"/>
                </a:lnTo>
                <a:close/>
                <a:moveTo>
                  <a:pt x="961" y="759"/>
                </a:moveTo>
                <a:lnTo>
                  <a:pt x="961" y="759"/>
                </a:lnTo>
                <a:lnTo>
                  <a:pt x="962" y="758"/>
                </a:lnTo>
                <a:lnTo>
                  <a:pt x="962" y="756"/>
                </a:lnTo>
                <a:lnTo>
                  <a:pt x="963" y="755"/>
                </a:lnTo>
                <a:lnTo>
                  <a:pt x="963" y="753"/>
                </a:lnTo>
                <a:lnTo>
                  <a:pt x="964" y="752"/>
                </a:lnTo>
                <a:lnTo>
                  <a:pt x="964" y="751"/>
                </a:lnTo>
                <a:lnTo>
                  <a:pt x="965" y="749"/>
                </a:lnTo>
                <a:lnTo>
                  <a:pt x="965" y="748"/>
                </a:lnTo>
                <a:lnTo>
                  <a:pt x="966" y="746"/>
                </a:lnTo>
                <a:lnTo>
                  <a:pt x="966" y="745"/>
                </a:lnTo>
                <a:lnTo>
                  <a:pt x="967" y="743"/>
                </a:lnTo>
                <a:lnTo>
                  <a:pt x="967" y="742"/>
                </a:lnTo>
                <a:lnTo>
                  <a:pt x="967" y="741"/>
                </a:lnTo>
                <a:lnTo>
                  <a:pt x="968" y="739"/>
                </a:lnTo>
                <a:lnTo>
                  <a:pt x="968" y="738"/>
                </a:lnTo>
                <a:lnTo>
                  <a:pt x="969" y="736"/>
                </a:lnTo>
                <a:lnTo>
                  <a:pt x="969" y="735"/>
                </a:lnTo>
                <a:lnTo>
                  <a:pt x="970" y="733"/>
                </a:lnTo>
                <a:lnTo>
                  <a:pt x="970" y="732"/>
                </a:lnTo>
                <a:lnTo>
                  <a:pt x="970" y="730"/>
                </a:lnTo>
                <a:lnTo>
                  <a:pt x="970" y="730"/>
                </a:lnTo>
                <a:lnTo>
                  <a:pt x="943" y="723"/>
                </a:lnTo>
                <a:lnTo>
                  <a:pt x="943" y="723"/>
                </a:lnTo>
                <a:lnTo>
                  <a:pt x="943" y="724"/>
                </a:lnTo>
                <a:lnTo>
                  <a:pt x="942" y="726"/>
                </a:lnTo>
                <a:lnTo>
                  <a:pt x="942" y="727"/>
                </a:lnTo>
                <a:lnTo>
                  <a:pt x="942" y="728"/>
                </a:lnTo>
                <a:lnTo>
                  <a:pt x="941" y="730"/>
                </a:lnTo>
                <a:lnTo>
                  <a:pt x="941" y="731"/>
                </a:lnTo>
                <a:lnTo>
                  <a:pt x="941" y="732"/>
                </a:lnTo>
                <a:lnTo>
                  <a:pt x="940" y="733"/>
                </a:lnTo>
                <a:lnTo>
                  <a:pt x="940" y="735"/>
                </a:lnTo>
                <a:lnTo>
                  <a:pt x="939" y="736"/>
                </a:lnTo>
                <a:lnTo>
                  <a:pt x="939" y="737"/>
                </a:lnTo>
                <a:lnTo>
                  <a:pt x="938" y="739"/>
                </a:lnTo>
                <a:lnTo>
                  <a:pt x="938" y="740"/>
                </a:lnTo>
                <a:lnTo>
                  <a:pt x="938" y="741"/>
                </a:lnTo>
                <a:lnTo>
                  <a:pt x="937" y="742"/>
                </a:lnTo>
                <a:lnTo>
                  <a:pt x="937" y="744"/>
                </a:lnTo>
                <a:lnTo>
                  <a:pt x="936" y="745"/>
                </a:lnTo>
                <a:lnTo>
                  <a:pt x="936" y="746"/>
                </a:lnTo>
                <a:lnTo>
                  <a:pt x="935" y="747"/>
                </a:lnTo>
                <a:lnTo>
                  <a:pt x="935" y="748"/>
                </a:lnTo>
                <a:lnTo>
                  <a:pt x="961" y="759"/>
                </a:lnTo>
                <a:close/>
                <a:moveTo>
                  <a:pt x="978" y="671"/>
                </a:moveTo>
                <a:lnTo>
                  <a:pt x="978" y="671"/>
                </a:lnTo>
                <a:lnTo>
                  <a:pt x="978" y="671"/>
                </a:lnTo>
                <a:lnTo>
                  <a:pt x="979" y="669"/>
                </a:lnTo>
                <a:lnTo>
                  <a:pt x="979" y="668"/>
                </a:lnTo>
                <a:lnTo>
                  <a:pt x="979" y="666"/>
                </a:lnTo>
                <a:lnTo>
                  <a:pt x="978" y="664"/>
                </a:lnTo>
                <a:lnTo>
                  <a:pt x="978" y="663"/>
                </a:lnTo>
                <a:lnTo>
                  <a:pt x="978" y="661"/>
                </a:lnTo>
                <a:lnTo>
                  <a:pt x="978" y="660"/>
                </a:lnTo>
                <a:lnTo>
                  <a:pt x="978" y="658"/>
                </a:lnTo>
                <a:lnTo>
                  <a:pt x="978" y="657"/>
                </a:lnTo>
                <a:lnTo>
                  <a:pt x="978" y="655"/>
                </a:lnTo>
                <a:lnTo>
                  <a:pt x="978" y="653"/>
                </a:lnTo>
                <a:lnTo>
                  <a:pt x="978" y="652"/>
                </a:lnTo>
                <a:lnTo>
                  <a:pt x="978" y="650"/>
                </a:lnTo>
                <a:lnTo>
                  <a:pt x="978" y="649"/>
                </a:lnTo>
                <a:lnTo>
                  <a:pt x="978" y="647"/>
                </a:lnTo>
                <a:lnTo>
                  <a:pt x="978" y="646"/>
                </a:lnTo>
                <a:lnTo>
                  <a:pt x="977" y="644"/>
                </a:lnTo>
                <a:lnTo>
                  <a:pt x="977" y="643"/>
                </a:lnTo>
                <a:lnTo>
                  <a:pt x="977" y="641"/>
                </a:lnTo>
                <a:lnTo>
                  <a:pt x="949" y="644"/>
                </a:lnTo>
                <a:lnTo>
                  <a:pt x="949" y="645"/>
                </a:lnTo>
                <a:lnTo>
                  <a:pt x="949" y="647"/>
                </a:lnTo>
                <a:lnTo>
                  <a:pt x="950" y="648"/>
                </a:lnTo>
                <a:lnTo>
                  <a:pt x="950" y="649"/>
                </a:lnTo>
                <a:lnTo>
                  <a:pt x="950" y="651"/>
                </a:lnTo>
                <a:lnTo>
                  <a:pt x="950" y="652"/>
                </a:lnTo>
                <a:lnTo>
                  <a:pt x="950" y="654"/>
                </a:lnTo>
                <a:lnTo>
                  <a:pt x="950" y="655"/>
                </a:lnTo>
                <a:lnTo>
                  <a:pt x="950" y="656"/>
                </a:lnTo>
                <a:lnTo>
                  <a:pt x="950" y="658"/>
                </a:lnTo>
                <a:lnTo>
                  <a:pt x="950" y="659"/>
                </a:lnTo>
                <a:lnTo>
                  <a:pt x="950" y="661"/>
                </a:lnTo>
                <a:lnTo>
                  <a:pt x="950" y="662"/>
                </a:lnTo>
                <a:lnTo>
                  <a:pt x="950" y="663"/>
                </a:lnTo>
                <a:lnTo>
                  <a:pt x="950" y="665"/>
                </a:lnTo>
                <a:lnTo>
                  <a:pt x="950" y="666"/>
                </a:lnTo>
                <a:lnTo>
                  <a:pt x="950" y="668"/>
                </a:lnTo>
                <a:lnTo>
                  <a:pt x="950" y="669"/>
                </a:lnTo>
                <a:lnTo>
                  <a:pt x="950" y="670"/>
                </a:lnTo>
                <a:lnTo>
                  <a:pt x="950" y="671"/>
                </a:lnTo>
                <a:lnTo>
                  <a:pt x="978" y="671"/>
                </a:lnTo>
                <a:close/>
                <a:moveTo>
                  <a:pt x="964" y="583"/>
                </a:moveTo>
                <a:lnTo>
                  <a:pt x="964" y="583"/>
                </a:lnTo>
                <a:lnTo>
                  <a:pt x="963" y="582"/>
                </a:lnTo>
                <a:lnTo>
                  <a:pt x="963" y="580"/>
                </a:lnTo>
                <a:lnTo>
                  <a:pt x="962" y="579"/>
                </a:lnTo>
                <a:lnTo>
                  <a:pt x="962" y="578"/>
                </a:lnTo>
                <a:lnTo>
                  <a:pt x="961" y="576"/>
                </a:lnTo>
                <a:lnTo>
                  <a:pt x="960" y="575"/>
                </a:lnTo>
                <a:lnTo>
                  <a:pt x="960" y="573"/>
                </a:lnTo>
                <a:lnTo>
                  <a:pt x="959" y="572"/>
                </a:lnTo>
                <a:lnTo>
                  <a:pt x="959" y="571"/>
                </a:lnTo>
                <a:lnTo>
                  <a:pt x="958" y="569"/>
                </a:lnTo>
                <a:lnTo>
                  <a:pt x="957" y="568"/>
                </a:lnTo>
                <a:lnTo>
                  <a:pt x="957" y="567"/>
                </a:lnTo>
                <a:lnTo>
                  <a:pt x="956" y="565"/>
                </a:lnTo>
                <a:lnTo>
                  <a:pt x="956" y="564"/>
                </a:lnTo>
                <a:lnTo>
                  <a:pt x="955" y="563"/>
                </a:lnTo>
                <a:lnTo>
                  <a:pt x="954" y="561"/>
                </a:lnTo>
                <a:lnTo>
                  <a:pt x="954" y="560"/>
                </a:lnTo>
                <a:lnTo>
                  <a:pt x="953" y="559"/>
                </a:lnTo>
                <a:lnTo>
                  <a:pt x="952" y="557"/>
                </a:lnTo>
                <a:lnTo>
                  <a:pt x="952" y="556"/>
                </a:lnTo>
                <a:lnTo>
                  <a:pt x="952" y="556"/>
                </a:lnTo>
                <a:lnTo>
                  <a:pt x="927" y="569"/>
                </a:lnTo>
                <a:lnTo>
                  <a:pt x="927" y="569"/>
                </a:lnTo>
                <a:lnTo>
                  <a:pt x="927" y="570"/>
                </a:lnTo>
                <a:lnTo>
                  <a:pt x="928" y="571"/>
                </a:lnTo>
                <a:lnTo>
                  <a:pt x="928" y="572"/>
                </a:lnTo>
                <a:lnTo>
                  <a:pt x="929" y="573"/>
                </a:lnTo>
                <a:lnTo>
                  <a:pt x="930" y="575"/>
                </a:lnTo>
                <a:lnTo>
                  <a:pt x="930" y="576"/>
                </a:lnTo>
                <a:lnTo>
                  <a:pt x="931" y="577"/>
                </a:lnTo>
                <a:lnTo>
                  <a:pt x="931" y="578"/>
                </a:lnTo>
                <a:lnTo>
                  <a:pt x="932" y="579"/>
                </a:lnTo>
                <a:lnTo>
                  <a:pt x="932" y="581"/>
                </a:lnTo>
                <a:lnTo>
                  <a:pt x="933" y="582"/>
                </a:lnTo>
                <a:lnTo>
                  <a:pt x="933" y="583"/>
                </a:lnTo>
                <a:lnTo>
                  <a:pt x="934" y="584"/>
                </a:lnTo>
                <a:lnTo>
                  <a:pt x="934" y="585"/>
                </a:lnTo>
                <a:lnTo>
                  <a:pt x="935" y="587"/>
                </a:lnTo>
                <a:lnTo>
                  <a:pt x="935" y="588"/>
                </a:lnTo>
                <a:lnTo>
                  <a:pt x="936" y="589"/>
                </a:lnTo>
                <a:lnTo>
                  <a:pt x="936" y="590"/>
                </a:lnTo>
                <a:lnTo>
                  <a:pt x="937" y="592"/>
                </a:lnTo>
                <a:lnTo>
                  <a:pt x="937" y="593"/>
                </a:lnTo>
                <a:lnTo>
                  <a:pt x="964" y="583"/>
                </a:lnTo>
                <a:close/>
                <a:moveTo>
                  <a:pt x="918" y="506"/>
                </a:moveTo>
                <a:lnTo>
                  <a:pt x="918" y="506"/>
                </a:lnTo>
                <a:lnTo>
                  <a:pt x="918" y="506"/>
                </a:lnTo>
                <a:lnTo>
                  <a:pt x="917" y="505"/>
                </a:lnTo>
                <a:lnTo>
                  <a:pt x="916" y="504"/>
                </a:lnTo>
                <a:lnTo>
                  <a:pt x="915" y="503"/>
                </a:lnTo>
                <a:lnTo>
                  <a:pt x="914" y="501"/>
                </a:lnTo>
                <a:lnTo>
                  <a:pt x="913" y="500"/>
                </a:lnTo>
                <a:lnTo>
                  <a:pt x="912" y="499"/>
                </a:lnTo>
                <a:lnTo>
                  <a:pt x="911" y="498"/>
                </a:lnTo>
                <a:lnTo>
                  <a:pt x="910" y="497"/>
                </a:lnTo>
                <a:lnTo>
                  <a:pt x="909" y="496"/>
                </a:lnTo>
                <a:lnTo>
                  <a:pt x="908" y="495"/>
                </a:lnTo>
                <a:lnTo>
                  <a:pt x="907" y="494"/>
                </a:lnTo>
                <a:lnTo>
                  <a:pt x="906" y="493"/>
                </a:lnTo>
                <a:lnTo>
                  <a:pt x="905" y="492"/>
                </a:lnTo>
                <a:lnTo>
                  <a:pt x="904" y="491"/>
                </a:lnTo>
                <a:lnTo>
                  <a:pt x="902" y="490"/>
                </a:lnTo>
                <a:lnTo>
                  <a:pt x="901" y="489"/>
                </a:lnTo>
                <a:lnTo>
                  <a:pt x="900" y="488"/>
                </a:lnTo>
                <a:lnTo>
                  <a:pt x="899" y="487"/>
                </a:lnTo>
                <a:lnTo>
                  <a:pt x="898" y="486"/>
                </a:lnTo>
                <a:lnTo>
                  <a:pt x="897" y="485"/>
                </a:lnTo>
                <a:lnTo>
                  <a:pt x="878" y="506"/>
                </a:lnTo>
                <a:lnTo>
                  <a:pt x="879" y="507"/>
                </a:lnTo>
                <a:lnTo>
                  <a:pt x="880" y="508"/>
                </a:lnTo>
                <a:lnTo>
                  <a:pt x="881" y="509"/>
                </a:lnTo>
                <a:lnTo>
                  <a:pt x="882" y="509"/>
                </a:lnTo>
                <a:lnTo>
                  <a:pt x="883" y="510"/>
                </a:lnTo>
                <a:lnTo>
                  <a:pt x="884" y="511"/>
                </a:lnTo>
                <a:lnTo>
                  <a:pt x="885" y="512"/>
                </a:lnTo>
                <a:lnTo>
                  <a:pt x="886" y="513"/>
                </a:lnTo>
                <a:lnTo>
                  <a:pt x="887" y="514"/>
                </a:lnTo>
                <a:lnTo>
                  <a:pt x="888" y="515"/>
                </a:lnTo>
                <a:lnTo>
                  <a:pt x="889" y="516"/>
                </a:lnTo>
                <a:lnTo>
                  <a:pt x="889" y="517"/>
                </a:lnTo>
                <a:lnTo>
                  <a:pt x="890" y="518"/>
                </a:lnTo>
                <a:lnTo>
                  <a:pt x="891" y="519"/>
                </a:lnTo>
                <a:lnTo>
                  <a:pt x="892" y="520"/>
                </a:lnTo>
                <a:lnTo>
                  <a:pt x="893" y="521"/>
                </a:lnTo>
                <a:lnTo>
                  <a:pt x="894" y="522"/>
                </a:lnTo>
                <a:lnTo>
                  <a:pt x="895" y="523"/>
                </a:lnTo>
                <a:lnTo>
                  <a:pt x="896" y="523"/>
                </a:lnTo>
                <a:lnTo>
                  <a:pt x="897" y="524"/>
                </a:lnTo>
                <a:lnTo>
                  <a:pt x="897" y="525"/>
                </a:lnTo>
                <a:lnTo>
                  <a:pt x="918" y="506"/>
                </a:lnTo>
                <a:close/>
                <a:moveTo>
                  <a:pt x="848" y="451"/>
                </a:moveTo>
                <a:lnTo>
                  <a:pt x="848" y="451"/>
                </a:lnTo>
                <a:lnTo>
                  <a:pt x="847" y="450"/>
                </a:lnTo>
                <a:lnTo>
                  <a:pt x="846" y="450"/>
                </a:lnTo>
                <a:lnTo>
                  <a:pt x="845" y="449"/>
                </a:lnTo>
                <a:lnTo>
                  <a:pt x="844" y="448"/>
                </a:lnTo>
                <a:lnTo>
                  <a:pt x="842" y="448"/>
                </a:lnTo>
                <a:lnTo>
                  <a:pt x="841" y="447"/>
                </a:lnTo>
                <a:lnTo>
                  <a:pt x="840" y="446"/>
                </a:lnTo>
                <a:lnTo>
                  <a:pt x="838" y="446"/>
                </a:lnTo>
                <a:lnTo>
                  <a:pt x="837" y="445"/>
                </a:lnTo>
                <a:lnTo>
                  <a:pt x="835" y="445"/>
                </a:lnTo>
                <a:lnTo>
                  <a:pt x="834" y="444"/>
                </a:lnTo>
                <a:lnTo>
                  <a:pt x="833" y="443"/>
                </a:lnTo>
                <a:lnTo>
                  <a:pt x="831" y="443"/>
                </a:lnTo>
                <a:lnTo>
                  <a:pt x="830" y="442"/>
                </a:lnTo>
                <a:lnTo>
                  <a:pt x="829" y="441"/>
                </a:lnTo>
                <a:lnTo>
                  <a:pt x="827" y="441"/>
                </a:lnTo>
                <a:lnTo>
                  <a:pt x="826" y="440"/>
                </a:lnTo>
                <a:lnTo>
                  <a:pt x="825" y="440"/>
                </a:lnTo>
                <a:lnTo>
                  <a:pt x="823" y="439"/>
                </a:lnTo>
                <a:lnTo>
                  <a:pt x="822" y="439"/>
                </a:lnTo>
                <a:lnTo>
                  <a:pt x="821" y="438"/>
                </a:lnTo>
                <a:lnTo>
                  <a:pt x="811" y="465"/>
                </a:lnTo>
                <a:lnTo>
                  <a:pt x="812" y="465"/>
                </a:lnTo>
                <a:lnTo>
                  <a:pt x="813" y="465"/>
                </a:lnTo>
                <a:lnTo>
                  <a:pt x="814" y="466"/>
                </a:lnTo>
                <a:lnTo>
                  <a:pt x="815" y="466"/>
                </a:lnTo>
                <a:lnTo>
                  <a:pt x="816" y="467"/>
                </a:lnTo>
                <a:lnTo>
                  <a:pt x="818" y="467"/>
                </a:lnTo>
                <a:lnTo>
                  <a:pt x="819" y="468"/>
                </a:lnTo>
                <a:lnTo>
                  <a:pt x="820" y="468"/>
                </a:lnTo>
                <a:lnTo>
                  <a:pt x="821" y="469"/>
                </a:lnTo>
                <a:lnTo>
                  <a:pt x="823" y="470"/>
                </a:lnTo>
                <a:lnTo>
                  <a:pt x="824" y="470"/>
                </a:lnTo>
                <a:lnTo>
                  <a:pt x="825" y="471"/>
                </a:lnTo>
                <a:lnTo>
                  <a:pt x="826" y="471"/>
                </a:lnTo>
                <a:lnTo>
                  <a:pt x="827" y="472"/>
                </a:lnTo>
                <a:lnTo>
                  <a:pt x="828" y="472"/>
                </a:lnTo>
                <a:lnTo>
                  <a:pt x="830" y="473"/>
                </a:lnTo>
                <a:lnTo>
                  <a:pt x="831" y="474"/>
                </a:lnTo>
                <a:lnTo>
                  <a:pt x="832" y="474"/>
                </a:lnTo>
                <a:lnTo>
                  <a:pt x="833" y="475"/>
                </a:lnTo>
                <a:lnTo>
                  <a:pt x="834" y="475"/>
                </a:lnTo>
                <a:lnTo>
                  <a:pt x="835" y="476"/>
                </a:lnTo>
                <a:lnTo>
                  <a:pt x="848" y="451"/>
                </a:lnTo>
                <a:close/>
                <a:moveTo>
                  <a:pt x="733" y="369"/>
                </a:moveTo>
                <a:lnTo>
                  <a:pt x="733" y="369"/>
                </a:lnTo>
                <a:cubicBezTo>
                  <a:pt x="568" y="369"/>
                  <a:pt x="435" y="503"/>
                  <a:pt x="435" y="668"/>
                </a:cubicBezTo>
                <a:cubicBezTo>
                  <a:pt x="435" y="832"/>
                  <a:pt x="568" y="966"/>
                  <a:pt x="733" y="966"/>
                </a:cubicBezTo>
                <a:cubicBezTo>
                  <a:pt x="898" y="966"/>
                  <a:pt x="1031" y="832"/>
                  <a:pt x="1031" y="668"/>
                </a:cubicBezTo>
                <a:cubicBezTo>
                  <a:pt x="1031" y="503"/>
                  <a:pt x="898" y="369"/>
                  <a:pt x="733" y="369"/>
                </a:cubicBezTo>
                <a:close/>
                <a:moveTo>
                  <a:pt x="48" y="245"/>
                </a:moveTo>
                <a:lnTo>
                  <a:pt x="48" y="245"/>
                </a:lnTo>
                <a:cubicBezTo>
                  <a:pt x="106" y="240"/>
                  <a:pt x="164" y="236"/>
                  <a:pt x="222" y="235"/>
                </a:cubicBezTo>
                <a:cubicBezTo>
                  <a:pt x="183" y="233"/>
                  <a:pt x="144" y="230"/>
                  <a:pt x="105" y="225"/>
                </a:cubicBezTo>
                <a:cubicBezTo>
                  <a:pt x="78" y="223"/>
                  <a:pt x="57" y="204"/>
                  <a:pt x="57" y="178"/>
                </a:cubicBezTo>
                <a:cubicBezTo>
                  <a:pt x="57" y="139"/>
                  <a:pt x="57" y="101"/>
                  <a:pt x="57" y="62"/>
                </a:cubicBezTo>
                <a:cubicBezTo>
                  <a:pt x="57" y="36"/>
                  <a:pt x="78" y="17"/>
                  <a:pt x="105" y="15"/>
                </a:cubicBezTo>
                <a:cubicBezTo>
                  <a:pt x="261" y="0"/>
                  <a:pt x="418" y="0"/>
                  <a:pt x="574" y="15"/>
                </a:cubicBezTo>
                <a:cubicBezTo>
                  <a:pt x="600" y="17"/>
                  <a:pt x="622" y="36"/>
                  <a:pt x="622" y="62"/>
                </a:cubicBezTo>
                <a:cubicBezTo>
                  <a:pt x="622" y="101"/>
                  <a:pt x="622" y="139"/>
                  <a:pt x="622" y="178"/>
                </a:cubicBezTo>
                <a:cubicBezTo>
                  <a:pt x="622" y="204"/>
                  <a:pt x="600" y="223"/>
                  <a:pt x="574" y="225"/>
                </a:cubicBezTo>
                <a:cubicBezTo>
                  <a:pt x="518" y="232"/>
                  <a:pt x="461" y="236"/>
                  <a:pt x="404" y="237"/>
                </a:cubicBezTo>
                <a:cubicBezTo>
                  <a:pt x="442" y="239"/>
                  <a:pt x="480" y="242"/>
                  <a:pt x="518" y="245"/>
                </a:cubicBezTo>
                <a:cubicBezTo>
                  <a:pt x="544" y="248"/>
                  <a:pt x="566" y="267"/>
                  <a:pt x="566" y="293"/>
                </a:cubicBezTo>
                <a:lnTo>
                  <a:pt x="566" y="349"/>
                </a:lnTo>
                <a:cubicBezTo>
                  <a:pt x="534" y="366"/>
                  <a:pt x="504" y="388"/>
                  <a:pt x="479" y="413"/>
                </a:cubicBezTo>
                <a:cubicBezTo>
                  <a:pt x="463" y="429"/>
                  <a:pt x="449" y="446"/>
                  <a:pt x="437" y="464"/>
                </a:cubicBezTo>
                <a:cubicBezTo>
                  <a:pt x="307" y="473"/>
                  <a:pt x="178" y="470"/>
                  <a:pt x="48" y="456"/>
                </a:cubicBezTo>
                <a:cubicBezTo>
                  <a:pt x="22" y="453"/>
                  <a:pt x="0" y="435"/>
                  <a:pt x="0" y="409"/>
                </a:cubicBezTo>
                <a:cubicBezTo>
                  <a:pt x="0" y="370"/>
                  <a:pt x="0" y="332"/>
                  <a:pt x="0" y="293"/>
                </a:cubicBezTo>
                <a:cubicBezTo>
                  <a:pt x="0" y="267"/>
                  <a:pt x="22" y="248"/>
                  <a:pt x="48" y="24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073472391"/>
      </p:ext>
    </p:extLst>
  </p:cSld>
  <p:clrMapOvr>
    <a:masterClrMapping/>
  </p:clrMapOvr>
  <p:transition spd="slow" advTm="5893">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000"/>
                                        <p:tgtEl>
                                          <p:spTgt spid="8"/>
                                        </p:tgtEl>
                                      </p:cBhvr>
                                    </p:animEffect>
                                  </p:childTnLst>
                                </p:cTn>
                              </p:par>
                            </p:childTnLst>
                          </p:cTn>
                        </p:par>
                        <p:par>
                          <p:cTn id="12" fill="hold">
                            <p:stCondLst>
                              <p:cond delay="1500"/>
                            </p:stCondLst>
                            <p:childTnLst>
                              <p:par>
                                <p:cTn id="13" presetID="31"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 calcmode="lin" valueType="num">
                                      <p:cBhvr>
                                        <p:cTn id="17" dur="500" fill="hold"/>
                                        <p:tgtEl>
                                          <p:spTgt spid="12"/>
                                        </p:tgtEl>
                                        <p:attrNameLst>
                                          <p:attrName>style.rotation</p:attrName>
                                        </p:attrNameLst>
                                      </p:cBhvr>
                                      <p:tavLst>
                                        <p:tav tm="0">
                                          <p:val>
                                            <p:fltVal val="90"/>
                                          </p:val>
                                        </p:tav>
                                        <p:tav tm="100000">
                                          <p:val>
                                            <p:fltVal val="0"/>
                                          </p:val>
                                        </p:tav>
                                      </p:tavLst>
                                    </p:anim>
                                    <p:animEffect transition="in" filter="fade">
                                      <p:cBhvr>
                                        <p:cTn id="18" dur="500"/>
                                        <p:tgtEl>
                                          <p:spTgt spid="12"/>
                                        </p:tgtEl>
                                      </p:cBhvr>
                                    </p:animEffect>
                                  </p:childTnLst>
                                </p:cTn>
                              </p:par>
                            </p:childTnLst>
                          </p:cTn>
                        </p:par>
                        <p:par>
                          <p:cTn id="19" fill="hold">
                            <p:stCondLst>
                              <p:cond delay="20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3"/>
                                        </p:tgtEl>
                                        <p:attrNameLst>
                                          <p:attrName>ppt_y</p:attrName>
                                        </p:attrNameLst>
                                      </p:cBhvr>
                                      <p:tavLst>
                                        <p:tav tm="0">
                                          <p:val>
                                            <p:strVal val="#ppt_y"/>
                                          </p:val>
                                        </p:tav>
                                        <p:tav tm="100000">
                                          <p:val>
                                            <p:strVal val="#ppt_y"/>
                                          </p:val>
                                        </p:tav>
                                      </p:tavLst>
                                    </p:anim>
                                    <p:anim calcmode="lin" valueType="num">
                                      <p:cBhvr>
                                        <p:cTn id="2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3"/>
                                        </p:tgtEl>
                                      </p:cBhvr>
                                    </p:animEffect>
                                  </p:childTnLst>
                                </p:cTn>
                              </p:par>
                            </p:childTnLst>
                          </p:cTn>
                        </p:par>
                        <p:par>
                          <p:cTn id="27" fill="hold">
                            <p:stCondLst>
                              <p:cond delay="2650"/>
                            </p:stCondLst>
                            <p:childTnLst>
                              <p:par>
                                <p:cTn id="28" presetID="16" presetClass="entr" presetSubtype="21"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a:ea typeface="微软雅黑"/>
              </a:rPr>
              <a:t>4.1 </a:t>
            </a:r>
            <a:r>
              <a:rPr lang="zh-CN" altLang="en-US" sz="2800" dirty="0" smtClean="0">
                <a:solidFill>
                  <a:schemeClr val="accent2"/>
                </a:solidFill>
                <a:latin typeface="微软雅黑"/>
                <a:ea typeface="微软雅黑"/>
              </a:rPr>
              <a:t>个人感想</a:t>
            </a:r>
            <a:endParaRPr lang="zh-CN" altLang="en-US" sz="2800" dirty="0">
              <a:solidFill>
                <a:schemeClr val="accent2"/>
              </a:solidFill>
              <a:latin typeface="微软雅黑"/>
              <a:ea typeface="微软雅黑"/>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smtClean="0">
                <a:solidFill>
                  <a:schemeClr val="accent2"/>
                </a:solidFill>
              </a:rPr>
              <a:t>Part4</a:t>
            </a:r>
            <a:r>
              <a:rPr lang="en-US" altLang="zh-CN" dirty="0" smtClean="0">
                <a:solidFill>
                  <a:schemeClr val="accent2"/>
                </a:solidFill>
              </a:rPr>
              <a:t>  </a:t>
            </a:r>
            <a:endParaRPr lang="zh-CN" altLang="en-US" dirty="0">
              <a:solidFill>
                <a:schemeClr val="accent2"/>
              </a:solidFill>
            </a:endParaRPr>
          </a:p>
        </p:txBody>
      </p:sp>
      <p:sp>
        <p:nvSpPr>
          <p:cNvPr id="5" name="Freeform 14"/>
          <p:cNvSpPr>
            <a:spLocks/>
          </p:cNvSpPr>
          <p:nvPr/>
        </p:nvSpPr>
        <p:spPr bwMode="auto">
          <a:xfrm>
            <a:off x="1882169" y="968757"/>
            <a:ext cx="663575" cy="2606405"/>
          </a:xfrm>
          <a:custGeom>
            <a:avLst/>
            <a:gdLst>
              <a:gd name="T0" fmla="*/ 0 w 820"/>
              <a:gd name="T1" fmla="*/ 1728 h 3366"/>
              <a:gd name="T2" fmla="*/ 261 w 820"/>
              <a:gd name="T3" fmla="*/ 1854 h 3366"/>
              <a:gd name="T4" fmla="*/ 328 w 820"/>
              <a:gd name="T5" fmla="*/ 2144 h 3366"/>
              <a:gd name="T6" fmla="*/ 328 w 820"/>
              <a:gd name="T7" fmla="*/ 2785 h 3366"/>
              <a:gd name="T8" fmla="*/ 448 w 820"/>
              <a:gd name="T9" fmla="*/ 3239 h 3366"/>
              <a:gd name="T10" fmla="*/ 820 w 820"/>
              <a:gd name="T11" fmla="*/ 3366 h 3366"/>
              <a:gd name="T12" fmla="*/ 820 w 820"/>
              <a:gd name="T13" fmla="*/ 3262 h 3366"/>
              <a:gd name="T14" fmla="*/ 537 w 820"/>
              <a:gd name="T15" fmla="*/ 3150 h 3366"/>
              <a:gd name="T16" fmla="*/ 462 w 820"/>
              <a:gd name="T17" fmla="*/ 2845 h 3366"/>
              <a:gd name="T18" fmla="*/ 462 w 820"/>
              <a:gd name="T19" fmla="*/ 2115 h 3366"/>
              <a:gd name="T20" fmla="*/ 366 w 820"/>
              <a:gd name="T21" fmla="*/ 1802 h 3366"/>
              <a:gd name="T22" fmla="*/ 134 w 820"/>
              <a:gd name="T23" fmla="*/ 1698 h 3366"/>
              <a:gd name="T24" fmla="*/ 134 w 820"/>
              <a:gd name="T25" fmla="*/ 1668 h 3366"/>
              <a:gd name="T26" fmla="*/ 358 w 820"/>
              <a:gd name="T27" fmla="*/ 1578 h 3366"/>
              <a:gd name="T28" fmla="*/ 462 w 820"/>
              <a:gd name="T29" fmla="*/ 1251 h 3366"/>
              <a:gd name="T30" fmla="*/ 462 w 820"/>
              <a:gd name="T31" fmla="*/ 521 h 3366"/>
              <a:gd name="T32" fmla="*/ 537 w 820"/>
              <a:gd name="T33" fmla="*/ 208 h 3366"/>
              <a:gd name="T34" fmla="*/ 820 w 820"/>
              <a:gd name="T35" fmla="*/ 104 h 3366"/>
              <a:gd name="T36" fmla="*/ 820 w 820"/>
              <a:gd name="T37" fmla="*/ 0 h 3366"/>
              <a:gd name="T38" fmla="*/ 448 w 820"/>
              <a:gd name="T39" fmla="*/ 126 h 3366"/>
              <a:gd name="T40" fmla="*/ 328 w 820"/>
              <a:gd name="T41" fmla="*/ 581 h 3366"/>
              <a:gd name="T42" fmla="*/ 328 w 820"/>
              <a:gd name="T43" fmla="*/ 1221 h 3366"/>
              <a:gd name="T44" fmla="*/ 254 w 820"/>
              <a:gd name="T45" fmla="*/ 1519 h 3366"/>
              <a:gd name="T46" fmla="*/ 0 w 820"/>
              <a:gd name="T47" fmla="*/ 1638 h 3366"/>
              <a:gd name="T48" fmla="*/ 0 w 820"/>
              <a:gd name="T49" fmla="*/ 1728 h 3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0" h="3366">
                <a:moveTo>
                  <a:pt x="0" y="1728"/>
                </a:moveTo>
                <a:cubicBezTo>
                  <a:pt x="129" y="1738"/>
                  <a:pt x="216" y="1780"/>
                  <a:pt x="261" y="1854"/>
                </a:cubicBezTo>
                <a:cubicBezTo>
                  <a:pt x="306" y="1928"/>
                  <a:pt x="328" y="2026"/>
                  <a:pt x="328" y="2144"/>
                </a:cubicBezTo>
                <a:lnTo>
                  <a:pt x="328" y="2785"/>
                </a:lnTo>
                <a:cubicBezTo>
                  <a:pt x="328" y="3004"/>
                  <a:pt x="368" y="3155"/>
                  <a:pt x="448" y="3239"/>
                </a:cubicBezTo>
                <a:cubicBezTo>
                  <a:pt x="527" y="3324"/>
                  <a:pt x="651" y="3366"/>
                  <a:pt x="820" y="3366"/>
                </a:cubicBezTo>
                <a:lnTo>
                  <a:pt x="820" y="3262"/>
                </a:lnTo>
                <a:cubicBezTo>
                  <a:pt x="681" y="3262"/>
                  <a:pt x="586" y="3224"/>
                  <a:pt x="537" y="3150"/>
                </a:cubicBezTo>
                <a:cubicBezTo>
                  <a:pt x="487" y="3075"/>
                  <a:pt x="462" y="2974"/>
                  <a:pt x="462" y="2845"/>
                </a:cubicBezTo>
                <a:lnTo>
                  <a:pt x="462" y="2115"/>
                </a:lnTo>
                <a:cubicBezTo>
                  <a:pt x="462" y="1976"/>
                  <a:pt x="430" y="1871"/>
                  <a:pt x="366" y="1802"/>
                </a:cubicBezTo>
                <a:cubicBezTo>
                  <a:pt x="301" y="1733"/>
                  <a:pt x="224" y="1698"/>
                  <a:pt x="134" y="1698"/>
                </a:cubicBezTo>
                <a:lnTo>
                  <a:pt x="134" y="1668"/>
                </a:lnTo>
                <a:cubicBezTo>
                  <a:pt x="214" y="1668"/>
                  <a:pt x="289" y="1638"/>
                  <a:pt x="358" y="1578"/>
                </a:cubicBezTo>
                <a:cubicBezTo>
                  <a:pt x="427" y="1519"/>
                  <a:pt x="462" y="1410"/>
                  <a:pt x="462" y="1251"/>
                </a:cubicBezTo>
                <a:lnTo>
                  <a:pt x="462" y="521"/>
                </a:lnTo>
                <a:cubicBezTo>
                  <a:pt x="462" y="382"/>
                  <a:pt x="487" y="277"/>
                  <a:pt x="537" y="208"/>
                </a:cubicBezTo>
                <a:cubicBezTo>
                  <a:pt x="586" y="139"/>
                  <a:pt x="681" y="104"/>
                  <a:pt x="820" y="104"/>
                </a:cubicBezTo>
                <a:lnTo>
                  <a:pt x="820" y="0"/>
                </a:lnTo>
                <a:cubicBezTo>
                  <a:pt x="651" y="0"/>
                  <a:pt x="527" y="42"/>
                  <a:pt x="448" y="126"/>
                </a:cubicBezTo>
                <a:cubicBezTo>
                  <a:pt x="368" y="211"/>
                  <a:pt x="328" y="362"/>
                  <a:pt x="328" y="581"/>
                </a:cubicBezTo>
                <a:lnTo>
                  <a:pt x="328" y="1221"/>
                </a:lnTo>
                <a:cubicBezTo>
                  <a:pt x="328" y="1360"/>
                  <a:pt x="303" y="1459"/>
                  <a:pt x="254" y="1519"/>
                </a:cubicBezTo>
                <a:cubicBezTo>
                  <a:pt x="204" y="1578"/>
                  <a:pt x="120" y="1618"/>
                  <a:pt x="0" y="1638"/>
                </a:cubicBezTo>
                <a:lnTo>
                  <a:pt x="0" y="172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 name="Oval 16"/>
          <p:cNvSpPr>
            <a:spLocks noChangeArrowheads="1"/>
          </p:cNvSpPr>
          <p:nvPr/>
        </p:nvSpPr>
        <p:spPr bwMode="auto">
          <a:xfrm>
            <a:off x="470397" y="1124744"/>
            <a:ext cx="1145780" cy="1147216"/>
          </a:xfrm>
          <a:prstGeom prst="ellipse">
            <a:avLst/>
          </a:prstGeom>
          <a:solidFill>
            <a:schemeClr val="bg2"/>
          </a:solidFill>
          <a:ln w="10"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2" name="TextBox 1"/>
          <p:cNvSpPr txBox="1"/>
          <p:nvPr/>
        </p:nvSpPr>
        <p:spPr>
          <a:xfrm>
            <a:off x="2714005" y="836712"/>
            <a:ext cx="56310256" cy="5632311"/>
          </a:xfrm>
          <a:prstGeom prst="rect">
            <a:avLst/>
          </a:prstGeom>
          <a:noFill/>
        </p:spPr>
        <p:txBody>
          <a:bodyPr wrap="square" rtlCol="0">
            <a:spAutoFit/>
          </a:bodyPr>
          <a:lstStyle/>
          <a:p>
            <a:r>
              <a:rPr lang="zh-CN" altLang="en-US" sz="2400" dirty="0" smtClean="0">
                <a:latin typeface="+mn-ea"/>
                <a:ea typeface="+mn-ea"/>
              </a:rPr>
              <a:t>       这</a:t>
            </a:r>
            <a:r>
              <a:rPr lang="zh-CN" altLang="en-US" sz="2400" dirty="0">
                <a:latin typeface="+mn-ea"/>
                <a:ea typeface="+mn-ea"/>
              </a:rPr>
              <a:t>一次职业访谈，让我们对安保行业有了很多新的了解和发现</a:t>
            </a:r>
            <a:r>
              <a:rPr lang="zh-CN" altLang="en-US" sz="2400" dirty="0" smtClean="0">
                <a:latin typeface="+mn-ea"/>
                <a:ea typeface="+mn-ea"/>
              </a:rPr>
              <a:t>。</a:t>
            </a:r>
            <a:endParaRPr lang="en-US" altLang="zh-CN" sz="2400" dirty="0" smtClean="0">
              <a:latin typeface="+mn-ea"/>
              <a:ea typeface="+mn-ea"/>
            </a:endParaRPr>
          </a:p>
          <a:p>
            <a:r>
              <a:rPr lang="zh-CN" altLang="en-US" sz="2400" dirty="0" smtClean="0">
                <a:latin typeface="+mn-ea"/>
                <a:ea typeface="+mn-ea"/>
              </a:rPr>
              <a:t>保安</a:t>
            </a:r>
            <a:r>
              <a:rPr lang="zh-CN" altLang="en-US" sz="2400" dirty="0">
                <a:latin typeface="+mn-ea"/>
                <a:ea typeface="+mn-ea"/>
              </a:rPr>
              <a:t>的工作</a:t>
            </a:r>
            <a:r>
              <a:rPr lang="zh-CN" altLang="en-US" sz="2400" dirty="0" smtClean="0">
                <a:latin typeface="+mn-ea"/>
                <a:ea typeface="+mn-ea"/>
              </a:rPr>
              <a:t>相对枯燥</a:t>
            </a:r>
            <a:r>
              <a:rPr lang="zh-CN" altLang="en-US" sz="2400" dirty="0">
                <a:latin typeface="+mn-ea"/>
                <a:ea typeface="+mn-ea"/>
              </a:rPr>
              <a:t>乏味，因为处于基层，很少有机构能够看到</a:t>
            </a:r>
            <a:r>
              <a:rPr lang="zh-CN" altLang="en-US" sz="2400" dirty="0" smtClean="0">
                <a:latin typeface="+mn-ea"/>
                <a:ea typeface="+mn-ea"/>
              </a:rPr>
              <a:t>他们</a:t>
            </a:r>
            <a:endParaRPr lang="en-US" altLang="zh-CN" sz="2400" dirty="0" smtClean="0">
              <a:latin typeface="+mn-ea"/>
              <a:ea typeface="+mn-ea"/>
            </a:endParaRPr>
          </a:p>
          <a:p>
            <a:r>
              <a:rPr lang="zh-CN" altLang="en-US" sz="2400" dirty="0" smtClean="0">
                <a:latin typeface="+mn-ea"/>
                <a:ea typeface="+mn-ea"/>
              </a:rPr>
              <a:t>的</a:t>
            </a:r>
            <a:r>
              <a:rPr lang="zh-CN" altLang="en-US" sz="2400" dirty="0">
                <a:latin typeface="+mn-ea"/>
                <a:ea typeface="+mn-ea"/>
              </a:rPr>
              <a:t>困难并帮助他们解决</a:t>
            </a:r>
            <a:r>
              <a:rPr lang="zh-CN" altLang="en-US" sz="2400" dirty="0" smtClean="0">
                <a:latin typeface="+mn-ea"/>
                <a:ea typeface="+mn-ea"/>
              </a:rPr>
              <a:t>，由此</a:t>
            </a:r>
            <a:r>
              <a:rPr lang="zh-CN" altLang="en-US" sz="2400" dirty="0">
                <a:latin typeface="+mn-ea"/>
                <a:ea typeface="+mn-ea"/>
              </a:rPr>
              <a:t>保安人员对自身职业的认可度较低，</a:t>
            </a:r>
            <a:r>
              <a:rPr lang="zh-CN" altLang="en-US" sz="2400" dirty="0" smtClean="0">
                <a:latin typeface="+mn-ea"/>
                <a:ea typeface="+mn-ea"/>
              </a:rPr>
              <a:t>造</a:t>
            </a:r>
            <a:endParaRPr lang="en-US" altLang="zh-CN" sz="2400" dirty="0" smtClean="0">
              <a:latin typeface="+mn-ea"/>
              <a:ea typeface="+mn-ea"/>
            </a:endParaRPr>
          </a:p>
          <a:p>
            <a:r>
              <a:rPr lang="zh-CN" altLang="en-US" sz="2400" dirty="0" smtClean="0">
                <a:latin typeface="+mn-ea"/>
                <a:ea typeface="+mn-ea"/>
              </a:rPr>
              <a:t>成</a:t>
            </a:r>
            <a:r>
              <a:rPr lang="zh-CN" altLang="en-US" sz="2400" dirty="0">
                <a:latin typeface="+mn-ea"/>
                <a:ea typeface="+mn-ea"/>
              </a:rPr>
              <a:t>该职业流动性较大。但我们通过</a:t>
            </a:r>
            <a:r>
              <a:rPr lang="zh-CN" altLang="en-US" sz="2400" dirty="0" smtClean="0">
                <a:latin typeface="+mn-ea"/>
                <a:ea typeface="+mn-ea"/>
              </a:rPr>
              <a:t>查阅</a:t>
            </a:r>
            <a:r>
              <a:rPr lang="zh-CN" altLang="en-US" sz="2400" dirty="0">
                <a:latin typeface="+mn-ea"/>
                <a:ea typeface="+mn-ea"/>
              </a:rPr>
              <a:t>资料发现，安保行业的领军</a:t>
            </a:r>
            <a:r>
              <a:rPr lang="zh-CN" altLang="en-US" sz="2400" dirty="0" smtClean="0">
                <a:latin typeface="+mn-ea"/>
                <a:ea typeface="+mn-ea"/>
              </a:rPr>
              <a:t>企</a:t>
            </a:r>
            <a:endParaRPr lang="en-US" altLang="zh-CN" sz="2400" dirty="0" smtClean="0">
              <a:latin typeface="+mn-ea"/>
              <a:ea typeface="+mn-ea"/>
            </a:endParaRPr>
          </a:p>
          <a:p>
            <a:r>
              <a:rPr lang="zh-CN" altLang="en-US" sz="2400" dirty="0" smtClean="0">
                <a:latin typeface="+mn-ea"/>
                <a:ea typeface="+mn-ea"/>
              </a:rPr>
              <a:t>业</a:t>
            </a:r>
            <a:r>
              <a:rPr lang="zh-CN" altLang="en-US" sz="2400" dirty="0">
                <a:latin typeface="+mn-ea"/>
                <a:ea typeface="+mn-ea"/>
              </a:rPr>
              <a:t>仍具有强大的竞争力，其发展潜力非常可观。</a:t>
            </a:r>
            <a:r>
              <a:rPr lang="zh-CN" altLang="en-US" sz="2400" dirty="0" smtClean="0">
                <a:latin typeface="+mn-ea"/>
                <a:ea typeface="+mn-ea"/>
              </a:rPr>
              <a:t>普通机构</a:t>
            </a:r>
            <a:r>
              <a:rPr lang="zh-CN" altLang="en-US" sz="2400" dirty="0">
                <a:latin typeface="+mn-ea"/>
                <a:ea typeface="+mn-ea"/>
              </a:rPr>
              <a:t>没有对</a:t>
            </a:r>
            <a:r>
              <a:rPr lang="zh-CN" altLang="en-US" sz="2400" dirty="0" smtClean="0">
                <a:latin typeface="+mn-ea"/>
                <a:ea typeface="+mn-ea"/>
              </a:rPr>
              <a:t>安保</a:t>
            </a:r>
            <a:endParaRPr lang="en-US" altLang="zh-CN" sz="2400" dirty="0" smtClean="0">
              <a:latin typeface="+mn-ea"/>
              <a:ea typeface="+mn-ea"/>
            </a:endParaRPr>
          </a:p>
          <a:p>
            <a:r>
              <a:rPr lang="zh-CN" altLang="en-US" sz="2400" dirty="0" smtClean="0">
                <a:latin typeface="+mn-ea"/>
                <a:ea typeface="+mn-ea"/>
              </a:rPr>
              <a:t>系统</a:t>
            </a:r>
            <a:r>
              <a:rPr lang="zh-CN" altLang="en-US" sz="2400" dirty="0">
                <a:latin typeface="+mn-ea"/>
                <a:ea typeface="+mn-ea"/>
              </a:rPr>
              <a:t>足够重视，工作职能也较为单一，不够系统化管理。若在一个</a:t>
            </a:r>
            <a:r>
              <a:rPr lang="zh-CN" altLang="en-US" sz="2400" dirty="0" smtClean="0">
                <a:latin typeface="+mn-ea"/>
                <a:ea typeface="+mn-ea"/>
              </a:rPr>
              <a:t>地</a:t>
            </a:r>
            <a:endParaRPr lang="en-US" altLang="zh-CN" sz="2400" dirty="0" smtClean="0">
              <a:latin typeface="+mn-ea"/>
              <a:ea typeface="+mn-ea"/>
            </a:endParaRPr>
          </a:p>
          <a:p>
            <a:r>
              <a:rPr lang="zh-CN" altLang="en-US" sz="2400" dirty="0" smtClean="0">
                <a:latin typeface="+mn-ea"/>
                <a:ea typeface="+mn-ea"/>
              </a:rPr>
              <a:t>区</a:t>
            </a:r>
            <a:r>
              <a:rPr lang="zh-CN" altLang="en-US" sz="2400" dirty="0">
                <a:latin typeface="+mn-ea"/>
                <a:ea typeface="+mn-ea"/>
              </a:rPr>
              <a:t>，能够有专门的安保公司对保安们进行系统化培训和业务拓展，</a:t>
            </a:r>
            <a:r>
              <a:rPr lang="zh-CN" altLang="en-US" sz="2400" dirty="0" smtClean="0">
                <a:latin typeface="+mn-ea"/>
                <a:ea typeface="+mn-ea"/>
              </a:rPr>
              <a:t>对</a:t>
            </a:r>
            <a:endParaRPr lang="en-US" altLang="zh-CN" sz="2400" dirty="0" smtClean="0">
              <a:latin typeface="+mn-ea"/>
              <a:ea typeface="+mn-ea"/>
            </a:endParaRPr>
          </a:p>
          <a:p>
            <a:r>
              <a:rPr lang="zh-CN" altLang="en-US" sz="2400" dirty="0" smtClean="0">
                <a:latin typeface="+mn-ea"/>
                <a:ea typeface="+mn-ea"/>
              </a:rPr>
              <a:t>一些</a:t>
            </a:r>
            <a:r>
              <a:rPr lang="zh-CN" altLang="en-US" sz="2400" dirty="0">
                <a:latin typeface="+mn-ea"/>
                <a:ea typeface="+mn-ea"/>
              </a:rPr>
              <a:t>需要安保</a:t>
            </a:r>
            <a:r>
              <a:rPr lang="zh-CN" altLang="en-US" sz="2400" dirty="0" smtClean="0">
                <a:latin typeface="+mn-ea"/>
                <a:ea typeface="+mn-ea"/>
              </a:rPr>
              <a:t>系统</a:t>
            </a:r>
            <a:r>
              <a:rPr lang="zh-CN" altLang="en-US" sz="2400" dirty="0">
                <a:latin typeface="+mn-ea"/>
                <a:ea typeface="+mn-ea"/>
              </a:rPr>
              <a:t>的机构进行承包制，定制个性化的安保系统方案</a:t>
            </a:r>
            <a:r>
              <a:rPr lang="zh-CN" altLang="en-US" sz="2400" dirty="0" smtClean="0">
                <a:latin typeface="+mn-ea"/>
                <a:ea typeface="+mn-ea"/>
              </a:rPr>
              <a:t>，</a:t>
            </a:r>
            <a:endParaRPr lang="en-US" altLang="zh-CN" sz="2400" dirty="0" smtClean="0">
              <a:latin typeface="+mn-ea"/>
              <a:ea typeface="+mn-ea"/>
            </a:endParaRPr>
          </a:p>
          <a:p>
            <a:r>
              <a:rPr lang="zh-CN" altLang="en-US" sz="2400" dirty="0" smtClean="0">
                <a:latin typeface="+mn-ea"/>
                <a:ea typeface="+mn-ea"/>
              </a:rPr>
              <a:t>同时</a:t>
            </a:r>
            <a:r>
              <a:rPr lang="zh-CN" altLang="en-US" sz="2400" dirty="0">
                <a:latin typeface="+mn-ea"/>
                <a:ea typeface="+mn-ea"/>
              </a:rPr>
              <a:t>公司内部设置管理层，</a:t>
            </a:r>
            <a:r>
              <a:rPr lang="zh-CN" altLang="en-US" sz="2400" dirty="0" smtClean="0">
                <a:latin typeface="+mn-ea"/>
                <a:ea typeface="+mn-ea"/>
              </a:rPr>
              <a:t>完善奖励</a:t>
            </a:r>
            <a:r>
              <a:rPr lang="zh-CN" altLang="en-US" sz="2400" dirty="0">
                <a:latin typeface="+mn-ea"/>
                <a:ea typeface="+mn-ea"/>
              </a:rPr>
              <a:t>机制，给保安们以职业信念和</a:t>
            </a:r>
            <a:r>
              <a:rPr lang="zh-CN" altLang="en-US" sz="2400" dirty="0" smtClean="0">
                <a:latin typeface="+mn-ea"/>
                <a:ea typeface="+mn-ea"/>
              </a:rPr>
              <a:t>职</a:t>
            </a:r>
            <a:endParaRPr lang="en-US" altLang="zh-CN" sz="2400" dirty="0" smtClean="0">
              <a:latin typeface="+mn-ea"/>
              <a:ea typeface="+mn-ea"/>
            </a:endParaRPr>
          </a:p>
          <a:p>
            <a:r>
              <a:rPr lang="zh-CN" altLang="en-US" sz="2400" dirty="0" smtClean="0">
                <a:latin typeface="+mn-ea"/>
                <a:ea typeface="+mn-ea"/>
              </a:rPr>
              <a:t>业</a:t>
            </a:r>
            <a:r>
              <a:rPr lang="zh-CN" altLang="en-US" sz="2400" dirty="0">
                <a:latin typeface="+mn-ea"/>
                <a:ea typeface="+mn-ea"/>
              </a:rPr>
              <a:t>生涯展望，而不仅仅把其作为养家糊口的工具。</a:t>
            </a:r>
          </a:p>
          <a:p>
            <a:r>
              <a:rPr lang="zh-CN" altLang="en-US" sz="2400" dirty="0" smtClean="0">
                <a:latin typeface="+mn-ea"/>
                <a:ea typeface="+mn-ea"/>
              </a:rPr>
              <a:t>       通过</a:t>
            </a:r>
            <a:r>
              <a:rPr lang="zh-CN" altLang="en-US" sz="2400" dirty="0">
                <a:latin typeface="+mn-ea"/>
                <a:ea typeface="+mn-ea"/>
              </a:rPr>
              <a:t>本次的采访实践，我们深入了解了安保人员的工作现状，</a:t>
            </a:r>
            <a:r>
              <a:rPr lang="zh-CN" altLang="en-US" sz="2400" dirty="0" smtClean="0">
                <a:latin typeface="+mn-ea"/>
                <a:ea typeface="+mn-ea"/>
              </a:rPr>
              <a:t>深</a:t>
            </a:r>
            <a:endParaRPr lang="en-US" altLang="zh-CN" sz="2400" dirty="0" smtClean="0">
              <a:latin typeface="+mn-ea"/>
              <a:ea typeface="+mn-ea"/>
            </a:endParaRPr>
          </a:p>
          <a:p>
            <a:r>
              <a:rPr lang="zh-CN" altLang="en-US" sz="2400" dirty="0" smtClean="0">
                <a:latin typeface="+mn-ea"/>
                <a:ea typeface="+mn-ea"/>
              </a:rPr>
              <a:t>知</a:t>
            </a:r>
            <a:r>
              <a:rPr lang="zh-CN" altLang="en-US" sz="2400" dirty="0">
                <a:latin typeface="+mn-ea"/>
                <a:ea typeface="+mn-ea"/>
              </a:rPr>
              <a:t>他们的不易，让</a:t>
            </a:r>
            <a:r>
              <a:rPr lang="zh-CN" altLang="en-US" sz="2400" dirty="0" smtClean="0">
                <a:latin typeface="+mn-ea"/>
                <a:ea typeface="+mn-ea"/>
              </a:rPr>
              <a:t>我们</a:t>
            </a:r>
            <a:r>
              <a:rPr lang="zh-CN" altLang="en-US" sz="2400" dirty="0">
                <a:latin typeface="+mn-ea"/>
                <a:ea typeface="+mn-ea"/>
              </a:rPr>
              <a:t>对基层工作者有了不一样的尊敬。同时，</a:t>
            </a:r>
            <a:r>
              <a:rPr lang="zh-CN" altLang="en-US" sz="2400" dirty="0" smtClean="0">
                <a:latin typeface="+mn-ea"/>
                <a:ea typeface="+mn-ea"/>
              </a:rPr>
              <a:t>我们</a:t>
            </a:r>
            <a:endParaRPr lang="en-US" altLang="zh-CN" sz="2400" dirty="0" smtClean="0">
              <a:latin typeface="+mn-ea"/>
              <a:ea typeface="+mn-ea"/>
            </a:endParaRPr>
          </a:p>
          <a:p>
            <a:r>
              <a:rPr lang="zh-CN" altLang="en-US" sz="2400" dirty="0" smtClean="0">
                <a:latin typeface="+mn-ea"/>
                <a:ea typeface="+mn-ea"/>
              </a:rPr>
              <a:t>也</a:t>
            </a:r>
            <a:r>
              <a:rPr lang="zh-CN" altLang="en-US" sz="2400" dirty="0">
                <a:latin typeface="+mn-ea"/>
                <a:ea typeface="+mn-ea"/>
              </a:rPr>
              <a:t>发现了系统管理的重要性和知识</a:t>
            </a:r>
            <a:r>
              <a:rPr lang="zh-CN" altLang="en-US" sz="2400" dirty="0" smtClean="0">
                <a:latin typeface="+mn-ea"/>
                <a:ea typeface="+mn-ea"/>
              </a:rPr>
              <a:t>的力量</a:t>
            </a:r>
            <a:r>
              <a:rPr lang="zh-CN" altLang="en-US" sz="2400" dirty="0">
                <a:latin typeface="+mn-ea"/>
                <a:ea typeface="+mn-ea"/>
              </a:rPr>
              <a:t>性，更是帮助我们努力</a:t>
            </a:r>
            <a:r>
              <a:rPr lang="zh-CN" altLang="en-US" sz="2400" dirty="0" smtClean="0">
                <a:latin typeface="+mn-ea"/>
                <a:ea typeface="+mn-ea"/>
              </a:rPr>
              <a:t>学好</a:t>
            </a:r>
            <a:endParaRPr lang="en-US" altLang="zh-CN" sz="2400" dirty="0" smtClean="0">
              <a:latin typeface="+mn-ea"/>
              <a:ea typeface="+mn-ea"/>
            </a:endParaRPr>
          </a:p>
          <a:p>
            <a:r>
              <a:rPr lang="zh-CN" altLang="en-US" sz="2400" dirty="0" smtClean="0">
                <a:latin typeface="+mn-ea"/>
                <a:ea typeface="+mn-ea"/>
              </a:rPr>
              <a:t>科学</a:t>
            </a:r>
            <a:r>
              <a:rPr lang="zh-CN" altLang="en-US" sz="2400" dirty="0">
                <a:latin typeface="+mn-ea"/>
                <a:ea typeface="+mn-ea"/>
              </a:rPr>
              <a:t>文化知识，在未来做一些切切实实的改变，</a:t>
            </a:r>
            <a:r>
              <a:rPr lang="zh-CN" altLang="en-US" sz="2400" dirty="0" smtClean="0">
                <a:latin typeface="+mn-ea"/>
                <a:ea typeface="+mn-ea"/>
              </a:rPr>
              <a:t>提高基层</a:t>
            </a:r>
            <a:r>
              <a:rPr lang="zh-CN" altLang="en-US" sz="2400" dirty="0">
                <a:latin typeface="+mn-ea"/>
                <a:ea typeface="+mn-ea"/>
              </a:rPr>
              <a:t>群众的</a:t>
            </a:r>
            <a:r>
              <a:rPr lang="zh-CN" altLang="en-US" sz="2400" dirty="0" smtClean="0">
                <a:latin typeface="+mn-ea"/>
                <a:ea typeface="+mn-ea"/>
              </a:rPr>
              <a:t>工作</a:t>
            </a:r>
            <a:endParaRPr lang="en-US" altLang="zh-CN" sz="2400" dirty="0" smtClean="0">
              <a:latin typeface="+mn-ea"/>
              <a:ea typeface="+mn-ea"/>
            </a:endParaRPr>
          </a:p>
          <a:p>
            <a:r>
              <a:rPr lang="zh-CN" altLang="en-US" sz="2400" dirty="0" smtClean="0">
                <a:latin typeface="+mn-ea"/>
                <a:ea typeface="+mn-ea"/>
              </a:rPr>
              <a:t>环境</a:t>
            </a:r>
            <a:r>
              <a:rPr lang="zh-CN" altLang="en-US" sz="2400" dirty="0">
                <a:latin typeface="+mn-ea"/>
                <a:ea typeface="+mn-ea"/>
              </a:rPr>
              <a:t>，帮助他们解决问题！</a:t>
            </a:r>
          </a:p>
        </p:txBody>
      </p:sp>
    </p:spTree>
    <p:extLst>
      <p:ext uri="{BB962C8B-B14F-4D97-AF65-F5344CB8AC3E}">
        <p14:creationId xmlns:p14="http://schemas.microsoft.com/office/powerpoint/2010/main" val="3724108977"/>
      </p:ext>
    </p:extLst>
  </p:cSld>
  <p:clrMapOvr>
    <a:masterClrMapping/>
  </p:clrMapOvr>
  <mc:AlternateContent xmlns:mc="http://schemas.openxmlformats.org/markup-compatibility/2006" xmlns:p14="http://schemas.microsoft.com/office/powerpoint/2010/main">
    <mc:Choice Requires="p14">
      <p:transition spd="slow" p14:dur="800" advTm="13657">
        <p14:prism/>
      </p:transition>
    </mc:Choice>
    <mc:Fallback xmlns="">
      <p:transition spd="slow" advTm="1365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par>
                          <p:cTn id="12" fill="hold">
                            <p:stCondLst>
                              <p:cond delay="640"/>
                            </p:stCondLst>
                            <p:childTnLst>
                              <p:par>
                                <p:cTn id="13" presetID="12" presetClass="entr" presetSubtype="2"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p:tgtEl>
                                          <p:spTgt spid="5"/>
                                        </p:tgtEl>
                                        <p:attrNameLst>
                                          <p:attrName>ppt_x</p:attrName>
                                        </p:attrNameLst>
                                      </p:cBhvr>
                                      <p:tavLst>
                                        <p:tav tm="0">
                                          <p:val>
                                            <p:strVal val="#ppt_x+#ppt_w*1.125000"/>
                                          </p:val>
                                        </p:tav>
                                        <p:tav tm="100000">
                                          <p:val>
                                            <p:strVal val="#ppt_x"/>
                                          </p:val>
                                        </p:tav>
                                      </p:tavLst>
                                    </p:anim>
                                    <p:animEffect transition="in" filter="wipe(left)">
                                      <p:cBhvr>
                                        <p:cTn id="16" dur="500"/>
                                        <p:tgtEl>
                                          <p:spTgt spid="5"/>
                                        </p:tgtEl>
                                      </p:cBhvr>
                                    </p:animEffect>
                                  </p:childTnLst>
                                </p:cTn>
                              </p:par>
                            </p:childTnLst>
                          </p:cTn>
                        </p:par>
                        <p:par>
                          <p:cTn id="17" fill="hold">
                            <p:stCondLst>
                              <p:cond delay="1140"/>
                            </p:stCondLst>
                            <p:childTnLst>
                              <p:par>
                                <p:cTn id="18" presetID="52"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Scale>
                                      <p:cBhvr>
                                        <p:cTn id="20"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7"/>
                                        </p:tgtEl>
                                        <p:attrNameLst>
                                          <p:attrName>ppt_x</p:attrName>
                                          <p:attrName>ppt_y</p:attrName>
                                        </p:attrNameLst>
                                      </p:cBhvr>
                                    </p:animMotion>
                                    <p:animEffect transition="in" filter="fade">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dirty="0" smtClean="0">
                <a:solidFill>
                  <a:schemeClr val="accent2"/>
                </a:solidFill>
                <a:latin typeface="微软雅黑"/>
                <a:ea typeface="微软雅黑"/>
              </a:rPr>
              <a:t>任务分配</a:t>
            </a:r>
            <a:endParaRPr lang="zh-CN" altLang="en-US" sz="2800" dirty="0">
              <a:solidFill>
                <a:schemeClr val="accent2"/>
              </a:solidFill>
              <a:latin typeface="微软雅黑"/>
              <a:ea typeface="微软雅黑"/>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smtClean="0">
                <a:solidFill>
                  <a:schemeClr val="accent2"/>
                </a:solidFill>
              </a:rPr>
              <a:t>Part</a:t>
            </a:r>
            <a:r>
              <a:rPr lang="en-US" altLang="zh-CN" dirty="0" smtClean="0">
                <a:solidFill>
                  <a:schemeClr val="accent2"/>
                </a:solidFill>
              </a:rPr>
              <a:t> 5</a:t>
            </a:r>
            <a:endParaRPr lang="zh-CN" altLang="en-US" dirty="0">
              <a:solidFill>
                <a:schemeClr val="accent2"/>
              </a:solidFill>
            </a:endParaRPr>
          </a:p>
        </p:txBody>
      </p:sp>
      <p:grpSp>
        <p:nvGrpSpPr>
          <p:cNvPr id="26" name="组合 25"/>
          <p:cNvGrpSpPr/>
          <p:nvPr/>
        </p:nvGrpSpPr>
        <p:grpSpPr>
          <a:xfrm>
            <a:off x="1956317" y="1253332"/>
            <a:ext cx="7810500" cy="234950"/>
            <a:chOff x="1900238" y="2728913"/>
            <a:chExt cx="7810500" cy="234950"/>
          </a:xfrm>
        </p:grpSpPr>
        <p:sp>
          <p:nvSpPr>
            <p:cNvPr id="27" name="Line 106"/>
            <p:cNvSpPr>
              <a:spLocks noChangeShapeType="1"/>
            </p:cNvSpPr>
            <p:nvPr/>
          </p:nvSpPr>
          <p:spPr bwMode="auto">
            <a:xfrm flipH="1">
              <a:off x="1900238" y="2728913"/>
              <a:ext cx="7810500"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28" name="Line 107"/>
            <p:cNvSpPr>
              <a:spLocks noChangeShapeType="1"/>
            </p:cNvSpPr>
            <p:nvPr/>
          </p:nvSpPr>
          <p:spPr bwMode="auto">
            <a:xfrm>
              <a:off x="9709151" y="2728913"/>
              <a:ext cx="0" cy="23495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3" name="Line 112"/>
            <p:cNvSpPr>
              <a:spLocks noChangeShapeType="1"/>
            </p:cNvSpPr>
            <p:nvPr/>
          </p:nvSpPr>
          <p:spPr bwMode="auto">
            <a:xfrm>
              <a:off x="1901826" y="2728913"/>
              <a:ext cx="0" cy="163513"/>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34" name="组合 33"/>
          <p:cNvGrpSpPr/>
          <p:nvPr/>
        </p:nvGrpSpPr>
        <p:grpSpPr>
          <a:xfrm>
            <a:off x="5094805" y="1802607"/>
            <a:ext cx="2473325" cy="423862"/>
            <a:chOff x="5038726" y="3278188"/>
            <a:chExt cx="2473325" cy="423862"/>
          </a:xfrm>
        </p:grpSpPr>
        <p:sp>
          <p:nvSpPr>
            <p:cNvPr id="35" name="Line 116"/>
            <p:cNvSpPr>
              <a:spLocks noChangeShapeType="1"/>
            </p:cNvSpPr>
            <p:nvPr/>
          </p:nvSpPr>
          <p:spPr bwMode="auto">
            <a:xfrm>
              <a:off x="7508876" y="3486150"/>
              <a:ext cx="0" cy="21590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6" name="Line 117"/>
            <p:cNvSpPr>
              <a:spLocks noChangeShapeType="1"/>
            </p:cNvSpPr>
            <p:nvPr/>
          </p:nvSpPr>
          <p:spPr bwMode="auto">
            <a:xfrm>
              <a:off x="5038726" y="3486150"/>
              <a:ext cx="0" cy="21590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7" name="Line 118"/>
            <p:cNvSpPr>
              <a:spLocks noChangeShapeType="1"/>
            </p:cNvSpPr>
            <p:nvPr/>
          </p:nvSpPr>
          <p:spPr bwMode="auto">
            <a:xfrm flipH="1">
              <a:off x="5040313" y="3492500"/>
              <a:ext cx="2471738"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38" name="Line 119"/>
            <p:cNvSpPr>
              <a:spLocks noChangeShapeType="1"/>
            </p:cNvSpPr>
            <p:nvPr/>
          </p:nvSpPr>
          <p:spPr bwMode="auto">
            <a:xfrm>
              <a:off x="6357938" y="3278188"/>
              <a:ext cx="0" cy="214313"/>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51" name="组合 50"/>
          <p:cNvGrpSpPr/>
          <p:nvPr/>
        </p:nvGrpSpPr>
        <p:grpSpPr>
          <a:xfrm>
            <a:off x="9060380" y="1802607"/>
            <a:ext cx="1339850" cy="417513"/>
            <a:chOff x="9004301" y="3278188"/>
            <a:chExt cx="1339850" cy="419100"/>
          </a:xfrm>
        </p:grpSpPr>
        <p:sp>
          <p:nvSpPr>
            <p:cNvPr id="52" name="Line 128"/>
            <p:cNvSpPr>
              <a:spLocks noChangeShapeType="1"/>
            </p:cNvSpPr>
            <p:nvPr/>
          </p:nvSpPr>
          <p:spPr bwMode="auto">
            <a:xfrm>
              <a:off x="9702801" y="3278188"/>
              <a:ext cx="0" cy="417513"/>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53" name="Line 129"/>
            <p:cNvSpPr>
              <a:spLocks noChangeShapeType="1"/>
            </p:cNvSpPr>
            <p:nvPr/>
          </p:nvSpPr>
          <p:spPr bwMode="auto">
            <a:xfrm flipH="1">
              <a:off x="9004301" y="3492500"/>
              <a:ext cx="1339850"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54" name="Line 130"/>
            <p:cNvSpPr>
              <a:spLocks noChangeShapeType="1"/>
            </p:cNvSpPr>
            <p:nvPr/>
          </p:nvSpPr>
          <p:spPr bwMode="auto">
            <a:xfrm>
              <a:off x="9005888" y="3487738"/>
              <a:ext cx="0" cy="20955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57" name="Line 131"/>
            <p:cNvSpPr>
              <a:spLocks noChangeShapeType="1"/>
            </p:cNvSpPr>
            <p:nvPr/>
          </p:nvSpPr>
          <p:spPr bwMode="auto">
            <a:xfrm>
              <a:off x="10334626" y="3487738"/>
              <a:ext cx="0" cy="20955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59" name="组合 58"/>
          <p:cNvGrpSpPr/>
          <p:nvPr/>
        </p:nvGrpSpPr>
        <p:grpSpPr>
          <a:xfrm>
            <a:off x="952427" y="2143929"/>
            <a:ext cx="495300" cy="595313"/>
            <a:chOff x="1636713" y="4437063"/>
            <a:chExt cx="495300" cy="595313"/>
          </a:xfrm>
          <a:solidFill>
            <a:schemeClr val="tx1"/>
          </a:solidFill>
        </p:grpSpPr>
        <p:sp>
          <p:nvSpPr>
            <p:cNvPr id="60" name="Line 133"/>
            <p:cNvSpPr>
              <a:spLocks noChangeShapeType="1"/>
            </p:cNvSpPr>
            <p:nvPr/>
          </p:nvSpPr>
          <p:spPr bwMode="auto">
            <a:xfrm>
              <a:off x="1901826" y="4437063"/>
              <a:ext cx="0" cy="382588"/>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61" name="Line 134"/>
            <p:cNvSpPr>
              <a:spLocks noChangeShapeType="1"/>
            </p:cNvSpPr>
            <p:nvPr/>
          </p:nvSpPr>
          <p:spPr bwMode="auto">
            <a:xfrm flipH="1">
              <a:off x="1636713" y="4824413"/>
              <a:ext cx="493713" cy="0"/>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62" name="Line 135"/>
            <p:cNvSpPr>
              <a:spLocks noChangeShapeType="1"/>
            </p:cNvSpPr>
            <p:nvPr/>
          </p:nvSpPr>
          <p:spPr bwMode="auto">
            <a:xfrm>
              <a:off x="1639888" y="4824413"/>
              <a:ext cx="0" cy="207963"/>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63" name="Line 136"/>
            <p:cNvSpPr>
              <a:spLocks noChangeShapeType="1"/>
            </p:cNvSpPr>
            <p:nvPr/>
          </p:nvSpPr>
          <p:spPr bwMode="auto">
            <a:xfrm>
              <a:off x="2132013" y="4824413"/>
              <a:ext cx="0" cy="207963"/>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64" name="组合 63"/>
          <p:cNvGrpSpPr/>
          <p:nvPr/>
        </p:nvGrpSpPr>
        <p:grpSpPr>
          <a:xfrm>
            <a:off x="2346918" y="2143929"/>
            <a:ext cx="495300" cy="595313"/>
            <a:chOff x="2994026" y="4437063"/>
            <a:chExt cx="495300" cy="595313"/>
          </a:xfrm>
          <a:solidFill>
            <a:schemeClr val="tx1"/>
          </a:solidFill>
        </p:grpSpPr>
        <p:sp>
          <p:nvSpPr>
            <p:cNvPr id="65" name="Line 137"/>
            <p:cNvSpPr>
              <a:spLocks noChangeShapeType="1"/>
            </p:cNvSpPr>
            <p:nvPr/>
          </p:nvSpPr>
          <p:spPr bwMode="auto">
            <a:xfrm>
              <a:off x="3257551" y="4437063"/>
              <a:ext cx="0" cy="382588"/>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66" name="Line 138"/>
            <p:cNvSpPr>
              <a:spLocks noChangeShapeType="1"/>
            </p:cNvSpPr>
            <p:nvPr/>
          </p:nvSpPr>
          <p:spPr bwMode="auto">
            <a:xfrm flipH="1">
              <a:off x="2994026" y="4824413"/>
              <a:ext cx="492125" cy="0"/>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67" name="Line 139"/>
            <p:cNvSpPr>
              <a:spLocks noChangeShapeType="1"/>
            </p:cNvSpPr>
            <p:nvPr/>
          </p:nvSpPr>
          <p:spPr bwMode="auto">
            <a:xfrm>
              <a:off x="2997201" y="4824413"/>
              <a:ext cx="0" cy="207963"/>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68" name="Line 140"/>
            <p:cNvSpPr>
              <a:spLocks noChangeShapeType="1"/>
            </p:cNvSpPr>
            <p:nvPr/>
          </p:nvSpPr>
          <p:spPr bwMode="auto">
            <a:xfrm>
              <a:off x="3489326" y="4824413"/>
              <a:ext cx="0" cy="207963"/>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grpSp>
      <p:grpSp>
        <p:nvGrpSpPr>
          <p:cNvPr id="81" name="组合 80"/>
          <p:cNvGrpSpPr/>
          <p:nvPr/>
        </p:nvGrpSpPr>
        <p:grpSpPr>
          <a:xfrm>
            <a:off x="1448319" y="1412082"/>
            <a:ext cx="1192288" cy="436563"/>
            <a:chOff x="1593851" y="2887663"/>
            <a:chExt cx="628650" cy="436563"/>
          </a:xfrm>
        </p:grpSpPr>
        <p:sp>
          <p:nvSpPr>
            <p:cNvPr id="82" name="Freeform 81"/>
            <p:cNvSpPr>
              <a:spLocks/>
            </p:cNvSpPr>
            <p:nvPr/>
          </p:nvSpPr>
          <p:spPr bwMode="auto">
            <a:xfrm>
              <a:off x="1593851" y="2887663"/>
              <a:ext cx="628650" cy="436563"/>
            </a:xfrm>
            <a:custGeom>
              <a:avLst/>
              <a:gdLst>
                <a:gd name="T0" fmla="*/ 33 w 758"/>
                <a:gd name="T1" fmla="*/ 0 h 529"/>
                <a:gd name="T2" fmla="*/ 725 w 758"/>
                <a:gd name="T3" fmla="*/ 0 h 529"/>
                <a:gd name="T4" fmla="*/ 758 w 758"/>
                <a:gd name="T5" fmla="*/ 34 h 529"/>
                <a:gd name="T6" fmla="*/ 758 w 758"/>
                <a:gd name="T7" fmla="*/ 496 h 529"/>
                <a:gd name="T8" fmla="*/ 725 w 758"/>
                <a:gd name="T9" fmla="*/ 529 h 529"/>
                <a:gd name="T10" fmla="*/ 33 w 758"/>
                <a:gd name="T11" fmla="*/ 529 h 529"/>
                <a:gd name="T12" fmla="*/ 0 w 758"/>
                <a:gd name="T13" fmla="*/ 496 h 529"/>
                <a:gd name="T14" fmla="*/ 0 w 758"/>
                <a:gd name="T15" fmla="*/ 34 h 529"/>
                <a:gd name="T16" fmla="*/ 33 w 758"/>
                <a:gd name="T17"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8" h="529">
                  <a:moveTo>
                    <a:pt x="33" y="0"/>
                  </a:moveTo>
                  <a:lnTo>
                    <a:pt x="725" y="0"/>
                  </a:lnTo>
                  <a:cubicBezTo>
                    <a:pt x="743" y="0"/>
                    <a:pt x="758" y="15"/>
                    <a:pt x="758" y="34"/>
                  </a:cubicBezTo>
                  <a:lnTo>
                    <a:pt x="758" y="496"/>
                  </a:lnTo>
                  <a:cubicBezTo>
                    <a:pt x="758" y="514"/>
                    <a:pt x="743" y="529"/>
                    <a:pt x="725" y="529"/>
                  </a:cubicBezTo>
                  <a:lnTo>
                    <a:pt x="33" y="529"/>
                  </a:lnTo>
                  <a:cubicBezTo>
                    <a:pt x="15" y="529"/>
                    <a:pt x="0" y="514"/>
                    <a:pt x="0" y="496"/>
                  </a:cubicBezTo>
                  <a:lnTo>
                    <a:pt x="0" y="34"/>
                  </a:lnTo>
                  <a:cubicBezTo>
                    <a:pt x="0" y="15"/>
                    <a:pt x="15" y="0"/>
                    <a:pt x="33"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3" name="Rectangle 15"/>
            <p:cNvSpPr>
              <a:spLocks noChangeArrowheads="1"/>
            </p:cNvSpPr>
            <p:nvPr/>
          </p:nvSpPr>
          <p:spPr bwMode="auto">
            <a:xfrm>
              <a:off x="1618635" y="2954205"/>
              <a:ext cx="558450" cy="317531"/>
            </a:xfrm>
            <a:prstGeom prst="rect">
              <a:avLst/>
            </a:prstGeom>
            <a:noFill/>
            <a:ln>
              <a:noFill/>
            </a:ln>
            <a:effectLst/>
            <a:extLst/>
          </p:spPr>
          <p:txBody>
            <a:bodyPr wrap="none" anchor="ctr"/>
            <a:lstStyle/>
            <a:p>
              <a:pPr algn="ctr"/>
              <a:r>
                <a:rPr lang="zh-CN" altLang="en-US" sz="1400" dirty="0" smtClean="0">
                  <a:solidFill>
                    <a:schemeClr val="accent2"/>
                  </a:solidFill>
                  <a:latin typeface="+mn-ea"/>
                  <a:ea typeface="+mn-ea"/>
                </a:rPr>
                <a:t>采访</a:t>
              </a:r>
              <a:endParaRPr lang="zh-CN" altLang="en-US" sz="1400" dirty="0">
                <a:solidFill>
                  <a:schemeClr val="accent2"/>
                </a:solidFill>
                <a:latin typeface="+mn-ea"/>
                <a:ea typeface="+mn-ea"/>
              </a:endParaRPr>
            </a:p>
          </p:txBody>
        </p:sp>
      </p:grpSp>
      <p:grpSp>
        <p:nvGrpSpPr>
          <p:cNvPr id="84" name="组合 83"/>
          <p:cNvGrpSpPr/>
          <p:nvPr/>
        </p:nvGrpSpPr>
        <p:grpSpPr>
          <a:xfrm>
            <a:off x="5413892" y="1493044"/>
            <a:ext cx="1831975" cy="317942"/>
            <a:chOff x="5357813" y="2968625"/>
            <a:chExt cx="1831975" cy="317942"/>
          </a:xfrm>
        </p:grpSpPr>
        <p:sp>
          <p:nvSpPr>
            <p:cNvPr id="85" name="Freeform 79"/>
            <p:cNvSpPr>
              <a:spLocks/>
            </p:cNvSpPr>
            <p:nvPr/>
          </p:nvSpPr>
          <p:spPr bwMode="auto">
            <a:xfrm>
              <a:off x="5357813" y="2968625"/>
              <a:ext cx="1831975" cy="307975"/>
            </a:xfrm>
            <a:custGeom>
              <a:avLst/>
              <a:gdLst>
                <a:gd name="T0" fmla="*/ 34 w 2214"/>
                <a:gd name="T1" fmla="*/ 0 h 372"/>
                <a:gd name="T2" fmla="*/ 2181 w 2214"/>
                <a:gd name="T3" fmla="*/ 0 h 372"/>
                <a:gd name="T4" fmla="*/ 2214 w 2214"/>
                <a:gd name="T5" fmla="*/ 34 h 372"/>
                <a:gd name="T6" fmla="*/ 2214 w 2214"/>
                <a:gd name="T7" fmla="*/ 338 h 372"/>
                <a:gd name="T8" fmla="*/ 2181 w 2214"/>
                <a:gd name="T9" fmla="*/ 372 h 372"/>
                <a:gd name="T10" fmla="*/ 34 w 2214"/>
                <a:gd name="T11" fmla="*/ 372 h 372"/>
                <a:gd name="T12" fmla="*/ 0 w 2214"/>
                <a:gd name="T13" fmla="*/ 338 h 372"/>
                <a:gd name="T14" fmla="*/ 0 w 2214"/>
                <a:gd name="T15" fmla="*/ 34 h 372"/>
                <a:gd name="T16" fmla="*/ 34 w 2214"/>
                <a:gd name="T1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4" h="372">
                  <a:moveTo>
                    <a:pt x="34" y="0"/>
                  </a:moveTo>
                  <a:lnTo>
                    <a:pt x="2181" y="0"/>
                  </a:lnTo>
                  <a:cubicBezTo>
                    <a:pt x="2199" y="0"/>
                    <a:pt x="2214" y="15"/>
                    <a:pt x="2214" y="34"/>
                  </a:cubicBezTo>
                  <a:lnTo>
                    <a:pt x="2214" y="338"/>
                  </a:lnTo>
                  <a:cubicBezTo>
                    <a:pt x="2214" y="357"/>
                    <a:pt x="2199" y="372"/>
                    <a:pt x="2181" y="372"/>
                  </a:cubicBezTo>
                  <a:lnTo>
                    <a:pt x="34" y="372"/>
                  </a:lnTo>
                  <a:cubicBezTo>
                    <a:pt x="15" y="372"/>
                    <a:pt x="0" y="357"/>
                    <a:pt x="0" y="338"/>
                  </a:cubicBezTo>
                  <a:lnTo>
                    <a:pt x="0" y="34"/>
                  </a:lnTo>
                  <a:cubicBezTo>
                    <a:pt x="0" y="15"/>
                    <a:pt x="15" y="0"/>
                    <a:pt x="34"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6" name="Rectangle 15"/>
            <p:cNvSpPr>
              <a:spLocks noChangeArrowheads="1"/>
            </p:cNvSpPr>
            <p:nvPr/>
          </p:nvSpPr>
          <p:spPr bwMode="auto">
            <a:xfrm>
              <a:off x="5386437" y="2969036"/>
              <a:ext cx="1706513" cy="317531"/>
            </a:xfrm>
            <a:prstGeom prst="rect">
              <a:avLst/>
            </a:prstGeom>
            <a:noFill/>
            <a:ln>
              <a:noFill/>
            </a:ln>
            <a:effectLst/>
            <a:extLst/>
          </p:spPr>
          <p:txBody>
            <a:bodyPr wrap="none" anchor="ctr"/>
            <a:lstStyle/>
            <a:p>
              <a:pPr algn="ctr"/>
              <a:r>
                <a:rPr lang="en-US" altLang="zh-CN" sz="1400" dirty="0" smtClean="0">
                  <a:solidFill>
                    <a:schemeClr val="accent2"/>
                  </a:solidFill>
                  <a:latin typeface="+mn-ea"/>
                  <a:ea typeface="+mn-ea"/>
                </a:rPr>
                <a:t>PPT</a:t>
              </a:r>
              <a:r>
                <a:rPr lang="zh-CN" altLang="en-US" sz="1400" dirty="0" smtClean="0">
                  <a:solidFill>
                    <a:schemeClr val="accent2"/>
                  </a:solidFill>
                  <a:latin typeface="+mn-ea"/>
                  <a:ea typeface="+mn-ea"/>
                </a:rPr>
                <a:t>制作</a:t>
              </a:r>
              <a:endParaRPr lang="zh-CN" altLang="en-US" sz="1400" dirty="0">
                <a:solidFill>
                  <a:schemeClr val="accent2"/>
                </a:solidFill>
                <a:latin typeface="+mn-ea"/>
                <a:ea typeface="+mn-ea"/>
              </a:endParaRPr>
            </a:p>
          </p:txBody>
        </p:sp>
      </p:grpSp>
      <p:grpSp>
        <p:nvGrpSpPr>
          <p:cNvPr id="87" name="组合 86"/>
          <p:cNvGrpSpPr/>
          <p:nvPr/>
        </p:nvGrpSpPr>
        <p:grpSpPr>
          <a:xfrm>
            <a:off x="8834955" y="1493044"/>
            <a:ext cx="1833563" cy="317942"/>
            <a:chOff x="8778876" y="2968625"/>
            <a:chExt cx="1833563" cy="317942"/>
          </a:xfrm>
        </p:grpSpPr>
        <p:sp>
          <p:nvSpPr>
            <p:cNvPr id="88" name="Freeform 80"/>
            <p:cNvSpPr>
              <a:spLocks/>
            </p:cNvSpPr>
            <p:nvPr/>
          </p:nvSpPr>
          <p:spPr bwMode="auto">
            <a:xfrm>
              <a:off x="8778876" y="2968625"/>
              <a:ext cx="1833563" cy="307975"/>
            </a:xfrm>
            <a:custGeom>
              <a:avLst/>
              <a:gdLst>
                <a:gd name="T0" fmla="*/ 34 w 2214"/>
                <a:gd name="T1" fmla="*/ 0 h 372"/>
                <a:gd name="T2" fmla="*/ 2181 w 2214"/>
                <a:gd name="T3" fmla="*/ 0 h 372"/>
                <a:gd name="T4" fmla="*/ 2214 w 2214"/>
                <a:gd name="T5" fmla="*/ 34 h 372"/>
                <a:gd name="T6" fmla="*/ 2214 w 2214"/>
                <a:gd name="T7" fmla="*/ 338 h 372"/>
                <a:gd name="T8" fmla="*/ 2181 w 2214"/>
                <a:gd name="T9" fmla="*/ 372 h 372"/>
                <a:gd name="T10" fmla="*/ 34 w 2214"/>
                <a:gd name="T11" fmla="*/ 372 h 372"/>
                <a:gd name="T12" fmla="*/ 0 w 2214"/>
                <a:gd name="T13" fmla="*/ 338 h 372"/>
                <a:gd name="T14" fmla="*/ 0 w 2214"/>
                <a:gd name="T15" fmla="*/ 34 h 372"/>
                <a:gd name="T16" fmla="*/ 34 w 2214"/>
                <a:gd name="T1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4" h="372">
                  <a:moveTo>
                    <a:pt x="34" y="0"/>
                  </a:moveTo>
                  <a:lnTo>
                    <a:pt x="2181" y="0"/>
                  </a:lnTo>
                  <a:cubicBezTo>
                    <a:pt x="2199" y="0"/>
                    <a:pt x="2214" y="15"/>
                    <a:pt x="2214" y="34"/>
                  </a:cubicBezTo>
                  <a:lnTo>
                    <a:pt x="2214" y="338"/>
                  </a:lnTo>
                  <a:cubicBezTo>
                    <a:pt x="2214" y="357"/>
                    <a:pt x="2199" y="372"/>
                    <a:pt x="2181" y="372"/>
                  </a:cubicBezTo>
                  <a:lnTo>
                    <a:pt x="34" y="372"/>
                  </a:lnTo>
                  <a:cubicBezTo>
                    <a:pt x="15" y="372"/>
                    <a:pt x="0" y="357"/>
                    <a:pt x="0" y="338"/>
                  </a:cubicBezTo>
                  <a:lnTo>
                    <a:pt x="0" y="34"/>
                  </a:lnTo>
                  <a:cubicBezTo>
                    <a:pt x="0" y="15"/>
                    <a:pt x="15" y="0"/>
                    <a:pt x="34"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89" name="Rectangle 15"/>
            <p:cNvSpPr>
              <a:spLocks noChangeArrowheads="1"/>
            </p:cNvSpPr>
            <p:nvPr/>
          </p:nvSpPr>
          <p:spPr bwMode="auto">
            <a:xfrm>
              <a:off x="8820969" y="2969036"/>
              <a:ext cx="1706513" cy="317531"/>
            </a:xfrm>
            <a:prstGeom prst="rect">
              <a:avLst/>
            </a:prstGeom>
            <a:noFill/>
            <a:ln>
              <a:noFill/>
            </a:ln>
            <a:effectLst/>
            <a:extLst/>
          </p:spPr>
          <p:txBody>
            <a:bodyPr wrap="none" anchor="ctr"/>
            <a:lstStyle/>
            <a:p>
              <a:pPr algn="ctr"/>
              <a:r>
                <a:rPr lang="zh-CN" altLang="en-US" sz="1400" dirty="0" smtClean="0">
                  <a:solidFill>
                    <a:schemeClr val="accent2"/>
                  </a:solidFill>
                  <a:latin typeface="+mn-ea"/>
                  <a:ea typeface="+mn-ea"/>
                </a:rPr>
                <a:t>上台演示</a:t>
              </a:r>
              <a:endParaRPr lang="zh-CN" altLang="en-US" sz="1400" dirty="0">
                <a:solidFill>
                  <a:schemeClr val="accent2"/>
                </a:solidFill>
                <a:latin typeface="+mn-ea"/>
                <a:ea typeface="+mn-ea"/>
              </a:endParaRPr>
            </a:p>
          </p:txBody>
        </p:sp>
      </p:grpSp>
      <p:grpSp>
        <p:nvGrpSpPr>
          <p:cNvPr id="90" name="组合 89"/>
          <p:cNvGrpSpPr/>
          <p:nvPr/>
        </p:nvGrpSpPr>
        <p:grpSpPr>
          <a:xfrm>
            <a:off x="1754165" y="1848644"/>
            <a:ext cx="400110" cy="681863"/>
            <a:chOff x="1698086" y="3324225"/>
            <a:chExt cx="400110" cy="681863"/>
          </a:xfrm>
          <a:solidFill>
            <a:schemeClr val="tx1"/>
          </a:solidFill>
        </p:grpSpPr>
        <p:sp>
          <p:nvSpPr>
            <p:cNvPr id="92" name="Line 113"/>
            <p:cNvSpPr>
              <a:spLocks noChangeShapeType="1"/>
            </p:cNvSpPr>
            <p:nvPr/>
          </p:nvSpPr>
          <p:spPr bwMode="auto">
            <a:xfrm>
              <a:off x="1901826" y="3324225"/>
              <a:ext cx="0" cy="174625"/>
            </a:xfrm>
            <a:prstGeom prst="line">
              <a:avLst/>
            </a:prstGeom>
            <a:grpFill/>
            <a:ln w="12700" cap="flat">
              <a:solidFill>
                <a:schemeClr val="accent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93" name="TextBox 92"/>
            <p:cNvSpPr txBox="1"/>
            <p:nvPr/>
          </p:nvSpPr>
          <p:spPr>
            <a:xfrm>
              <a:off x="1698086" y="3554682"/>
              <a:ext cx="400110" cy="451406"/>
            </a:xfrm>
            <a:prstGeom prst="rect">
              <a:avLst/>
            </a:prstGeom>
            <a:noFill/>
          </p:spPr>
          <p:txBody>
            <a:bodyPr vert="eaVert" wrap="none" rtlCol="0">
              <a:spAutoFit/>
            </a:bodyPr>
            <a:lstStyle/>
            <a:p>
              <a:r>
                <a:rPr lang="zh-CN" altLang="en-US" sz="1400" dirty="0" smtClean="0">
                  <a:solidFill>
                    <a:schemeClr val="accent2"/>
                  </a:solidFill>
                  <a:latin typeface="+mn-ea"/>
                  <a:ea typeface="+mn-ea"/>
                </a:rPr>
                <a:t>市场</a:t>
              </a:r>
              <a:endParaRPr lang="zh-CN" altLang="en-US" sz="1400" dirty="0">
                <a:solidFill>
                  <a:schemeClr val="accent2"/>
                </a:solidFill>
                <a:latin typeface="+mn-ea"/>
                <a:ea typeface="+mn-ea"/>
              </a:endParaRPr>
            </a:p>
          </p:txBody>
        </p:sp>
      </p:grpSp>
      <p:grpSp>
        <p:nvGrpSpPr>
          <p:cNvPr id="106" name="组合 105"/>
          <p:cNvGrpSpPr/>
          <p:nvPr/>
        </p:nvGrpSpPr>
        <p:grpSpPr>
          <a:xfrm>
            <a:off x="5034731" y="2213769"/>
            <a:ext cx="1063644" cy="2151336"/>
            <a:chOff x="4886325" y="3689350"/>
            <a:chExt cx="354042" cy="939800"/>
          </a:xfrm>
          <a:solidFill>
            <a:schemeClr val="tx1"/>
          </a:solidFill>
        </p:grpSpPr>
        <p:sp>
          <p:nvSpPr>
            <p:cNvPr id="107" name="Freeform 91"/>
            <p:cNvSpPr>
              <a:spLocks/>
            </p:cNvSpPr>
            <p:nvPr/>
          </p:nvSpPr>
          <p:spPr bwMode="auto">
            <a:xfrm>
              <a:off x="4886325" y="3689350"/>
              <a:ext cx="307975" cy="939800"/>
            </a:xfrm>
            <a:custGeom>
              <a:avLst/>
              <a:gdLst>
                <a:gd name="T0" fmla="*/ 372 w 372"/>
                <a:gd name="T1" fmla="*/ 33 h 1135"/>
                <a:gd name="T2" fmla="*/ 372 w 372"/>
                <a:gd name="T3" fmla="*/ 1101 h 1135"/>
                <a:gd name="T4" fmla="*/ 338 w 372"/>
                <a:gd name="T5" fmla="*/ 1135 h 1135"/>
                <a:gd name="T6" fmla="*/ 33 w 372"/>
                <a:gd name="T7" fmla="*/ 1135 h 1135"/>
                <a:gd name="T8" fmla="*/ 0 w 372"/>
                <a:gd name="T9" fmla="*/ 1101 h 1135"/>
                <a:gd name="T10" fmla="*/ 0 w 372"/>
                <a:gd name="T11" fmla="*/ 33 h 1135"/>
                <a:gd name="T12" fmla="*/ 33 w 372"/>
                <a:gd name="T13" fmla="*/ 0 h 1135"/>
                <a:gd name="T14" fmla="*/ 338 w 372"/>
                <a:gd name="T15" fmla="*/ 0 h 1135"/>
                <a:gd name="T16" fmla="*/ 372 w 372"/>
                <a:gd name="T17" fmla="*/ 33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3"/>
                  </a:moveTo>
                  <a:lnTo>
                    <a:pt x="372" y="1101"/>
                  </a:lnTo>
                  <a:cubicBezTo>
                    <a:pt x="372" y="1120"/>
                    <a:pt x="356" y="1135"/>
                    <a:pt x="338" y="1135"/>
                  </a:cubicBezTo>
                  <a:lnTo>
                    <a:pt x="33" y="1135"/>
                  </a:lnTo>
                  <a:cubicBezTo>
                    <a:pt x="15" y="1135"/>
                    <a:pt x="0" y="1120"/>
                    <a:pt x="0" y="1101"/>
                  </a:cubicBezTo>
                  <a:lnTo>
                    <a:pt x="0" y="33"/>
                  </a:lnTo>
                  <a:cubicBezTo>
                    <a:pt x="0" y="15"/>
                    <a:pt x="15" y="0"/>
                    <a:pt x="33" y="0"/>
                  </a:cubicBezTo>
                  <a:lnTo>
                    <a:pt x="338" y="0"/>
                  </a:lnTo>
                  <a:cubicBezTo>
                    <a:pt x="356" y="0"/>
                    <a:pt x="372" y="15"/>
                    <a:pt x="372"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08" name="TextBox 107"/>
            <p:cNvSpPr txBox="1"/>
            <p:nvPr/>
          </p:nvSpPr>
          <p:spPr>
            <a:xfrm>
              <a:off x="4933030" y="3744463"/>
              <a:ext cx="307337" cy="847039"/>
            </a:xfrm>
            <a:prstGeom prst="rect">
              <a:avLst/>
            </a:prstGeom>
            <a:noFill/>
          </p:spPr>
          <p:txBody>
            <a:bodyPr vert="eaVert" wrap="none" rtlCol="0">
              <a:spAutoFit/>
            </a:bodyPr>
            <a:lstStyle/>
            <a:p>
              <a:r>
                <a:rPr lang="zh-CN" altLang="en-US" sz="4800" dirty="0" smtClean="0">
                  <a:solidFill>
                    <a:schemeClr val="accent2"/>
                  </a:solidFill>
                  <a:latin typeface="+mn-ea"/>
                  <a:ea typeface="+mn-ea"/>
                </a:rPr>
                <a:t>管梦瑶</a:t>
              </a:r>
              <a:endParaRPr lang="zh-CN" altLang="en-US" sz="4800" dirty="0">
                <a:solidFill>
                  <a:schemeClr val="accent2"/>
                </a:solidFill>
                <a:latin typeface="+mn-ea"/>
                <a:ea typeface="+mn-ea"/>
              </a:endParaRPr>
            </a:p>
          </p:txBody>
        </p:sp>
      </p:grpSp>
      <p:grpSp>
        <p:nvGrpSpPr>
          <p:cNvPr id="109" name="组合 108"/>
          <p:cNvGrpSpPr/>
          <p:nvPr/>
        </p:nvGrpSpPr>
        <p:grpSpPr>
          <a:xfrm>
            <a:off x="6924364" y="2183772"/>
            <a:ext cx="1091345" cy="2151335"/>
            <a:chOff x="7342188" y="3689350"/>
            <a:chExt cx="356707" cy="939800"/>
          </a:xfrm>
          <a:solidFill>
            <a:schemeClr val="tx1"/>
          </a:solidFill>
        </p:grpSpPr>
        <p:sp>
          <p:nvSpPr>
            <p:cNvPr id="110" name="Freeform 92"/>
            <p:cNvSpPr>
              <a:spLocks/>
            </p:cNvSpPr>
            <p:nvPr/>
          </p:nvSpPr>
          <p:spPr bwMode="auto">
            <a:xfrm>
              <a:off x="7342188" y="3689350"/>
              <a:ext cx="307975" cy="939800"/>
            </a:xfrm>
            <a:custGeom>
              <a:avLst/>
              <a:gdLst>
                <a:gd name="T0" fmla="*/ 371 w 371"/>
                <a:gd name="T1" fmla="*/ 33 h 1135"/>
                <a:gd name="T2" fmla="*/ 371 w 371"/>
                <a:gd name="T3" fmla="*/ 1101 h 1135"/>
                <a:gd name="T4" fmla="*/ 338 w 371"/>
                <a:gd name="T5" fmla="*/ 1135 h 1135"/>
                <a:gd name="T6" fmla="*/ 33 w 371"/>
                <a:gd name="T7" fmla="*/ 1135 h 1135"/>
                <a:gd name="T8" fmla="*/ 0 w 371"/>
                <a:gd name="T9" fmla="*/ 1101 h 1135"/>
                <a:gd name="T10" fmla="*/ 0 w 371"/>
                <a:gd name="T11" fmla="*/ 33 h 1135"/>
                <a:gd name="T12" fmla="*/ 33 w 371"/>
                <a:gd name="T13" fmla="*/ 0 h 1135"/>
                <a:gd name="T14" fmla="*/ 338 w 371"/>
                <a:gd name="T15" fmla="*/ 0 h 1135"/>
                <a:gd name="T16" fmla="*/ 371 w 371"/>
                <a:gd name="T17" fmla="*/ 33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35">
                  <a:moveTo>
                    <a:pt x="371" y="33"/>
                  </a:moveTo>
                  <a:lnTo>
                    <a:pt x="371" y="1101"/>
                  </a:lnTo>
                  <a:cubicBezTo>
                    <a:pt x="371" y="1120"/>
                    <a:pt x="356" y="1135"/>
                    <a:pt x="338" y="1135"/>
                  </a:cubicBezTo>
                  <a:lnTo>
                    <a:pt x="33" y="1135"/>
                  </a:lnTo>
                  <a:cubicBezTo>
                    <a:pt x="15" y="1135"/>
                    <a:pt x="0" y="1120"/>
                    <a:pt x="0" y="1101"/>
                  </a:cubicBezTo>
                  <a:lnTo>
                    <a:pt x="0" y="33"/>
                  </a:lnTo>
                  <a:cubicBezTo>
                    <a:pt x="0" y="15"/>
                    <a:pt x="15" y="0"/>
                    <a:pt x="33" y="0"/>
                  </a:cubicBezTo>
                  <a:lnTo>
                    <a:pt x="338" y="0"/>
                  </a:lnTo>
                  <a:cubicBezTo>
                    <a:pt x="356" y="0"/>
                    <a:pt x="371" y="15"/>
                    <a:pt x="371"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11" name="TextBox 110"/>
            <p:cNvSpPr txBox="1"/>
            <p:nvPr/>
          </p:nvSpPr>
          <p:spPr>
            <a:xfrm>
              <a:off x="7397104" y="3744463"/>
              <a:ext cx="301791" cy="847039"/>
            </a:xfrm>
            <a:prstGeom prst="rect">
              <a:avLst/>
            </a:prstGeom>
            <a:noFill/>
          </p:spPr>
          <p:txBody>
            <a:bodyPr vert="eaVert" wrap="none" rtlCol="0">
              <a:spAutoFit/>
            </a:bodyPr>
            <a:lstStyle/>
            <a:p>
              <a:r>
                <a:rPr lang="zh-CN" altLang="en-US" sz="4800" dirty="0">
                  <a:solidFill>
                    <a:schemeClr val="accent2"/>
                  </a:solidFill>
                  <a:latin typeface="+mn-ea"/>
                  <a:ea typeface="+mn-ea"/>
                </a:rPr>
                <a:t>胡培洁</a:t>
              </a:r>
            </a:p>
          </p:txBody>
        </p:sp>
      </p:grpSp>
      <p:grpSp>
        <p:nvGrpSpPr>
          <p:cNvPr id="112" name="组合 111"/>
          <p:cNvGrpSpPr/>
          <p:nvPr/>
        </p:nvGrpSpPr>
        <p:grpSpPr>
          <a:xfrm>
            <a:off x="8960287" y="2248247"/>
            <a:ext cx="1026525" cy="2116855"/>
            <a:chOff x="8842376" y="3690938"/>
            <a:chExt cx="348889" cy="969963"/>
          </a:xfrm>
          <a:solidFill>
            <a:schemeClr val="tx1"/>
          </a:solidFill>
        </p:grpSpPr>
        <p:sp>
          <p:nvSpPr>
            <p:cNvPr id="113" name="Freeform 93"/>
            <p:cNvSpPr>
              <a:spLocks/>
            </p:cNvSpPr>
            <p:nvPr/>
          </p:nvSpPr>
          <p:spPr bwMode="auto">
            <a:xfrm>
              <a:off x="8842376" y="3690938"/>
              <a:ext cx="307975" cy="969963"/>
            </a:xfrm>
            <a:custGeom>
              <a:avLst/>
              <a:gdLst>
                <a:gd name="T0" fmla="*/ 371 w 371"/>
                <a:gd name="T1" fmla="*/ 34 h 1172"/>
                <a:gd name="T2" fmla="*/ 371 w 371"/>
                <a:gd name="T3" fmla="*/ 1139 h 1172"/>
                <a:gd name="T4" fmla="*/ 338 w 371"/>
                <a:gd name="T5" fmla="*/ 1172 h 1172"/>
                <a:gd name="T6" fmla="*/ 33 w 371"/>
                <a:gd name="T7" fmla="*/ 1172 h 1172"/>
                <a:gd name="T8" fmla="*/ 0 w 371"/>
                <a:gd name="T9" fmla="*/ 1139 h 1172"/>
                <a:gd name="T10" fmla="*/ 0 w 371"/>
                <a:gd name="T11" fmla="*/ 34 h 1172"/>
                <a:gd name="T12" fmla="*/ 33 w 371"/>
                <a:gd name="T13" fmla="*/ 0 h 1172"/>
                <a:gd name="T14" fmla="*/ 338 w 371"/>
                <a:gd name="T15" fmla="*/ 0 h 1172"/>
                <a:gd name="T16" fmla="*/ 371 w 371"/>
                <a:gd name="T17" fmla="*/ 3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72">
                  <a:moveTo>
                    <a:pt x="371" y="34"/>
                  </a:moveTo>
                  <a:lnTo>
                    <a:pt x="371" y="1139"/>
                  </a:lnTo>
                  <a:cubicBezTo>
                    <a:pt x="371" y="1157"/>
                    <a:pt x="356" y="1172"/>
                    <a:pt x="338" y="1172"/>
                  </a:cubicBezTo>
                  <a:lnTo>
                    <a:pt x="33" y="1172"/>
                  </a:lnTo>
                  <a:cubicBezTo>
                    <a:pt x="15" y="1172"/>
                    <a:pt x="0" y="1157"/>
                    <a:pt x="0" y="1139"/>
                  </a:cubicBezTo>
                  <a:lnTo>
                    <a:pt x="0" y="34"/>
                  </a:lnTo>
                  <a:cubicBezTo>
                    <a:pt x="0" y="15"/>
                    <a:pt x="15" y="0"/>
                    <a:pt x="33" y="0"/>
                  </a:cubicBezTo>
                  <a:lnTo>
                    <a:pt x="338" y="0"/>
                  </a:lnTo>
                  <a:cubicBezTo>
                    <a:pt x="356" y="0"/>
                    <a:pt x="371" y="15"/>
                    <a:pt x="371"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14" name="TextBox 113"/>
            <p:cNvSpPr txBox="1"/>
            <p:nvPr/>
          </p:nvSpPr>
          <p:spPr>
            <a:xfrm>
              <a:off x="8846068" y="3716852"/>
              <a:ext cx="345197" cy="779076"/>
            </a:xfrm>
            <a:prstGeom prst="rect">
              <a:avLst/>
            </a:prstGeom>
            <a:noFill/>
          </p:spPr>
          <p:txBody>
            <a:bodyPr vert="eaVert" wrap="square" rtlCol="0">
              <a:spAutoFit/>
            </a:bodyPr>
            <a:lstStyle/>
            <a:p>
              <a:r>
                <a:rPr lang="zh-CN" altLang="en-US" sz="5400" dirty="0">
                  <a:solidFill>
                    <a:schemeClr val="accent2"/>
                  </a:solidFill>
                  <a:latin typeface="+mn-ea"/>
                  <a:ea typeface="+mn-ea"/>
                </a:rPr>
                <a:t>胡轶</a:t>
              </a:r>
            </a:p>
          </p:txBody>
        </p:sp>
      </p:grpSp>
      <p:grpSp>
        <p:nvGrpSpPr>
          <p:cNvPr id="118" name="组合 117"/>
          <p:cNvGrpSpPr/>
          <p:nvPr/>
        </p:nvGrpSpPr>
        <p:grpSpPr>
          <a:xfrm>
            <a:off x="10099380" y="2247774"/>
            <a:ext cx="980173" cy="2100380"/>
            <a:chOff x="10190163" y="3690938"/>
            <a:chExt cx="364136" cy="969963"/>
          </a:xfrm>
          <a:solidFill>
            <a:schemeClr val="tx1"/>
          </a:solidFill>
        </p:grpSpPr>
        <p:sp>
          <p:nvSpPr>
            <p:cNvPr id="119" name="Freeform 95"/>
            <p:cNvSpPr>
              <a:spLocks/>
            </p:cNvSpPr>
            <p:nvPr/>
          </p:nvSpPr>
          <p:spPr bwMode="auto">
            <a:xfrm>
              <a:off x="10190163" y="3690938"/>
              <a:ext cx="307975" cy="969963"/>
            </a:xfrm>
            <a:custGeom>
              <a:avLst/>
              <a:gdLst>
                <a:gd name="T0" fmla="*/ 372 w 372"/>
                <a:gd name="T1" fmla="*/ 34 h 1172"/>
                <a:gd name="T2" fmla="*/ 372 w 372"/>
                <a:gd name="T3" fmla="*/ 1139 h 1172"/>
                <a:gd name="T4" fmla="*/ 338 w 372"/>
                <a:gd name="T5" fmla="*/ 1172 h 1172"/>
                <a:gd name="T6" fmla="*/ 34 w 372"/>
                <a:gd name="T7" fmla="*/ 1172 h 1172"/>
                <a:gd name="T8" fmla="*/ 0 w 372"/>
                <a:gd name="T9" fmla="*/ 1139 h 1172"/>
                <a:gd name="T10" fmla="*/ 0 w 372"/>
                <a:gd name="T11" fmla="*/ 34 h 1172"/>
                <a:gd name="T12" fmla="*/ 34 w 372"/>
                <a:gd name="T13" fmla="*/ 0 h 1172"/>
                <a:gd name="T14" fmla="*/ 338 w 372"/>
                <a:gd name="T15" fmla="*/ 0 h 1172"/>
                <a:gd name="T16" fmla="*/ 372 w 372"/>
                <a:gd name="T17" fmla="*/ 3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72">
                  <a:moveTo>
                    <a:pt x="372" y="34"/>
                  </a:moveTo>
                  <a:lnTo>
                    <a:pt x="372" y="1139"/>
                  </a:lnTo>
                  <a:cubicBezTo>
                    <a:pt x="372" y="1157"/>
                    <a:pt x="357" y="1172"/>
                    <a:pt x="338" y="1172"/>
                  </a:cubicBezTo>
                  <a:lnTo>
                    <a:pt x="34" y="1172"/>
                  </a:lnTo>
                  <a:cubicBezTo>
                    <a:pt x="15" y="1172"/>
                    <a:pt x="0" y="1157"/>
                    <a:pt x="0" y="1139"/>
                  </a:cubicBezTo>
                  <a:lnTo>
                    <a:pt x="0" y="34"/>
                  </a:lnTo>
                  <a:cubicBezTo>
                    <a:pt x="0" y="15"/>
                    <a:pt x="15" y="0"/>
                    <a:pt x="34" y="0"/>
                  </a:cubicBezTo>
                  <a:lnTo>
                    <a:pt x="338" y="0"/>
                  </a:lnTo>
                  <a:cubicBezTo>
                    <a:pt x="357" y="0"/>
                    <a:pt x="372" y="15"/>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20" name="TextBox 119"/>
            <p:cNvSpPr txBox="1"/>
            <p:nvPr/>
          </p:nvSpPr>
          <p:spPr>
            <a:xfrm>
              <a:off x="10211280" y="3719643"/>
              <a:ext cx="343019" cy="895433"/>
            </a:xfrm>
            <a:prstGeom prst="rect">
              <a:avLst/>
            </a:prstGeom>
            <a:noFill/>
          </p:spPr>
          <p:txBody>
            <a:bodyPr vert="eaVert" wrap="none" rtlCol="0">
              <a:spAutoFit/>
            </a:bodyPr>
            <a:lstStyle/>
            <a:p>
              <a:r>
                <a:rPr lang="zh-CN" altLang="en-US" sz="4800" dirty="0">
                  <a:solidFill>
                    <a:schemeClr val="accent2"/>
                  </a:solidFill>
                  <a:latin typeface="+mn-ea"/>
                  <a:ea typeface="+mn-ea"/>
                </a:rPr>
                <a:t>黄瑞康</a:t>
              </a:r>
            </a:p>
          </p:txBody>
        </p:sp>
      </p:grpSp>
      <p:grpSp>
        <p:nvGrpSpPr>
          <p:cNvPr id="121" name="组合 120"/>
          <p:cNvGrpSpPr/>
          <p:nvPr/>
        </p:nvGrpSpPr>
        <p:grpSpPr>
          <a:xfrm>
            <a:off x="472081" y="2744004"/>
            <a:ext cx="745459" cy="1621100"/>
            <a:chOff x="1490663" y="5037138"/>
            <a:chExt cx="340833" cy="1104900"/>
          </a:xfrm>
          <a:solidFill>
            <a:schemeClr val="tx1"/>
          </a:solidFill>
        </p:grpSpPr>
        <p:sp>
          <p:nvSpPr>
            <p:cNvPr id="122" name="Freeform 87"/>
            <p:cNvSpPr>
              <a:spLocks/>
            </p:cNvSpPr>
            <p:nvPr/>
          </p:nvSpPr>
          <p:spPr bwMode="auto">
            <a:xfrm>
              <a:off x="1490663" y="5037138"/>
              <a:ext cx="307975" cy="1104900"/>
            </a:xfrm>
            <a:custGeom>
              <a:avLst/>
              <a:gdLst>
                <a:gd name="T0" fmla="*/ 372 w 372"/>
                <a:gd name="T1" fmla="*/ 34 h 1336"/>
                <a:gd name="T2" fmla="*/ 372 w 372"/>
                <a:gd name="T3" fmla="*/ 1302 h 1336"/>
                <a:gd name="T4" fmla="*/ 338 w 372"/>
                <a:gd name="T5" fmla="*/ 1336 h 1336"/>
                <a:gd name="T6" fmla="*/ 34 w 372"/>
                <a:gd name="T7" fmla="*/ 1336 h 1336"/>
                <a:gd name="T8" fmla="*/ 0 w 372"/>
                <a:gd name="T9" fmla="*/ 1302 h 1336"/>
                <a:gd name="T10" fmla="*/ 0 w 372"/>
                <a:gd name="T11" fmla="*/ 34 h 1336"/>
                <a:gd name="T12" fmla="*/ 34 w 372"/>
                <a:gd name="T13" fmla="*/ 0 h 1336"/>
                <a:gd name="T14" fmla="*/ 338 w 372"/>
                <a:gd name="T15" fmla="*/ 0 h 1336"/>
                <a:gd name="T16" fmla="*/ 372 w 372"/>
                <a:gd name="T17" fmla="*/ 3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336">
                  <a:moveTo>
                    <a:pt x="372" y="34"/>
                  </a:moveTo>
                  <a:lnTo>
                    <a:pt x="372" y="1302"/>
                  </a:lnTo>
                  <a:cubicBezTo>
                    <a:pt x="372" y="1321"/>
                    <a:pt x="356" y="1336"/>
                    <a:pt x="338" y="1336"/>
                  </a:cubicBezTo>
                  <a:lnTo>
                    <a:pt x="34" y="1336"/>
                  </a:lnTo>
                  <a:cubicBezTo>
                    <a:pt x="15" y="1336"/>
                    <a:pt x="0" y="1321"/>
                    <a:pt x="0" y="1302"/>
                  </a:cubicBezTo>
                  <a:lnTo>
                    <a:pt x="0" y="34"/>
                  </a:lnTo>
                  <a:cubicBezTo>
                    <a:pt x="0" y="16"/>
                    <a:pt x="15" y="0"/>
                    <a:pt x="34" y="0"/>
                  </a:cubicBezTo>
                  <a:lnTo>
                    <a:pt x="338" y="0"/>
                  </a:lnTo>
                  <a:cubicBezTo>
                    <a:pt x="356" y="0"/>
                    <a:pt x="372" y="16"/>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23" name="TextBox 122"/>
            <p:cNvSpPr txBox="1"/>
            <p:nvPr/>
          </p:nvSpPr>
          <p:spPr>
            <a:xfrm>
              <a:off x="1493770" y="5085184"/>
              <a:ext cx="337726" cy="1006909"/>
            </a:xfrm>
            <a:prstGeom prst="rect">
              <a:avLst/>
            </a:prstGeom>
            <a:noFill/>
          </p:spPr>
          <p:txBody>
            <a:bodyPr vert="eaVert" wrap="none" rtlCol="0">
              <a:spAutoFit/>
            </a:bodyPr>
            <a:lstStyle/>
            <a:p>
              <a:r>
                <a:rPr lang="zh-CN" altLang="en-US" sz="3600" dirty="0">
                  <a:solidFill>
                    <a:schemeClr val="accent2"/>
                  </a:solidFill>
                  <a:latin typeface="+mn-ea"/>
                  <a:ea typeface="+mn-ea"/>
                </a:rPr>
                <a:t>付</a:t>
              </a:r>
              <a:r>
                <a:rPr lang="zh-CN" altLang="en-US" sz="3600" dirty="0" smtClean="0">
                  <a:solidFill>
                    <a:schemeClr val="accent2"/>
                  </a:solidFill>
                  <a:latin typeface="+mn-ea"/>
                  <a:ea typeface="+mn-ea"/>
                </a:rPr>
                <a:t>晓宇</a:t>
              </a:r>
              <a:endParaRPr lang="zh-CN" altLang="en-US" sz="3600" dirty="0">
                <a:solidFill>
                  <a:schemeClr val="accent2"/>
                </a:solidFill>
                <a:latin typeface="+mn-ea"/>
                <a:ea typeface="+mn-ea"/>
              </a:endParaRPr>
            </a:p>
          </p:txBody>
        </p:sp>
      </p:grpSp>
      <p:grpSp>
        <p:nvGrpSpPr>
          <p:cNvPr id="124" name="组合 123"/>
          <p:cNvGrpSpPr/>
          <p:nvPr/>
        </p:nvGrpSpPr>
        <p:grpSpPr>
          <a:xfrm>
            <a:off x="1305797" y="2744004"/>
            <a:ext cx="738665" cy="1621100"/>
            <a:chOff x="1967874" y="5037138"/>
            <a:chExt cx="349397" cy="1104900"/>
          </a:xfrm>
          <a:solidFill>
            <a:schemeClr val="tx1"/>
          </a:solidFill>
        </p:grpSpPr>
        <p:sp>
          <p:nvSpPr>
            <p:cNvPr id="125" name="Freeform 88"/>
            <p:cNvSpPr>
              <a:spLocks/>
            </p:cNvSpPr>
            <p:nvPr/>
          </p:nvSpPr>
          <p:spPr bwMode="auto">
            <a:xfrm>
              <a:off x="1970088" y="5037138"/>
              <a:ext cx="307975" cy="1104900"/>
            </a:xfrm>
            <a:custGeom>
              <a:avLst/>
              <a:gdLst>
                <a:gd name="T0" fmla="*/ 372 w 372"/>
                <a:gd name="T1" fmla="*/ 34 h 1336"/>
                <a:gd name="T2" fmla="*/ 372 w 372"/>
                <a:gd name="T3" fmla="*/ 1302 h 1336"/>
                <a:gd name="T4" fmla="*/ 338 w 372"/>
                <a:gd name="T5" fmla="*/ 1336 h 1336"/>
                <a:gd name="T6" fmla="*/ 34 w 372"/>
                <a:gd name="T7" fmla="*/ 1336 h 1336"/>
                <a:gd name="T8" fmla="*/ 0 w 372"/>
                <a:gd name="T9" fmla="*/ 1302 h 1336"/>
                <a:gd name="T10" fmla="*/ 0 w 372"/>
                <a:gd name="T11" fmla="*/ 34 h 1336"/>
                <a:gd name="T12" fmla="*/ 34 w 372"/>
                <a:gd name="T13" fmla="*/ 0 h 1336"/>
                <a:gd name="T14" fmla="*/ 338 w 372"/>
                <a:gd name="T15" fmla="*/ 0 h 1336"/>
                <a:gd name="T16" fmla="*/ 372 w 372"/>
                <a:gd name="T17" fmla="*/ 3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336">
                  <a:moveTo>
                    <a:pt x="372" y="34"/>
                  </a:moveTo>
                  <a:lnTo>
                    <a:pt x="372" y="1302"/>
                  </a:lnTo>
                  <a:cubicBezTo>
                    <a:pt x="372" y="1321"/>
                    <a:pt x="357" y="1336"/>
                    <a:pt x="338" y="1336"/>
                  </a:cubicBezTo>
                  <a:lnTo>
                    <a:pt x="34" y="1336"/>
                  </a:lnTo>
                  <a:cubicBezTo>
                    <a:pt x="15" y="1336"/>
                    <a:pt x="0" y="1321"/>
                    <a:pt x="0" y="13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26" name="TextBox 125"/>
            <p:cNvSpPr txBox="1"/>
            <p:nvPr/>
          </p:nvSpPr>
          <p:spPr>
            <a:xfrm>
              <a:off x="1967874" y="5085184"/>
              <a:ext cx="349397" cy="1006909"/>
            </a:xfrm>
            <a:prstGeom prst="rect">
              <a:avLst/>
            </a:prstGeom>
            <a:noFill/>
          </p:spPr>
          <p:txBody>
            <a:bodyPr vert="eaVert" wrap="none" rtlCol="0">
              <a:spAutoFit/>
            </a:bodyPr>
            <a:lstStyle/>
            <a:p>
              <a:r>
                <a:rPr lang="zh-CN" altLang="en-US" sz="3600" dirty="0">
                  <a:solidFill>
                    <a:schemeClr val="accent2"/>
                  </a:solidFill>
                  <a:latin typeface="+mn-ea"/>
                  <a:ea typeface="+mn-ea"/>
                </a:rPr>
                <a:t>黄瑞峰</a:t>
              </a:r>
            </a:p>
          </p:txBody>
        </p:sp>
      </p:grpSp>
      <p:grpSp>
        <p:nvGrpSpPr>
          <p:cNvPr id="127" name="组合 126"/>
          <p:cNvGrpSpPr/>
          <p:nvPr/>
        </p:nvGrpSpPr>
        <p:grpSpPr>
          <a:xfrm>
            <a:off x="1977586" y="2744004"/>
            <a:ext cx="738664" cy="1621100"/>
            <a:chOff x="2790607" y="5037138"/>
            <a:chExt cx="396061" cy="1104900"/>
          </a:xfrm>
          <a:solidFill>
            <a:schemeClr val="tx1"/>
          </a:solidFill>
        </p:grpSpPr>
        <p:sp>
          <p:nvSpPr>
            <p:cNvPr id="128" name="Freeform 89"/>
            <p:cNvSpPr>
              <a:spLocks/>
            </p:cNvSpPr>
            <p:nvPr/>
          </p:nvSpPr>
          <p:spPr bwMode="auto">
            <a:xfrm>
              <a:off x="2824162" y="5037138"/>
              <a:ext cx="307975" cy="1104900"/>
            </a:xfrm>
            <a:custGeom>
              <a:avLst/>
              <a:gdLst>
                <a:gd name="T0" fmla="*/ 372 w 372"/>
                <a:gd name="T1" fmla="*/ 34 h 1336"/>
                <a:gd name="T2" fmla="*/ 372 w 372"/>
                <a:gd name="T3" fmla="*/ 1302 h 1336"/>
                <a:gd name="T4" fmla="*/ 338 w 372"/>
                <a:gd name="T5" fmla="*/ 1336 h 1336"/>
                <a:gd name="T6" fmla="*/ 34 w 372"/>
                <a:gd name="T7" fmla="*/ 1336 h 1336"/>
                <a:gd name="T8" fmla="*/ 0 w 372"/>
                <a:gd name="T9" fmla="*/ 1302 h 1336"/>
                <a:gd name="T10" fmla="*/ 0 w 372"/>
                <a:gd name="T11" fmla="*/ 34 h 1336"/>
                <a:gd name="T12" fmla="*/ 34 w 372"/>
                <a:gd name="T13" fmla="*/ 0 h 1336"/>
                <a:gd name="T14" fmla="*/ 338 w 372"/>
                <a:gd name="T15" fmla="*/ 0 h 1336"/>
                <a:gd name="T16" fmla="*/ 372 w 372"/>
                <a:gd name="T17" fmla="*/ 3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336">
                  <a:moveTo>
                    <a:pt x="372" y="34"/>
                  </a:moveTo>
                  <a:lnTo>
                    <a:pt x="372" y="1302"/>
                  </a:lnTo>
                  <a:cubicBezTo>
                    <a:pt x="372" y="1321"/>
                    <a:pt x="356" y="1336"/>
                    <a:pt x="338" y="1336"/>
                  </a:cubicBezTo>
                  <a:lnTo>
                    <a:pt x="34" y="1336"/>
                  </a:lnTo>
                  <a:cubicBezTo>
                    <a:pt x="15" y="1336"/>
                    <a:pt x="0" y="1321"/>
                    <a:pt x="0" y="13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29" name="TextBox 128"/>
            <p:cNvSpPr txBox="1"/>
            <p:nvPr/>
          </p:nvSpPr>
          <p:spPr>
            <a:xfrm>
              <a:off x="2790607" y="5085184"/>
              <a:ext cx="396061" cy="1006909"/>
            </a:xfrm>
            <a:prstGeom prst="rect">
              <a:avLst/>
            </a:prstGeom>
            <a:noFill/>
          </p:spPr>
          <p:txBody>
            <a:bodyPr vert="eaVert" wrap="none" rtlCol="0">
              <a:spAutoFit/>
            </a:bodyPr>
            <a:lstStyle/>
            <a:p>
              <a:r>
                <a:rPr lang="zh-CN" altLang="en-US" sz="3600" dirty="0">
                  <a:solidFill>
                    <a:schemeClr val="accent2"/>
                  </a:solidFill>
                  <a:latin typeface="+mn-ea"/>
                  <a:ea typeface="+mn-ea"/>
                </a:rPr>
                <a:t>高志鹏</a:t>
              </a:r>
              <a:endParaRPr lang="zh-CN" altLang="en-US" sz="3600" dirty="0">
                <a:solidFill>
                  <a:schemeClr val="accent2"/>
                </a:solidFill>
                <a:latin typeface="+mn-ea"/>
                <a:ea typeface="+mn-ea"/>
              </a:endParaRPr>
            </a:p>
          </p:txBody>
        </p:sp>
      </p:grpSp>
      <p:grpSp>
        <p:nvGrpSpPr>
          <p:cNvPr id="130" name="组合 129"/>
          <p:cNvGrpSpPr/>
          <p:nvPr/>
        </p:nvGrpSpPr>
        <p:grpSpPr>
          <a:xfrm>
            <a:off x="2695417" y="2744005"/>
            <a:ext cx="738663" cy="2269172"/>
            <a:chOff x="3304141" y="5037138"/>
            <a:chExt cx="337105" cy="1546609"/>
          </a:xfrm>
          <a:solidFill>
            <a:schemeClr val="tx1"/>
          </a:solidFill>
        </p:grpSpPr>
        <p:sp>
          <p:nvSpPr>
            <p:cNvPr id="131" name="Freeform 90"/>
            <p:cNvSpPr>
              <a:spLocks/>
            </p:cNvSpPr>
            <p:nvPr/>
          </p:nvSpPr>
          <p:spPr bwMode="auto">
            <a:xfrm>
              <a:off x="3305176" y="5037138"/>
              <a:ext cx="307975" cy="1104900"/>
            </a:xfrm>
            <a:custGeom>
              <a:avLst/>
              <a:gdLst>
                <a:gd name="T0" fmla="*/ 372 w 372"/>
                <a:gd name="T1" fmla="*/ 34 h 1336"/>
                <a:gd name="T2" fmla="*/ 372 w 372"/>
                <a:gd name="T3" fmla="*/ 1302 h 1336"/>
                <a:gd name="T4" fmla="*/ 338 w 372"/>
                <a:gd name="T5" fmla="*/ 1336 h 1336"/>
                <a:gd name="T6" fmla="*/ 34 w 372"/>
                <a:gd name="T7" fmla="*/ 1336 h 1336"/>
                <a:gd name="T8" fmla="*/ 0 w 372"/>
                <a:gd name="T9" fmla="*/ 1302 h 1336"/>
                <a:gd name="T10" fmla="*/ 0 w 372"/>
                <a:gd name="T11" fmla="*/ 34 h 1336"/>
                <a:gd name="T12" fmla="*/ 34 w 372"/>
                <a:gd name="T13" fmla="*/ 0 h 1336"/>
                <a:gd name="T14" fmla="*/ 338 w 372"/>
                <a:gd name="T15" fmla="*/ 0 h 1336"/>
                <a:gd name="T16" fmla="*/ 372 w 372"/>
                <a:gd name="T17" fmla="*/ 34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336">
                  <a:moveTo>
                    <a:pt x="372" y="34"/>
                  </a:moveTo>
                  <a:lnTo>
                    <a:pt x="372" y="1302"/>
                  </a:lnTo>
                  <a:cubicBezTo>
                    <a:pt x="372" y="1321"/>
                    <a:pt x="357" y="1336"/>
                    <a:pt x="338" y="1336"/>
                  </a:cubicBezTo>
                  <a:lnTo>
                    <a:pt x="34" y="1336"/>
                  </a:lnTo>
                  <a:cubicBezTo>
                    <a:pt x="15" y="1336"/>
                    <a:pt x="0" y="1321"/>
                    <a:pt x="0" y="1302"/>
                  </a:cubicBezTo>
                  <a:lnTo>
                    <a:pt x="0" y="34"/>
                  </a:lnTo>
                  <a:cubicBezTo>
                    <a:pt x="0" y="16"/>
                    <a:pt x="15" y="0"/>
                    <a:pt x="34" y="0"/>
                  </a:cubicBezTo>
                  <a:lnTo>
                    <a:pt x="338" y="0"/>
                  </a:lnTo>
                  <a:cubicBezTo>
                    <a:pt x="357" y="0"/>
                    <a:pt x="372" y="16"/>
                    <a:pt x="372"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accent2"/>
                </a:solidFill>
              </a:endParaRPr>
            </a:p>
          </p:txBody>
        </p:sp>
        <p:sp>
          <p:nvSpPr>
            <p:cNvPr id="132" name="TextBox 131"/>
            <p:cNvSpPr txBox="1"/>
            <p:nvPr/>
          </p:nvSpPr>
          <p:spPr>
            <a:xfrm>
              <a:off x="3304141" y="5085184"/>
              <a:ext cx="337105" cy="1498563"/>
            </a:xfrm>
            <a:prstGeom prst="rect">
              <a:avLst/>
            </a:prstGeom>
            <a:noFill/>
          </p:spPr>
          <p:txBody>
            <a:bodyPr vert="eaVert" wrap="square" rtlCol="0">
              <a:spAutoFit/>
            </a:bodyPr>
            <a:lstStyle/>
            <a:p>
              <a:r>
                <a:rPr lang="zh-CN" altLang="en-US" sz="3600" dirty="0" smtClean="0">
                  <a:solidFill>
                    <a:schemeClr val="accent2"/>
                  </a:solidFill>
                  <a:latin typeface="+mn-ea"/>
                  <a:ea typeface="+mn-ea"/>
                </a:rPr>
                <a:t>何季陶</a:t>
              </a:r>
              <a:endParaRPr lang="zh-CN" altLang="en-US" sz="3600" dirty="0">
                <a:solidFill>
                  <a:schemeClr val="accent2"/>
                </a:solidFill>
                <a:latin typeface="+mn-ea"/>
                <a:ea typeface="+mn-ea"/>
              </a:endParaRPr>
            </a:p>
          </p:txBody>
        </p:sp>
      </p:grpSp>
      <p:cxnSp>
        <p:nvCxnSpPr>
          <p:cNvPr id="3" name="直接连接符 2"/>
          <p:cNvCxnSpPr>
            <a:stCxn id="60" idx="0"/>
            <a:endCxn id="65" idx="0"/>
          </p:cNvCxnSpPr>
          <p:nvPr/>
        </p:nvCxnSpPr>
        <p:spPr bwMode="auto">
          <a:xfrm>
            <a:off x="1217540" y="2143929"/>
            <a:ext cx="1392903"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p:nvCxnSpPr>
        <p:spPr bwMode="auto">
          <a:xfrm flipH="1">
            <a:off x="1965569" y="1885285"/>
            <a:ext cx="3685" cy="23045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6414017" y="1253332"/>
            <a:ext cx="0" cy="2401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2516" y="2589548"/>
            <a:ext cx="963612" cy="192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肘形连接符 3"/>
          <p:cNvCxnSpPr/>
          <p:nvPr/>
        </p:nvCxnSpPr>
        <p:spPr bwMode="auto">
          <a:xfrm>
            <a:off x="2866464" y="2531279"/>
            <a:ext cx="1012104" cy="254988"/>
          </a:xfrm>
          <a:prstGeom prst="bentConnector2">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9441" y="2615416"/>
            <a:ext cx="963612" cy="177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肘形连接符 4"/>
          <p:cNvCxnSpPr>
            <a:stCxn id="1027" idx="0"/>
          </p:cNvCxnSpPr>
          <p:nvPr/>
        </p:nvCxnSpPr>
        <p:spPr bwMode="auto">
          <a:xfrm>
            <a:off x="3878568" y="2531279"/>
            <a:ext cx="914400" cy="914400"/>
          </a:xfrm>
          <a:prstGeom prst="bentConnector3">
            <a:avLst>
              <a:gd name="adj1" fmla="val 791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03389064"/>
      </p:ext>
    </p:extLst>
  </p:cSld>
  <p:clrMapOvr>
    <a:masterClrMapping/>
  </p:clrMapOvr>
  <mc:AlternateContent xmlns:mc="http://schemas.openxmlformats.org/markup-compatibility/2006" xmlns:p14="http://schemas.microsoft.com/office/powerpoint/2010/main">
    <mc:Choice Requires="p14">
      <p:transition spd="slow" p14:dur="800" advTm="13400">
        <p14:gallery dir="l"/>
      </p:transition>
    </mc:Choice>
    <mc:Fallback xmlns="">
      <p:transition spd="slow" advTm="134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par>
                          <p:cTn id="12" fill="hold">
                            <p:stCondLst>
                              <p:cond delay="520"/>
                            </p:stCondLst>
                            <p:childTnLst>
                              <p:par>
                                <p:cTn id="13" presetID="22" presetClass="entr" presetSubtype="1"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up)">
                                      <p:cBhvr>
                                        <p:cTn id="15" dur="500"/>
                                        <p:tgtEl>
                                          <p:spTgt spid="26"/>
                                        </p:tgtEl>
                                      </p:cBhvr>
                                    </p:animEffect>
                                  </p:childTnLst>
                                </p:cTn>
                              </p:par>
                            </p:childTnLst>
                          </p:cTn>
                        </p:par>
                        <p:par>
                          <p:cTn id="16" fill="hold">
                            <p:stCondLst>
                              <p:cond delay="1020"/>
                            </p:stCondLst>
                            <p:childTnLst>
                              <p:par>
                                <p:cTn id="17" presetID="42" presetClass="entr" presetSubtype="0" fill="hold"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500"/>
                                        <p:tgtEl>
                                          <p:spTgt spid="81"/>
                                        </p:tgtEl>
                                      </p:cBhvr>
                                    </p:animEffect>
                                    <p:anim calcmode="lin" valueType="num">
                                      <p:cBhvr>
                                        <p:cTn id="20" dur="500" fill="hold"/>
                                        <p:tgtEl>
                                          <p:spTgt spid="81"/>
                                        </p:tgtEl>
                                        <p:attrNameLst>
                                          <p:attrName>ppt_x</p:attrName>
                                        </p:attrNameLst>
                                      </p:cBhvr>
                                      <p:tavLst>
                                        <p:tav tm="0">
                                          <p:val>
                                            <p:strVal val="#ppt_x"/>
                                          </p:val>
                                        </p:tav>
                                        <p:tav tm="100000">
                                          <p:val>
                                            <p:strVal val="#ppt_x"/>
                                          </p:val>
                                        </p:tav>
                                      </p:tavLst>
                                    </p:anim>
                                    <p:anim calcmode="lin" valueType="num">
                                      <p:cBhvr>
                                        <p:cTn id="21" dur="500" fill="hold"/>
                                        <p:tgtEl>
                                          <p:spTgt spid="8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100"/>
                                  </p:stCondLst>
                                  <p:childTnLst>
                                    <p:set>
                                      <p:cBhvr>
                                        <p:cTn id="23" dur="1" fill="hold">
                                          <p:stCondLst>
                                            <p:cond delay="0"/>
                                          </p:stCondLst>
                                        </p:cTn>
                                        <p:tgtEl>
                                          <p:spTgt spid="84"/>
                                        </p:tgtEl>
                                        <p:attrNameLst>
                                          <p:attrName>style.visibility</p:attrName>
                                        </p:attrNameLst>
                                      </p:cBhvr>
                                      <p:to>
                                        <p:strVal val="visible"/>
                                      </p:to>
                                    </p:set>
                                    <p:animEffect transition="in" filter="fade">
                                      <p:cBhvr>
                                        <p:cTn id="24" dur="500"/>
                                        <p:tgtEl>
                                          <p:spTgt spid="84"/>
                                        </p:tgtEl>
                                      </p:cBhvr>
                                    </p:animEffect>
                                    <p:anim calcmode="lin" valueType="num">
                                      <p:cBhvr>
                                        <p:cTn id="25" dur="500" fill="hold"/>
                                        <p:tgtEl>
                                          <p:spTgt spid="84"/>
                                        </p:tgtEl>
                                        <p:attrNameLst>
                                          <p:attrName>ppt_x</p:attrName>
                                        </p:attrNameLst>
                                      </p:cBhvr>
                                      <p:tavLst>
                                        <p:tav tm="0">
                                          <p:val>
                                            <p:strVal val="#ppt_x"/>
                                          </p:val>
                                        </p:tav>
                                        <p:tav tm="100000">
                                          <p:val>
                                            <p:strVal val="#ppt_x"/>
                                          </p:val>
                                        </p:tav>
                                      </p:tavLst>
                                    </p:anim>
                                    <p:anim calcmode="lin" valueType="num">
                                      <p:cBhvr>
                                        <p:cTn id="26" dur="500" fill="hold"/>
                                        <p:tgtEl>
                                          <p:spTgt spid="84"/>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200"/>
                                  </p:stCondLst>
                                  <p:childTnLst>
                                    <p:set>
                                      <p:cBhvr>
                                        <p:cTn id="28" dur="1" fill="hold">
                                          <p:stCondLst>
                                            <p:cond delay="0"/>
                                          </p:stCondLst>
                                        </p:cTn>
                                        <p:tgtEl>
                                          <p:spTgt spid="87"/>
                                        </p:tgtEl>
                                        <p:attrNameLst>
                                          <p:attrName>style.visibility</p:attrName>
                                        </p:attrNameLst>
                                      </p:cBhvr>
                                      <p:to>
                                        <p:strVal val="visible"/>
                                      </p:to>
                                    </p:set>
                                    <p:animEffect transition="in" filter="fade">
                                      <p:cBhvr>
                                        <p:cTn id="29" dur="500"/>
                                        <p:tgtEl>
                                          <p:spTgt spid="87"/>
                                        </p:tgtEl>
                                      </p:cBhvr>
                                    </p:animEffect>
                                    <p:anim calcmode="lin" valueType="num">
                                      <p:cBhvr>
                                        <p:cTn id="30" dur="500" fill="hold"/>
                                        <p:tgtEl>
                                          <p:spTgt spid="87"/>
                                        </p:tgtEl>
                                        <p:attrNameLst>
                                          <p:attrName>ppt_x</p:attrName>
                                        </p:attrNameLst>
                                      </p:cBhvr>
                                      <p:tavLst>
                                        <p:tav tm="0">
                                          <p:val>
                                            <p:strVal val="#ppt_x"/>
                                          </p:val>
                                        </p:tav>
                                        <p:tav tm="100000">
                                          <p:val>
                                            <p:strVal val="#ppt_x"/>
                                          </p:val>
                                        </p:tav>
                                      </p:tavLst>
                                    </p:anim>
                                    <p:anim calcmode="lin" valueType="num">
                                      <p:cBhvr>
                                        <p:cTn id="31" dur="500" fill="hold"/>
                                        <p:tgtEl>
                                          <p:spTgt spid="87"/>
                                        </p:tgtEl>
                                        <p:attrNameLst>
                                          <p:attrName>ppt_y</p:attrName>
                                        </p:attrNameLst>
                                      </p:cBhvr>
                                      <p:tavLst>
                                        <p:tav tm="0">
                                          <p:val>
                                            <p:strVal val="#ppt_y+.1"/>
                                          </p:val>
                                        </p:tav>
                                        <p:tav tm="100000">
                                          <p:val>
                                            <p:strVal val="#ppt_y"/>
                                          </p:val>
                                        </p:tav>
                                      </p:tavLst>
                                    </p:anim>
                                  </p:childTnLst>
                                </p:cTn>
                              </p:par>
                            </p:childTnLst>
                          </p:cTn>
                        </p:par>
                        <p:par>
                          <p:cTn id="32" fill="hold">
                            <p:stCondLst>
                              <p:cond delay="1720"/>
                            </p:stCondLst>
                            <p:childTnLst>
                              <p:par>
                                <p:cTn id="33" presetID="42" presetClass="entr" presetSubtype="0" fill="hold" nodeType="after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fade">
                                      <p:cBhvr>
                                        <p:cTn id="35" dur="400"/>
                                        <p:tgtEl>
                                          <p:spTgt spid="90"/>
                                        </p:tgtEl>
                                      </p:cBhvr>
                                    </p:animEffect>
                                    <p:anim calcmode="lin" valueType="num">
                                      <p:cBhvr>
                                        <p:cTn id="36" dur="400" fill="hold"/>
                                        <p:tgtEl>
                                          <p:spTgt spid="90"/>
                                        </p:tgtEl>
                                        <p:attrNameLst>
                                          <p:attrName>ppt_x</p:attrName>
                                        </p:attrNameLst>
                                      </p:cBhvr>
                                      <p:tavLst>
                                        <p:tav tm="0">
                                          <p:val>
                                            <p:strVal val="#ppt_x"/>
                                          </p:val>
                                        </p:tav>
                                        <p:tav tm="100000">
                                          <p:val>
                                            <p:strVal val="#ppt_x"/>
                                          </p:val>
                                        </p:tav>
                                      </p:tavLst>
                                    </p:anim>
                                    <p:anim calcmode="lin" valueType="num">
                                      <p:cBhvr>
                                        <p:cTn id="37" dur="400" fill="hold"/>
                                        <p:tgtEl>
                                          <p:spTgt spid="90"/>
                                        </p:tgtEl>
                                        <p:attrNameLst>
                                          <p:attrName>ppt_y</p:attrName>
                                        </p:attrNameLst>
                                      </p:cBhvr>
                                      <p:tavLst>
                                        <p:tav tm="0">
                                          <p:val>
                                            <p:strVal val="#ppt_y+.1"/>
                                          </p:val>
                                        </p:tav>
                                        <p:tav tm="100000">
                                          <p:val>
                                            <p:strVal val="#ppt_y"/>
                                          </p:val>
                                        </p:tav>
                                      </p:tavLst>
                                    </p:anim>
                                  </p:childTnLst>
                                </p:cTn>
                              </p:par>
                            </p:childTnLst>
                          </p:cTn>
                        </p:par>
                        <p:par>
                          <p:cTn id="38" fill="hold">
                            <p:stCondLst>
                              <p:cond delay="2120"/>
                            </p:stCondLst>
                            <p:childTnLst>
                              <p:par>
                                <p:cTn id="39" presetID="22" presetClass="entr" presetSubtype="1" fill="hold"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up)">
                                      <p:cBhvr>
                                        <p:cTn id="41" dur="500"/>
                                        <p:tgtEl>
                                          <p:spTgt spid="34"/>
                                        </p:tgtEl>
                                      </p:cBhvr>
                                    </p:animEffect>
                                  </p:childTnLst>
                                </p:cTn>
                              </p:par>
                            </p:childTnLst>
                          </p:cTn>
                        </p:par>
                        <p:par>
                          <p:cTn id="42" fill="hold">
                            <p:stCondLst>
                              <p:cond delay="2620"/>
                            </p:stCondLst>
                            <p:childTnLst>
                              <p:par>
                                <p:cTn id="43" presetID="42" presetClass="entr" presetSubtype="0" fill="hold" nodeType="afterEffect">
                                  <p:stCondLst>
                                    <p:cond delay="0"/>
                                  </p:stCondLst>
                                  <p:childTnLst>
                                    <p:set>
                                      <p:cBhvr>
                                        <p:cTn id="44" dur="1" fill="hold">
                                          <p:stCondLst>
                                            <p:cond delay="0"/>
                                          </p:stCondLst>
                                        </p:cTn>
                                        <p:tgtEl>
                                          <p:spTgt spid="106"/>
                                        </p:tgtEl>
                                        <p:attrNameLst>
                                          <p:attrName>style.visibility</p:attrName>
                                        </p:attrNameLst>
                                      </p:cBhvr>
                                      <p:to>
                                        <p:strVal val="visible"/>
                                      </p:to>
                                    </p:set>
                                    <p:animEffect transition="in" filter="fade">
                                      <p:cBhvr>
                                        <p:cTn id="45" dur="400"/>
                                        <p:tgtEl>
                                          <p:spTgt spid="106"/>
                                        </p:tgtEl>
                                      </p:cBhvr>
                                    </p:animEffect>
                                    <p:anim calcmode="lin" valueType="num">
                                      <p:cBhvr>
                                        <p:cTn id="46" dur="400" fill="hold"/>
                                        <p:tgtEl>
                                          <p:spTgt spid="106"/>
                                        </p:tgtEl>
                                        <p:attrNameLst>
                                          <p:attrName>ppt_x</p:attrName>
                                        </p:attrNameLst>
                                      </p:cBhvr>
                                      <p:tavLst>
                                        <p:tav tm="0">
                                          <p:val>
                                            <p:strVal val="#ppt_x"/>
                                          </p:val>
                                        </p:tav>
                                        <p:tav tm="100000">
                                          <p:val>
                                            <p:strVal val="#ppt_x"/>
                                          </p:val>
                                        </p:tav>
                                      </p:tavLst>
                                    </p:anim>
                                    <p:anim calcmode="lin" valueType="num">
                                      <p:cBhvr>
                                        <p:cTn id="47" dur="400" fill="hold"/>
                                        <p:tgtEl>
                                          <p:spTgt spid="106"/>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09"/>
                                        </p:tgtEl>
                                        <p:attrNameLst>
                                          <p:attrName>style.visibility</p:attrName>
                                        </p:attrNameLst>
                                      </p:cBhvr>
                                      <p:to>
                                        <p:strVal val="visible"/>
                                      </p:to>
                                    </p:set>
                                    <p:animEffect transition="in" filter="fade">
                                      <p:cBhvr>
                                        <p:cTn id="50" dur="400"/>
                                        <p:tgtEl>
                                          <p:spTgt spid="109"/>
                                        </p:tgtEl>
                                      </p:cBhvr>
                                    </p:animEffect>
                                    <p:anim calcmode="lin" valueType="num">
                                      <p:cBhvr>
                                        <p:cTn id="51" dur="400" fill="hold"/>
                                        <p:tgtEl>
                                          <p:spTgt spid="109"/>
                                        </p:tgtEl>
                                        <p:attrNameLst>
                                          <p:attrName>ppt_x</p:attrName>
                                        </p:attrNameLst>
                                      </p:cBhvr>
                                      <p:tavLst>
                                        <p:tav tm="0">
                                          <p:val>
                                            <p:strVal val="#ppt_x"/>
                                          </p:val>
                                        </p:tav>
                                        <p:tav tm="100000">
                                          <p:val>
                                            <p:strVal val="#ppt_x"/>
                                          </p:val>
                                        </p:tav>
                                      </p:tavLst>
                                    </p:anim>
                                    <p:anim calcmode="lin" valueType="num">
                                      <p:cBhvr>
                                        <p:cTn id="52" dur="400" fill="hold"/>
                                        <p:tgtEl>
                                          <p:spTgt spid="109"/>
                                        </p:tgtEl>
                                        <p:attrNameLst>
                                          <p:attrName>ppt_y</p:attrName>
                                        </p:attrNameLst>
                                      </p:cBhvr>
                                      <p:tavLst>
                                        <p:tav tm="0">
                                          <p:val>
                                            <p:strVal val="#ppt_y+.1"/>
                                          </p:val>
                                        </p:tav>
                                        <p:tav tm="100000">
                                          <p:val>
                                            <p:strVal val="#ppt_y"/>
                                          </p:val>
                                        </p:tav>
                                      </p:tavLst>
                                    </p:anim>
                                  </p:childTnLst>
                                </p:cTn>
                              </p:par>
                            </p:childTnLst>
                          </p:cTn>
                        </p:par>
                        <p:par>
                          <p:cTn id="53" fill="hold">
                            <p:stCondLst>
                              <p:cond delay="3020"/>
                            </p:stCondLst>
                            <p:childTnLst>
                              <p:par>
                                <p:cTn id="54" presetID="22" presetClass="entr" presetSubtype="1" fill="hold" nodeType="after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wipe(up)">
                                      <p:cBhvr>
                                        <p:cTn id="56" dur="500"/>
                                        <p:tgtEl>
                                          <p:spTgt spid="51"/>
                                        </p:tgtEl>
                                      </p:cBhvr>
                                    </p:animEffect>
                                  </p:childTnLst>
                                </p:cTn>
                              </p:par>
                            </p:childTnLst>
                          </p:cTn>
                        </p:par>
                        <p:par>
                          <p:cTn id="57" fill="hold">
                            <p:stCondLst>
                              <p:cond delay="3520"/>
                            </p:stCondLst>
                            <p:childTnLst>
                              <p:par>
                                <p:cTn id="58" presetID="42" presetClass="entr" presetSubtype="0" fill="hold" nodeType="afterEffect">
                                  <p:stCondLst>
                                    <p:cond delay="0"/>
                                  </p:stCondLst>
                                  <p:childTnLst>
                                    <p:set>
                                      <p:cBhvr>
                                        <p:cTn id="59" dur="1" fill="hold">
                                          <p:stCondLst>
                                            <p:cond delay="0"/>
                                          </p:stCondLst>
                                        </p:cTn>
                                        <p:tgtEl>
                                          <p:spTgt spid="112"/>
                                        </p:tgtEl>
                                        <p:attrNameLst>
                                          <p:attrName>style.visibility</p:attrName>
                                        </p:attrNameLst>
                                      </p:cBhvr>
                                      <p:to>
                                        <p:strVal val="visible"/>
                                      </p:to>
                                    </p:set>
                                    <p:animEffect transition="in" filter="fade">
                                      <p:cBhvr>
                                        <p:cTn id="60" dur="400"/>
                                        <p:tgtEl>
                                          <p:spTgt spid="112"/>
                                        </p:tgtEl>
                                      </p:cBhvr>
                                    </p:animEffect>
                                    <p:anim calcmode="lin" valueType="num">
                                      <p:cBhvr>
                                        <p:cTn id="61" dur="400" fill="hold"/>
                                        <p:tgtEl>
                                          <p:spTgt spid="112"/>
                                        </p:tgtEl>
                                        <p:attrNameLst>
                                          <p:attrName>ppt_x</p:attrName>
                                        </p:attrNameLst>
                                      </p:cBhvr>
                                      <p:tavLst>
                                        <p:tav tm="0">
                                          <p:val>
                                            <p:strVal val="#ppt_x"/>
                                          </p:val>
                                        </p:tav>
                                        <p:tav tm="100000">
                                          <p:val>
                                            <p:strVal val="#ppt_x"/>
                                          </p:val>
                                        </p:tav>
                                      </p:tavLst>
                                    </p:anim>
                                    <p:anim calcmode="lin" valueType="num">
                                      <p:cBhvr>
                                        <p:cTn id="62" dur="400" fill="hold"/>
                                        <p:tgtEl>
                                          <p:spTgt spid="112"/>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200"/>
                                  </p:stCondLst>
                                  <p:childTnLst>
                                    <p:set>
                                      <p:cBhvr>
                                        <p:cTn id="64" dur="1" fill="hold">
                                          <p:stCondLst>
                                            <p:cond delay="0"/>
                                          </p:stCondLst>
                                        </p:cTn>
                                        <p:tgtEl>
                                          <p:spTgt spid="118"/>
                                        </p:tgtEl>
                                        <p:attrNameLst>
                                          <p:attrName>style.visibility</p:attrName>
                                        </p:attrNameLst>
                                      </p:cBhvr>
                                      <p:to>
                                        <p:strVal val="visible"/>
                                      </p:to>
                                    </p:set>
                                    <p:animEffect transition="in" filter="fade">
                                      <p:cBhvr>
                                        <p:cTn id="65" dur="400"/>
                                        <p:tgtEl>
                                          <p:spTgt spid="118"/>
                                        </p:tgtEl>
                                      </p:cBhvr>
                                    </p:animEffect>
                                    <p:anim calcmode="lin" valueType="num">
                                      <p:cBhvr>
                                        <p:cTn id="66" dur="400" fill="hold"/>
                                        <p:tgtEl>
                                          <p:spTgt spid="118"/>
                                        </p:tgtEl>
                                        <p:attrNameLst>
                                          <p:attrName>ppt_x</p:attrName>
                                        </p:attrNameLst>
                                      </p:cBhvr>
                                      <p:tavLst>
                                        <p:tav tm="0">
                                          <p:val>
                                            <p:strVal val="#ppt_x"/>
                                          </p:val>
                                        </p:tav>
                                        <p:tav tm="100000">
                                          <p:val>
                                            <p:strVal val="#ppt_x"/>
                                          </p:val>
                                        </p:tav>
                                      </p:tavLst>
                                    </p:anim>
                                    <p:anim calcmode="lin" valueType="num">
                                      <p:cBhvr>
                                        <p:cTn id="67" dur="400" fill="hold"/>
                                        <p:tgtEl>
                                          <p:spTgt spid="118"/>
                                        </p:tgtEl>
                                        <p:attrNameLst>
                                          <p:attrName>ppt_y</p:attrName>
                                        </p:attrNameLst>
                                      </p:cBhvr>
                                      <p:tavLst>
                                        <p:tav tm="0">
                                          <p:val>
                                            <p:strVal val="#ppt_y+.1"/>
                                          </p:val>
                                        </p:tav>
                                        <p:tav tm="100000">
                                          <p:val>
                                            <p:strVal val="#ppt_y"/>
                                          </p:val>
                                        </p:tav>
                                      </p:tavLst>
                                    </p:anim>
                                  </p:childTnLst>
                                </p:cTn>
                              </p:par>
                            </p:childTnLst>
                          </p:cTn>
                        </p:par>
                        <p:par>
                          <p:cTn id="68" fill="hold">
                            <p:stCondLst>
                              <p:cond delay="4120"/>
                            </p:stCondLst>
                            <p:childTnLst>
                              <p:par>
                                <p:cTn id="69" presetID="22" presetClass="entr" presetSubtype="1" fill="hold" nodeType="after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up)">
                                      <p:cBhvr>
                                        <p:cTn id="71" dur="500"/>
                                        <p:tgtEl>
                                          <p:spTgt spid="59"/>
                                        </p:tgtEl>
                                      </p:cBhvr>
                                    </p:animEffect>
                                  </p:childTnLst>
                                </p:cTn>
                              </p:par>
                            </p:childTnLst>
                          </p:cTn>
                        </p:par>
                        <p:par>
                          <p:cTn id="72" fill="hold">
                            <p:stCondLst>
                              <p:cond delay="4620"/>
                            </p:stCondLst>
                            <p:childTnLst>
                              <p:par>
                                <p:cTn id="73" presetID="42" presetClass="entr" presetSubtype="0" fill="hold" nodeType="afterEffect">
                                  <p:stCondLst>
                                    <p:cond delay="0"/>
                                  </p:stCondLst>
                                  <p:childTnLst>
                                    <p:set>
                                      <p:cBhvr>
                                        <p:cTn id="74" dur="1" fill="hold">
                                          <p:stCondLst>
                                            <p:cond delay="0"/>
                                          </p:stCondLst>
                                        </p:cTn>
                                        <p:tgtEl>
                                          <p:spTgt spid="121"/>
                                        </p:tgtEl>
                                        <p:attrNameLst>
                                          <p:attrName>style.visibility</p:attrName>
                                        </p:attrNameLst>
                                      </p:cBhvr>
                                      <p:to>
                                        <p:strVal val="visible"/>
                                      </p:to>
                                    </p:set>
                                    <p:animEffect transition="in" filter="fade">
                                      <p:cBhvr>
                                        <p:cTn id="75" dur="400"/>
                                        <p:tgtEl>
                                          <p:spTgt spid="121"/>
                                        </p:tgtEl>
                                      </p:cBhvr>
                                    </p:animEffect>
                                    <p:anim calcmode="lin" valueType="num">
                                      <p:cBhvr>
                                        <p:cTn id="76" dur="400" fill="hold"/>
                                        <p:tgtEl>
                                          <p:spTgt spid="121"/>
                                        </p:tgtEl>
                                        <p:attrNameLst>
                                          <p:attrName>ppt_x</p:attrName>
                                        </p:attrNameLst>
                                      </p:cBhvr>
                                      <p:tavLst>
                                        <p:tav tm="0">
                                          <p:val>
                                            <p:strVal val="#ppt_x"/>
                                          </p:val>
                                        </p:tav>
                                        <p:tav tm="100000">
                                          <p:val>
                                            <p:strVal val="#ppt_x"/>
                                          </p:val>
                                        </p:tav>
                                      </p:tavLst>
                                    </p:anim>
                                    <p:anim calcmode="lin" valueType="num">
                                      <p:cBhvr>
                                        <p:cTn id="77" dur="400" fill="hold"/>
                                        <p:tgtEl>
                                          <p:spTgt spid="121"/>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100"/>
                                  </p:stCondLst>
                                  <p:childTnLst>
                                    <p:set>
                                      <p:cBhvr>
                                        <p:cTn id="79" dur="1" fill="hold">
                                          <p:stCondLst>
                                            <p:cond delay="0"/>
                                          </p:stCondLst>
                                        </p:cTn>
                                        <p:tgtEl>
                                          <p:spTgt spid="124"/>
                                        </p:tgtEl>
                                        <p:attrNameLst>
                                          <p:attrName>style.visibility</p:attrName>
                                        </p:attrNameLst>
                                      </p:cBhvr>
                                      <p:to>
                                        <p:strVal val="visible"/>
                                      </p:to>
                                    </p:set>
                                    <p:animEffect transition="in" filter="fade">
                                      <p:cBhvr>
                                        <p:cTn id="80" dur="400"/>
                                        <p:tgtEl>
                                          <p:spTgt spid="124"/>
                                        </p:tgtEl>
                                      </p:cBhvr>
                                    </p:animEffect>
                                    <p:anim calcmode="lin" valueType="num">
                                      <p:cBhvr>
                                        <p:cTn id="81" dur="400" fill="hold"/>
                                        <p:tgtEl>
                                          <p:spTgt spid="124"/>
                                        </p:tgtEl>
                                        <p:attrNameLst>
                                          <p:attrName>ppt_x</p:attrName>
                                        </p:attrNameLst>
                                      </p:cBhvr>
                                      <p:tavLst>
                                        <p:tav tm="0">
                                          <p:val>
                                            <p:strVal val="#ppt_x"/>
                                          </p:val>
                                        </p:tav>
                                        <p:tav tm="100000">
                                          <p:val>
                                            <p:strVal val="#ppt_x"/>
                                          </p:val>
                                        </p:tav>
                                      </p:tavLst>
                                    </p:anim>
                                    <p:anim calcmode="lin" valueType="num">
                                      <p:cBhvr>
                                        <p:cTn id="82" dur="400" fill="hold"/>
                                        <p:tgtEl>
                                          <p:spTgt spid="124"/>
                                        </p:tgtEl>
                                        <p:attrNameLst>
                                          <p:attrName>ppt_y</p:attrName>
                                        </p:attrNameLst>
                                      </p:cBhvr>
                                      <p:tavLst>
                                        <p:tav tm="0">
                                          <p:val>
                                            <p:strVal val="#ppt_y+.1"/>
                                          </p:val>
                                        </p:tav>
                                        <p:tav tm="100000">
                                          <p:val>
                                            <p:strVal val="#ppt_y"/>
                                          </p:val>
                                        </p:tav>
                                      </p:tavLst>
                                    </p:anim>
                                  </p:childTnLst>
                                </p:cTn>
                              </p:par>
                            </p:childTnLst>
                          </p:cTn>
                        </p:par>
                        <p:par>
                          <p:cTn id="83" fill="hold">
                            <p:stCondLst>
                              <p:cond delay="5120"/>
                            </p:stCondLst>
                            <p:childTnLst>
                              <p:par>
                                <p:cTn id="84" presetID="22" presetClass="entr" presetSubtype="1" fill="hold" nodeType="afterEffect">
                                  <p:stCondLst>
                                    <p:cond delay="0"/>
                                  </p:stCondLst>
                                  <p:childTnLst>
                                    <p:set>
                                      <p:cBhvr>
                                        <p:cTn id="85" dur="1" fill="hold">
                                          <p:stCondLst>
                                            <p:cond delay="0"/>
                                          </p:stCondLst>
                                        </p:cTn>
                                        <p:tgtEl>
                                          <p:spTgt spid="64"/>
                                        </p:tgtEl>
                                        <p:attrNameLst>
                                          <p:attrName>style.visibility</p:attrName>
                                        </p:attrNameLst>
                                      </p:cBhvr>
                                      <p:to>
                                        <p:strVal val="visible"/>
                                      </p:to>
                                    </p:set>
                                    <p:animEffect transition="in" filter="wipe(up)">
                                      <p:cBhvr>
                                        <p:cTn id="86" dur="500"/>
                                        <p:tgtEl>
                                          <p:spTgt spid="64"/>
                                        </p:tgtEl>
                                      </p:cBhvr>
                                    </p:animEffect>
                                  </p:childTnLst>
                                </p:cTn>
                              </p:par>
                            </p:childTnLst>
                          </p:cTn>
                        </p:par>
                        <p:par>
                          <p:cTn id="87" fill="hold">
                            <p:stCondLst>
                              <p:cond delay="5620"/>
                            </p:stCondLst>
                            <p:childTnLst>
                              <p:par>
                                <p:cTn id="88" presetID="42" presetClass="entr" presetSubtype="0" fill="hold" nodeType="afterEffect">
                                  <p:stCondLst>
                                    <p:cond delay="0"/>
                                  </p:stCondLst>
                                  <p:childTnLst>
                                    <p:set>
                                      <p:cBhvr>
                                        <p:cTn id="89" dur="1" fill="hold">
                                          <p:stCondLst>
                                            <p:cond delay="0"/>
                                          </p:stCondLst>
                                        </p:cTn>
                                        <p:tgtEl>
                                          <p:spTgt spid="127"/>
                                        </p:tgtEl>
                                        <p:attrNameLst>
                                          <p:attrName>style.visibility</p:attrName>
                                        </p:attrNameLst>
                                      </p:cBhvr>
                                      <p:to>
                                        <p:strVal val="visible"/>
                                      </p:to>
                                    </p:set>
                                    <p:animEffect transition="in" filter="fade">
                                      <p:cBhvr>
                                        <p:cTn id="90" dur="400"/>
                                        <p:tgtEl>
                                          <p:spTgt spid="127"/>
                                        </p:tgtEl>
                                      </p:cBhvr>
                                    </p:animEffect>
                                    <p:anim calcmode="lin" valueType="num">
                                      <p:cBhvr>
                                        <p:cTn id="91" dur="400" fill="hold"/>
                                        <p:tgtEl>
                                          <p:spTgt spid="127"/>
                                        </p:tgtEl>
                                        <p:attrNameLst>
                                          <p:attrName>ppt_x</p:attrName>
                                        </p:attrNameLst>
                                      </p:cBhvr>
                                      <p:tavLst>
                                        <p:tav tm="0">
                                          <p:val>
                                            <p:strVal val="#ppt_x"/>
                                          </p:val>
                                        </p:tav>
                                        <p:tav tm="100000">
                                          <p:val>
                                            <p:strVal val="#ppt_x"/>
                                          </p:val>
                                        </p:tav>
                                      </p:tavLst>
                                    </p:anim>
                                    <p:anim calcmode="lin" valueType="num">
                                      <p:cBhvr>
                                        <p:cTn id="92" dur="400" fill="hold"/>
                                        <p:tgtEl>
                                          <p:spTgt spid="127"/>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100"/>
                                  </p:stCondLst>
                                  <p:childTnLst>
                                    <p:set>
                                      <p:cBhvr>
                                        <p:cTn id="94" dur="1" fill="hold">
                                          <p:stCondLst>
                                            <p:cond delay="0"/>
                                          </p:stCondLst>
                                        </p:cTn>
                                        <p:tgtEl>
                                          <p:spTgt spid="130"/>
                                        </p:tgtEl>
                                        <p:attrNameLst>
                                          <p:attrName>style.visibility</p:attrName>
                                        </p:attrNameLst>
                                      </p:cBhvr>
                                      <p:to>
                                        <p:strVal val="visible"/>
                                      </p:to>
                                    </p:set>
                                    <p:animEffect transition="in" filter="fade">
                                      <p:cBhvr>
                                        <p:cTn id="95" dur="400"/>
                                        <p:tgtEl>
                                          <p:spTgt spid="130"/>
                                        </p:tgtEl>
                                      </p:cBhvr>
                                    </p:animEffect>
                                    <p:anim calcmode="lin" valueType="num">
                                      <p:cBhvr>
                                        <p:cTn id="96" dur="400" fill="hold"/>
                                        <p:tgtEl>
                                          <p:spTgt spid="130"/>
                                        </p:tgtEl>
                                        <p:attrNameLst>
                                          <p:attrName>ppt_x</p:attrName>
                                        </p:attrNameLst>
                                      </p:cBhvr>
                                      <p:tavLst>
                                        <p:tav tm="0">
                                          <p:val>
                                            <p:strVal val="#ppt_x"/>
                                          </p:val>
                                        </p:tav>
                                        <p:tav tm="100000">
                                          <p:val>
                                            <p:strVal val="#ppt_x"/>
                                          </p:val>
                                        </p:tav>
                                      </p:tavLst>
                                    </p:anim>
                                    <p:anim calcmode="lin" valueType="num">
                                      <p:cBhvr>
                                        <p:cTn id="97" dur="400" fill="hold"/>
                                        <p:tgtEl>
                                          <p:spTgt spid="1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6800" cy="3996728"/>
          </a:xfrm>
          <a:prstGeom prst="rect">
            <a:avLst/>
          </a:prstGeom>
        </p:spPr>
      </p:pic>
      <p:grpSp>
        <p:nvGrpSpPr>
          <p:cNvPr id="24" name="组合 23"/>
          <p:cNvGrpSpPr/>
          <p:nvPr/>
        </p:nvGrpSpPr>
        <p:grpSpPr>
          <a:xfrm>
            <a:off x="8848725" y="332656"/>
            <a:ext cx="495300" cy="509588"/>
            <a:chOff x="7127876" y="5013176"/>
            <a:chExt cx="495300" cy="509588"/>
          </a:xfrm>
        </p:grpSpPr>
        <p:sp>
          <p:nvSpPr>
            <p:cNvPr id="14" name="Oval 9"/>
            <p:cNvSpPr>
              <a:spLocks noChangeArrowheads="1"/>
            </p:cNvSpPr>
            <p:nvPr/>
          </p:nvSpPr>
          <p:spPr bwMode="auto">
            <a:xfrm>
              <a:off x="7127876"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19" name="Freeform 14"/>
            <p:cNvSpPr>
              <a:spLocks noEditPoints="1"/>
            </p:cNvSpPr>
            <p:nvPr/>
          </p:nvSpPr>
          <p:spPr bwMode="auto">
            <a:xfrm>
              <a:off x="7215188" y="5073501"/>
              <a:ext cx="331787" cy="327025"/>
            </a:xfrm>
            <a:custGeom>
              <a:avLst/>
              <a:gdLst>
                <a:gd name="T0" fmla="*/ 285 w 427"/>
                <a:gd name="T1" fmla="*/ 157 h 408"/>
                <a:gd name="T2" fmla="*/ 279 w 427"/>
                <a:gd name="T3" fmla="*/ 169 h 408"/>
                <a:gd name="T4" fmla="*/ 278 w 427"/>
                <a:gd name="T5" fmla="*/ 177 h 408"/>
                <a:gd name="T6" fmla="*/ 278 w 427"/>
                <a:gd name="T7" fmla="*/ 192 h 408"/>
                <a:gd name="T8" fmla="*/ 284 w 427"/>
                <a:gd name="T9" fmla="*/ 207 h 408"/>
                <a:gd name="T10" fmla="*/ 288 w 427"/>
                <a:gd name="T11" fmla="*/ 214 h 408"/>
                <a:gd name="T12" fmla="*/ 300 w 427"/>
                <a:gd name="T13" fmla="*/ 224 h 408"/>
                <a:gd name="T14" fmla="*/ 308 w 427"/>
                <a:gd name="T15" fmla="*/ 228 h 408"/>
                <a:gd name="T16" fmla="*/ 325 w 427"/>
                <a:gd name="T17" fmla="*/ 136 h 408"/>
                <a:gd name="T18" fmla="*/ 305 w 427"/>
                <a:gd name="T19" fmla="*/ 140 h 408"/>
                <a:gd name="T20" fmla="*/ 294 w 427"/>
                <a:gd name="T21" fmla="*/ 147 h 408"/>
                <a:gd name="T22" fmla="*/ 289 w 427"/>
                <a:gd name="T23" fmla="*/ 152 h 408"/>
                <a:gd name="T24" fmla="*/ 261 w 427"/>
                <a:gd name="T25" fmla="*/ 47 h 408"/>
                <a:gd name="T26" fmla="*/ 213 w 427"/>
                <a:gd name="T27" fmla="*/ 95 h 408"/>
                <a:gd name="T28" fmla="*/ 258 w 427"/>
                <a:gd name="T29" fmla="*/ 192 h 408"/>
                <a:gd name="T30" fmla="*/ 258 w 427"/>
                <a:gd name="T31" fmla="*/ 173 h 408"/>
                <a:gd name="T32" fmla="*/ 244 w 427"/>
                <a:gd name="T33" fmla="*/ 104 h 408"/>
                <a:gd name="T34" fmla="*/ 169 w 427"/>
                <a:gd name="T35" fmla="*/ 183 h 408"/>
                <a:gd name="T36" fmla="*/ 213 w 427"/>
                <a:gd name="T37" fmla="*/ 269 h 408"/>
                <a:gd name="T38" fmla="*/ 192 w 427"/>
                <a:gd name="T39" fmla="*/ 272 h 408"/>
                <a:gd name="T40" fmla="*/ 181 w 427"/>
                <a:gd name="T41" fmla="*/ 260 h 408"/>
                <a:gd name="T42" fmla="*/ 174 w 427"/>
                <a:gd name="T43" fmla="*/ 254 h 408"/>
                <a:gd name="T44" fmla="*/ 145 w 427"/>
                <a:gd name="T45" fmla="*/ 242 h 408"/>
                <a:gd name="T46" fmla="*/ 133 w 427"/>
                <a:gd name="T47" fmla="*/ 241 h 408"/>
                <a:gd name="T48" fmla="*/ 0 w 427"/>
                <a:gd name="T49" fmla="*/ 408 h 408"/>
                <a:gd name="T50" fmla="*/ 56 w 427"/>
                <a:gd name="T51" fmla="*/ 309 h 408"/>
                <a:gd name="T52" fmla="*/ 146 w 427"/>
                <a:gd name="T53" fmla="*/ 309 h 408"/>
                <a:gd name="T54" fmla="*/ 204 w 427"/>
                <a:gd name="T55" fmla="*/ 408 h 408"/>
                <a:gd name="T56" fmla="*/ 192 w 427"/>
                <a:gd name="T57" fmla="*/ 272 h 408"/>
                <a:gd name="T58" fmla="*/ 294 w 427"/>
                <a:gd name="T59" fmla="*/ 241 h 408"/>
                <a:gd name="T60" fmla="*/ 281 w 427"/>
                <a:gd name="T61" fmla="*/ 242 h 408"/>
                <a:gd name="T62" fmla="*/ 245 w 427"/>
                <a:gd name="T63" fmla="*/ 260 h 408"/>
                <a:gd name="T64" fmla="*/ 240 w 427"/>
                <a:gd name="T65" fmla="*/ 266 h 408"/>
                <a:gd name="T66" fmla="*/ 264 w 427"/>
                <a:gd name="T67" fmla="*/ 408 h 408"/>
                <a:gd name="T68" fmla="*/ 279 w 427"/>
                <a:gd name="T69" fmla="*/ 408 h 408"/>
                <a:gd name="T70" fmla="*/ 384 w 427"/>
                <a:gd name="T71" fmla="*/ 309 h 408"/>
                <a:gd name="T72" fmla="*/ 427 w 427"/>
                <a:gd name="T73" fmla="*/ 313 h 408"/>
                <a:gd name="T74" fmla="*/ 102 w 427"/>
                <a:gd name="T75" fmla="*/ 231 h 408"/>
                <a:gd name="T76" fmla="*/ 126 w 427"/>
                <a:gd name="T77" fmla="*/ 224 h 408"/>
                <a:gd name="T78" fmla="*/ 133 w 427"/>
                <a:gd name="T79" fmla="*/ 220 h 408"/>
                <a:gd name="T80" fmla="*/ 146 w 427"/>
                <a:gd name="T81" fmla="*/ 200 h 408"/>
                <a:gd name="T82" fmla="*/ 149 w 427"/>
                <a:gd name="T83" fmla="*/ 191 h 408"/>
                <a:gd name="T84" fmla="*/ 149 w 427"/>
                <a:gd name="T85" fmla="*/ 175 h 408"/>
                <a:gd name="T86" fmla="*/ 145 w 427"/>
                <a:gd name="T87" fmla="*/ 164 h 408"/>
                <a:gd name="T88" fmla="*/ 142 w 427"/>
                <a:gd name="T89" fmla="*/ 157 h 408"/>
                <a:gd name="T90" fmla="*/ 133 w 427"/>
                <a:gd name="T91" fmla="*/ 147 h 408"/>
                <a:gd name="T92" fmla="*/ 126 w 427"/>
                <a:gd name="T93" fmla="*/ 143 h 408"/>
                <a:gd name="T94" fmla="*/ 102 w 427"/>
                <a:gd name="T95" fmla="*/ 13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7" h="408">
                  <a:moveTo>
                    <a:pt x="289" y="152"/>
                  </a:moveTo>
                  <a:cubicBezTo>
                    <a:pt x="288" y="154"/>
                    <a:pt x="286" y="155"/>
                    <a:pt x="285" y="157"/>
                  </a:cubicBezTo>
                  <a:cubicBezTo>
                    <a:pt x="285" y="157"/>
                    <a:pt x="285" y="157"/>
                    <a:pt x="285" y="157"/>
                  </a:cubicBezTo>
                  <a:cubicBezTo>
                    <a:pt x="284" y="159"/>
                    <a:pt x="283" y="161"/>
                    <a:pt x="282" y="162"/>
                  </a:cubicBezTo>
                  <a:cubicBezTo>
                    <a:pt x="282" y="163"/>
                    <a:pt x="282" y="163"/>
                    <a:pt x="282" y="164"/>
                  </a:cubicBezTo>
                  <a:cubicBezTo>
                    <a:pt x="281" y="165"/>
                    <a:pt x="280" y="167"/>
                    <a:pt x="279" y="169"/>
                  </a:cubicBezTo>
                  <a:cubicBezTo>
                    <a:pt x="279" y="169"/>
                    <a:pt x="279" y="169"/>
                    <a:pt x="279" y="170"/>
                  </a:cubicBezTo>
                  <a:cubicBezTo>
                    <a:pt x="279" y="171"/>
                    <a:pt x="278" y="173"/>
                    <a:pt x="278" y="175"/>
                  </a:cubicBezTo>
                  <a:cubicBezTo>
                    <a:pt x="278" y="176"/>
                    <a:pt x="278" y="176"/>
                    <a:pt x="278" y="177"/>
                  </a:cubicBezTo>
                  <a:cubicBezTo>
                    <a:pt x="277" y="179"/>
                    <a:pt x="277" y="181"/>
                    <a:pt x="277" y="183"/>
                  </a:cubicBezTo>
                  <a:cubicBezTo>
                    <a:pt x="277" y="186"/>
                    <a:pt x="278" y="189"/>
                    <a:pt x="278" y="191"/>
                  </a:cubicBezTo>
                  <a:cubicBezTo>
                    <a:pt x="278" y="192"/>
                    <a:pt x="278" y="192"/>
                    <a:pt x="278" y="192"/>
                  </a:cubicBezTo>
                  <a:cubicBezTo>
                    <a:pt x="279" y="195"/>
                    <a:pt x="279" y="197"/>
                    <a:pt x="280" y="199"/>
                  </a:cubicBezTo>
                  <a:cubicBezTo>
                    <a:pt x="280" y="200"/>
                    <a:pt x="280" y="200"/>
                    <a:pt x="280" y="200"/>
                  </a:cubicBezTo>
                  <a:cubicBezTo>
                    <a:pt x="281" y="203"/>
                    <a:pt x="282" y="205"/>
                    <a:pt x="284" y="207"/>
                  </a:cubicBezTo>
                  <a:cubicBezTo>
                    <a:pt x="284" y="207"/>
                    <a:pt x="284" y="208"/>
                    <a:pt x="284" y="208"/>
                  </a:cubicBezTo>
                  <a:cubicBezTo>
                    <a:pt x="285" y="210"/>
                    <a:pt x="287" y="212"/>
                    <a:pt x="288" y="214"/>
                  </a:cubicBezTo>
                  <a:cubicBezTo>
                    <a:pt x="288" y="214"/>
                    <a:pt x="288" y="214"/>
                    <a:pt x="288" y="214"/>
                  </a:cubicBezTo>
                  <a:cubicBezTo>
                    <a:pt x="290" y="216"/>
                    <a:pt x="292" y="218"/>
                    <a:pt x="294" y="219"/>
                  </a:cubicBezTo>
                  <a:cubicBezTo>
                    <a:pt x="294" y="219"/>
                    <a:pt x="294" y="220"/>
                    <a:pt x="294" y="220"/>
                  </a:cubicBezTo>
                  <a:cubicBezTo>
                    <a:pt x="296" y="221"/>
                    <a:pt x="298" y="223"/>
                    <a:pt x="300" y="224"/>
                  </a:cubicBezTo>
                  <a:cubicBezTo>
                    <a:pt x="300" y="224"/>
                    <a:pt x="301" y="224"/>
                    <a:pt x="301" y="224"/>
                  </a:cubicBezTo>
                  <a:cubicBezTo>
                    <a:pt x="303" y="226"/>
                    <a:pt x="305" y="227"/>
                    <a:pt x="308" y="228"/>
                  </a:cubicBezTo>
                  <a:cubicBezTo>
                    <a:pt x="308" y="228"/>
                    <a:pt x="308" y="228"/>
                    <a:pt x="308" y="228"/>
                  </a:cubicBezTo>
                  <a:cubicBezTo>
                    <a:pt x="313" y="230"/>
                    <a:pt x="319" y="231"/>
                    <a:pt x="325" y="231"/>
                  </a:cubicBezTo>
                  <a:cubicBezTo>
                    <a:pt x="351" y="231"/>
                    <a:pt x="372" y="210"/>
                    <a:pt x="372" y="183"/>
                  </a:cubicBezTo>
                  <a:cubicBezTo>
                    <a:pt x="372" y="157"/>
                    <a:pt x="351" y="136"/>
                    <a:pt x="325" y="136"/>
                  </a:cubicBezTo>
                  <a:cubicBezTo>
                    <a:pt x="318" y="136"/>
                    <a:pt x="312" y="137"/>
                    <a:pt x="306" y="140"/>
                  </a:cubicBezTo>
                  <a:cubicBezTo>
                    <a:pt x="306" y="140"/>
                    <a:pt x="306" y="140"/>
                    <a:pt x="306" y="140"/>
                  </a:cubicBezTo>
                  <a:cubicBezTo>
                    <a:pt x="306" y="140"/>
                    <a:pt x="306" y="140"/>
                    <a:pt x="305" y="140"/>
                  </a:cubicBezTo>
                  <a:cubicBezTo>
                    <a:pt x="304" y="141"/>
                    <a:pt x="302" y="142"/>
                    <a:pt x="301" y="143"/>
                  </a:cubicBezTo>
                  <a:cubicBezTo>
                    <a:pt x="300" y="143"/>
                    <a:pt x="300" y="143"/>
                    <a:pt x="299" y="143"/>
                  </a:cubicBezTo>
                  <a:cubicBezTo>
                    <a:pt x="298" y="144"/>
                    <a:pt x="296" y="146"/>
                    <a:pt x="294" y="147"/>
                  </a:cubicBezTo>
                  <a:cubicBezTo>
                    <a:pt x="294" y="147"/>
                    <a:pt x="294" y="147"/>
                    <a:pt x="294" y="147"/>
                  </a:cubicBezTo>
                  <a:cubicBezTo>
                    <a:pt x="293" y="148"/>
                    <a:pt x="291" y="150"/>
                    <a:pt x="290" y="151"/>
                  </a:cubicBezTo>
                  <a:cubicBezTo>
                    <a:pt x="290" y="151"/>
                    <a:pt x="289" y="152"/>
                    <a:pt x="289" y="152"/>
                  </a:cubicBezTo>
                  <a:close/>
                  <a:moveTo>
                    <a:pt x="213" y="95"/>
                  </a:moveTo>
                  <a:lnTo>
                    <a:pt x="213" y="95"/>
                  </a:lnTo>
                  <a:cubicBezTo>
                    <a:pt x="240" y="95"/>
                    <a:pt x="261" y="73"/>
                    <a:pt x="261" y="47"/>
                  </a:cubicBezTo>
                  <a:cubicBezTo>
                    <a:pt x="261" y="21"/>
                    <a:pt x="240" y="0"/>
                    <a:pt x="213" y="0"/>
                  </a:cubicBezTo>
                  <a:cubicBezTo>
                    <a:pt x="187" y="0"/>
                    <a:pt x="166" y="21"/>
                    <a:pt x="166" y="47"/>
                  </a:cubicBezTo>
                  <a:cubicBezTo>
                    <a:pt x="166" y="73"/>
                    <a:pt x="187" y="95"/>
                    <a:pt x="213" y="95"/>
                  </a:cubicBezTo>
                  <a:close/>
                  <a:moveTo>
                    <a:pt x="258" y="228"/>
                  </a:moveTo>
                  <a:lnTo>
                    <a:pt x="258" y="228"/>
                  </a:lnTo>
                  <a:lnTo>
                    <a:pt x="258" y="192"/>
                  </a:lnTo>
                  <a:cubicBezTo>
                    <a:pt x="258" y="189"/>
                    <a:pt x="257" y="186"/>
                    <a:pt x="257" y="183"/>
                  </a:cubicBezTo>
                  <a:cubicBezTo>
                    <a:pt x="257" y="180"/>
                    <a:pt x="258" y="178"/>
                    <a:pt x="258" y="175"/>
                  </a:cubicBezTo>
                  <a:lnTo>
                    <a:pt x="258" y="173"/>
                  </a:lnTo>
                  <a:lnTo>
                    <a:pt x="258" y="173"/>
                  </a:lnTo>
                  <a:cubicBezTo>
                    <a:pt x="262" y="151"/>
                    <a:pt x="275" y="134"/>
                    <a:pt x="293" y="124"/>
                  </a:cubicBezTo>
                  <a:cubicBezTo>
                    <a:pt x="280" y="112"/>
                    <a:pt x="263" y="104"/>
                    <a:pt x="244" y="104"/>
                  </a:cubicBezTo>
                  <a:lnTo>
                    <a:pt x="183" y="104"/>
                  </a:lnTo>
                  <a:cubicBezTo>
                    <a:pt x="164" y="104"/>
                    <a:pt x="147" y="112"/>
                    <a:pt x="134" y="124"/>
                  </a:cubicBezTo>
                  <a:cubicBezTo>
                    <a:pt x="155" y="135"/>
                    <a:pt x="169" y="158"/>
                    <a:pt x="169" y="183"/>
                  </a:cubicBezTo>
                  <a:cubicBezTo>
                    <a:pt x="169" y="189"/>
                    <a:pt x="169" y="194"/>
                    <a:pt x="168" y="199"/>
                  </a:cubicBezTo>
                  <a:lnTo>
                    <a:pt x="168" y="228"/>
                  </a:lnTo>
                  <a:cubicBezTo>
                    <a:pt x="187" y="236"/>
                    <a:pt x="203" y="251"/>
                    <a:pt x="213" y="269"/>
                  </a:cubicBezTo>
                  <a:cubicBezTo>
                    <a:pt x="223" y="251"/>
                    <a:pt x="239" y="237"/>
                    <a:pt x="258" y="228"/>
                  </a:cubicBezTo>
                  <a:close/>
                  <a:moveTo>
                    <a:pt x="192" y="272"/>
                  </a:moveTo>
                  <a:lnTo>
                    <a:pt x="192" y="272"/>
                  </a:lnTo>
                  <a:cubicBezTo>
                    <a:pt x="190" y="270"/>
                    <a:pt x="189" y="268"/>
                    <a:pt x="187" y="266"/>
                  </a:cubicBezTo>
                  <a:cubicBezTo>
                    <a:pt x="187" y="265"/>
                    <a:pt x="186" y="265"/>
                    <a:pt x="186" y="265"/>
                  </a:cubicBezTo>
                  <a:cubicBezTo>
                    <a:pt x="185" y="263"/>
                    <a:pt x="183" y="262"/>
                    <a:pt x="181" y="260"/>
                  </a:cubicBezTo>
                  <a:cubicBezTo>
                    <a:pt x="181" y="260"/>
                    <a:pt x="181" y="259"/>
                    <a:pt x="181" y="259"/>
                  </a:cubicBezTo>
                  <a:cubicBezTo>
                    <a:pt x="179" y="258"/>
                    <a:pt x="177" y="256"/>
                    <a:pt x="175" y="255"/>
                  </a:cubicBezTo>
                  <a:cubicBezTo>
                    <a:pt x="175" y="255"/>
                    <a:pt x="175" y="254"/>
                    <a:pt x="174" y="254"/>
                  </a:cubicBezTo>
                  <a:cubicBezTo>
                    <a:pt x="168" y="250"/>
                    <a:pt x="161" y="246"/>
                    <a:pt x="153" y="244"/>
                  </a:cubicBezTo>
                  <a:cubicBezTo>
                    <a:pt x="151" y="243"/>
                    <a:pt x="150" y="243"/>
                    <a:pt x="148" y="242"/>
                  </a:cubicBezTo>
                  <a:cubicBezTo>
                    <a:pt x="147" y="242"/>
                    <a:pt x="146" y="242"/>
                    <a:pt x="145" y="242"/>
                  </a:cubicBezTo>
                  <a:cubicBezTo>
                    <a:pt x="144" y="242"/>
                    <a:pt x="143" y="241"/>
                    <a:pt x="141" y="241"/>
                  </a:cubicBezTo>
                  <a:cubicBezTo>
                    <a:pt x="141" y="241"/>
                    <a:pt x="140" y="241"/>
                    <a:pt x="139" y="241"/>
                  </a:cubicBezTo>
                  <a:cubicBezTo>
                    <a:pt x="137" y="241"/>
                    <a:pt x="135" y="241"/>
                    <a:pt x="133" y="241"/>
                  </a:cubicBezTo>
                  <a:lnTo>
                    <a:pt x="71" y="241"/>
                  </a:lnTo>
                  <a:cubicBezTo>
                    <a:pt x="32" y="241"/>
                    <a:pt x="0" y="273"/>
                    <a:pt x="0" y="313"/>
                  </a:cubicBezTo>
                  <a:lnTo>
                    <a:pt x="0" y="408"/>
                  </a:lnTo>
                  <a:lnTo>
                    <a:pt x="42" y="408"/>
                  </a:lnTo>
                  <a:lnTo>
                    <a:pt x="42" y="309"/>
                  </a:lnTo>
                  <a:lnTo>
                    <a:pt x="56" y="309"/>
                  </a:lnTo>
                  <a:lnTo>
                    <a:pt x="56" y="408"/>
                  </a:lnTo>
                  <a:lnTo>
                    <a:pt x="146" y="408"/>
                  </a:lnTo>
                  <a:lnTo>
                    <a:pt x="146" y="309"/>
                  </a:lnTo>
                  <a:lnTo>
                    <a:pt x="161" y="309"/>
                  </a:lnTo>
                  <a:lnTo>
                    <a:pt x="161" y="408"/>
                  </a:lnTo>
                  <a:lnTo>
                    <a:pt x="204" y="408"/>
                  </a:lnTo>
                  <a:lnTo>
                    <a:pt x="204" y="313"/>
                  </a:lnTo>
                  <a:cubicBezTo>
                    <a:pt x="204" y="297"/>
                    <a:pt x="200" y="283"/>
                    <a:pt x="192" y="272"/>
                  </a:cubicBezTo>
                  <a:cubicBezTo>
                    <a:pt x="192" y="272"/>
                    <a:pt x="192" y="272"/>
                    <a:pt x="192" y="272"/>
                  </a:cubicBezTo>
                  <a:close/>
                  <a:moveTo>
                    <a:pt x="355" y="241"/>
                  </a:moveTo>
                  <a:lnTo>
                    <a:pt x="355" y="241"/>
                  </a:lnTo>
                  <a:lnTo>
                    <a:pt x="294" y="241"/>
                  </a:lnTo>
                  <a:cubicBezTo>
                    <a:pt x="292" y="241"/>
                    <a:pt x="290" y="241"/>
                    <a:pt x="288" y="241"/>
                  </a:cubicBezTo>
                  <a:cubicBezTo>
                    <a:pt x="287" y="241"/>
                    <a:pt x="286" y="241"/>
                    <a:pt x="285" y="241"/>
                  </a:cubicBezTo>
                  <a:cubicBezTo>
                    <a:pt x="284" y="241"/>
                    <a:pt x="283" y="242"/>
                    <a:pt x="281" y="242"/>
                  </a:cubicBezTo>
                  <a:cubicBezTo>
                    <a:pt x="280" y="242"/>
                    <a:pt x="280" y="242"/>
                    <a:pt x="279" y="242"/>
                  </a:cubicBezTo>
                  <a:cubicBezTo>
                    <a:pt x="277" y="243"/>
                    <a:pt x="276" y="243"/>
                    <a:pt x="274" y="244"/>
                  </a:cubicBezTo>
                  <a:cubicBezTo>
                    <a:pt x="263" y="247"/>
                    <a:pt x="254" y="252"/>
                    <a:pt x="245" y="260"/>
                  </a:cubicBezTo>
                  <a:cubicBezTo>
                    <a:pt x="245" y="260"/>
                    <a:pt x="245" y="260"/>
                    <a:pt x="245" y="260"/>
                  </a:cubicBezTo>
                  <a:cubicBezTo>
                    <a:pt x="243" y="262"/>
                    <a:pt x="242" y="263"/>
                    <a:pt x="240" y="265"/>
                  </a:cubicBezTo>
                  <a:cubicBezTo>
                    <a:pt x="240" y="265"/>
                    <a:pt x="240" y="266"/>
                    <a:pt x="240" y="266"/>
                  </a:cubicBezTo>
                  <a:cubicBezTo>
                    <a:pt x="229" y="278"/>
                    <a:pt x="222" y="295"/>
                    <a:pt x="222" y="313"/>
                  </a:cubicBezTo>
                  <a:lnTo>
                    <a:pt x="222" y="408"/>
                  </a:lnTo>
                  <a:lnTo>
                    <a:pt x="264" y="408"/>
                  </a:lnTo>
                  <a:lnTo>
                    <a:pt x="264" y="309"/>
                  </a:lnTo>
                  <a:lnTo>
                    <a:pt x="279" y="309"/>
                  </a:lnTo>
                  <a:lnTo>
                    <a:pt x="279" y="408"/>
                  </a:lnTo>
                  <a:lnTo>
                    <a:pt x="369" y="408"/>
                  </a:lnTo>
                  <a:lnTo>
                    <a:pt x="369" y="309"/>
                  </a:lnTo>
                  <a:lnTo>
                    <a:pt x="384" y="309"/>
                  </a:lnTo>
                  <a:lnTo>
                    <a:pt x="384" y="408"/>
                  </a:lnTo>
                  <a:lnTo>
                    <a:pt x="427" y="408"/>
                  </a:lnTo>
                  <a:lnTo>
                    <a:pt x="427" y="313"/>
                  </a:lnTo>
                  <a:cubicBezTo>
                    <a:pt x="427" y="273"/>
                    <a:pt x="395" y="241"/>
                    <a:pt x="355" y="241"/>
                  </a:cubicBezTo>
                  <a:close/>
                  <a:moveTo>
                    <a:pt x="102" y="231"/>
                  </a:moveTo>
                  <a:lnTo>
                    <a:pt x="102" y="231"/>
                  </a:lnTo>
                  <a:cubicBezTo>
                    <a:pt x="108" y="231"/>
                    <a:pt x="114" y="230"/>
                    <a:pt x="119" y="228"/>
                  </a:cubicBezTo>
                  <a:cubicBezTo>
                    <a:pt x="119" y="228"/>
                    <a:pt x="119" y="228"/>
                    <a:pt x="119" y="228"/>
                  </a:cubicBezTo>
                  <a:cubicBezTo>
                    <a:pt x="122" y="227"/>
                    <a:pt x="124" y="226"/>
                    <a:pt x="126" y="224"/>
                  </a:cubicBezTo>
                  <a:cubicBezTo>
                    <a:pt x="126" y="224"/>
                    <a:pt x="126" y="224"/>
                    <a:pt x="126" y="224"/>
                  </a:cubicBezTo>
                  <a:cubicBezTo>
                    <a:pt x="129" y="223"/>
                    <a:pt x="131" y="221"/>
                    <a:pt x="133" y="220"/>
                  </a:cubicBezTo>
                  <a:cubicBezTo>
                    <a:pt x="133" y="220"/>
                    <a:pt x="133" y="220"/>
                    <a:pt x="133" y="220"/>
                  </a:cubicBezTo>
                  <a:cubicBezTo>
                    <a:pt x="137" y="216"/>
                    <a:pt x="140" y="212"/>
                    <a:pt x="143" y="208"/>
                  </a:cubicBezTo>
                  <a:cubicBezTo>
                    <a:pt x="143" y="207"/>
                    <a:pt x="143" y="207"/>
                    <a:pt x="143" y="207"/>
                  </a:cubicBezTo>
                  <a:cubicBezTo>
                    <a:pt x="144" y="205"/>
                    <a:pt x="145" y="203"/>
                    <a:pt x="146" y="200"/>
                  </a:cubicBezTo>
                  <a:cubicBezTo>
                    <a:pt x="146" y="200"/>
                    <a:pt x="147" y="200"/>
                    <a:pt x="147" y="199"/>
                  </a:cubicBezTo>
                  <a:cubicBezTo>
                    <a:pt x="148" y="197"/>
                    <a:pt x="148" y="195"/>
                    <a:pt x="149" y="192"/>
                  </a:cubicBezTo>
                  <a:cubicBezTo>
                    <a:pt x="149" y="192"/>
                    <a:pt x="149" y="192"/>
                    <a:pt x="149" y="191"/>
                  </a:cubicBezTo>
                  <a:cubicBezTo>
                    <a:pt x="149" y="189"/>
                    <a:pt x="150" y="186"/>
                    <a:pt x="150" y="183"/>
                  </a:cubicBezTo>
                  <a:cubicBezTo>
                    <a:pt x="150" y="181"/>
                    <a:pt x="149" y="179"/>
                    <a:pt x="149" y="177"/>
                  </a:cubicBezTo>
                  <a:cubicBezTo>
                    <a:pt x="149" y="176"/>
                    <a:pt x="149" y="176"/>
                    <a:pt x="149" y="175"/>
                  </a:cubicBezTo>
                  <a:cubicBezTo>
                    <a:pt x="148" y="173"/>
                    <a:pt x="148" y="171"/>
                    <a:pt x="147" y="169"/>
                  </a:cubicBezTo>
                  <a:cubicBezTo>
                    <a:pt x="147" y="169"/>
                    <a:pt x="147" y="169"/>
                    <a:pt x="147" y="169"/>
                  </a:cubicBezTo>
                  <a:cubicBezTo>
                    <a:pt x="147" y="167"/>
                    <a:pt x="146" y="165"/>
                    <a:pt x="145" y="164"/>
                  </a:cubicBezTo>
                  <a:cubicBezTo>
                    <a:pt x="145" y="163"/>
                    <a:pt x="145" y="163"/>
                    <a:pt x="145" y="162"/>
                  </a:cubicBezTo>
                  <a:cubicBezTo>
                    <a:pt x="144" y="161"/>
                    <a:pt x="143" y="159"/>
                    <a:pt x="142" y="157"/>
                  </a:cubicBezTo>
                  <a:lnTo>
                    <a:pt x="142" y="157"/>
                  </a:lnTo>
                  <a:cubicBezTo>
                    <a:pt x="140" y="155"/>
                    <a:pt x="139" y="154"/>
                    <a:pt x="138" y="152"/>
                  </a:cubicBezTo>
                  <a:cubicBezTo>
                    <a:pt x="137" y="152"/>
                    <a:pt x="137" y="151"/>
                    <a:pt x="137" y="151"/>
                  </a:cubicBezTo>
                  <a:cubicBezTo>
                    <a:pt x="136" y="150"/>
                    <a:pt x="134" y="148"/>
                    <a:pt x="133" y="147"/>
                  </a:cubicBezTo>
                  <a:cubicBezTo>
                    <a:pt x="133" y="147"/>
                    <a:pt x="133" y="147"/>
                    <a:pt x="132" y="147"/>
                  </a:cubicBezTo>
                  <a:cubicBezTo>
                    <a:pt x="131" y="146"/>
                    <a:pt x="129" y="144"/>
                    <a:pt x="127" y="143"/>
                  </a:cubicBezTo>
                  <a:cubicBezTo>
                    <a:pt x="127" y="143"/>
                    <a:pt x="127" y="143"/>
                    <a:pt x="126" y="143"/>
                  </a:cubicBezTo>
                  <a:cubicBezTo>
                    <a:pt x="125" y="142"/>
                    <a:pt x="123" y="141"/>
                    <a:pt x="121" y="140"/>
                  </a:cubicBezTo>
                  <a:cubicBezTo>
                    <a:pt x="121" y="140"/>
                    <a:pt x="121" y="140"/>
                    <a:pt x="121" y="140"/>
                  </a:cubicBezTo>
                  <a:cubicBezTo>
                    <a:pt x="115" y="137"/>
                    <a:pt x="109" y="136"/>
                    <a:pt x="102" y="136"/>
                  </a:cubicBezTo>
                  <a:cubicBezTo>
                    <a:pt x="76" y="136"/>
                    <a:pt x="54" y="157"/>
                    <a:pt x="54" y="183"/>
                  </a:cubicBezTo>
                  <a:cubicBezTo>
                    <a:pt x="54" y="210"/>
                    <a:pt x="76" y="231"/>
                    <a:pt x="102" y="2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grpSp>
      <p:grpSp>
        <p:nvGrpSpPr>
          <p:cNvPr id="36" name="组合 35"/>
          <p:cNvGrpSpPr/>
          <p:nvPr/>
        </p:nvGrpSpPr>
        <p:grpSpPr>
          <a:xfrm>
            <a:off x="9464675" y="332656"/>
            <a:ext cx="495300" cy="509588"/>
            <a:chOff x="7743826" y="5013176"/>
            <a:chExt cx="495300" cy="509588"/>
          </a:xfrm>
        </p:grpSpPr>
        <p:sp>
          <p:nvSpPr>
            <p:cNvPr id="15" name="Oval 10"/>
            <p:cNvSpPr>
              <a:spLocks noChangeArrowheads="1"/>
            </p:cNvSpPr>
            <p:nvPr/>
          </p:nvSpPr>
          <p:spPr bwMode="auto">
            <a:xfrm>
              <a:off x="7743826"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20" name="Freeform 15"/>
            <p:cNvSpPr>
              <a:spLocks noEditPoints="1"/>
            </p:cNvSpPr>
            <p:nvPr/>
          </p:nvSpPr>
          <p:spPr bwMode="auto">
            <a:xfrm>
              <a:off x="7834313" y="5141764"/>
              <a:ext cx="311150" cy="250825"/>
            </a:xfrm>
            <a:custGeom>
              <a:avLst/>
              <a:gdLst>
                <a:gd name="T0" fmla="*/ 147 w 400"/>
                <a:gd name="T1" fmla="*/ 158 h 313"/>
                <a:gd name="T2" fmla="*/ 204 w 400"/>
                <a:gd name="T3" fmla="*/ 129 h 313"/>
                <a:gd name="T4" fmla="*/ 311 w 400"/>
                <a:gd name="T5" fmla="*/ 111 h 313"/>
                <a:gd name="T6" fmla="*/ 341 w 400"/>
                <a:gd name="T7" fmla="*/ 67 h 313"/>
                <a:gd name="T8" fmla="*/ 297 w 400"/>
                <a:gd name="T9" fmla="*/ 97 h 313"/>
                <a:gd name="T10" fmla="*/ 204 w 400"/>
                <a:gd name="T11" fmla="*/ 102 h 313"/>
                <a:gd name="T12" fmla="*/ 400 w 400"/>
                <a:gd name="T13" fmla="*/ 42 h 313"/>
                <a:gd name="T14" fmla="*/ 243 w 400"/>
                <a:gd name="T15" fmla="*/ 16 h 313"/>
                <a:gd name="T16" fmla="*/ 228 w 400"/>
                <a:gd name="T17" fmla="*/ 0 h 313"/>
                <a:gd name="T18" fmla="*/ 80 w 400"/>
                <a:gd name="T19" fmla="*/ 16 h 313"/>
                <a:gd name="T20" fmla="*/ 91 w 400"/>
                <a:gd name="T21" fmla="*/ 42 h 313"/>
                <a:gd name="T22" fmla="*/ 113 w 400"/>
                <a:gd name="T23" fmla="*/ 71 h 313"/>
                <a:gd name="T24" fmla="*/ 368 w 400"/>
                <a:gd name="T25" fmla="*/ 42 h 313"/>
                <a:gd name="T26" fmla="*/ 185 w 400"/>
                <a:gd name="T27" fmla="*/ 205 h 313"/>
                <a:gd name="T28" fmla="*/ 368 w 400"/>
                <a:gd name="T29" fmla="*/ 214 h 313"/>
                <a:gd name="T30" fmla="*/ 188 w 400"/>
                <a:gd name="T31" fmla="*/ 223 h 313"/>
                <a:gd name="T32" fmla="*/ 189 w 400"/>
                <a:gd name="T33" fmla="*/ 249 h 313"/>
                <a:gd name="T34" fmla="*/ 228 w 400"/>
                <a:gd name="T35" fmla="*/ 311 h 313"/>
                <a:gd name="T36" fmla="*/ 243 w 400"/>
                <a:gd name="T37" fmla="*/ 249 h 313"/>
                <a:gd name="T38" fmla="*/ 315 w 400"/>
                <a:gd name="T39" fmla="*/ 309 h 313"/>
                <a:gd name="T40" fmla="*/ 308 w 400"/>
                <a:gd name="T41" fmla="*/ 249 h 313"/>
                <a:gd name="T42" fmla="*/ 400 w 400"/>
                <a:gd name="T43" fmla="*/ 223 h 313"/>
                <a:gd name="T44" fmla="*/ 390 w 400"/>
                <a:gd name="T45" fmla="*/ 42 h 313"/>
                <a:gd name="T46" fmla="*/ 84 w 400"/>
                <a:gd name="T47" fmla="*/ 162 h 313"/>
                <a:gd name="T48" fmla="*/ 123 w 400"/>
                <a:gd name="T49" fmla="*/ 123 h 313"/>
                <a:gd name="T50" fmla="*/ 45 w 400"/>
                <a:gd name="T51" fmla="*/ 123 h 313"/>
                <a:gd name="T52" fmla="*/ 109 w 400"/>
                <a:gd name="T53" fmla="*/ 170 h 313"/>
                <a:gd name="T54" fmla="*/ 94 w 400"/>
                <a:gd name="T55" fmla="*/ 170 h 313"/>
                <a:gd name="T56" fmla="*/ 98 w 400"/>
                <a:gd name="T57" fmla="*/ 177 h 313"/>
                <a:gd name="T58" fmla="*/ 102 w 400"/>
                <a:gd name="T59" fmla="*/ 266 h 313"/>
                <a:gd name="T60" fmla="*/ 67 w 400"/>
                <a:gd name="T61" fmla="*/ 266 h 313"/>
                <a:gd name="T62" fmla="*/ 71 w 400"/>
                <a:gd name="T63" fmla="*/ 177 h 313"/>
                <a:gd name="T64" fmla="*/ 76 w 400"/>
                <a:gd name="T65" fmla="*/ 170 h 313"/>
                <a:gd name="T66" fmla="*/ 0 w 400"/>
                <a:gd name="T67" fmla="*/ 228 h 313"/>
                <a:gd name="T68" fmla="*/ 34 w 400"/>
                <a:gd name="T69" fmla="*/ 313 h 313"/>
                <a:gd name="T70" fmla="*/ 46 w 400"/>
                <a:gd name="T71" fmla="*/ 226 h 313"/>
                <a:gd name="T72" fmla="*/ 120 w 400"/>
                <a:gd name="T73" fmla="*/ 313 h 313"/>
                <a:gd name="T74" fmla="*/ 132 w 400"/>
                <a:gd name="T75" fmla="*/ 226 h 313"/>
                <a:gd name="T76" fmla="*/ 167 w 400"/>
                <a:gd name="T77" fmla="*/ 313 h 313"/>
                <a:gd name="T78" fmla="*/ 109 w 400"/>
                <a:gd name="T79" fmla="*/ 17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0" h="313">
                  <a:moveTo>
                    <a:pt x="204" y="102"/>
                  </a:moveTo>
                  <a:lnTo>
                    <a:pt x="147" y="158"/>
                  </a:lnTo>
                  <a:cubicBezTo>
                    <a:pt x="153" y="162"/>
                    <a:pt x="158" y="166"/>
                    <a:pt x="163" y="170"/>
                  </a:cubicBezTo>
                  <a:lnTo>
                    <a:pt x="204" y="129"/>
                  </a:lnTo>
                  <a:lnTo>
                    <a:pt x="248" y="174"/>
                  </a:lnTo>
                  <a:lnTo>
                    <a:pt x="311" y="111"/>
                  </a:lnTo>
                  <a:lnTo>
                    <a:pt x="321" y="135"/>
                  </a:lnTo>
                  <a:lnTo>
                    <a:pt x="341" y="67"/>
                  </a:lnTo>
                  <a:lnTo>
                    <a:pt x="272" y="87"/>
                  </a:lnTo>
                  <a:lnTo>
                    <a:pt x="297" y="97"/>
                  </a:lnTo>
                  <a:lnTo>
                    <a:pt x="248" y="146"/>
                  </a:lnTo>
                  <a:lnTo>
                    <a:pt x="204" y="102"/>
                  </a:lnTo>
                  <a:close/>
                  <a:moveTo>
                    <a:pt x="400" y="42"/>
                  </a:moveTo>
                  <a:lnTo>
                    <a:pt x="400" y="42"/>
                  </a:lnTo>
                  <a:lnTo>
                    <a:pt x="400" y="16"/>
                  </a:lnTo>
                  <a:lnTo>
                    <a:pt x="243" y="16"/>
                  </a:lnTo>
                  <a:lnTo>
                    <a:pt x="243" y="0"/>
                  </a:lnTo>
                  <a:lnTo>
                    <a:pt x="228" y="0"/>
                  </a:lnTo>
                  <a:lnTo>
                    <a:pt x="228" y="16"/>
                  </a:lnTo>
                  <a:lnTo>
                    <a:pt x="80" y="16"/>
                  </a:lnTo>
                  <a:lnTo>
                    <a:pt x="80" y="42"/>
                  </a:lnTo>
                  <a:lnTo>
                    <a:pt x="91" y="42"/>
                  </a:lnTo>
                  <a:lnTo>
                    <a:pt x="91" y="64"/>
                  </a:lnTo>
                  <a:cubicBezTo>
                    <a:pt x="99" y="65"/>
                    <a:pt x="106" y="67"/>
                    <a:pt x="113" y="71"/>
                  </a:cubicBezTo>
                  <a:lnTo>
                    <a:pt x="113" y="42"/>
                  </a:lnTo>
                  <a:lnTo>
                    <a:pt x="368" y="42"/>
                  </a:lnTo>
                  <a:lnTo>
                    <a:pt x="368" y="205"/>
                  </a:lnTo>
                  <a:lnTo>
                    <a:pt x="185" y="205"/>
                  </a:lnTo>
                  <a:cubicBezTo>
                    <a:pt x="186" y="208"/>
                    <a:pt x="187" y="211"/>
                    <a:pt x="187" y="214"/>
                  </a:cubicBezTo>
                  <a:lnTo>
                    <a:pt x="368" y="214"/>
                  </a:lnTo>
                  <a:lnTo>
                    <a:pt x="368" y="223"/>
                  </a:lnTo>
                  <a:lnTo>
                    <a:pt x="188" y="223"/>
                  </a:lnTo>
                  <a:cubicBezTo>
                    <a:pt x="188" y="225"/>
                    <a:pt x="189" y="226"/>
                    <a:pt x="189" y="228"/>
                  </a:cubicBezTo>
                  <a:lnTo>
                    <a:pt x="189" y="249"/>
                  </a:lnTo>
                  <a:lnTo>
                    <a:pt x="228" y="249"/>
                  </a:lnTo>
                  <a:lnTo>
                    <a:pt x="228" y="311"/>
                  </a:lnTo>
                  <a:lnTo>
                    <a:pt x="243" y="311"/>
                  </a:lnTo>
                  <a:lnTo>
                    <a:pt x="243" y="249"/>
                  </a:lnTo>
                  <a:lnTo>
                    <a:pt x="292" y="249"/>
                  </a:lnTo>
                  <a:lnTo>
                    <a:pt x="315" y="309"/>
                  </a:lnTo>
                  <a:lnTo>
                    <a:pt x="330" y="305"/>
                  </a:lnTo>
                  <a:lnTo>
                    <a:pt x="308" y="249"/>
                  </a:lnTo>
                  <a:lnTo>
                    <a:pt x="400" y="249"/>
                  </a:lnTo>
                  <a:lnTo>
                    <a:pt x="400" y="223"/>
                  </a:lnTo>
                  <a:lnTo>
                    <a:pt x="390" y="223"/>
                  </a:lnTo>
                  <a:lnTo>
                    <a:pt x="390" y="42"/>
                  </a:lnTo>
                  <a:lnTo>
                    <a:pt x="400" y="42"/>
                  </a:lnTo>
                  <a:close/>
                  <a:moveTo>
                    <a:pt x="84" y="162"/>
                  </a:moveTo>
                  <a:lnTo>
                    <a:pt x="84" y="162"/>
                  </a:lnTo>
                  <a:cubicBezTo>
                    <a:pt x="105" y="162"/>
                    <a:pt x="123" y="144"/>
                    <a:pt x="123" y="123"/>
                  </a:cubicBezTo>
                  <a:cubicBezTo>
                    <a:pt x="123" y="101"/>
                    <a:pt x="105" y="84"/>
                    <a:pt x="84" y="84"/>
                  </a:cubicBezTo>
                  <a:cubicBezTo>
                    <a:pt x="62" y="84"/>
                    <a:pt x="45" y="101"/>
                    <a:pt x="45" y="123"/>
                  </a:cubicBezTo>
                  <a:cubicBezTo>
                    <a:pt x="45" y="144"/>
                    <a:pt x="62" y="162"/>
                    <a:pt x="84" y="162"/>
                  </a:cubicBezTo>
                  <a:close/>
                  <a:moveTo>
                    <a:pt x="109" y="170"/>
                  </a:moveTo>
                  <a:lnTo>
                    <a:pt x="109" y="170"/>
                  </a:lnTo>
                  <a:lnTo>
                    <a:pt x="94" y="170"/>
                  </a:lnTo>
                  <a:lnTo>
                    <a:pt x="97" y="171"/>
                  </a:lnTo>
                  <a:cubicBezTo>
                    <a:pt x="98" y="172"/>
                    <a:pt x="99" y="175"/>
                    <a:pt x="98" y="177"/>
                  </a:cubicBezTo>
                  <a:lnTo>
                    <a:pt x="93" y="190"/>
                  </a:lnTo>
                  <a:lnTo>
                    <a:pt x="102" y="266"/>
                  </a:lnTo>
                  <a:lnTo>
                    <a:pt x="85" y="282"/>
                  </a:lnTo>
                  <a:lnTo>
                    <a:pt x="67" y="266"/>
                  </a:lnTo>
                  <a:lnTo>
                    <a:pt x="77" y="190"/>
                  </a:lnTo>
                  <a:lnTo>
                    <a:pt x="71" y="177"/>
                  </a:lnTo>
                  <a:cubicBezTo>
                    <a:pt x="71" y="175"/>
                    <a:pt x="71" y="172"/>
                    <a:pt x="73" y="171"/>
                  </a:cubicBezTo>
                  <a:lnTo>
                    <a:pt x="76" y="170"/>
                  </a:lnTo>
                  <a:lnTo>
                    <a:pt x="59" y="170"/>
                  </a:lnTo>
                  <a:cubicBezTo>
                    <a:pt x="26" y="170"/>
                    <a:pt x="0" y="196"/>
                    <a:pt x="0" y="228"/>
                  </a:cubicBezTo>
                  <a:lnTo>
                    <a:pt x="0" y="313"/>
                  </a:lnTo>
                  <a:lnTo>
                    <a:pt x="34" y="313"/>
                  </a:lnTo>
                  <a:lnTo>
                    <a:pt x="34" y="226"/>
                  </a:lnTo>
                  <a:lnTo>
                    <a:pt x="46" y="226"/>
                  </a:lnTo>
                  <a:lnTo>
                    <a:pt x="46" y="313"/>
                  </a:lnTo>
                  <a:lnTo>
                    <a:pt x="120" y="313"/>
                  </a:lnTo>
                  <a:lnTo>
                    <a:pt x="120" y="226"/>
                  </a:lnTo>
                  <a:lnTo>
                    <a:pt x="132" y="226"/>
                  </a:lnTo>
                  <a:lnTo>
                    <a:pt x="132" y="313"/>
                  </a:lnTo>
                  <a:lnTo>
                    <a:pt x="167" y="313"/>
                  </a:lnTo>
                  <a:lnTo>
                    <a:pt x="167" y="228"/>
                  </a:lnTo>
                  <a:cubicBezTo>
                    <a:pt x="167" y="196"/>
                    <a:pt x="141" y="170"/>
                    <a:pt x="109" y="1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grpSp>
      <p:grpSp>
        <p:nvGrpSpPr>
          <p:cNvPr id="37" name="组合 36"/>
          <p:cNvGrpSpPr/>
          <p:nvPr/>
        </p:nvGrpSpPr>
        <p:grpSpPr>
          <a:xfrm>
            <a:off x="10047287" y="332656"/>
            <a:ext cx="495300" cy="509588"/>
            <a:chOff x="8326438" y="5013176"/>
            <a:chExt cx="495300" cy="509588"/>
          </a:xfrm>
        </p:grpSpPr>
        <p:sp>
          <p:nvSpPr>
            <p:cNvPr id="16" name="Oval 11"/>
            <p:cNvSpPr>
              <a:spLocks noChangeArrowheads="1"/>
            </p:cNvSpPr>
            <p:nvPr/>
          </p:nvSpPr>
          <p:spPr bwMode="auto">
            <a:xfrm>
              <a:off x="8326438"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21" name="Freeform 16"/>
            <p:cNvSpPr>
              <a:spLocks noEditPoints="1"/>
            </p:cNvSpPr>
            <p:nvPr/>
          </p:nvSpPr>
          <p:spPr bwMode="auto">
            <a:xfrm>
              <a:off x="8443913" y="5125889"/>
              <a:ext cx="279400" cy="284163"/>
            </a:xfrm>
            <a:custGeom>
              <a:avLst/>
              <a:gdLst>
                <a:gd name="T0" fmla="*/ 324 w 358"/>
                <a:gd name="T1" fmla="*/ 306 h 355"/>
                <a:gd name="T2" fmla="*/ 287 w 358"/>
                <a:gd name="T3" fmla="*/ 306 h 355"/>
                <a:gd name="T4" fmla="*/ 235 w 358"/>
                <a:gd name="T5" fmla="*/ 207 h 355"/>
                <a:gd name="T6" fmla="*/ 229 w 358"/>
                <a:gd name="T7" fmla="*/ 226 h 355"/>
                <a:gd name="T8" fmla="*/ 201 w 358"/>
                <a:gd name="T9" fmla="*/ 248 h 355"/>
                <a:gd name="T10" fmla="*/ 294 w 358"/>
                <a:gd name="T11" fmla="*/ 351 h 355"/>
                <a:gd name="T12" fmla="*/ 353 w 358"/>
                <a:gd name="T13" fmla="*/ 311 h 355"/>
                <a:gd name="T14" fmla="*/ 310 w 358"/>
                <a:gd name="T15" fmla="*/ 265 h 355"/>
                <a:gd name="T16" fmla="*/ 244 w 358"/>
                <a:gd name="T17" fmla="*/ 211 h 355"/>
                <a:gd name="T18" fmla="*/ 129 w 358"/>
                <a:gd name="T19" fmla="*/ 126 h 355"/>
                <a:gd name="T20" fmla="*/ 149 w 358"/>
                <a:gd name="T21" fmla="*/ 121 h 355"/>
                <a:gd name="T22" fmla="*/ 154 w 358"/>
                <a:gd name="T23" fmla="*/ 102 h 355"/>
                <a:gd name="T24" fmla="*/ 159 w 358"/>
                <a:gd name="T25" fmla="*/ 83 h 355"/>
                <a:gd name="T26" fmla="*/ 69 w 358"/>
                <a:gd name="T27" fmla="*/ 8 h 355"/>
                <a:gd name="T28" fmla="*/ 57 w 358"/>
                <a:gd name="T29" fmla="*/ 101 h 355"/>
                <a:gd name="T30" fmla="*/ 0 w 358"/>
                <a:gd name="T31" fmla="*/ 77 h 355"/>
                <a:gd name="T32" fmla="*/ 106 w 358"/>
                <a:gd name="T33" fmla="*/ 153 h 355"/>
                <a:gd name="T34" fmla="*/ 120 w 358"/>
                <a:gd name="T35" fmla="*/ 136 h 355"/>
                <a:gd name="T36" fmla="*/ 345 w 358"/>
                <a:gd name="T37" fmla="*/ 35 h 355"/>
                <a:gd name="T38" fmla="*/ 297 w 358"/>
                <a:gd name="T39" fmla="*/ 1 h 355"/>
                <a:gd name="T40" fmla="*/ 168 w 358"/>
                <a:gd name="T41" fmla="*/ 116 h 355"/>
                <a:gd name="T42" fmla="*/ 150 w 358"/>
                <a:gd name="T43" fmla="*/ 142 h 355"/>
                <a:gd name="T44" fmla="*/ 134 w 358"/>
                <a:gd name="T45" fmla="*/ 150 h 355"/>
                <a:gd name="T46" fmla="*/ 136 w 358"/>
                <a:gd name="T47" fmla="*/ 199 h 355"/>
                <a:gd name="T48" fmla="*/ 32 w 358"/>
                <a:gd name="T49" fmla="*/ 289 h 355"/>
                <a:gd name="T50" fmla="*/ 20 w 358"/>
                <a:gd name="T51" fmla="*/ 355 h 355"/>
                <a:gd name="T52" fmla="*/ 74 w 358"/>
                <a:gd name="T53" fmla="*/ 301 h 355"/>
                <a:gd name="T54" fmla="*/ 159 w 358"/>
                <a:gd name="T55" fmla="*/ 222 h 355"/>
                <a:gd name="T56" fmla="*/ 206 w 358"/>
                <a:gd name="T57" fmla="*/ 222 h 355"/>
                <a:gd name="T58" fmla="*/ 220 w 358"/>
                <a:gd name="T59" fmla="*/ 192 h 355"/>
                <a:gd name="T60" fmla="*/ 240 w 358"/>
                <a:gd name="T61" fmla="*/ 188 h 355"/>
                <a:gd name="T62" fmla="*/ 345 w 358"/>
                <a:gd name="T63" fmla="*/ 3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8" h="355">
                  <a:moveTo>
                    <a:pt x="305" y="288"/>
                  </a:moveTo>
                  <a:cubicBezTo>
                    <a:pt x="316" y="288"/>
                    <a:pt x="324" y="296"/>
                    <a:pt x="324" y="306"/>
                  </a:cubicBezTo>
                  <a:cubicBezTo>
                    <a:pt x="324" y="316"/>
                    <a:pt x="316" y="325"/>
                    <a:pt x="305" y="325"/>
                  </a:cubicBezTo>
                  <a:cubicBezTo>
                    <a:pt x="295" y="325"/>
                    <a:pt x="287" y="316"/>
                    <a:pt x="287" y="306"/>
                  </a:cubicBezTo>
                  <a:cubicBezTo>
                    <a:pt x="287" y="296"/>
                    <a:pt x="295" y="288"/>
                    <a:pt x="305" y="288"/>
                  </a:cubicBezTo>
                  <a:close/>
                  <a:moveTo>
                    <a:pt x="235" y="207"/>
                  </a:moveTo>
                  <a:lnTo>
                    <a:pt x="239" y="216"/>
                  </a:lnTo>
                  <a:lnTo>
                    <a:pt x="229" y="226"/>
                  </a:lnTo>
                  <a:lnTo>
                    <a:pt x="220" y="235"/>
                  </a:lnTo>
                  <a:cubicBezTo>
                    <a:pt x="215" y="241"/>
                    <a:pt x="208" y="245"/>
                    <a:pt x="201" y="248"/>
                  </a:cubicBezTo>
                  <a:lnTo>
                    <a:pt x="264" y="311"/>
                  </a:lnTo>
                  <a:lnTo>
                    <a:pt x="294" y="351"/>
                  </a:lnTo>
                  <a:lnTo>
                    <a:pt x="309" y="355"/>
                  </a:lnTo>
                  <a:lnTo>
                    <a:pt x="353" y="311"/>
                  </a:lnTo>
                  <a:lnTo>
                    <a:pt x="349" y="295"/>
                  </a:lnTo>
                  <a:lnTo>
                    <a:pt x="310" y="265"/>
                  </a:lnTo>
                  <a:lnTo>
                    <a:pt x="250" y="205"/>
                  </a:lnTo>
                  <a:lnTo>
                    <a:pt x="244" y="211"/>
                  </a:lnTo>
                  <a:lnTo>
                    <a:pt x="235" y="207"/>
                  </a:lnTo>
                  <a:close/>
                  <a:moveTo>
                    <a:pt x="129" y="126"/>
                  </a:moveTo>
                  <a:lnTo>
                    <a:pt x="140" y="116"/>
                  </a:lnTo>
                  <a:lnTo>
                    <a:pt x="149" y="121"/>
                  </a:lnTo>
                  <a:lnTo>
                    <a:pt x="144" y="112"/>
                  </a:lnTo>
                  <a:lnTo>
                    <a:pt x="154" y="102"/>
                  </a:lnTo>
                  <a:lnTo>
                    <a:pt x="155" y="101"/>
                  </a:lnTo>
                  <a:cubicBezTo>
                    <a:pt x="158" y="95"/>
                    <a:pt x="159" y="89"/>
                    <a:pt x="159" y="83"/>
                  </a:cubicBezTo>
                  <a:cubicBezTo>
                    <a:pt x="159" y="41"/>
                    <a:pt x="119" y="0"/>
                    <a:pt x="76" y="1"/>
                  </a:cubicBezTo>
                  <a:cubicBezTo>
                    <a:pt x="76" y="1"/>
                    <a:pt x="72" y="6"/>
                    <a:pt x="69" y="8"/>
                  </a:cubicBezTo>
                  <a:cubicBezTo>
                    <a:pt x="103" y="42"/>
                    <a:pt x="100" y="37"/>
                    <a:pt x="100" y="57"/>
                  </a:cubicBezTo>
                  <a:cubicBezTo>
                    <a:pt x="100" y="74"/>
                    <a:pt x="73" y="101"/>
                    <a:pt x="57" y="101"/>
                  </a:cubicBezTo>
                  <a:cubicBezTo>
                    <a:pt x="35" y="101"/>
                    <a:pt x="42" y="104"/>
                    <a:pt x="8" y="70"/>
                  </a:cubicBezTo>
                  <a:cubicBezTo>
                    <a:pt x="5" y="72"/>
                    <a:pt x="0" y="77"/>
                    <a:pt x="0" y="77"/>
                  </a:cubicBezTo>
                  <a:cubicBezTo>
                    <a:pt x="1" y="119"/>
                    <a:pt x="40" y="160"/>
                    <a:pt x="83" y="160"/>
                  </a:cubicBezTo>
                  <a:cubicBezTo>
                    <a:pt x="90" y="160"/>
                    <a:pt x="98" y="157"/>
                    <a:pt x="106" y="153"/>
                  </a:cubicBezTo>
                  <a:lnTo>
                    <a:pt x="108" y="155"/>
                  </a:lnTo>
                  <a:cubicBezTo>
                    <a:pt x="111" y="148"/>
                    <a:pt x="115" y="141"/>
                    <a:pt x="120" y="136"/>
                  </a:cubicBezTo>
                  <a:lnTo>
                    <a:pt x="129" y="126"/>
                  </a:lnTo>
                  <a:close/>
                  <a:moveTo>
                    <a:pt x="345" y="35"/>
                  </a:moveTo>
                  <a:lnTo>
                    <a:pt x="321" y="10"/>
                  </a:lnTo>
                  <a:cubicBezTo>
                    <a:pt x="314" y="4"/>
                    <a:pt x="306" y="1"/>
                    <a:pt x="297" y="1"/>
                  </a:cubicBezTo>
                  <a:cubicBezTo>
                    <a:pt x="289" y="1"/>
                    <a:pt x="280" y="4"/>
                    <a:pt x="273" y="10"/>
                  </a:cubicBezTo>
                  <a:lnTo>
                    <a:pt x="168" y="116"/>
                  </a:lnTo>
                  <a:cubicBezTo>
                    <a:pt x="171" y="122"/>
                    <a:pt x="169" y="131"/>
                    <a:pt x="164" y="136"/>
                  </a:cubicBezTo>
                  <a:cubicBezTo>
                    <a:pt x="161" y="140"/>
                    <a:pt x="155" y="142"/>
                    <a:pt x="150" y="142"/>
                  </a:cubicBezTo>
                  <a:cubicBezTo>
                    <a:pt x="148" y="142"/>
                    <a:pt x="145" y="141"/>
                    <a:pt x="143" y="140"/>
                  </a:cubicBezTo>
                  <a:lnTo>
                    <a:pt x="134" y="150"/>
                  </a:lnTo>
                  <a:cubicBezTo>
                    <a:pt x="121" y="163"/>
                    <a:pt x="121" y="184"/>
                    <a:pt x="134" y="197"/>
                  </a:cubicBezTo>
                  <a:lnTo>
                    <a:pt x="136" y="199"/>
                  </a:lnTo>
                  <a:lnTo>
                    <a:pt x="54" y="281"/>
                  </a:lnTo>
                  <a:lnTo>
                    <a:pt x="32" y="289"/>
                  </a:lnTo>
                  <a:lnTo>
                    <a:pt x="0" y="335"/>
                  </a:lnTo>
                  <a:lnTo>
                    <a:pt x="20" y="355"/>
                  </a:lnTo>
                  <a:lnTo>
                    <a:pt x="66" y="323"/>
                  </a:lnTo>
                  <a:lnTo>
                    <a:pt x="74" y="301"/>
                  </a:lnTo>
                  <a:lnTo>
                    <a:pt x="156" y="219"/>
                  </a:lnTo>
                  <a:lnTo>
                    <a:pt x="159" y="222"/>
                  </a:lnTo>
                  <a:cubicBezTo>
                    <a:pt x="165" y="228"/>
                    <a:pt x="174" y="231"/>
                    <a:pt x="182" y="231"/>
                  </a:cubicBezTo>
                  <a:cubicBezTo>
                    <a:pt x="191" y="231"/>
                    <a:pt x="200" y="228"/>
                    <a:pt x="206" y="222"/>
                  </a:cubicBezTo>
                  <a:lnTo>
                    <a:pt x="215" y="212"/>
                  </a:lnTo>
                  <a:cubicBezTo>
                    <a:pt x="212" y="206"/>
                    <a:pt x="215" y="197"/>
                    <a:pt x="220" y="192"/>
                  </a:cubicBezTo>
                  <a:cubicBezTo>
                    <a:pt x="223" y="188"/>
                    <a:pt x="229" y="186"/>
                    <a:pt x="234" y="186"/>
                  </a:cubicBezTo>
                  <a:cubicBezTo>
                    <a:pt x="236" y="186"/>
                    <a:pt x="238" y="187"/>
                    <a:pt x="240" y="188"/>
                  </a:cubicBezTo>
                  <a:lnTo>
                    <a:pt x="345" y="82"/>
                  </a:lnTo>
                  <a:cubicBezTo>
                    <a:pt x="358" y="69"/>
                    <a:pt x="358" y="48"/>
                    <a:pt x="345"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grpSp>
      <p:grpSp>
        <p:nvGrpSpPr>
          <p:cNvPr id="40" name="组合 39"/>
          <p:cNvGrpSpPr/>
          <p:nvPr/>
        </p:nvGrpSpPr>
        <p:grpSpPr>
          <a:xfrm>
            <a:off x="10661650" y="332656"/>
            <a:ext cx="493712" cy="509588"/>
            <a:chOff x="8940801" y="5013176"/>
            <a:chExt cx="493712" cy="509588"/>
          </a:xfrm>
        </p:grpSpPr>
        <p:sp>
          <p:nvSpPr>
            <p:cNvPr id="17" name="Oval 12"/>
            <p:cNvSpPr>
              <a:spLocks noChangeArrowheads="1"/>
            </p:cNvSpPr>
            <p:nvPr/>
          </p:nvSpPr>
          <p:spPr bwMode="auto">
            <a:xfrm>
              <a:off x="8940801" y="5013176"/>
              <a:ext cx="493712"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22" name="Freeform 17"/>
            <p:cNvSpPr>
              <a:spLocks noEditPoints="1"/>
            </p:cNvSpPr>
            <p:nvPr/>
          </p:nvSpPr>
          <p:spPr bwMode="auto">
            <a:xfrm>
              <a:off x="9043988" y="5105251"/>
              <a:ext cx="300037" cy="330200"/>
            </a:xfrm>
            <a:custGeom>
              <a:avLst/>
              <a:gdLst>
                <a:gd name="T0" fmla="*/ 117 w 387"/>
                <a:gd name="T1" fmla="*/ 63 h 412"/>
                <a:gd name="T2" fmla="*/ 253 w 387"/>
                <a:gd name="T3" fmla="*/ 46 h 412"/>
                <a:gd name="T4" fmla="*/ 204 w 387"/>
                <a:gd name="T5" fmla="*/ 28 h 412"/>
                <a:gd name="T6" fmla="*/ 148 w 387"/>
                <a:gd name="T7" fmla="*/ 28 h 412"/>
                <a:gd name="T8" fmla="*/ 99 w 387"/>
                <a:gd name="T9" fmla="*/ 46 h 412"/>
                <a:gd name="T10" fmla="*/ 318 w 387"/>
                <a:gd name="T11" fmla="*/ 357 h 412"/>
                <a:gd name="T12" fmla="*/ 324 w 387"/>
                <a:gd name="T13" fmla="*/ 345 h 412"/>
                <a:gd name="T14" fmla="*/ 301 w 387"/>
                <a:gd name="T15" fmla="*/ 268 h 412"/>
                <a:gd name="T16" fmla="*/ 287 w 387"/>
                <a:gd name="T17" fmla="*/ 268 h 412"/>
                <a:gd name="T18" fmla="*/ 287 w 387"/>
                <a:gd name="T19" fmla="*/ 327 h 412"/>
                <a:gd name="T20" fmla="*/ 288 w 387"/>
                <a:gd name="T21" fmla="*/ 328 h 412"/>
                <a:gd name="T22" fmla="*/ 288 w 387"/>
                <a:gd name="T23" fmla="*/ 330 h 412"/>
                <a:gd name="T24" fmla="*/ 289 w 387"/>
                <a:gd name="T25" fmla="*/ 331 h 412"/>
                <a:gd name="T26" fmla="*/ 368 w 387"/>
                <a:gd name="T27" fmla="*/ 272 h 412"/>
                <a:gd name="T28" fmla="*/ 294 w 387"/>
                <a:gd name="T29" fmla="*/ 233 h 412"/>
                <a:gd name="T30" fmla="*/ 277 w 387"/>
                <a:gd name="T31" fmla="*/ 411 h 412"/>
                <a:gd name="T32" fmla="*/ 382 w 387"/>
                <a:gd name="T33" fmla="*/ 339 h 412"/>
                <a:gd name="T34" fmla="*/ 369 w 387"/>
                <a:gd name="T35" fmla="*/ 337 h 412"/>
                <a:gd name="T36" fmla="*/ 294 w 387"/>
                <a:gd name="T37" fmla="*/ 398 h 412"/>
                <a:gd name="T38" fmla="*/ 220 w 387"/>
                <a:gd name="T39" fmla="*/ 308 h 412"/>
                <a:gd name="T40" fmla="*/ 308 w 387"/>
                <a:gd name="T41" fmla="*/ 248 h 412"/>
                <a:gd name="T42" fmla="*/ 369 w 387"/>
                <a:gd name="T43" fmla="*/ 337 h 412"/>
                <a:gd name="T44" fmla="*/ 130 w 387"/>
                <a:gd name="T45" fmla="*/ 336 h 412"/>
                <a:gd name="T46" fmla="*/ 221 w 387"/>
                <a:gd name="T47" fmla="*/ 245 h 412"/>
                <a:gd name="T48" fmla="*/ 240 w 387"/>
                <a:gd name="T49" fmla="*/ 231 h 412"/>
                <a:gd name="T50" fmla="*/ 334 w 387"/>
                <a:gd name="T51" fmla="*/ 140 h 412"/>
                <a:gd name="T52" fmla="*/ 338 w 387"/>
                <a:gd name="T53" fmla="*/ 226 h 412"/>
                <a:gd name="T54" fmla="*/ 352 w 387"/>
                <a:gd name="T55" fmla="*/ 231 h 412"/>
                <a:gd name="T56" fmla="*/ 352 w 387"/>
                <a:gd name="T57" fmla="*/ 95 h 412"/>
                <a:gd name="T58" fmla="*/ 19 w 387"/>
                <a:gd name="T59" fmla="*/ 77 h 412"/>
                <a:gd name="T60" fmla="*/ 0 w 387"/>
                <a:gd name="T61" fmla="*/ 144 h 412"/>
                <a:gd name="T62" fmla="*/ 0 w 387"/>
                <a:gd name="T63" fmla="*/ 245 h 412"/>
                <a:gd name="T64" fmla="*/ 0 w 387"/>
                <a:gd name="T65" fmla="*/ 343 h 412"/>
                <a:gd name="T66" fmla="*/ 195 w 387"/>
                <a:gd name="T67" fmla="*/ 361 h 412"/>
                <a:gd name="T68" fmla="*/ 15 w 387"/>
                <a:gd name="T69" fmla="*/ 144 h 412"/>
                <a:gd name="T70" fmla="*/ 19 w 387"/>
                <a:gd name="T71" fmla="*/ 140 h 412"/>
                <a:gd name="T72" fmla="*/ 115 w 387"/>
                <a:gd name="T73" fmla="*/ 231 h 412"/>
                <a:gd name="T74" fmla="*/ 15 w 387"/>
                <a:gd name="T75" fmla="*/ 144 h 412"/>
                <a:gd name="T76" fmla="*/ 115 w 387"/>
                <a:gd name="T77" fmla="*/ 245 h 412"/>
                <a:gd name="T78" fmla="*/ 19 w 387"/>
                <a:gd name="T79" fmla="*/ 336 h 412"/>
                <a:gd name="T80" fmla="*/ 15 w 387"/>
                <a:gd name="T81" fmla="*/ 245 h 412"/>
                <a:gd name="T82" fmla="*/ 130 w 387"/>
                <a:gd name="T83" fmla="*/ 231 h 412"/>
                <a:gd name="T84" fmla="*/ 130 w 387"/>
                <a:gd name="T85" fmla="*/ 140 h 412"/>
                <a:gd name="T86" fmla="*/ 226 w 387"/>
                <a:gd name="T87" fmla="*/ 231 h 412"/>
                <a:gd name="T88" fmla="*/ 233 w 387"/>
                <a:gd name="T89" fmla="*/ 95 h 412"/>
                <a:gd name="T90" fmla="*/ 246 w 387"/>
                <a:gd name="T91" fmla="*/ 107 h 412"/>
                <a:gd name="T92" fmla="*/ 221 w 387"/>
                <a:gd name="T93" fmla="*/ 107 h 412"/>
                <a:gd name="T94" fmla="*/ 123 w 387"/>
                <a:gd name="T95" fmla="*/ 95 h 412"/>
                <a:gd name="T96" fmla="*/ 135 w 387"/>
                <a:gd name="T97" fmla="*/ 107 h 412"/>
                <a:gd name="T98" fmla="*/ 110 w 387"/>
                <a:gd name="T99" fmla="*/ 10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7" h="412">
                  <a:moveTo>
                    <a:pt x="99" y="46"/>
                  </a:moveTo>
                  <a:cubicBezTo>
                    <a:pt x="99" y="55"/>
                    <a:pt x="107" y="63"/>
                    <a:pt x="117" y="63"/>
                  </a:cubicBezTo>
                  <a:lnTo>
                    <a:pt x="236" y="63"/>
                  </a:lnTo>
                  <a:cubicBezTo>
                    <a:pt x="246" y="63"/>
                    <a:pt x="253" y="55"/>
                    <a:pt x="253" y="46"/>
                  </a:cubicBezTo>
                  <a:cubicBezTo>
                    <a:pt x="253" y="36"/>
                    <a:pt x="246" y="28"/>
                    <a:pt x="236" y="28"/>
                  </a:cubicBezTo>
                  <a:lnTo>
                    <a:pt x="204" y="28"/>
                  </a:lnTo>
                  <a:cubicBezTo>
                    <a:pt x="204" y="13"/>
                    <a:pt x="192" y="0"/>
                    <a:pt x="176" y="0"/>
                  </a:cubicBezTo>
                  <a:cubicBezTo>
                    <a:pt x="161" y="0"/>
                    <a:pt x="148" y="13"/>
                    <a:pt x="148" y="28"/>
                  </a:cubicBezTo>
                  <a:lnTo>
                    <a:pt x="117" y="28"/>
                  </a:lnTo>
                  <a:cubicBezTo>
                    <a:pt x="107" y="28"/>
                    <a:pt x="99" y="36"/>
                    <a:pt x="99" y="46"/>
                  </a:cubicBezTo>
                  <a:close/>
                  <a:moveTo>
                    <a:pt x="313" y="355"/>
                  </a:moveTo>
                  <a:cubicBezTo>
                    <a:pt x="315" y="356"/>
                    <a:pt x="317" y="357"/>
                    <a:pt x="318" y="357"/>
                  </a:cubicBezTo>
                  <a:cubicBezTo>
                    <a:pt x="320" y="357"/>
                    <a:pt x="322" y="356"/>
                    <a:pt x="324" y="355"/>
                  </a:cubicBezTo>
                  <a:cubicBezTo>
                    <a:pt x="326" y="352"/>
                    <a:pt x="326" y="348"/>
                    <a:pt x="324" y="345"/>
                  </a:cubicBezTo>
                  <a:lnTo>
                    <a:pt x="301" y="323"/>
                  </a:lnTo>
                  <a:lnTo>
                    <a:pt x="301" y="268"/>
                  </a:lnTo>
                  <a:cubicBezTo>
                    <a:pt x="301" y="264"/>
                    <a:pt x="298" y="260"/>
                    <a:pt x="294" y="260"/>
                  </a:cubicBezTo>
                  <a:cubicBezTo>
                    <a:pt x="290" y="260"/>
                    <a:pt x="287" y="264"/>
                    <a:pt x="287" y="268"/>
                  </a:cubicBezTo>
                  <a:lnTo>
                    <a:pt x="287" y="326"/>
                  </a:lnTo>
                  <a:cubicBezTo>
                    <a:pt x="287" y="326"/>
                    <a:pt x="287" y="327"/>
                    <a:pt x="287" y="327"/>
                  </a:cubicBezTo>
                  <a:cubicBezTo>
                    <a:pt x="287" y="327"/>
                    <a:pt x="287" y="327"/>
                    <a:pt x="287" y="328"/>
                  </a:cubicBezTo>
                  <a:cubicBezTo>
                    <a:pt x="287" y="328"/>
                    <a:pt x="287" y="328"/>
                    <a:pt x="288" y="328"/>
                  </a:cubicBezTo>
                  <a:cubicBezTo>
                    <a:pt x="288" y="329"/>
                    <a:pt x="288" y="329"/>
                    <a:pt x="288" y="329"/>
                  </a:cubicBezTo>
                  <a:cubicBezTo>
                    <a:pt x="288" y="329"/>
                    <a:pt x="288" y="329"/>
                    <a:pt x="288" y="330"/>
                  </a:cubicBezTo>
                  <a:cubicBezTo>
                    <a:pt x="288" y="330"/>
                    <a:pt x="289" y="330"/>
                    <a:pt x="289" y="331"/>
                  </a:cubicBezTo>
                  <a:cubicBezTo>
                    <a:pt x="289" y="331"/>
                    <a:pt x="289" y="331"/>
                    <a:pt x="289" y="331"/>
                  </a:cubicBezTo>
                  <a:lnTo>
                    <a:pt x="313" y="355"/>
                  </a:lnTo>
                  <a:close/>
                  <a:moveTo>
                    <a:pt x="368" y="272"/>
                  </a:moveTo>
                  <a:cubicBezTo>
                    <a:pt x="355" y="252"/>
                    <a:pt x="335" y="239"/>
                    <a:pt x="311" y="234"/>
                  </a:cubicBezTo>
                  <a:cubicBezTo>
                    <a:pt x="305" y="233"/>
                    <a:pt x="300" y="233"/>
                    <a:pt x="294" y="233"/>
                  </a:cubicBezTo>
                  <a:cubicBezTo>
                    <a:pt x="251" y="233"/>
                    <a:pt x="214" y="264"/>
                    <a:pt x="206" y="306"/>
                  </a:cubicBezTo>
                  <a:cubicBezTo>
                    <a:pt x="197" y="354"/>
                    <a:pt x="229" y="401"/>
                    <a:pt x="277" y="411"/>
                  </a:cubicBezTo>
                  <a:cubicBezTo>
                    <a:pt x="283" y="412"/>
                    <a:pt x="289" y="412"/>
                    <a:pt x="294" y="412"/>
                  </a:cubicBezTo>
                  <a:cubicBezTo>
                    <a:pt x="337" y="412"/>
                    <a:pt x="374" y="382"/>
                    <a:pt x="382" y="339"/>
                  </a:cubicBezTo>
                  <a:cubicBezTo>
                    <a:pt x="387" y="316"/>
                    <a:pt x="382" y="292"/>
                    <a:pt x="368" y="272"/>
                  </a:cubicBezTo>
                  <a:close/>
                  <a:moveTo>
                    <a:pt x="369" y="337"/>
                  </a:moveTo>
                  <a:lnTo>
                    <a:pt x="369" y="337"/>
                  </a:lnTo>
                  <a:cubicBezTo>
                    <a:pt x="362" y="372"/>
                    <a:pt x="330" y="398"/>
                    <a:pt x="294" y="398"/>
                  </a:cubicBezTo>
                  <a:cubicBezTo>
                    <a:pt x="289" y="398"/>
                    <a:pt x="285" y="398"/>
                    <a:pt x="280" y="397"/>
                  </a:cubicBezTo>
                  <a:cubicBezTo>
                    <a:pt x="239" y="389"/>
                    <a:pt x="212" y="349"/>
                    <a:pt x="220" y="308"/>
                  </a:cubicBezTo>
                  <a:cubicBezTo>
                    <a:pt x="227" y="273"/>
                    <a:pt x="258" y="247"/>
                    <a:pt x="294" y="247"/>
                  </a:cubicBezTo>
                  <a:cubicBezTo>
                    <a:pt x="299" y="247"/>
                    <a:pt x="304" y="247"/>
                    <a:pt x="308" y="248"/>
                  </a:cubicBezTo>
                  <a:cubicBezTo>
                    <a:pt x="328" y="252"/>
                    <a:pt x="345" y="263"/>
                    <a:pt x="357" y="280"/>
                  </a:cubicBezTo>
                  <a:cubicBezTo>
                    <a:pt x="368" y="297"/>
                    <a:pt x="372" y="317"/>
                    <a:pt x="369" y="337"/>
                  </a:cubicBezTo>
                  <a:close/>
                  <a:moveTo>
                    <a:pt x="189" y="336"/>
                  </a:moveTo>
                  <a:lnTo>
                    <a:pt x="130" y="336"/>
                  </a:lnTo>
                  <a:lnTo>
                    <a:pt x="130" y="245"/>
                  </a:lnTo>
                  <a:lnTo>
                    <a:pt x="221" y="245"/>
                  </a:lnTo>
                  <a:cubicBezTo>
                    <a:pt x="227" y="240"/>
                    <a:pt x="234" y="235"/>
                    <a:pt x="241" y="231"/>
                  </a:cubicBezTo>
                  <a:lnTo>
                    <a:pt x="240" y="231"/>
                  </a:lnTo>
                  <a:lnTo>
                    <a:pt x="240" y="140"/>
                  </a:lnTo>
                  <a:lnTo>
                    <a:pt x="334" y="140"/>
                  </a:lnTo>
                  <a:cubicBezTo>
                    <a:pt x="336" y="140"/>
                    <a:pt x="338" y="142"/>
                    <a:pt x="338" y="144"/>
                  </a:cubicBezTo>
                  <a:lnTo>
                    <a:pt x="338" y="226"/>
                  </a:lnTo>
                  <a:cubicBezTo>
                    <a:pt x="343" y="228"/>
                    <a:pt x="348" y="231"/>
                    <a:pt x="352" y="234"/>
                  </a:cubicBezTo>
                  <a:lnTo>
                    <a:pt x="352" y="231"/>
                  </a:lnTo>
                  <a:lnTo>
                    <a:pt x="352" y="144"/>
                  </a:lnTo>
                  <a:lnTo>
                    <a:pt x="352" y="95"/>
                  </a:lnTo>
                  <a:cubicBezTo>
                    <a:pt x="352" y="85"/>
                    <a:pt x="344" y="77"/>
                    <a:pt x="334" y="77"/>
                  </a:cubicBezTo>
                  <a:lnTo>
                    <a:pt x="19" y="77"/>
                  </a:lnTo>
                  <a:cubicBezTo>
                    <a:pt x="8" y="77"/>
                    <a:pt x="0" y="85"/>
                    <a:pt x="0" y="95"/>
                  </a:cubicBezTo>
                  <a:lnTo>
                    <a:pt x="0" y="144"/>
                  </a:lnTo>
                  <a:lnTo>
                    <a:pt x="0" y="231"/>
                  </a:lnTo>
                  <a:lnTo>
                    <a:pt x="0" y="245"/>
                  </a:lnTo>
                  <a:lnTo>
                    <a:pt x="0" y="332"/>
                  </a:lnTo>
                  <a:lnTo>
                    <a:pt x="0" y="343"/>
                  </a:lnTo>
                  <a:cubicBezTo>
                    <a:pt x="0" y="353"/>
                    <a:pt x="8" y="361"/>
                    <a:pt x="19" y="361"/>
                  </a:cubicBezTo>
                  <a:lnTo>
                    <a:pt x="195" y="361"/>
                  </a:lnTo>
                  <a:cubicBezTo>
                    <a:pt x="192" y="353"/>
                    <a:pt x="190" y="345"/>
                    <a:pt x="189" y="336"/>
                  </a:cubicBezTo>
                  <a:close/>
                  <a:moveTo>
                    <a:pt x="15" y="144"/>
                  </a:moveTo>
                  <a:lnTo>
                    <a:pt x="15" y="144"/>
                  </a:lnTo>
                  <a:cubicBezTo>
                    <a:pt x="15" y="142"/>
                    <a:pt x="16" y="140"/>
                    <a:pt x="19" y="140"/>
                  </a:cubicBezTo>
                  <a:lnTo>
                    <a:pt x="115" y="140"/>
                  </a:lnTo>
                  <a:lnTo>
                    <a:pt x="115" y="231"/>
                  </a:lnTo>
                  <a:lnTo>
                    <a:pt x="15" y="231"/>
                  </a:lnTo>
                  <a:lnTo>
                    <a:pt x="15" y="144"/>
                  </a:lnTo>
                  <a:close/>
                  <a:moveTo>
                    <a:pt x="115" y="245"/>
                  </a:moveTo>
                  <a:lnTo>
                    <a:pt x="115" y="245"/>
                  </a:lnTo>
                  <a:lnTo>
                    <a:pt x="115" y="336"/>
                  </a:lnTo>
                  <a:lnTo>
                    <a:pt x="19" y="336"/>
                  </a:lnTo>
                  <a:cubicBezTo>
                    <a:pt x="16" y="336"/>
                    <a:pt x="15" y="334"/>
                    <a:pt x="15" y="332"/>
                  </a:cubicBezTo>
                  <a:lnTo>
                    <a:pt x="15" y="245"/>
                  </a:lnTo>
                  <a:lnTo>
                    <a:pt x="115" y="245"/>
                  </a:lnTo>
                  <a:close/>
                  <a:moveTo>
                    <a:pt x="130" y="231"/>
                  </a:moveTo>
                  <a:lnTo>
                    <a:pt x="130" y="231"/>
                  </a:lnTo>
                  <a:lnTo>
                    <a:pt x="130" y="140"/>
                  </a:lnTo>
                  <a:lnTo>
                    <a:pt x="226" y="140"/>
                  </a:lnTo>
                  <a:lnTo>
                    <a:pt x="226" y="231"/>
                  </a:lnTo>
                  <a:lnTo>
                    <a:pt x="130" y="231"/>
                  </a:lnTo>
                  <a:close/>
                  <a:moveTo>
                    <a:pt x="233" y="95"/>
                  </a:moveTo>
                  <a:lnTo>
                    <a:pt x="233" y="95"/>
                  </a:lnTo>
                  <a:cubicBezTo>
                    <a:pt x="240" y="95"/>
                    <a:pt x="246" y="101"/>
                    <a:pt x="246" y="107"/>
                  </a:cubicBezTo>
                  <a:cubicBezTo>
                    <a:pt x="246" y="114"/>
                    <a:pt x="240" y="120"/>
                    <a:pt x="233" y="120"/>
                  </a:cubicBezTo>
                  <a:cubicBezTo>
                    <a:pt x="226" y="120"/>
                    <a:pt x="221" y="114"/>
                    <a:pt x="221" y="107"/>
                  </a:cubicBezTo>
                  <a:cubicBezTo>
                    <a:pt x="221" y="101"/>
                    <a:pt x="226" y="95"/>
                    <a:pt x="233" y="95"/>
                  </a:cubicBezTo>
                  <a:close/>
                  <a:moveTo>
                    <a:pt x="123" y="95"/>
                  </a:moveTo>
                  <a:lnTo>
                    <a:pt x="123" y="95"/>
                  </a:lnTo>
                  <a:cubicBezTo>
                    <a:pt x="129" y="95"/>
                    <a:pt x="135" y="101"/>
                    <a:pt x="135" y="107"/>
                  </a:cubicBezTo>
                  <a:cubicBezTo>
                    <a:pt x="135" y="114"/>
                    <a:pt x="129" y="120"/>
                    <a:pt x="123" y="120"/>
                  </a:cubicBezTo>
                  <a:cubicBezTo>
                    <a:pt x="116" y="120"/>
                    <a:pt x="110" y="114"/>
                    <a:pt x="110" y="107"/>
                  </a:cubicBezTo>
                  <a:cubicBezTo>
                    <a:pt x="110" y="101"/>
                    <a:pt x="116" y="95"/>
                    <a:pt x="123"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grpSp>
      <p:grpSp>
        <p:nvGrpSpPr>
          <p:cNvPr id="41" name="组合 40"/>
          <p:cNvGrpSpPr/>
          <p:nvPr/>
        </p:nvGrpSpPr>
        <p:grpSpPr>
          <a:xfrm>
            <a:off x="11280775" y="332656"/>
            <a:ext cx="495300" cy="509588"/>
            <a:chOff x="9559926" y="5013176"/>
            <a:chExt cx="495300" cy="509588"/>
          </a:xfrm>
        </p:grpSpPr>
        <p:sp>
          <p:nvSpPr>
            <p:cNvPr id="18" name="Oval 13"/>
            <p:cNvSpPr>
              <a:spLocks noChangeArrowheads="1"/>
            </p:cNvSpPr>
            <p:nvPr/>
          </p:nvSpPr>
          <p:spPr bwMode="auto">
            <a:xfrm>
              <a:off x="9559926" y="5013176"/>
              <a:ext cx="495300" cy="509588"/>
            </a:xfrm>
            <a:prstGeom prst="ellipse">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23" name="Freeform 18"/>
            <p:cNvSpPr>
              <a:spLocks noEditPoints="1"/>
            </p:cNvSpPr>
            <p:nvPr/>
          </p:nvSpPr>
          <p:spPr bwMode="auto">
            <a:xfrm>
              <a:off x="9685338" y="5114776"/>
              <a:ext cx="300037" cy="290513"/>
            </a:xfrm>
            <a:custGeom>
              <a:avLst/>
              <a:gdLst>
                <a:gd name="T0" fmla="*/ 13 w 387"/>
                <a:gd name="T1" fmla="*/ 287 h 362"/>
                <a:gd name="T2" fmla="*/ 276 w 387"/>
                <a:gd name="T3" fmla="*/ 215 h 362"/>
                <a:gd name="T4" fmla="*/ 253 w 387"/>
                <a:gd name="T5" fmla="*/ 297 h 362"/>
                <a:gd name="T6" fmla="*/ 245 w 387"/>
                <a:gd name="T7" fmla="*/ 226 h 362"/>
                <a:gd name="T8" fmla="*/ 245 w 387"/>
                <a:gd name="T9" fmla="*/ 163 h 362"/>
                <a:gd name="T10" fmla="*/ 238 w 387"/>
                <a:gd name="T11" fmla="*/ 166 h 362"/>
                <a:gd name="T12" fmla="*/ 244 w 387"/>
                <a:gd name="T13" fmla="*/ 175 h 362"/>
                <a:gd name="T14" fmla="*/ 250 w 387"/>
                <a:gd name="T15" fmla="*/ 173 h 362"/>
                <a:gd name="T16" fmla="*/ 214 w 387"/>
                <a:gd name="T17" fmla="*/ 181 h 362"/>
                <a:gd name="T18" fmla="*/ 217 w 387"/>
                <a:gd name="T19" fmla="*/ 193 h 362"/>
                <a:gd name="T20" fmla="*/ 221 w 387"/>
                <a:gd name="T21" fmla="*/ 189 h 362"/>
                <a:gd name="T22" fmla="*/ 195 w 387"/>
                <a:gd name="T23" fmla="*/ 205 h 362"/>
                <a:gd name="T24" fmla="*/ 192 w 387"/>
                <a:gd name="T25" fmla="*/ 211 h 362"/>
                <a:gd name="T26" fmla="*/ 201 w 387"/>
                <a:gd name="T27" fmla="*/ 216 h 362"/>
                <a:gd name="T28" fmla="*/ 204 w 387"/>
                <a:gd name="T29" fmla="*/ 210 h 362"/>
                <a:gd name="T30" fmla="*/ 183 w 387"/>
                <a:gd name="T31" fmla="*/ 240 h 362"/>
                <a:gd name="T32" fmla="*/ 193 w 387"/>
                <a:gd name="T33" fmla="*/ 247 h 362"/>
                <a:gd name="T34" fmla="*/ 194 w 387"/>
                <a:gd name="T35" fmla="*/ 241 h 362"/>
                <a:gd name="T36" fmla="*/ 185 w 387"/>
                <a:gd name="T37" fmla="*/ 270 h 362"/>
                <a:gd name="T38" fmla="*/ 187 w 387"/>
                <a:gd name="T39" fmla="*/ 277 h 362"/>
                <a:gd name="T40" fmla="*/ 196 w 387"/>
                <a:gd name="T41" fmla="*/ 273 h 362"/>
                <a:gd name="T42" fmla="*/ 195 w 387"/>
                <a:gd name="T43" fmla="*/ 267 h 362"/>
                <a:gd name="T44" fmla="*/ 200 w 387"/>
                <a:gd name="T45" fmla="*/ 304 h 362"/>
                <a:gd name="T46" fmla="*/ 212 w 387"/>
                <a:gd name="T47" fmla="*/ 302 h 362"/>
                <a:gd name="T48" fmla="*/ 208 w 387"/>
                <a:gd name="T49" fmla="*/ 297 h 362"/>
                <a:gd name="T50" fmla="*/ 221 w 387"/>
                <a:gd name="T51" fmla="*/ 325 h 362"/>
                <a:gd name="T52" fmla="*/ 227 w 387"/>
                <a:gd name="T53" fmla="*/ 329 h 362"/>
                <a:gd name="T54" fmla="*/ 232 w 387"/>
                <a:gd name="T55" fmla="*/ 320 h 362"/>
                <a:gd name="T56" fmla="*/ 227 w 387"/>
                <a:gd name="T57" fmla="*/ 316 h 362"/>
                <a:gd name="T58" fmla="*/ 254 w 387"/>
                <a:gd name="T59" fmla="*/ 340 h 362"/>
                <a:gd name="T60" fmla="*/ 261 w 387"/>
                <a:gd name="T61" fmla="*/ 342 h 362"/>
                <a:gd name="T62" fmla="*/ 257 w 387"/>
                <a:gd name="T63" fmla="*/ 330 h 362"/>
                <a:gd name="T64" fmla="*/ 284 w 387"/>
                <a:gd name="T65" fmla="*/ 342 h 362"/>
                <a:gd name="T66" fmla="*/ 291 w 387"/>
                <a:gd name="T67" fmla="*/ 341 h 362"/>
                <a:gd name="T68" fmla="*/ 290 w 387"/>
                <a:gd name="T69" fmla="*/ 331 h 362"/>
                <a:gd name="T70" fmla="*/ 284 w 387"/>
                <a:gd name="T71" fmla="*/ 332 h 362"/>
                <a:gd name="T72" fmla="*/ 319 w 387"/>
                <a:gd name="T73" fmla="*/ 332 h 362"/>
                <a:gd name="T74" fmla="*/ 325 w 387"/>
                <a:gd name="T75" fmla="*/ 328 h 362"/>
                <a:gd name="T76" fmla="*/ 315 w 387"/>
                <a:gd name="T77" fmla="*/ 321 h 362"/>
                <a:gd name="T78" fmla="*/ 343 w 387"/>
                <a:gd name="T79" fmla="*/ 313 h 362"/>
                <a:gd name="T80" fmla="*/ 347 w 387"/>
                <a:gd name="T81" fmla="*/ 308 h 362"/>
                <a:gd name="T82" fmla="*/ 340 w 387"/>
                <a:gd name="T83" fmla="*/ 300 h 362"/>
                <a:gd name="T84" fmla="*/ 336 w 387"/>
                <a:gd name="T85" fmla="*/ 305 h 362"/>
                <a:gd name="T86" fmla="*/ 362 w 387"/>
                <a:gd name="T87" fmla="*/ 282 h 362"/>
                <a:gd name="T88" fmla="*/ 364 w 387"/>
                <a:gd name="T89" fmla="*/ 275 h 362"/>
                <a:gd name="T90" fmla="*/ 352 w 387"/>
                <a:gd name="T91" fmla="*/ 276 h 362"/>
                <a:gd name="T92" fmla="*/ 367 w 387"/>
                <a:gd name="T93" fmla="*/ 252 h 362"/>
                <a:gd name="T94" fmla="*/ 367 w 387"/>
                <a:gd name="T95" fmla="*/ 245 h 362"/>
                <a:gd name="T96" fmla="*/ 356 w 387"/>
                <a:gd name="T97" fmla="*/ 244 h 362"/>
                <a:gd name="T98" fmla="*/ 356 w 387"/>
                <a:gd name="T99" fmla="*/ 250 h 362"/>
                <a:gd name="T100" fmla="*/ 360 w 387"/>
                <a:gd name="T101" fmla="*/ 215 h 362"/>
                <a:gd name="T102" fmla="*/ 357 w 387"/>
                <a:gd name="T103" fmla="*/ 208 h 362"/>
                <a:gd name="T104" fmla="*/ 350 w 387"/>
                <a:gd name="T105" fmla="*/ 218 h 362"/>
                <a:gd name="T106" fmla="*/ 344 w 387"/>
                <a:gd name="T107" fmla="*/ 190 h 362"/>
                <a:gd name="T108" fmla="*/ 340 w 387"/>
                <a:gd name="T109" fmla="*/ 185 h 362"/>
                <a:gd name="T110" fmla="*/ 331 w 387"/>
                <a:gd name="T111" fmla="*/ 191 h 362"/>
                <a:gd name="T112" fmla="*/ 335 w 387"/>
                <a:gd name="T113" fmla="*/ 196 h 362"/>
                <a:gd name="T114" fmla="*/ 315 w 387"/>
                <a:gd name="T115" fmla="*/ 168 h 362"/>
                <a:gd name="T116" fmla="*/ 309 w 387"/>
                <a:gd name="T117" fmla="*/ 165 h 362"/>
                <a:gd name="T118" fmla="*/ 308 w 387"/>
                <a:gd name="T119" fmla="*/ 176 h 362"/>
                <a:gd name="T120" fmla="*/ 275 w 387"/>
                <a:gd name="T121" fmla="*/ 138 h 362"/>
                <a:gd name="T122" fmla="*/ 215 w 387"/>
                <a:gd name="T123" fmla="*/ 5 h 362"/>
                <a:gd name="T124" fmla="*/ 18 w 387"/>
                <a:gd name="T125" fmla="*/ 9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7" h="362">
                  <a:moveTo>
                    <a:pt x="30" y="269"/>
                  </a:moveTo>
                  <a:cubicBezTo>
                    <a:pt x="50" y="267"/>
                    <a:pt x="69" y="266"/>
                    <a:pt x="88" y="265"/>
                  </a:cubicBezTo>
                  <a:cubicBezTo>
                    <a:pt x="76" y="265"/>
                    <a:pt x="65" y="264"/>
                    <a:pt x="53" y="262"/>
                  </a:cubicBezTo>
                  <a:cubicBezTo>
                    <a:pt x="43" y="261"/>
                    <a:pt x="35" y="254"/>
                    <a:pt x="35" y="244"/>
                  </a:cubicBezTo>
                  <a:cubicBezTo>
                    <a:pt x="35" y="230"/>
                    <a:pt x="35" y="215"/>
                    <a:pt x="35" y="201"/>
                  </a:cubicBezTo>
                  <a:cubicBezTo>
                    <a:pt x="35" y="191"/>
                    <a:pt x="43" y="184"/>
                    <a:pt x="53" y="183"/>
                  </a:cubicBezTo>
                  <a:cubicBezTo>
                    <a:pt x="89" y="180"/>
                    <a:pt x="124" y="178"/>
                    <a:pt x="160" y="179"/>
                  </a:cubicBezTo>
                  <a:cubicBezTo>
                    <a:pt x="147" y="200"/>
                    <a:pt x="140" y="224"/>
                    <a:pt x="140" y="250"/>
                  </a:cubicBezTo>
                  <a:cubicBezTo>
                    <a:pt x="140" y="288"/>
                    <a:pt x="155" y="322"/>
                    <a:pt x="179" y="346"/>
                  </a:cubicBezTo>
                  <a:cubicBezTo>
                    <a:pt x="181" y="347"/>
                    <a:pt x="182" y="349"/>
                    <a:pt x="184" y="350"/>
                  </a:cubicBezTo>
                  <a:cubicBezTo>
                    <a:pt x="133" y="355"/>
                    <a:pt x="82" y="354"/>
                    <a:pt x="30" y="348"/>
                  </a:cubicBezTo>
                  <a:cubicBezTo>
                    <a:pt x="21" y="347"/>
                    <a:pt x="13" y="340"/>
                    <a:pt x="13" y="330"/>
                  </a:cubicBezTo>
                  <a:cubicBezTo>
                    <a:pt x="13" y="316"/>
                    <a:pt x="13" y="301"/>
                    <a:pt x="13" y="287"/>
                  </a:cubicBezTo>
                  <a:cubicBezTo>
                    <a:pt x="13" y="277"/>
                    <a:pt x="21" y="270"/>
                    <a:pt x="30" y="269"/>
                  </a:cubicBezTo>
                  <a:close/>
                  <a:moveTo>
                    <a:pt x="266" y="159"/>
                  </a:moveTo>
                  <a:lnTo>
                    <a:pt x="266" y="159"/>
                  </a:lnTo>
                  <a:cubicBezTo>
                    <a:pt x="273" y="158"/>
                    <a:pt x="281" y="157"/>
                    <a:pt x="288" y="159"/>
                  </a:cubicBezTo>
                  <a:cubicBezTo>
                    <a:pt x="287" y="163"/>
                    <a:pt x="287" y="167"/>
                    <a:pt x="287" y="171"/>
                  </a:cubicBezTo>
                  <a:cubicBezTo>
                    <a:pt x="280" y="170"/>
                    <a:pt x="273" y="170"/>
                    <a:pt x="267" y="171"/>
                  </a:cubicBezTo>
                  <a:cubicBezTo>
                    <a:pt x="267" y="167"/>
                    <a:pt x="266" y="163"/>
                    <a:pt x="266" y="159"/>
                  </a:cubicBezTo>
                  <a:close/>
                  <a:moveTo>
                    <a:pt x="307" y="231"/>
                  </a:moveTo>
                  <a:lnTo>
                    <a:pt x="307" y="231"/>
                  </a:lnTo>
                  <a:lnTo>
                    <a:pt x="281" y="231"/>
                  </a:lnTo>
                  <a:lnTo>
                    <a:pt x="281" y="226"/>
                  </a:lnTo>
                  <a:cubicBezTo>
                    <a:pt x="281" y="222"/>
                    <a:pt x="280" y="219"/>
                    <a:pt x="280" y="217"/>
                  </a:cubicBezTo>
                  <a:cubicBezTo>
                    <a:pt x="279" y="216"/>
                    <a:pt x="278" y="215"/>
                    <a:pt x="276" y="215"/>
                  </a:cubicBezTo>
                  <a:cubicBezTo>
                    <a:pt x="274" y="215"/>
                    <a:pt x="273" y="216"/>
                    <a:pt x="272" y="217"/>
                  </a:cubicBezTo>
                  <a:cubicBezTo>
                    <a:pt x="272" y="218"/>
                    <a:pt x="271" y="220"/>
                    <a:pt x="271" y="223"/>
                  </a:cubicBezTo>
                  <a:cubicBezTo>
                    <a:pt x="271" y="227"/>
                    <a:pt x="272" y="230"/>
                    <a:pt x="274" y="231"/>
                  </a:cubicBezTo>
                  <a:cubicBezTo>
                    <a:pt x="275" y="233"/>
                    <a:pt x="280" y="236"/>
                    <a:pt x="288" y="241"/>
                  </a:cubicBezTo>
                  <a:cubicBezTo>
                    <a:pt x="294" y="245"/>
                    <a:pt x="299" y="248"/>
                    <a:pt x="301" y="250"/>
                  </a:cubicBezTo>
                  <a:cubicBezTo>
                    <a:pt x="304" y="252"/>
                    <a:pt x="306" y="255"/>
                    <a:pt x="307" y="259"/>
                  </a:cubicBezTo>
                  <a:cubicBezTo>
                    <a:pt x="309" y="263"/>
                    <a:pt x="310" y="268"/>
                    <a:pt x="310" y="274"/>
                  </a:cubicBezTo>
                  <a:cubicBezTo>
                    <a:pt x="310" y="283"/>
                    <a:pt x="308" y="290"/>
                    <a:pt x="303" y="295"/>
                  </a:cubicBezTo>
                  <a:cubicBezTo>
                    <a:pt x="299" y="301"/>
                    <a:pt x="292" y="304"/>
                    <a:pt x="283" y="305"/>
                  </a:cubicBezTo>
                  <a:lnTo>
                    <a:pt x="283" y="315"/>
                  </a:lnTo>
                  <a:lnTo>
                    <a:pt x="271" y="315"/>
                  </a:lnTo>
                  <a:lnTo>
                    <a:pt x="271" y="305"/>
                  </a:lnTo>
                  <a:cubicBezTo>
                    <a:pt x="264" y="304"/>
                    <a:pt x="258" y="302"/>
                    <a:pt x="253" y="297"/>
                  </a:cubicBezTo>
                  <a:cubicBezTo>
                    <a:pt x="248" y="292"/>
                    <a:pt x="245" y="284"/>
                    <a:pt x="245" y="272"/>
                  </a:cubicBezTo>
                  <a:lnTo>
                    <a:pt x="245" y="267"/>
                  </a:lnTo>
                  <a:lnTo>
                    <a:pt x="271" y="267"/>
                  </a:lnTo>
                  <a:lnTo>
                    <a:pt x="271" y="274"/>
                  </a:lnTo>
                  <a:cubicBezTo>
                    <a:pt x="271" y="281"/>
                    <a:pt x="271" y="285"/>
                    <a:pt x="272" y="287"/>
                  </a:cubicBezTo>
                  <a:cubicBezTo>
                    <a:pt x="272" y="288"/>
                    <a:pt x="274" y="289"/>
                    <a:pt x="276" y="289"/>
                  </a:cubicBezTo>
                  <a:cubicBezTo>
                    <a:pt x="277" y="289"/>
                    <a:pt x="279" y="289"/>
                    <a:pt x="280" y="288"/>
                  </a:cubicBezTo>
                  <a:cubicBezTo>
                    <a:pt x="280" y="286"/>
                    <a:pt x="281" y="285"/>
                    <a:pt x="281" y="282"/>
                  </a:cubicBezTo>
                  <a:cubicBezTo>
                    <a:pt x="281" y="276"/>
                    <a:pt x="280" y="272"/>
                    <a:pt x="280" y="270"/>
                  </a:cubicBezTo>
                  <a:cubicBezTo>
                    <a:pt x="279" y="267"/>
                    <a:pt x="276" y="264"/>
                    <a:pt x="271" y="262"/>
                  </a:cubicBezTo>
                  <a:cubicBezTo>
                    <a:pt x="263" y="257"/>
                    <a:pt x="258" y="253"/>
                    <a:pt x="255" y="251"/>
                  </a:cubicBezTo>
                  <a:cubicBezTo>
                    <a:pt x="252" y="248"/>
                    <a:pt x="250" y="245"/>
                    <a:pt x="248" y="241"/>
                  </a:cubicBezTo>
                  <a:cubicBezTo>
                    <a:pt x="246" y="236"/>
                    <a:pt x="245" y="232"/>
                    <a:pt x="245" y="226"/>
                  </a:cubicBezTo>
                  <a:cubicBezTo>
                    <a:pt x="245" y="218"/>
                    <a:pt x="247" y="212"/>
                    <a:pt x="251" y="208"/>
                  </a:cubicBezTo>
                  <a:cubicBezTo>
                    <a:pt x="256" y="203"/>
                    <a:pt x="262" y="201"/>
                    <a:pt x="271" y="200"/>
                  </a:cubicBezTo>
                  <a:lnTo>
                    <a:pt x="271" y="191"/>
                  </a:lnTo>
                  <a:lnTo>
                    <a:pt x="283" y="191"/>
                  </a:lnTo>
                  <a:lnTo>
                    <a:pt x="283" y="200"/>
                  </a:lnTo>
                  <a:cubicBezTo>
                    <a:pt x="291" y="201"/>
                    <a:pt x="297" y="203"/>
                    <a:pt x="301" y="208"/>
                  </a:cubicBezTo>
                  <a:cubicBezTo>
                    <a:pt x="305" y="212"/>
                    <a:pt x="307" y="218"/>
                    <a:pt x="307" y="226"/>
                  </a:cubicBezTo>
                  <a:cubicBezTo>
                    <a:pt x="307" y="227"/>
                    <a:pt x="307" y="229"/>
                    <a:pt x="307" y="231"/>
                  </a:cubicBezTo>
                  <a:close/>
                  <a:moveTo>
                    <a:pt x="247" y="163"/>
                  </a:moveTo>
                  <a:lnTo>
                    <a:pt x="247" y="163"/>
                  </a:lnTo>
                  <a:lnTo>
                    <a:pt x="246" y="163"/>
                  </a:lnTo>
                  <a:lnTo>
                    <a:pt x="246" y="163"/>
                  </a:lnTo>
                  <a:lnTo>
                    <a:pt x="245" y="163"/>
                  </a:lnTo>
                  <a:lnTo>
                    <a:pt x="245" y="163"/>
                  </a:lnTo>
                  <a:lnTo>
                    <a:pt x="244" y="164"/>
                  </a:lnTo>
                  <a:lnTo>
                    <a:pt x="244" y="164"/>
                  </a:lnTo>
                  <a:lnTo>
                    <a:pt x="243" y="164"/>
                  </a:lnTo>
                  <a:lnTo>
                    <a:pt x="243" y="164"/>
                  </a:lnTo>
                  <a:lnTo>
                    <a:pt x="242" y="164"/>
                  </a:lnTo>
                  <a:lnTo>
                    <a:pt x="242" y="164"/>
                  </a:lnTo>
                  <a:lnTo>
                    <a:pt x="241" y="165"/>
                  </a:lnTo>
                  <a:lnTo>
                    <a:pt x="241" y="165"/>
                  </a:lnTo>
                  <a:lnTo>
                    <a:pt x="240" y="165"/>
                  </a:lnTo>
                  <a:lnTo>
                    <a:pt x="239" y="165"/>
                  </a:lnTo>
                  <a:lnTo>
                    <a:pt x="239" y="166"/>
                  </a:lnTo>
                  <a:lnTo>
                    <a:pt x="238" y="166"/>
                  </a:lnTo>
                  <a:lnTo>
                    <a:pt x="238" y="166"/>
                  </a:lnTo>
                  <a:lnTo>
                    <a:pt x="237" y="166"/>
                  </a:lnTo>
                  <a:lnTo>
                    <a:pt x="237" y="166"/>
                  </a:lnTo>
                  <a:lnTo>
                    <a:pt x="236" y="167"/>
                  </a:lnTo>
                  <a:lnTo>
                    <a:pt x="236" y="167"/>
                  </a:lnTo>
                  <a:lnTo>
                    <a:pt x="241" y="176"/>
                  </a:lnTo>
                  <a:lnTo>
                    <a:pt x="241" y="176"/>
                  </a:lnTo>
                  <a:lnTo>
                    <a:pt x="241" y="176"/>
                  </a:lnTo>
                  <a:lnTo>
                    <a:pt x="242" y="176"/>
                  </a:lnTo>
                  <a:lnTo>
                    <a:pt x="242" y="176"/>
                  </a:lnTo>
                  <a:lnTo>
                    <a:pt x="243" y="175"/>
                  </a:lnTo>
                  <a:lnTo>
                    <a:pt x="243" y="175"/>
                  </a:lnTo>
                  <a:lnTo>
                    <a:pt x="244" y="175"/>
                  </a:lnTo>
                  <a:lnTo>
                    <a:pt x="244" y="175"/>
                  </a:lnTo>
                  <a:lnTo>
                    <a:pt x="244" y="175"/>
                  </a:lnTo>
                  <a:lnTo>
                    <a:pt x="245" y="175"/>
                  </a:lnTo>
                  <a:lnTo>
                    <a:pt x="245" y="174"/>
                  </a:lnTo>
                  <a:lnTo>
                    <a:pt x="246" y="174"/>
                  </a:lnTo>
                  <a:lnTo>
                    <a:pt x="246" y="174"/>
                  </a:lnTo>
                  <a:lnTo>
                    <a:pt x="247" y="174"/>
                  </a:lnTo>
                  <a:lnTo>
                    <a:pt x="247" y="174"/>
                  </a:lnTo>
                  <a:lnTo>
                    <a:pt x="248" y="173"/>
                  </a:lnTo>
                  <a:lnTo>
                    <a:pt x="248" y="173"/>
                  </a:lnTo>
                  <a:lnTo>
                    <a:pt x="249" y="173"/>
                  </a:lnTo>
                  <a:lnTo>
                    <a:pt x="249" y="173"/>
                  </a:lnTo>
                  <a:lnTo>
                    <a:pt x="250" y="173"/>
                  </a:lnTo>
                  <a:lnTo>
                    <a:pt x="250" y="173"/>
                  </a:lnTo>
                  <a:lnTo>
                    <a:pt x="247" y="163"/>
                  </a:lnTo>
                  <a:close/>
                  <a:moveTo>
                    <a:pt x="217" y="178"/>
                  </a:moveTo>
                  <a:lnTo>
                    <a:pt x="217" y="178"/>
                  </a:lnTo>
                  <a:lnTo>
                    <a:pt x="217" y="179"/>
                  </a:lnTo>
                  <a:lnTo>
                    <a:pt x="217" y="179"/>
                  </a:lnTo>
                  <a:lnTo>
                    <a:pt x="216" y="179"/>
                  </a:lnTo>
                  <a:lnTo>
                    <a:pt x="216" y="180"/>
                  </a:lnTo>
                  <a:lnTo>
                    <a:pt x="215" y="180"/>
                  </a:lnTo>
                  <a:lnTo>
                    <a:pt x="215" y="180"/>
                  </a:lnTo>
                  <a:lnTo>
                    <a:pt x="215" y="181"/>
                  </a:lnTo>
                  <a:lnTo>
                    <a:pt x="214" y="181"/>
                  </a:lnTo>
                  <a:lnTo>
                    <a:pt x="214" y="181"/>
                  </a:lnTo>
                  <a:lnTo>
                    <a:pt x="213" y="182"/>
                  </a:lnTo>
                  <a:lnTo>
                    <a:pt x="213" y="182"/>
                  </a:lnTo>
                  <a:lnTo>
                    <a:pt x="212" y="183"/>
                  </a:lnTo>
                  <a:lnTo>
                    <a:pt x="212" y="183"/>
                  </a:lnTo>
                  <a:lnTo>
                    <a:pt x="212" y="183"/>
                  </a:lnTo>
                  <a:lnTo>
                    <a:pt x="211" y="184"/>
                  </a:lnTo>
                  <a:lnTo>
                    <a:pt x="211" y="184"/>
                  </a:lnTo>
                  <a:lnTo>
                    <a:pt x="210" y="184"/>
                  </a:lnTo>
                  <a:lnTo>
                    <a:pt x="210" y="185"/>
                  </a:lnTo>
                  <a:lnTo>
                    <a:pt x="210" y="185"/>
                  </a:lnTo>
                  <a:lnTo>
                    <a:pt x="209" y="186"/>
                  </a:lnTo>
                  <a:lnTo>
                    <a:pt x="209" y="186"/>
                  </a:lnTo>
                  <a:lnTo>
                    <a:pt x="217" y="193"/>
                  </a:lnTo>
                  <a:lnTo>
                    <a:pt x="217" y="193"/>
                  </a:lnTo>
                  <a:lnTo>
                    <a:pt x="217" y="193"/>
                  </a:lnTo>
                  <a:lnTo>
                    <a:pt x="218" y="192"/>
                  </a:lnTo>
                  <a:lnTo>
                    <a:pt x="218" y="192"/>
                  </a:lnTo>
                  <a:lnTo>
                    <a:pt x="218" y="192"/>
                  </a:lnTo>
                  <a:lnTo>
                    <a:pt x="219" y="191"/>
                  </a:lnTo>
                  <a:lnTo>
                    <a:pt x="219" y="191"/>
                  </a:lnTo>
                  <a:lnTo>
                    <a:pt x="219" y="191"/>
                  </a:lnTo>
                  <a:lnTo>
                    <a:pt x="220" y="190"/>
                  </a:lnTo>
                  <a:lnTo>
                    <a:pt x="220" y="190"/>
                  </a:lnTo>
                  <a:lnTo>
                    <a:pt x="220" y="190"/>
                  </a:lnTo>
                  <a:lnTo>
                    <a:pt x="221" y="189"/>
                  </a:lnTo>
                  <a:lnTo>
                    <a:pt x="221" y="189"/>
                  </a:lnTo>
                  <a:lnTo>
                    <a:pt x="221" y="189"/>
                  </a:lnTo>
                  <a:lnTo>
                    <a:pt x="222" y="188"/>
                  </a:lnTo>
                  <a:lnTo>
                    <a:pt x="222" y="188"/>
                  </a:lnTo>
                  <a:lnTo>
                    <a:pt x="223" y="188"/>
                  </a:lnTo>
                  <a:lnTo>
                    <a:pt x="223" y="188"/>
                  </a:lnTo>
                  <a:lnTo>
                    <a:pt x="223" y="187"/>
                  </a:lnTo>
                  <a:lnTo>
                    <a:pt x="224" y="187"/>
                  </a:lnTo>
                  <a:lnTo>
                    <a:pt x="224" y="187"/>
                  </a:lnTo>
                  <a:lnTo>
                    <a:pt x="217" y="178"/>
                  </a:lnTo>
                  <a:close/>
                  <a:moveTo>
                    <a:pt x="195" y="204"/>
                  </a:moveTo>
                  <a:lnTo>
                    <a:pt x="195" y="204"/>
                  </a:lnTo>
                  <a:lnTo>
                    <a:pt x="195" y="204"/>
                  </a:lnTo>
                  <a:lnTo>
                    <a:pt x="195" y="205"/>
                  </a:lnTo>
                  <a:lnTo>
                    <a:pt x="195" y="205"/>
                  </a:lnTo>
                  <a:lnTo>
                    <a:pt x="194" y="206"/>
                  </a:lnTo>
                  <a:lnTo>
                    <a:pt x="194" y="206"/>
                  </a:lnTo>
                  <a:lnTo>
                    <a:pt x="194" y="206"/>
                  </a:lnTo>
                  <a:lnTo>
                    <a:pt x="194" y="207"/>
                  </a:lnTo>
                  <a:lnTo>
                    <a:pt x="193" y="207"/>
                  </a:lnTo>
                  <a:lnTo>
                    <a:pt x="193" y="208"/>
                  </a:lnTo>
                  <a:lnTo>
                    <a:pt x="193" y="208"/>
                  </a:lnTo>
                  <a:lnTo>
                    <a:pt x="193" y="209"/>
                  </a:lnTo>
                  <a:lnTo>
                    <a:pt x="192" y="209"/>
                  </a:lnTo>
                  <a:lnTo>
                    <a:pt x="192" y="210"/>
                  </a:lnTo>
                  <a:lnTo>
                    <a:pt x="192" y="210"/>
                  </a:lnTo>
                  <a:lnTo>
                    <a:pt x="192" y="211"/>
                  </a:lnTo>
                  <a:lnTo>
                    <a:pt x="191" y="211"/>
                  </a:lnTo>
                  <a:lnTo>
                    <a:pt x="191" y="212"/>
                  </a:lnTo>
                  <a:lnTo>
                    <a:pt x="191" y="213"/>
                  </a:lnTo>
                  <a:lnTo>
                    <a:pt x="191" y="213"/>
                  </a:lnTo>
                  <a:lnTo>
                    <a:pt x="190" y="214"/>
                  </a:lnTo>
                  <a:lnTo>
                    <a:pt x="190" y="214"/>
                  </a:lnTo>
                  <a:lnTo>
                    <a:pt x="200" y="218"/>
                  </a:lnTo>
                  <a:lnTo>
                    <a:pt x="200" y="218"/>
                  </a:lnTo>
                  <a:lnTo>
                    <a:pt x="200" y="217"/>
                  </a:lnTo>
                  <a:lnTo>
                    <a:pt x="200" y="217"/>
                  </a:lnTo>
                  <a:lnTo>
                    <a:pt x="201" y="216"/>
                  </a:lnTo>
                  <a:lnTo>
                    <a:pt x="201" y="216"/>
                  </a:lnTo>
                  <a:lnTo>
                    <a:pt x="201" y="216"/>
                  </a:lnTo>
                  <a:lnTo>
                    <a:pt x="201" y="215"/>
                  </a:lnTo>
                  <a:lnTo>
                    <a:pt x="202" y="215"/>
                  </a:lnTo>
                  <a:lnTo>
                    <a:pt x="202" y="214"/>
                  </a:lnTo>
                  <a:lnTo>
                    <a:pt x="202" y="214"/>
                  </a:lnTo>
                  <a:lnTo>
                    <a:pt x="202" y="213"/>
                  </a:lnTo>
                  <a:lnTo>
                    <a:pt x="202" y="213"/>
                  </a:lnTo>
                  <a:lnTo>
                    <a:pt x="203" y="212"/>
                  </a:lnTo>
                  <a:lnTo>
                    <a:pt x="203" y="212"/>
                  </a:lnTo>
                  <a:lnTo>
                    <a:pt x="203" y="212"/>
                  </a:lnTo>
                  <a:lnTo>
                    <a:pt x="203" y="211"/>
                  </a:lnTo>
                  <a:lnTo>
                    <a:pt x="204" y="211"/>
                  </a:lnTo>
                  <a:lnTo>
                    <a:pt x="204" y="210"/>
                  </a:lnTo>
                  <a:lnTo>
                    <a:pt x="204" y="210"/>
                  </a:lnTo>
                  <a:lnTo>
                    <a:pt x="204" y="209"/>
                  </a:lnTo>
                  <a:lnTo>
                    <a:pt x="204" y="209"/>
                  </a:lnTo>
                  <a:lnTo>
                    <a:pt x="195" y="204"/>
                  </a:lnTo>
                  <a:close/>
                  <a:moveTo>
                    <a:pt x="184" y="235"/>
                  </a:moveTo>
                  <a:lnTo>
                    <a:pt x="184" y="235"/>
                  </a:lnTo>
                  <a:lnTo>
                    <a:pt x="184" y="236"/>
                  </a:lnTo>
                  <a:lnTo>
                    <a:pt x="184" y="236"/>
                  </a:lnTo>
                  <a:lnTo>
                    <a:pt x="184" y="237"/>
                  </a:lnTo>
                  <a:lnTo>
                    <a:pt x="184" y="238"/>
                  </a:lnTo>
                  <a:lnTo>
                    <a:pt x="183" y="238"/>
                  </a:lnTo>
                  <a:lnTo>
                    <a:pt x="183" y="239"/>
                  </a:lnTo>
                  <a:lnTo>
                    <a:pt x="183" y="239"/>
                  </a:lnTo>
                  <a:lnTo>
                    <a:pt x="183" y="240"/>
                  </a:lnTo>
                  <a:lnTo>
                    <a:pt x="183" y="240"/>
                  </a:lnTo>
                  <a:lnTo>
                    <a:pt x="183" y="241"/>
                  </a:lnTo>
                  <a:lnTo>
                    <a:pt x="183" y="242"/>
                  </a:lnTo>
                  <a:lnTo>
                    <a:pt x="183" y="242"/>
                  </a:lnTo>
                  <a:lnTo>
                    <a:pt x="183" y="243"/>
                  </a:lnTo>
                  <a:lnTo>
                    <a:pt x="183" y="243"/>
                  </a:lnTo>
                  <a:lnTo>
                    <a:pt x="183" y="244"/>
                  </a:lnTo>
                  <a:lnTo>
                    <a:pt x="183" y="245"/>
                  </a:lnTo>
                  <a:lnTo>
                    <a:pt x="183" y="245"/>
                  </a:lnTo>
                  <a:lnTo>
                    <a:pt x="183" y="246"/>
                  </a:lnTo>
                  <a:lnTo>
                    <a:pt x="183" y="246"/>
                  </a:lnTo>
                  <a:lnTo>
                    <a:pt x="183" y="247"/>
                  </a:lnTo>
                  <a:lnTo>
                    <a:pt x="193" y="247"/>
                  </a:lnTo>
                  <a:lnTo>
                    <a:pt x="193" y="247"/>
                  </a:lnTo>
                  <a:lnTo>
                    <a:pt x="193" y="246"/>
                  </a:lnTo>
                  <a:lnTo>
                    <a:pt x="193" y="246"/>
                  </a:lnTo>
                  <a:lnTo>
                    <a:pt x="193" y="245"/>
                  </a:lnTo>
                  <a:lnTo>
                    <a:pt x="193" y="245"/>
                  </a:lnTo>
                  <a:lnTo>
                    <a:pt x="194" y="244"/>
                  </a:lnTo>
                  <a:lnTo>
                    <a:pt x="194" y="244"/>
                  </a:lnTo>
                  <a:lnTo>
                    <a:pt x="194" y="243"/>
                  </a:lnTo>
                  <a:lnTo>
                    <a:pt x="194" y="243"/>
                  </a:lnTo>
                  <a:lnTo>
                    <a:pt x="194" y="242"/>
                  </a:lnTo>
                  <a:lnTo>
                    <a:pt x="194" y="242"/>
                  </a:lnTo>
                  <a:lnTo>
                    <a:pt x="194" y="241"/>
                  </a:lnTo>
                  <a:lnTo>
                    <a:pt x="194" y="241"/>
                  </a:lnTo>
                  <a:lnTo>
                    <a:pt x="194" y="240"/>
                  </a:lnTo>
                  <a:lnTo>
                    <a:pt x="194" y="240"/>
                  </a:lnTo>
                  <a:lnTo>
                    <a:pt x="194" y="239"/>
                  </a:lnTo>
                  <a:lnTo>
                    <a:pt x="194" y="239"/>
                  </a:lnTo>
                  <a:lnTo>
                    <a:pt x="194" y="238"/>
                  </a:lnTo>
                  <a:lnTo>
                    <a:pt x="194" y="238"/>
                  </a:lnTo>
                  <a:lnTo>
                    <a:pt x="194" y="237"/>
                  </a:lnTo>
                  <a:lnTo>
                    <a:pt x="184" y="235"/>
                  </a:lnTo>
                  <a:close/>
                  <a:moveTo>
                    <a:pt x="185" y="269"/>
                  </a:moveTo>
                  <a:lnTo>
                    <a:pt x="185" y="269"/>
                  </a:lnTo>
                  <a:lnTo>
                    <a:pt x="185" y="269"/>
                  </a:lnTo>
                  <a:lnTo>
                    <a:pt x="185" y="270"/>
                  </a:lnTo>
                  <a:lnTo>
                    <a:pt x="185" y="270"/>
                  </a:lnTo>
                  <a:lnTo>
                    <a:pt x="185" y="271"/>
                  </a:lnTo>
                  <a:lnTo>
                    <a:pt x="185" y="271"/>
                  </a:lnTo>
                  <a:lnTo>
                    <a:pt x="185" y="272"/>
                  </a:lnTo>
                  <a:lnTo>
                    <a:pt x="185" y="272"/>
                  </a:lnTo>
                  <a:lnTo>
                    <a:pt x="185" y="273"/>
                  </a:lnTo>
                  <a:lnTo>
                    <a:pt x="186" y="273"/>
                  </a:lnTo>
                  <a:lnTo>
                    <a:pt x="186" y="274"/>
                  </a:lnTo>
                  <a:lnTo>
                    <a:pt x="186" y="275"/>
                  </a:lnTo>
                  <a:lnTo>
                    <a:pt x="186" y="275"/>
                  </a:lnTo>
                  <a:lnTo>
                    <a:pt x="186" y="276"/>
                  </a:lnTo>
                  <a:lnTo>
                    <a:pt x="186" y="276"/>
                  </a:lnTo>
                  <a:lnTo>
                    <a:pt x="186" y="277"/>
                  </a:lnTo>
                  <a:lnTo>
                    <a:pt x="187" y="277"/>
                  </a:lnTo>
                  <a:lnTo>
                    <a:pt x="187" y="278"/>
                  </a:lnTo>
                  <a:lnTo>
                    <a:pt x="187" y="278"/>
                  </a:lnTo>
                  <a:lnTo>
                    <a:pt x="187" y="279"/>
                  </a:lnTo>
                  <a:lnTo>
                    <a:pt x="187" y="279"/>
                  </a:lnTo>
                  <a:lnTo>
                    <a:pt x="187" y="280"/>
                  </a:lnTo>
                  <a:lnTo>
                    <a:pt x="197" y="276"/>
                  </a:lnTo>
                  <a:lnTo>
                    <a:pt x="197" y="276"/>
                  </a:lnTo>
                  <a:lnTo>
                    <a:pt x="197" y="276"/>
                  </a:lnTo>
                  <a:lnTo>
                    <a:pt x="197" y="275"/>
                  </a:lnTo>
                  <a:lnTo>
                    <a:pt x="197" y="275"/>
                  </a:lnTo>
                  <a:lnTo>
                    <a:pt x="197" y="274"/>
                  </a:lnTo>
                  <a:lnTo>
                    <a:pt x="197" y="274"/>
                  </a:lnTo>
                  <a:lnTo>
                    <a:pt x="196" y="273"/>
                  </a:lnTo>
                  <a:lnTo>
                    <a:pt x="196" y="273"/>
                  </a:lnTo>
                  <a:lnTo>
                    <a:pt x="196" y="272"/>
                  </a:lnTo>
                  <a:lnTo>
                    <a:pt x="196" y="272"/>
                  </a:lnTo>
                  <a:lnTo>
                    <a:pt x="196" y="271"/>
                  </a:lnTo>
                  <a:lnTo>
                    <a:pt x="196" y="271"/>
                  </a:lnTo>
                  <a:lnTo>
                    <a:pt x="196" y="270"/>
                  </a:lnTo>
                  <a:lnTo>
                    <a:pt x="196" y="270"/>
                  </a:lnTo>
                  <a:lnTo>
                    <a:pt x="195" y="269"/>
                  </a:lnTo>
                  <a:lnTo>
                    <a:pt x="195" y="269"/>
                  </a:lnTo>
                  <a:lnTo>
                    <a:pt x="195" y="268"/>
                  </a:lnTo>
                  <a:lnTo>
                    <a:pt x="195" y="268"/>
                  </a:lnTo>
                  <a:lnTo>
                    <a:pt x="195" y="267"/>
                  </a:lnTo>
                  <a:lnTo>
                    <a:pt x="195" y="267"/>
                  </a:lnTo>
                  <a:lnTo>
                    <a:pt x="195" y="267"/>
                  </a:lnTo>
                  <a:lnTo>
                    <a:pt x="185" y="269"/>
                  </a:lnTo>
                  <a:close/>
                  <a:moveTo>
                    <a:pt x="197" y="300"/>
                  </a:moveTo>
                  <a:lnTo>
                    <a:pt x="197" y="300"/>
                  </a:lnTo>
                  <a:lnTo>
                    <a:pt x="197" y="300"/>
                  </a:lnTo>
                  <a:lnTo>
                    <a:pt x="197" y="301"/>
                  </a:lnTo>
                  <a:lnTo>
                    <a:pt x="198" y="301"/>
                  </a:lnTo>
                  <a:lnTo>
                    <a:pt x="198" y="302"/>
                  </a:lnTo>
                  <a:lnTo>
                    <a:pt x="198" y="302"/>
                  </a:lnTo>
                  <a:lnTo>
                    <a:pt x="199" y="302"/>
                  </a:lnTo>
                  <a:lnTo>
                    <a:pt x="199" y="303"/>
                  </a:lnTo>
                  <a:lnTo>
                    <a:pt x="199" y="303"/>
                  </a:lnTo>
                  <a:lnTo>
                    <a:pt x="200" y="304"/>
                  </a:lnTo>
                  <a:lnTo>
                    <a:pt x="200" y="304"/>
                  </a:lnTo>
                  <a:lnTo>
                    <a:pt x="200" y="305"/>
                  </a:lnTo>
                  <a:lnTo>
                    <a:pt x="201" y="305"/>
                  </a:lnTo>
                  <a:lnTo>
                    <a:pt x="201" y="306"/>
                  </a:lnTo>
                  <a:lnTo>
                    <a:pt x="201" y="306"/>
                  </a:lnTo>
                  <a:lnTo>
                    <a:pt x="202" y="306"/>
                  </a:lnTo>
                  <a:lnTo>
                    <a:pt x="202" y="307"/>
                  </a:lnTo>
                  <a:lnTo>
                    <a:pt x="202" y="307"/>
                  </a:lnTo>
                  <a:lnTo>
                    <a:pt x="203" y="308"/>
                  </a:lnTo>
                  <a:lnTo>
                    <a:pt x="203" y="308"/>
                  </a:lnTo>
                  <a:lnTo>
                    <a:pt x="203" y="309"/>
                  </a:lnTo>
                  <a:lnTo>
                    <a:pt x="204" y="309"/>
                  </a:lnTo>
                  <a:lnTo>
                    <a:pt x="212" y="302"/>
                  </a:lnTo>
                  <a:lnTo>
                    <a:pt x="212" y="302"/>
                  </a:lnTo>
                  <a:lnTo>
                    <a:pt x="211" y="302"/>
                  </a:lnTo>
                  <a:lnTo>
                    <a:pt x="211" y="301"/>
                  </a:lnTo>
                  <a:lnTo>
                    <a:pt x="211" y="301"/>
                  </a:lnTo>
                  <a:lnTo>
                    <a:pt x="210" y="300"/>
                  </a:lnTo>
                  <a:lnTo>
                    <a:pt x="210" y="300"/>
                  </a:lnTo>
                  <a:lnTo>
                    <a:pt x="210" y="300"/>
                  </a:lnTo>
                  <a:lnTo>
                    <a:pt x="209" y="299"/>
                  </a:lnTo>
                  <a:lnTo>
                    <a:pt x="209" y="299"/>
                  </a:lnTo>
                  <a:lnTo>
                    <a:pt x="209" y="298"/>
                  </a:lnTo>
                  <a:lnTo>
                    <a:pt x="209" y="298"/>
                  </a:lnTo>
                  <a:lnTo>
                    <a:pt x="208" y="298"/>
                  </a:lnTo>
                  <a:lnTo>
                    <a:pt x="208" y="297"/>
                  </a:lnTo>
                  <a:lnTo>
                    <a:pt x="208" y="297"/>
                  </a:lnTo>
                  <a:lnTo>
                    <a:pt x="207" y="296"/>
                  </a:lnTo>
                  <a:lnTo>
                    <a:pt x="207" y="296"/>
                  </a:lnTo>
                  <a:lnTo>
                    <a:pt x="207" y="296"/>
                  </a:lnTo>
                  <a:lnTo>
                    <a:pt x="207" y="295"/>
                  </a:lnTo>
                  <a:lnTo>
                    <a:pt x="206" y="295"/>
                  </a:lnTo>
                  <a:lnTo>
                    <a:pt x="206" y="294"/>
                  </a:lnTo>
                  <a:lnTo>
                    <a:pt x="206" y="294"/>
                  </a:lnTo>
                  <a:lnTo>
                    <a:pt x="197" y="300"/>
                  </a:lnTo>
                  <a:close/>
                  <a:moveTo>
                    <a:pt x="220" y="324"/>
                  </a:moveTo>
                  <a:lnTo>
                    <a:pt x="220" y="324"/>
                  </a:lnTo>
                  <a:lnTo>
                    <a:pt x="220" y="325"/>
                  </a:lnTo>
                  <a:lnTo>
                    <a:pt x="221" y="325"/>
                  </a:lnTo>
                  <a:lnTo>
                    <a:pt x="221" y="325"/>
                  </a:lnTo>
                  <a:lnTo>
                    <a:pt x="221" y="326"/>
                  </a:lnTo>
                  <a:lnTo>
                    <a:pt x="222" y="326"/>
                  </a:lnTo>
                  <a:lnTo>
                    <a:pt x="222" y="326"/>
                  </a:lnTo>
                  <a:lnTo>
                    <a:pt x="223" y="327"/>
                  </a:lnTo>
                  <a:lnTo>
                    <a:pt x="223" y="327"/>
                  </a:lnTo>
                  <a:lnTo>
                    <a:pt x="224" y="327"/>
                  </a:lnTo>
                  <a:lnTo>
                    <a:pt x="224" y="328"/>
                  </a:lnTo>
                  <a:lnTo>
                    <a:pt x="225" y="328"/>
                  </a:lnTo>
                  <a:lnTo>
                    <a:pt x="225" y="328"/>
                  </a:lnTo>
                  <a:lnTo>
                    <a:pt x="226" y="328"/>
                  </a:lnTo>
                  <a:lnTo>
                    <a:pt x="226" y="329"/>
                  </a:lnTo>
                  <a:lnTo>
                    <a:pt x="227" y="329"/>
                  </a:lnTo>
                  <a:lnTo>
                    <a:pt x="227" y="329"/>
                  </a:lnTo>
                  <a:lnTo>
                    <a:pt x="228" y="330"/>
                  </a:lnTo>
                  <a:lnTo>
                    <a:pt x="228" y="330"/>
                  </a:lnTo>
                  <a:lnTo>
                    <a:pt x="228" y="330"/>
                  </a:lnTo>
                  <a:lnTo>
                    <a:pt x="229" y="330"/>
                  </a:lnTo>
                  <a:lnTo>
                    <a:pt x="229" y="331"/>
                  </a:lnTo>
                  <a:lnTo>
                    <a:pt x="235" y="321"/>
                  </a:lnTo>
                  <a:lnTo>
                    <a:pt x="234" y="321"/>
                  </a:lnTo>
                  <a:lnTo>
                    <a:pt x="234" y="321"/>
                  </a:lnTo>
                  <a:lnTo>
                    <a:pt x="233" y="321"/>
                  </a:lnTo>
                  <a:lnTo>
                    <a:pt x="233" y="320"/>
                  </a:lnTo>
                  <a:lnTo>
                    <a:pt x="233" y="320"/>
                  </a:lnTo>
                  <a:lnTo>
                    <a:pt x="232" y="320"/>
                  </a:lnTo>
                  <a:lnTo>
                    <a:pt x="232" y="320"/>
                  </a:lnTo>
                  <a:lnTo>
                    <a:pt x="231" y="319"/>
                  </a:lnTo>
                  <a:lnTo>
                    <a:pt x="231" y="319"/>
                  </a:lnTo>
                  <a:lnTo>
                    <a:pt x="230" y="319"/>
                  </a:lnTo>
                  <a:lnTo>
                    <a:pt x="230" y="319"/>
                  </a:lnTo>
                  <a:lnTo>
                    <a:pt x="230" y="318"/>
                  </a:lnTo>
                  <a:lnTo>
                    <a:pt x="229" y="318"/>
                  </a:lnTo>
                  <a:lnTo>
                    <a:pt x="229" y="318"/>
                  </a:lnTo>
                  <a:lnTo>
                    <a:pt x="228" y="318"/>
                  </a:lnTo>
                  <a:lnTo>
                    <a:pt x="228" y="317"/>
                  </a:lnTo>
                  <a:lnTo>
                    <a:pt x="228" y="317"/>
                  </a:lnTo>
                  <a:lnTo>
                    <a:pt x="227" y="317"/>
                  </a:lnTo>
                  <a:lnTo>
                    <a:pt x="227" y="316"/>
                  </a:lnTo>
                  <a:lnTo>
                    <a:pt x="226" y="316"/>
                  </a:lnTo>
                  <a:lnTo>
                    <a:pt x="226" y="316"/>
                  </a:lnTo>
                  <a:lnTo>
                    <a:pt x="220" y="324"/>
                  </a:lnTo>
                  <a:close/>
                  <a:moveTo>
                    <a:pt x="250" y="339"/>
                  </a:moveTo>
                  <a:lnTo>
                    <a:pt x="250" y="339"/>
                  </a:lnTo>
                  <a:lnTo>
                    <a:pt x="250" y="339"/>
                  </a:lnTo>
                  <a:lnTo>
                    <a:pt x="251" y="339"/>
                  </a:lnTo>
                  <a:lnTo>
                    <a:pt x="251" y="340"/>
                  </a:lnTo>
                  <a:lnTo>
                    <a:pt x="252" y="340"/>
                  </a:lnTo>
                  <a:lnTo>
                    <a:pt x="252" y="340"/>
                  </a:lnTo>
                  <a:lnTo>
                    <a:pt x="253" y="340"/>
                  </a:lnTo>
                  <a:lnTo>
                    <a:pt x="253" y="340"/>
                  </a:lnTo>
                  <a:lnTo>
                    <a:pt x="254" y="340"/>
                  </a:lnTo>
                  <a:lnTo>
                    <a:pt x="255" y="340"/>
                  </a:lnTo>
                  <a:lnTo>
                    <a:pt x="255" y="341"/>
                  </a:lnTo>
                  <a:lnTo>
                    <a:pt x="256" y="341"/>
                  </a:lnTo>
                  <a:lnTo>
                    <a:pt x="256" y="341"/>
                  </a:lnTo>
                  <a:lnTo>
                    <a:pt x="257" y="341"/>
                  </a:lnTo>
                  <a:lnTo>
                    <a:pt x="257" y="341"/>
                  </a:lnTo>
                  <a:lnTo>
                    <a:pt x="258" y="341"/>
                  </a:lnTo>
                  <a:lnTo>
                    <a:pt x="259" y="341"/>
                  </a:lnTo>
                  <a:lnTo>
                    <a:pt x="259" y="341"/>
                  </a:lnTo>
                  <a:lnTo>
                    <a:pt x="260" y="341"/>
                  </a:lnTo>
                  <a:lnTo>
                    <a:pt x="260" y="341"/>
                  </a:lnTo>
                  <a:lnTo>
                    <a:pt x="261" y="342"/>
                  </a:lnTo>
                  <a:lnTo>
                    <a:pt x="261" y="342"/>
                  </a:lnTo>
                  <a:lnTo>
                    <a:pt x="263" y="331"/>
                  </a:lnTo>
                  <a:lnTo>
                    <a:pt x="262" y="331"/>
                  </a:lnTo>
                  <a:lnTo>
                    <a:pt x="262" y="331"/>
                  </a:lnTo>
                  <a:lnTo>
                    <a:pt x="261" y="331"/>
                  </a:lnTo>
                  <a:lnTo>
                    <a:pt x="261" y="331"/>
                  </a:lnTo>
                  <a:lnTo>
                    <a:pt x="260" y="331"/>
                  </a:lnTo>
                  <a:lnTo>
                    <a:pt x="260" y="331"/>
                  </a:lnTo>
                  <a:lnTo>
                    <a:pt x="259" y="331"/>
                  </a:lnTo>
                  <a:lnTo>
                    <a:pt x="259" y="330"/>
                  </a:lnTo>
                  <a:lnTo>
                    <a:pt x="258" y="330"/>
                  </a:lnTo>
                  <a:lnTo>
                    <a:pt x="258" y="330"/>
                  </a:lnTo>
                  <a:lnTo>
                    <a:pt x="257" y="330"/>
                  </a:lnTo>
                  <a:lnTo>
                    <a:pt x="257" y="330"/>
                  </a:lnTo>
                  <a:lnTo>
                    <a:pt x="256" y="330"/>
                  </a:lnTo>
                  <a:lnTo>
                    <a:pt x="256" y="330"/>
                  </a:lnTo>
                  <a:lnTo>
                    <a:pt x="255" y="330"/>
                  </a:lnTo>
                  <a:lnTo>
                    <a:pt x="255" y="330"/>
                  </a:lnTo>
                  <a:lnTo>
                    <a:pt x="254" y="329"/>
                  </a:lnTo>
                  <a:lnTo>
                    <a:pt x="254" y="329"/>
                  </a:lnTo>
                  <a:lnTo>
                    <a:pt x="253" y="329"/>
                  </a:lnTo>
                  <a:lnTo>
                    <a:pt x="253" y="329"/>
                  </a:lnTo>
                  <a:lnTo>
                    <a:pt x="253" y="329"/>
                  </a:lnTo>
                  <a:lnTo>
                    <a:pt x="250" y="339"/>
                  </a:lnTo>
                  <a:close/>
                  <a:moveTo>
                    <a:pt x="283" y="342"/>
                  </a:moveTo>
                  <a:lnTo>
                    <a:pt x="283" y="342"/>
                  </a:lnTo>
                  <a:lnTo>
                    <a:pt x="284" y="342"/>
                  </a:lnTo>
                  <a:lnTo>
                    <a:pt x="284" y="342"/>
                  </a:lnTo>
                  <a:lnTo>
                    <a:pt x="285" y="342"/>
                  </a:lnTo>
                  <a:lnTo>
                    <a:pt x="285" y="342"/>
                  </a:lnTo>
                  <a:lnTo>
                    <a:pt x="286" y="342"/>
                  </a:lnTo>
                  <a:lnTo>
                    <a:pt x="287" y="342"/>
                  </a:lnTo>
                  <a:lnTo>
                    <a:pt x="287" y="342"/>
                  </a:lnTo>
                  <a:lnTo>
                    <a:pt x="288" y="342"/>
                  </a:lnTo>
                  <a:lnTo>
                    <a:pt x="288" y="342"/>
                  </a:lnTo>
                  <a:lnTo>
                    <a:pt x="289" y="342"/>
                  </a:lnTo>
                  <a:lnTo>
                    <a:pt x="289" y="341"/>
                  </a:lnTo>
                  <a:lnTo>
                    <a:pt x="290" y="341"/>
                  </a:lnTo>
                  <a:lnTo>
                    <a:pt x="291" y="341"/>
                  </a:lnTo>
                  <a:lnTo>
                    <a:pt x="291" y="341"/>
                  </a:lnTo>
                  <a:lnTo>
                    <a:pt x="292" y="341"/>
                  </a:lnTo>
                  <a:lnTo>
                    <a:pt x="292" y="341"/>
                  </a:lnTo>
                  <a:lnTo>
                    <a:pt x="293" y="341"/>
                  </a:lnTo>
                  <a:lnTo>
                    <a:pt x="293" y="341"/>
                  </a:lnTo>
                  <a:lnTo>
                    <a:pt x="294" y="341"/>
                  </a:lnTo>
                  <a:lnTo>
                    <a:pt x="295" y="341"/>
                  </a:lnTo>
                  <a:lnTo>
                    <a:pt x="295" y="341"/>
                  </a:lnTo>
                  <a:lnTo>
                    <a:pt x="292" y="330"/>
                  </a:lnTo>
                  <a:lnTo>
                    <a:pt x="292" y="330"/>
                  </a:lnTo>
                  <a:lnTo>
                    <a:pt x="292" y="330"/>
                  </a:lnTo>
                  <a:lnTo>
                    <a:pt x="291" y="330"/>
                  </a:lnTo>
                  <a:lnTo>
                    <a:pt x="291" y="330"/>
                  </a:lnTo>
                  <a:lnTo>
                    <a:pt x="290" y="331"/>
                  </a:lnTo>
                  <a:lnTo>
                    <a:pt x="290" y="331"/>
                  </a:lnTo>
                  <a:lnTo>
                    <a:pt x="289" y="331"/>
                  </a:lnTo>
                  <a:lnTo>
                    <a:pt x="289" y="331"/>
                  </a:lnTo>
                  <a:lnTo>
                    <a:pt x="288" y="331"/>
                  </a:lnTo>
                  <a:lnTo>
                    <a:pt x="288" y="331"/>
                  </a:lnTo>
                  <a:lnTo>
                    <a:pt x="287" y="331"/>
                  </a:lnTo>
                  <a:lnTo>
                    <a:pt x="287" y="331"/>
                  </a:lnTo>
                  <a:lnTo>
                    <a:pt x="286" y="331"/>
                  </a:lnTo>
                  <a:lnTo>
                    <a:pt x="286" y="331"/>
                  </a:lnTo>
                  <a:lnTo>
                    <a:pt x="285" y="331"/>
                  </a:lnTo>
                  <a:lnTo>
                    <a:pt x="285" y="331"/>
                  </a:lnTo>
                  <a:lnTo>
                    <a:pt x="284" y="332"/>
                  </a:lnTo>
                  <a:lnTo>
                    <a:pt x="284" y="332"/>
                  </a:lnTo>
                  <a:lnTo>
                    <a:pt x="283" y="332"/>
                  </a:lnTo>
                  <a:lnTo>
                    <a:pt x="283" y="332"/>
                  </a:lnTo>
                  <a:lnTo>
                    <a:pt x="282" y="332"/>
                  </a:lnTo>
                  <a:lnTo>
                    <a:pt x="283" y="342"/>
                  </a:lnTo>
                  <a:close/>
                  <a:moveTo>
                    <a:pt x="316" y="333"/>
                  </a:moveTo>
                  <a:lnTo>
                    <a:pt x="316" y="333"/>
                  </a:lnTo>
                  <a:lnTo>
                    <a:pt x="316" y="333"/>
                  </a:lnTo>
                  <a:lnTo>
                    <a:pt x="316" y="333"/>
                  </a:lnTo>
                  <a:lnTo>
                    <a:pt x="317" y="333"/>
                  </a:lnTo>
                  <a:lnTo>
                    <a:pt x="317" y="332"/>
                  </a:lnTo>
                  <a:lnTo>
                    <a:pt x="318" y="332"/>
                  </a:lnTo>
                  <a:lnTo>
                    <a:pt x="318" y="332"/>
                  </a:lnTo>
                  <a:lnTo>
                    <a:pt x="319" y="332"/>
                  </a:lnTo>
                  <a:lnTo>
                    <a:pt x="319" y="331"/>
                  </a:lnTo>
                  <a:lnTo>
                    <a:pt x="320" y="331"/>
                  </a:lnTo>
                  <a:lnTo>
                    <a:pt x="320" y="331"/>
                  </a:lnTo>
                  <a:lnTo>
                    <a:pt x="321" y="330"/>
                  </a:lnTo>
                  <a:lnTo>
                    <a:pt x="321" y="330"/>
                  </a:lnTo>
                  <a:lnTo>
                    <a:pt x="322" y="330"/>
                  </a:lnTo>
                  <a:lnTo>
                    <a:pt x="322" y="330"/>
                  </a:lnTo>
                  <a:lnTo>
                    <a:pt x="323" y="329"/>
                  </a:lnTo>
                  <a:lnTo>
                    <a:pt x="323" y="329"/>
                  </a:lnTo>
                  <a:lnTo>
                    <a:pt x="324" y="329"/>
                  </a:lnTo>
                  <a:lnTo>
                    <a:pt x="324" y="328"/>
                  </a:lnTo>
                  <a:lnTo>
                    <a:pt x="325" y="328"/>
                  </a:lnTo>
                  <a:lnTo>
                    <a:pt x="325" y="328"/>
                  </a:lnTo>
                  <a:lnTo>
                    <a:pt x="325" y="328"/>
                  </a:lnTo>
                  <a:lnTo>
                    <a:pt x="320" y="319"/>
                  </a:lnTo>
                  <a:lnTo>
                    <a:pt x="319" y="319"/>
                  </a:lnTo>
                  <a:lnTo>
                    <a:pt x="319" y="319"/>
                  </a:lnTo>
                  <a:lnTo>
                    <a:pt x="318" y="319"/>
                  </a:lnTo>
                  <a:lnTo>
                    <a:pt x="318" y="320"/>
                  </a:lnTo>
                  <a:lnTo>
                    <a:pt x="318" y="320"/>
                  </a:lnTo>
                  <a:lnTo>
                    <a:pt x="317" y="320"/>
                  </a:lnTo>
                  <a:lnTo>
                    <a:pt x="317" y="320"/>
                  </a:lnTo>
                  <a:lnTo>
                    <a:pt x="316" y="321"/>
                  </a:lnTo>
                  <a:lnTo>
                    <a:pt x="316" y="321"/>
                  </a:lnTo>
                  <a:lnTo>
                    <a:pt x="315" y="321"/>
                  </a:lnTo>
                  <a:lnTo>
                    <a:pt x="315" y="321"/>
                  </a:lnTo>
                  <a:lnTo>
                    <a:pt x="315" y="322"/>
                  </a:lnTo>
                  <a:lnTo>
                    <a:pt x="314" y="322"/>
                  </a:lnTo>
                  <a:lnTo>
                    <a:pt x="314" y="322"/>
                  </a:lnTo>
                  <a:lnTo>
                    <a:pt x="313" y="322"/>
                  </a:lnTo>
                  <a:lnTo>
                    <a:pt x="313" y="323"/>
                  </a:lnTo>
                  <a:lnTo>
                    <a:pt x="312" y="323"/>
                  </a:lnTo>
                  <a:lnTo>
                    <a:pt x="312" y="323"/>
                  </a:lnTo>
                  <a:lnTo>
                    <a:pt x="312" y="323"/>
                  </a:lnTo>
                  <a:lnTo>
                    <a:pt x="311" y="324"/>
                  </a:lnTo>
                  <a:lnTo>
                    <a:pt x="311" y="324"/>
                  </a:lnTo>
                  <a:lnTo>
                    <a:pt x="316" y="333"/>
                  </a:lnTo>
                  <a:close/>
                  <a:moveTo>
                    <a:pt x="343" y="313"/>
                  </a:moveTo>
                  <a:lnTo>
                    <a:pt x="343" y="313"/>
                  </a:lnTo>
                  <a:lnTo>
                    <a:pt x="343" y="313"/>
                  </a:lnTo>
                  <a:lnTo>
                    <a:pt x="343" y="312"/>
                  </a:lnTo>
                  <a:lnTo>
                    <a:pt x="343" y="312"/>
                  </a:lnTo>
                  <a:lnTo>
                    <a:pt x="344" y="312"/>
                  </a:lnTo>
                  <a:lnTo>
                    <a:pt x="344" y="311"/>
                  </a:lnTo>
                  <a:lnTo>
                    <a:pt x="345" y="311"/>
                  </a:lnTo>
                  <a:lnTo>
                    <a:pt x="345" y="310"/>
                  </a:lnTo>
                  <a:lnTo>
                    <a:pt x="345" y="310"/>
                  </a:lnTo>
                  <a:lnTo>
                    <a:pt x="346" y="310"/>
                  </a:lnTo>
                  <a:lnTo>
                    <a:pt x="346" y="309"/>
                  </a:lnTo>
                  <a:lnTo>
                    <a:pt x="346" y="309"/>
                  </a:lnTo>
                  <a:lnTo>
                    <a:pt x="347" y="308"/>
                  </a:lnTo>
                  <a:lnTo>
                    <a:pt x="347" y="308"/>
                  </a:lnTo>
                  <a:lnTo>
                    <a:pt x="347" y="307"/>
                  </a:lnTo>
                  <a:lnTo>
                    <a:pt x="348" y="307"/>
                  </a:lnTo>
                  <a:lnTo>
                    <a:pt x="348" y="306"/>
                  </a:lnTo>
                  <a:lnTo>
                    <a:pt x="348" y="306"/>
                  </a:lnTo>
                  <a:lnTo>
                    <a:pt x="349" y="306"/>
                  </a:lnTo>
                  <a:lnTo>
                    <a:pt x="349" y="305"/>
                  </a:lnTo>
                  <a:lnTo>
                    <a:pt x="349" y="305"/>
                  </a:lnTo>
                  <a:lnTo>
                    <a:pt x="350" y="304"/>
                  </a:lnTo>
                  <a:lnTo>
                    <a:pt x="341" y="298"/>
                  </a:lnTo>
                  <a:lnTo>
                    <a:pt x="341" y="298"/>
                  </a:lnTo>
                  <a:lnTo>
                    <a:pt x="341" y="299"/>
                  </a:lnTo>
                  <a:lnTo>
                    <a:pt x="340" y="299"/>
                  </a:lnTo>
                  <a:lnTo>
                    <a:pt x="340" y="300"/>
                  </a:lnTo>
                  <a:lnTo>
                    <a:pt x="340" y="300"/>
                  </a:lnTo>
                  <a:lnTo>
                    <a:pt x="339" y="300"/>
                  </a:lnTo>
                  <a:lnTo>
                    <a:pt x="339" y="301"/>
                  </a:lnTo>
                  <a:lnTo>
                    <a:pt x="339" y="301"/>
                  </a:lnTo>
                  <a:lnTo>
                    <a:pt x="338" y="302"/>
                  </a:lnTo>
                  <a:lnTo>
                    <a:pt x="338" y="302"/>
                  </a:lnTo>
                  <a:lnTo>
                    <a:pt x="338" y="302"/>
                  </a:lnTo>
                  <a:lnTo>
                    <a:pt x="337" y="303"/>
                  </a:lnTo>
                  <a:lnTo>
                    <a:pt x="337" y="303"/>
                  </a:lnTo>
                  <a:lnTo>
                    <a:pt x="337" y="303"/>
                  </a:lnTo>
                  <a:lnTo>
                    <a:pt x="337" y="304"/>
                  </a:lnTo>
                  <a:lnTo>
                    <a:pt x="336" y="304"/>
                  </a:lnTo>
                  <a:lnTo>
                    <a:pt x="336" y="305"/>
                  </a:lnTo>
                  <a:lnTo>
                    <a:pt x="336" y="305"/>
                  </a:lnTo>
                  <a:lnTo>
                    <a:pt x="335" y="305"/>
                  </a:lnTo>
                  <a:lnTo>
                    <a:pt x="335" y="306"/>
                  </a:lnTo>
                  <a:lnTo>
                    <a:pt x="335" y="306"/>
                  </a:lnTo>
                  <a:lnTo>
                    <a:pt x="343" y="313"/>
                  </a:lnTo>
                  <a:close/>
                  <a:moveTo>
                    <a:pt x="360" y="285"/>
                  </a:moveTo>
                  <a:lnTo>
                    <a:pt x="360" y="285"/>
                  </a:lnTo>
                  <a:lnTo>
                    <a:pt x="361" y="284"/>
                  </a:lnTo>
                  <a:lnTo>
                    <a:pt x="361" y="284"/>
                  </a:lnTo>
                  <a:lnTo>
                    <a:pt x="361" y="283"/>
                  </a:lnTo>
                  <a:lnTo>
                    <a:pt x="361" y="283"/>
                  </a:lnTo>
                  <a:lnTo>
                    <a:pt x="361" y="282"/>
                  </a:lnTo>
                  <a:lnTo>
                    <a:pt x="362" y="282"/>
                  </a:lnTo>
                  <a:lnTo>
                    <a:pt x="362" y="281"/>
                  </a:lnTo>
                  <a:lnTo>
                    <a:pt x="362" y="281"/>
                  </a:lnTo>
                  <a:lnTo>
                    <a:pt x="362" y="280"/>
                  </a:lnTo>
                  <a:lnTo>
                    <a:pt x="362" y="279"/>
                  </a:lnTo>
                  <a:lnTo>
                    <a:pt x="363" y="279"/>
                  </a:lnTo>
                  <a:lnTo>
                    <a:pt x="363" y="278"/>
                  </a:lnTo>
                  <a:lnTo>
                    <a:pt x="363" y="278"/>
                  </a:lnTo>
                  <a:lnTo>
                    <a:pt x="363" y="277"/>
                  </a:lnTo>
                  <a:lnTo>
                    <a:pt x="363" y="277"/>
                  </a:lnTo>
                  <a:lnTo>
                    <a:pt x="363" y="276"/>
                  </a:lnTo>
                  <a:lnTo>
                    <a:pt x="364" y="276"/>
                  </a:lnTo>
                  <a:lnTo>
                    <a:pt x="364" y="275"/>
                  </a:lnTo>
                  <a:lnTo>
                    <a:pt x="364" y="275"/>
                  </a:lnTo>
                  <a:lnTo>
                    <a:pt x="364" y="274"/>
                  </a:lnTo>
                  <a:lnTo>
                    <a:pt x="364" y="274"/>
                  </a:lnTo>
                  <a:lnTo>
                    <a:pt x="354" y="271"/>
                  </a:lnTo>
                  <a:lnTo>
                    <a:pt x="354" y="271"/>
                  </a:lnTo>
                  <a:lnTo>
                    <a:pt x="354" y="272"/>
                  </a:lnTo>
                  <a:lnTo>
                    <a:pt x="353" y="272"/>
                  </a:lnTo>
                  <a:lnTo>
                    <a:pt x="353" y="273"/>
                  </a:lnTo>
                  <a:lnTo>
                    <a:pt x="353" y="273"/>
                  </a:lnTo>
                  <a:lnTo>
                    <a:pt x="353" y="274"/>
                  </a:lnTo>
                  <a:lnTo>
                    <a:pt x="353" y="274"/>
                  </a:lnTo>
                  <a:lnTo>
                    <a:pt x="353" y="275"/>
                  </a:lnTo>
                  <a:lnTo>
                    <a:pt x="353" y="275"/>
                  </a:lnTo>
                  <a:lnTo>
                    <a:pt x="352" y="276"/>
                  </a:lnTo>
                  <a:lnTo>
                    <a:pt x="352" y="276"/>
                  </a:lnTo>
                  <a:lnTo>
                    <a:pt x="352" y="277"/>
                  </a:lnTo>
                  <a:lnTo>
                    <a:pt x="352" y="277"/>
                  </a:lnTo>
                  <a:lnTo>
                    <a:pt x="352" y="278"/>
                  </a:lnTo>
                  <a:lnTo>
                    <a:pt x="352" y="278"/>
                  </a:lnTo>
                  <a:lnTo>
                    <a:pt x="351" y="278"/>
                  </a:lnTo>
                  <a:lnTo>
                    <a:pt x="351" y="279"/>
                  </a:lnTo>
                  <a:lnTo>
                    <a:pt x="351" y="279"/>
                  </a:lnTo>
                  <a:lnTo>
                    <a:pt x="351" y="280"/>
                  </a:lnTo>
                  <a:lnTo>
                    <a:pt x="351" y="280"/>
                  </a:lnTo>
                  <a:lnTo>
                    <a:pt x="351" y="281"/>
                  </a:lnTo>
                  <a:lnTo>
                    <a:pt x="360" y="285"/>
                  </a:lnTo>
                  <a:close/>
                  <a:moveTo>
                    <a:pt x="367" y="252"/>
                  </a:moveTo>
                  <a:lnTo>
                    <a:pt x="367" y="252"/>
                  </a:lnTo>
                  <a:lnTo>
                    <a:pt x="367" y="252"/>
                  </a:lnTo>
                  <a:lnTo>
                    <a:pt x="367" y="251"/>
                  </a:lnTo>
                  <a:lnTo>
                    <a:pt x="367" y="250"/>
                  </a:lnTo>
                  <a:lnTo>
                    <a:pt x="367" y="250"/>
                  </a:lnTo>
                  <a:lnTo>
                    <a:pt x="367" y="249"/>
                  </a:lnTo>
                  <a:lnTo>
                    <a:pt x="367" y="249"/>
                  </a:lnTo>
                  <a:lnTo>
                    <a:pt x="367" y="248"/>
                  </a:lnTo>
                  <a:lnTo>
                    <a:pt x="367" y="247"/>
                  </a:lnTo>
                  <a:lnTo>
                    <a:pt x="367" y="247"/>
                  </a:lnTo>
                  <a:lnTo>
                    <a:pt x="367" y="246"/>
                  </a:lnTo>
                  <a:lnTo>
                    <a:pt x="367" y="246"/>
                  </a:lnTo>
                  <a:lnTo>
                    <a:pt x="367" y="245"/>
                  </a:lnTo>
                  <a:lnTo>
                    <a:pt x="367" y="245"/>
                  </a:lnTo>
                  <a:lnTo>
                    <a:pt x="367" y="244"/>
                  </a:lnTo>
                  <a:lnTo>
                    <a:pt x="367" y="243"/>
                  </a:lnTo>
                  <a:lnTo>
                    <a:pt x="367" y="243"/>
                  </a:lnTo>
                  <a:lnTo>
                    <a:pt x="367" y="242"/>
                  </a:lnTo>
                  <a:lnTo>
                    <a:pt x="367" y="242"/>
                  </a:lnTo>
                  <a:lnTo>
                    <a:pt x="367" y="241"/>
                  </a:lnTo>
                  <a:lnTo>
                    <a:pt x="366" y="241"/>
                  </a:lnTo>
                  <a:lnTo>
                    <a:pt x="356" y="242"/>
                  </a:lnTo>
                  <a:lnTo>
                    <a:pt x="356" y="242"/>
                  </a:lnTo>
                  <a:lnTo>
                    <a:pt x="356" y="243"/>
                  </a:lnTo>
                  <a:lnTo>
                    <a:pt x="356" y="243"/>
                  </a:lnTo>
                  <a:lnTo>
                    <a:pt x="356" y="244"/>
                  </a:lnTo>
                  <a:lnTo>
                    <a:pt x="356" y="244"/>
                  </a:lnTo>
                  <a:lnTo>
                    <a:pt x="356" y="245"/>
                  </a:lnTo>
                  <a:lnTo>
                    <a:pt x="356" y="245"/>
                  </a:lnTo>
                  <a:lnTo>
                    <a:pt x="356" y="246"/>
                  </a:lnTo>
                  <a:lnTo>
                    <a:pt x="356" y="246"/>
                  </a:lnTo>
                  <a:lnTo>
                    <a:pt x="356" y="247"/>
                  </a:lnTo>
                  <a:lnTo>
                    <a:pt x="356" y="247"/>
                  </a:lnTo>
                  <a:lnTo>
                    <a:pt x="356" y="248"/>
                  </a:lnTo>
                  <a:lnTo>
                    <a:pt x="356" y="248"/>
                  </a:lnTo>
                  <a:lnTo>
                    <a:pt x="356" y="249"/>
                  </a:lnTo>
                  <a:lnTo>
                    <a:pt x="356" y="249"/>
                  </a:lnTo>
                  <a:lnTo>
                    <a:pt x="356" y="250"/>
                  </a:lnTo>
                  <a:lnTo>
                    <a:pt x="356" y="250"/>
                  </a:lnTo>
                  <a:lnTo>
                    <a:pt x="356" y="251"/>
                  </a:lnTo>
                  <a:lnTo>
                    <a:pt x="356" y="252"/>
                  </a:lnTo>
                  <a:lnTo>
                    <a:pt x="356" y="252"/>
                  </a:lnTo>
                  <a:lnTo>
                    <a:pt x="367" y="252"/>
                  </a:lnTo>
                  <a:close/>
                  <a:moveTo>
                    <a:pt x="361" y="219"/>
                  </a:moveTo>
                  <a:lnTo>
                    <a:pt x="361" y="219"/>
                  </a:lnTo>
                  <a:lnTo>
                    <a:pt x="361" y="218"/>
                  </a:lnTo>
                  <a:lnTo>
                    <a:pt x="361" y="218"/>
                  </a:lnTo>
                  <a:lnTo>
                    <a:pt x="361" y="217"/>
                  </a:lnTo>
                  <a:lnTo>
                    <a:pt x="361" y="217"/>
                  </a:lnTo>
                  <a:lnTo>
                    <a:pt x="360" y="216"/>
                  </a:lnTo>
                  <a:lnTo>
                    <a:pt x="360" y="216"/>
                  </a:lnTo>
                  <a:lnTo>
                    <a:pt x="360" y="215"/>
                  </a:lnTo>
                  <a:lnTo>
                    <a:pt x="360" y="215"/>
                  </a:lnTo>
                  <a:lnTo>
                    <a:pt x="360" y="214"/>
                  </a:lnTo>
                  <a:lnTo>
                    <a:pt x="359" y="214"/>
                  </a:lnTo>
                  <a:lnTo>
                    <a:pt x="359" y="213"/>
                  </a:lnTo>
                  <a:lnTo>
                    <a:pt x="359" y="213"/>
                  </a:lnTo>
                  <a:lnTo>
                    <a:pt x="359" y="212"/>
                  </a:lnTo>
                  <a:lnTo>
                    <a:pt x="358" y="211"/>
                  </a:lnTo>
                  <a:lnTo>
                    <a:pt x="358" y="211"/>
                  </a:lnTo>
                  <a:lnTo>
                    <a:pt x="358" y="210"/>
                  </a:lnTo>
                  <a:lnTo>
                    <a:pt x="358" y="210"/>
                  </a:lnTo>
                  <a:lnTo>
                    <a:pt x="357" y="209"/>
                  </a:lnTo>
                  <a:lnTo>
                    <a:pt x="357" y="209"/>
                  </a:lnTo>
                  <a:lnTo>
                    <a:pt x="357" y="208"/>
                  </a:lnTo>
                  <a:lnTo>
                    <a:pt x="357" y="208"/>
                  </a:lnTo>
                  <a:lnTo>
                    <a:pt x="347" y="213"/>
                  </a:lnTo>
                  <a:lnTo>
                    <a:pt x="347" y="213"/>
                  </a:lnTo>
                  <a:lnTo>
                    <a:pt x="348" y="214"/>
                  </a:lnTo>
                  <a:lnTo>
                    <a:pt x="348" y="214"/>
                  </a:lnTo>
                  <a:lnTo>
                    <a:pt x="348" y="215"/>
                  </a:lnTo>
                  <a:lnTo>
                    <a:pt x="348" y="215"/>
                  </a:lnTo>
                  <a:lnTo>
                    <a:pt x="349" y="216"/>
                  </a:lnTo>
                  <a:lnTo>
                    <a:pt x="349" y="216"/>
                  </a:lnTo>
                  <a:lnTo>
                    <a:pt x="349" y="216"/>
                  </a:lnTo>
                  <a:lnTo>
                    <a:pt x="349" y="217"/>
                  </a:lnTo>
                  <a:lnTo>
                    <a:pt x="349" y="217"/>
                  </a:lnTo>
                  <a:lnTo>
                    <a:pt x="350" y="218"/>
                  </a:lnTo>
                  <a:lnTo>
                    <a:pt x="350" y="218"/>
                  </a:lnTo>
                  <a:lnTo>
                    <a:pt x="350" y="219"/>
                  </a:lnTo>
                  <a:lnTo>
                    <a:pt x="350" y="219"/>
                  </a:lnTo>
                  <a:lnTo>
                    <a:pt x="350" y="220"/>
                  </a:lnTo>
                  <a:lnTo>
                    <a:pt x="351" y="220"/>
                  </a:lnTo>
                  <a:lnTo>
                    <a:pt x="351" y="221"/>
                  </a:lnTo>
                  <a:lnTo>
                    <a:pt x="351" y="221"/>
                  </a:lnTo>
                  <a:lnTo>
                    <a:pt x="351" y="221"/>
                  </a:lnTo>
                  <a:lnTo>
                    <a:pt x="351" y="222"/>
                  </a:lnTo>
                  <a:lnTo>
                    <a:pt x="351" y="222"/>
                  </a:lnTo>
                  <a:lnTo>
                    <a:pt x="361" y="219"/>
                  </a:lnTo>
                  <a:close/>
                  <a:moveTo>
                    <a:pt x="344" y="190"/>
                  </a:moveTo>
                  <a:lnTo>
                    <a:pt x="344" y="190"/>
                  </a:lnTo>
                  <a:lnTo>
                    <a:pt x="344" y="190"/>
                  </a:lnTo>
                  <a:lnTo>
                    <a:pt x="344" y="189"/>
                  </a:lnTo>
                  <a:lnTo>
                    <a:pt x="343" y="189"/>
                  </a:lnTo>
                  <a:lnTo>
                    <a:pt x="343" y="188"/>
                  </a:lnTo>
                  <a:lnTo>
                    <a:pt x="343" y="188"/>
                  </a:lnTo>
                  <a:lnTo>
                    <a:pt x="342" y="188"/>
                  </a:lnTo>
                  <a:lnTo>
                    <a:pt x="342" y="187"/>
                  </a:lnTo>
                  <a:lnTo>
                    <a:pt x="342" y="187"/>
                  </a:lnTo>
                  <a:lnTo>
                    <a:pt x="341" y="186"/>
                  </a:lnTo>
                  <a:lnTo>
                    <a:pt x="341" y="186"/>
                  </a:lnTo>
                  <a:lnTo>
                    <a:pt x="340" y="186"/>
                  </a:lnTo>
                  <a:lnTo>
                    <a:pt x="340" y="185"/>
                  </a:lnTo>
                  <a:lnTo>
                    <a:pt x="340" y="185"/>
                  </a:lnTo>
                  <a:lnTo>
                    <a:pt x="339" y="184"/>
                  </a:lnTo>
                  <a:lnTo>
                    <a:pt x="339" y="184"/>
                  </a:lnTo>
                  <a:lnTo>
                    <a:pt x="338" y="184"/>
                  </a:lnTo>
                  <a:lnTo>
                    <a:pt x="338" y="183"/>
                  </a:lnTo>
                  <a:lnTo>
                    <a:pt x="338" y="183"/>
                  </a:lnTo>
                  <a:lnTo>
                    <a:pt x="337" y="183"/>
                  </a:lnTo>
                  <a:lnTo>
                    <a:pt x="337" y="182"/>
                  </a:lnTo>
                  <a:lnTo>
                    <a:pt x="336" y="182"/>
                  </a:lnTo>
                  <a:lnTo>
                    <a:pt x="329" y="190"/>
                  </a:lnTo>
                  <a:lnTo>
                    <a:pt x="330" y="190"/>
                  </a:lnTo>
                  <a:lnTo>
                    <a:pt x="330" y="190"/>
                  </a:lnTo>
                  <a:lnTo>
                    <a:pt x="330" y="191"/>
                  </a:lnTo>
                  <a:lnTo>
                    <a:pt x="331" y="191"/>
                  </a:lnTo>
                  <a:lnTo>
                    <a:pt x="331" y="191"/>
                  </a:lnTo>
                  <a:lnTo>
                    <a:pt x="331" y="192"/>
                  </a:lnTo>
                  <a:lnTo>
                    <a:pt x="332" y="192"/>
                  </a:lnTo>
                  <a:lnTo>
                    <a:pt x="332" y="192"/>
                  </a:lnTo>
                  <a:lnTo>
                    <a:pt x="333" y="193"/>
                  </a:lnTo>
                  <a:lnTo>
                    <a:pt x="333" y="193"/>
                  </a:lnTo>
                  <a:lnTo>
                    <a:pt x="333" y="193"/>
                  </a:lnTo>
                  <a:lnTo>
                    <a:pt x="334" y="194"/>
                  </a:lnTo>
                  <a:lnTo>
                    <a:pt x="334" y="194"/>
                  </a:lnTo>
                  <a:lnTo>
                    <a:pt x="334" y="195"/>
                  </a:lnTo>
                  <a:lnTo>
                    <a:pt x="335" y="195"/>
                  </a:lnTo>
                  <a:lnTo>
                    <a:pt x="335" y="195"/>
                  </a:lnTo>
                  <a:lnTo>
                    <a:pt x="335" y="196"/>
                  </a:lnTo>
                  <a:lnTo>
                    <a:pt x="336" y="196"/>
                  </a:lnTo>
                  <a:lnTo>
                    <a:pt x="336" y="196"/>
                  </a:lnTo>
                  <a:lnTo>
                    <a:pt x="336" y="197"/>
                  </a:lnTo>
                  <a:lnTo>
                    <a:pt x="336" y="197"/>
                  </a:lnTo>
                  <a:lnTo>
                    <a:pt x="344" y="190"/>
                  </a:lnTo>
                  <a:close/>
                  <a:moveTo>
                    <a:pt x="318" y="169"/>
                  </a:moveTo>
                  <a:lnTo>
                    <a:pt x="318" y="169"/>
                  </a:lnTo>
                  <a:lnTo>
                    <a:pt x="318" y="169"/>
                  </a:lnTo>
                  <a:lnTo>
                    <a:pt x="317" y="169"/>
                  </a:lnTo>
                  <a:lnTo>
                    <a:pt x="317" y="168"/>
                  </a:lnTo>
                  <a:lnTo>
                    <a:pt x="316" y="168"/>
                  </a:lnTo>
                  <a:lnTo>
                    <a:pt x="316" y="168"/>
                  </a:lnTo>
                  <a:lnTo>
                    <a:pt x="315" y="168"/>
                  </a:lnTo>
                  <a:lnTo>
                    <a:pt x="315" y="167"/>
                  </a:lnTo>
                  <a:lnTo>
                    <a:pt x="314" y="167"/>
                  </a:lnTo>
                  <a:lnTo>
                    <a:pt x="314" y="167"/>
                  </a:lnTo>
                  <a:lnTo>
                    <a:pt x="313" y="167"/>
                  </a:lnTo>
                  <a:lnTo>
                    <a:pt x="313" y="166"/>
                  </a:lnTo>
                  <a:lnTo>
                    <a:pt x="312" y="166"/>
                  </a:lnTo>
                  <a:lnTo>
                    <a:pt x="312" y="166"/>
                  </a:lnTo>
                  <a:lnTo>
                    <a:pt x="311" y="166"/>
                  </a:lnTo>
                  <a:lnTo>
                    <a:pt x="311" y="166"/>
                  </a:lnTo>
                  <a:lnTo>
                    <a:pt x="310" y="165"/>
                  </a:lnTo>
                  <a:lnTo>
                    <a:pt x="310" y="165"/>
                  </a:lnTo>
                  <a:lnTo>
                    <a:pt x="309" y="165"/>
                  </a:lnTo>
                  <a:lnTo>
                    <a:pt x="309" y="165"/>
                  </a:lnTo>
                  <a:lnTo>
                    <a:pt x="308" y="164"/>
                  </a:lnTo>
                  <a:lnTo>
                    <a:pt x="308" y="164"/>
                  </a:lnTo>
                  <a:lnTo>
                    <a:pt x="304" y="174"/>
                  </a:lnTo>
                  <a:lnTo>
                    <a:pt x="304" y="174"/>
                  </a:lnTo>
                  <a:lnTo>
                    <a:pt x="305" y="175"/>
                  </a:lnTo>
                  <a:lnTo>
                    <a:pt x="305" y="175"/>
                  </a:lnTo>
                  <a:lnTo>
                    <a:pt x="306" y="175"/>
                  </a:lnTo>
                  <a:lnTo>
                    <a:pt x="306" y="175"/>
                  </a:lnTo>
                  <a:lnTo>
                    <a:pt x="307" y="175"/>
                  </a:lnTo>
                  <a:lnTo>
                    <a:pt x="307" y="175"/>
                  </a:lnTo>
                  <a:lnTo>
                    <a:pt x="308" y="176"/>
                  </a:lnTo>
                  <a:lnTo>
                    <a:pt x="308" y="176"/>
                  </a:lnTo>
                  <a:lnTo>
                    <a:pt x="308" y="176"/>
                  </a:lnTo>
                  <a:lnTo>
                    <a:pt x="309" y="176"/>
                  </a:lnTo>
                  <a:lnTo>
                    <a:pt x="309" y="176"/>
                  </a:lnTo>
                  <a:lnTo>
                    <a:pt x="310" y="177"/>
                  </a:lnTo>
                  <a:lnTo>
                    <a:pt x="310" y="177"/>
                  </a:lnTo>
                  <a:lnTo>
                    <a:pt x="311" y="177"/>
                  </a:lnTo>
                  <a:lnTo>
                    <a:pt x="311" y="177"/>
                  </a:lnTo>
                  <a:lnTo>
                    <a:pt x="312" y="178"/>
                  </a:lnTo>
                  <a:lnTo>
                    <a:pt x="312" y="178"/>
                  </a:lnTo>
                  <a:lnTo>
                    <a:pt x="312" y="178"/>
                  </a:lnTo>
                  <a:lnTo>
                    <a:pt x="313" y="178"/>
                  </a:lnTo>
                  <a:lnTo>
                    <a:pt x="313" y="178"/>
                  </a:lnTo>
                  <a:lnTo>
                    <a:pt x="318" y="169"/>
                  </a:lnTo>
                  <a:close/>
                  <a:moveTo>
                    <a:pt x="275" y="138"/>
                  </a:moveTo>
                  <a:lnTo>
                    <a:pt x="275" y="138"/>
                  </a:lnTo>
                  <a:cubicBezTo>
                    <a:pt x="213" y="138"/>
                    <a:pt x="163" y="189"/>
                    <a:pt x="163" y="250"/>
                  </a:cubicBezTo>
                  <a:cubicBezTo>
                    <a:pt x="163" y="312"/>
                    <a:pt x="213" y="362"/>
                    <a:pt x="275" y="362"/>
                  </a:cubicBezTo>
                  <a:cubicBezTo>
                    <a:pt x="337" y="362"/>
                    <a:pt x="387" y="312"/>
                    <a:pt x="387" y="250"/>
                  </a:cubicBezTo>
                  <a:cubicBezTo>
                    <a:pt x="387" y="189"/>
                    <a:pt x="337" y="138"/>
                    <a:pt x="275" y="138"/>
                  </a:cubicBezTo>
                  <a:close/>
                  <a:moveTo>
                    <a:pt x="18" y="92"/>
                  </a:moveTo>
                  <a:lnTo>
                    <a:pt x="18" y="92"/>
                  </a:lnTo>
                  <a:cubicBezTo>
                    <a:pt x="39" y="90"/>
                    <a:pt x="61" y="89"/>
                    <a:pt x="83" y="88"/>
                  </a:cubicBezTo>
                  <a:cubicBezTo>
                    <a:pt x="68" y="87"/>
                    <a:pt x="53" y="86"/>
                    <a:pt x="39" y="84"/>
                  </a:cubicBezTo>
                  <a:cubicBezTo>
                    <a:pt x="29" y="83"/>
                    <a:pt x="21" y="76"/>
                    <a:pt x="21" y="66"/>
                  </a:cubicBezTo>
                  <a:cubicBezTo>
                    <a:pt x="21" y="52"/>
                    <a:pt x="21" y="38"/>
                    <a:pt x="21" y="23"/>
                  </a:cubicBezTo>
                  <a:cubicBezTo>
                    <a:pt x="21" y="13"/>
                    <a:pt x="29" y="6"/>
                    <a:pt x="39" y="5"/>
                  </a:cubicBezTo>
                  <a:cubicBezTo>
                    <a:pt x="98" y="0"/>
                    <a:pt x="156" y="0"/>
                    <a:pt x="215" y="5"/>
                  </a:cubicBezTo>
                  <a:cubicBezTo>
                    <a:pt x="225" y="6"/>
                    <a:pt x="233" y="13"/>
                    <a:pt x="233" y="23"/>
                  </a:cubicBezTo>
                  <a:cubicBezTo>
                    <a:pt x="233" y="38"/>
                    <a:pt x="233" y="52"/>
                    <a:pt x="233" y="66"/>
                  </a:cubicBezTo>
                  <a:cubicBezTo>
                    <a:pt x="233" y="76"/>
                    <a:pt x="225" y="83"/>
                    <a:pt x="215" y="84"/>
                  </a:cubicBezTo>
                  <a:cubicBezTo>
                    <a:pt x="194" y="87"/>
                    <a:pt x="173" y="88"/>
                    <a:pt x="151" y="89"/>
                  </a:cubicBezTo>
                  <a:cubicBezTo>
                    <a:pt x="166" y="90"/>
                    <a:pt x="180" y="91"/>
                    <a:pt x="194" y="92"/>
                  </a:cubicBezTo>
                  <a:cubicBezTo>
                    <a:pt x="204" y="93"/>
                    <a:pt x="212" y="100"/>
                    <a:pt x="212" y="110"/>
                  </a:cubicBezTo>
                  <a:lnTo>
                    <a:pt x="212" y="131"/>
                  </a:lnTo>
                  <a:cubicBezTo>
                    <a:pt x="200" y="137"/>
                    <a:pt x="189" y="145"/>
                    <a:pt x="179" y="155"/>
                  </a:cubicBezTo>
                  <a:cubicBezTo>
                    <a:pt x="174" y="161"/>
                    <a:pt x="168" y="167"/>
                    <a:pt x="164" y="174"/>
                  </a:cubicBezTo>
                  <a:cubicBezTo>
                    <a:pt x="115" y="177"/>
                    <a:pt x="66" y="176"/>
                    <a:pt x="18" y="171"/>
                  </a:cubicBezTo>
                  <a:cubicBezTo>
                    <a:pt x="8" y="170"/>
                    <a:pt x="0" y="163"/>
                    <a:pt x="0" y="153"/>
                  </a:cubicBezTo>
                  <a:cubicBezTo>
                    <a:pt x="0" y="139"/>
                    <a:pt x="0" y="124"/>
                    <a:pt x="0" y="110"/>
                  </a:cubicBezTo>
                  <a:cubicBezTo>
                    <a:pt x="0" y="100"/>
                    <a:pt x="8" y="93"/>
                    <a:pt x="18"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grpSp>
      <p:sp>
        <p:nvSpPr>
          <p:cNvPr id="46" name="Freeform 22"/>
          <p:cNvSpPr>
            <a:spLocks noEditPoints="1"/>
          </p:cNvSpPr>
          <p:nvPr/>
        </p:nvSpPr>
        <p:spPr bwMode="auto">
          <a:xfrm>
            <a:off x="691828" y="3169628"/>
            <a:ext cx="7707973" cy="667355"/>
          </a:xfrm>
          <a:custGeom>
            <a:avLst/>
            <a:gdLst>
              <a:gd name="T0" fmla="*/ 252 w 9287"/>
              <a:gd name="T1" fmla="*/ 52 h 777"/>
              <a:gd name="T2" fmla="*/ 213 w 9287"/>
              <a:gd name="T3" fmla="*/ 52 h 777"/>
              <a:gd name="T4" fmla="*/ 469 w 9287"/>
              <a:gd name="T5" fmla="*/ 21 h 777"/>
              <a:gd name="T6" fmla="*/ 1043 w 9287"/>
              <a:gd name="T7" fmla="*/ 757 h 777"/>
              <a:gd name="T8" fmla="*/ 678 w 9287"/>
              <a:gd name="T9" fmla="*/ 393 h 777"/>
              <a:gd name="T10" fmla="*/ 640 w 9287"/>
              <a:gd name="T11" fmla="*/ 21 h 777"/>
              <a:gd name="T12" fmla="*/ 1004 w 9287"/>
              <a:gd name="T13" fmla="*/ 362 h 777"/>
              <a:gd name="T14" fmla="*/ 1659 w 9287"/>
              <a:gd name="T15" fmla="*/ 738 h 777"/>
              <a:gd name="T16" fmla="*/ 1275 w 9287"/>
              <a:gd name="T17" fmla="*/ 21 h 777"/>
              <a:gd name="T18" fmla="*/ 1314 w 9287"/>
              <a:gd name="T19" fmla="*/ 52 h 777"/>
              <a:gd name="T20" fmla="*/ 1624 w 9287"/>
              <a:gd name="T21" fmla="*/ 393 h 777"/>
              <a:gd name="T22" fmla="*/ 2376 w 9287"/>
              <a:gd name="T23" fmla="*/ 389 h 777"/>
              <a:gd name="T24" fmla="*/ 2407 w 9287"/>
              <a:gd name="T25" fmla="*/ 738 h 777"/>
              <a:gd name="T26" fmla="*/ 2396 w 9287"/>
              <a:gd name="T27" fmla="*/ 52 h 777"/>
              <a:gd name="T28" fmla="*/ 2365 w 9287"/>
              <a:gd name="T29" fmla="*/ 362 h 777"/>
              <a:gd name="T30" fmla="*/ 2419 w 9287"/>
              <a:gd name="T31" fmla="*/ 757 h 777"/>
              <a:gd name="T32" fmla="*/ 2407 w 9287"/>
              <a:gd name="T33" fmla="*/ 21 h 777"/>
              <a:gd name="T34" fmla="*/ 2617 w 9287"/>
              <a:gd name="T35" fmla="*/ 563 h 777"/>
              <a:gd name="T36" fmla="*/ 3167 w 9287"/>
              <a:gd name="T37" fmla="*/ 21 h 777"/>
              <a:gd name="T38" fmla="*/ 2993 w 9287"/>
              <a:gd name="T39" fmla="*/ 769 h 777"/>
              <a:gd name="T40" fmla="*/ 2822 w 9287"/>
              <a:gd name="T41" fmla="*/ 21 h 777"/>
              <a:gd name="T42" fmla="*/ 3167 w 9287"/>
              <a:gd name="T43" fmla="*/ 494 h 777"/>
              <a:gd name="T44" fmla="*/ 3578 w 9287"/>
              <a:gd name="T45" fmla="*/ 36 h 777"/>
              <a:gd name="T46" fmla="*/ 3803 w 9287"/>
              <a:gd name="T47" fmla="*/ 575 h 777"/>
              <a:gd name="T48" fmla="*/ 3400 w 9287"/>
              <a:gd name="T49" fmla="*/ 544 h 777"/>
              <a:gd name="T50" fmla="*/ 3574 w 9287"/>
              <a:gd name="T51" fmla="*/ 393 h 777"/>
              <a:gd name="T52" fmla="*/ 3787 w 9287"/>
              <a:gd name="T53" fmla="*/ 191 h 777"/>
              <a:gd name="T54" fmla="*/ 4097 w 9287"/>
              <a:gd name="T55" fmla="*/ 21 h 777"/>
              <a:gd name="T56" fmla="*/ 4857 w 9287"/>
              <a:gd name="T57" fmla="*/ 21 h 777"/>
              <a:gd name="T58" fmla="*/ 4485 w 9287"/>
              <a:gd name="T59" fmla="*/ 63 h 777"/>
              <a:gd name="T60" fmla="*/ 4442 w 9287"/>
              <a:gd name="T61" fmla="*/ 21 h 777"/>
              <a:gd name="T62" fmla="*/ 4818 w 9287"/>
              <a:gd name="T63" fmla="*/ 21 h 777"/>
              <a:gd name="T64" fmla="*/ 5462 w 9287"/>
              <a:gd name="T65" fmla="*/ 738 h 777"/>
              <a:gd name="T66" fmla="*/ 5078 w 9287"/>
              <a:gd name="T67" fmla="*/ 21 h 777"/>
              <a:gd name="T68" fmla="*/ 5117 w 9287"/>
              <a:gd name="T69" fmla="*/ 52 h 777"/>
              <a:gd name="T70" fmla="*/ 5427 w 9287"/>
              <a:gd name="T71" fmla="*/ 393 h 777"/>
              <a:gd name="T72" fmla="*/ 6039 w 9287"/>
              <a:gd name="T73" fmla="*/ 191 h 777"/>
              <a:gd name="T74" fmla="*/ 5675 w 9287"/>
              <a:gd name="T75" fmla="*/ 191 h 777"/>
              <a:gd name="T76" fmla="*/ 5834 w 9287"/>
              <a:gd name="T77" fmla="*/ 765 h 777"/>
              <a:gd name="T78" fmla="*/ 5834 w 9287"/>
              <a:gd name="T79" fmla="*/ 742 h 777"/>
              <a:gd name="T80" fmla="*/ 5632 w 9287"/>
              <a:gd name="T81" fmla="*/ 191 h 777"/>
              <a:gd name="T82" fmla="*/ 6617 w 9287"/>
              <a:gd name="T83" fmla="*/ 191 h 777"/>
              <a:gd name="T84" fmla="*/ 6252 w 9287"/>
              <a:gd name="T85" fmla="*/ 191 h 777"/>
              <a:gd name="T86" fmla="*/ 6411 w 9287"/>
              <a:gd name="T87" fmla="*/ 765 h 777"/>
              <a:gd name="T88" fmla="*/ 6411 w 9287"/>
              <a:gd name="T89" fmla="*/ 742 h 777"/>
              <a:gd name="T90" fmla="*/ 6210 w 9287"/>
              <a:gd name="T91" fmla="*/ 191 h 777"/>
              <a:gd name="T92" fmla="*/ 7326 w 9287"/>
              <a:gd name="T93" fmla="*/ 52 h 777"/>
              <a:gd name="T94" fmla="*/ 7326 w 9287"/>
              <a:gd name="T95" fmla="*/ 420 h 777"/>
              <a:gd name="T96" fmla="*/ 7326 w 9287"/>
              <a:gd name="T97" fmla="*/ 451 h 777"/>
              <a:gd name="T98" fmla="*/ 7155 w 9287"/>
              <a:gd name="T99" fmla="*/ 757 h 777"/>
              <a:gd name="T100" fmla="*/ 7547 w 9287"/>
              <a:gd name="T101" fmla="*/ 230 h 777"/>
              <a:gd name="T102" fmla="*/ 8117 w 9287"/>
              <a:gd name="T103" fmla="*/ 757 h 777"/>
              <a:gd name="T104" fmla="*/ 7783 w 9287"/>
              <a:gd name="T105" fmla="*/ 21 h 777"/>
              <a:gd name="T106" fmla="*/ 8373 w 9287"/>
              <a:gd name="T107" fmla="*/ 486 h 777"/>
              <a:gd name="T108" fmla="*/ 8373 w 9287"/>
              <a:gd name="T109" fmla="*/ 486 h 777"/>
              <a:gd name="T110" fmla="*/ 8365 w 9287"/>
              <a:gd name="T111" fmla="*/ 517 h 777"/>
              <a:gd name="T112" fmla="*/ 8458 w 9287"/>
              <a:gd name="T113" fmla="*/ 21 h 777"/>
              <a:gd name="T114" fmla="*/ 8683 w 9287"/>
              <a:gd name="T115" fmla="*/ 757 h 777"/>
              <a:gd name="T116" fmla="*/ 9225 w 9287"/>
              <a:gd name="T117" fmla="*/ 757 h 777"/>
              <a:gd name="T118" fmla="*/ 8873 w 9287"/>
              <a:gd name="T119" fmla="*/ 757 h 777"/>
              <a:gd name="T120" fmla="*/ 9249 w 9287"/>
              <a:gd name="T121" fmla="*/ 722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287" h="777">
                <a:moveTo>
                  <a:pt x="469" y="21"/>
                </a:moveTo>
                <a:lnTo>
                  <a:pt x="469" y="52"/>
                </a:lnTo>
                <a:lnTo>
                  <a:pt x="252" y="52"/>
                </a:lnTo>
                <a:lnTo>
                  <a:pt x="252" y="757"/>
                </a:lnTo>
                <a:lnTo>
                  <a:pt x="213" y="757"/>
                </a:lnTo>
                <a:lnTo>
                  <a:pt x="213" y="52"/>
                </a:lnTo>
                <a:lnTo>
                  <a:pt x="0" y="52"/>
                </a:lnTo>
                <a:lnTo>
                  <a:pt x="0" y="21"/>
                </a:lnTo>
                <a:lnTo>
                  <a:pt x="469" y="21"/>
                </a:lnTo>
                <a:close/>
                <a:moveTo>
                  <a:pt x="1004" y="21"/>
                </a:moveTo>
                <a:lnTo>
                  <a:pt x="1043" y="21"/>
                </a:lnTo>
                <a:lnTo>
                  <a:pt x="1043" y="757"/>
                </a:lnTo>
                <a:lnTo>
                  <a:pt x="1004" y="757"/>
                </a:lnTo>
                <a:lnTo>
                  <a:pt x="1004" y="393"/>
                </a:lnTo>
                <a:lnTo>
                  <a:pt x="678" y="393"/>
                </a:lnTo>
                <a:lnTo>
                  <a:pt x="678" y="757"/>
                </a:lnTo>
                <a:lnTo>
                  <a:pt x="640" y="757"/>
                </a:lnTo>
                <a:lnTo>
                  <a:pt x="640" y="21"/>
                </a:lnTo>
                <a:lnTo>
                  <a:pt x="678" y="21"/>
                </a:lnTo>
                <a:lnTo>
                  <a:pt x="678" y="362"/>
                </a:lnTo>
                <a:lnTo>
                  <a:pt x="1004" y="362"/>
                </a:lnTo>
                <a:lnTo>
                  <a:pt x="1004" y="21"/>
                </a:lnTo>
                <a:close/>
                <a:moveTo>
                  <a:pt x="1314" y="738"/>
                </a:moveTo>
                <a:lnTo>
                  <a:pt x="1659" y="738"/>
                </a:lnTo>
                <a:lnTo>
                  <a:pt x="1659" y="757"/>
                </a:lnTo>
                <a:lnTo>
                  <a:pt x="1275" y="757"/>
                </a:lnTo>
                <a:lnTo>
                  <a:pt x="1275" y="21"/>
                </a:lnTo>
                <a:lnTo>
                  <a:pt x="1651" y="21"/>
                </a:lnTo>
                <a:lnTo>
                  <a:pt x="1651" y="52"/>
                </a:lnTo>
                <a:lnTo>
                  <a:pt x="1314" y="52"/>
                </a:lnTo>
                <a:lnTo>
                  <a:pt x="1314" y="362"/>
                </a:lnTo>
                <a:lnTo>
                  <a:pt x="1624" y="362"/>
                </a:lnTo>
                <a:lnTo>
                  <a:pt x="1624" y="393"/>
                </a:lnTo>
                <a:lnTo>
                  <a:pt x="1314" y="393"/>
                </a:lnTo>
                <a:lnTo>
                  <a:pt x="1314" y="738"/>
                </a:lnTo>
                <a:close/>
                <a:moveTo>
                  <a:pt x="2376" y="389"/>
                </a:moveTo>
                <a:lnTo>
                  <a:pt x="2256" y="389"/>
                </a:lnTo>
                <a:lnTo>
                  <a:pt x="2256" y="738"/>
                </a:lnTo>
                <a:lnTo>
                  <a:pt x="2407" y="738"/>
                </a:lnTo>
                <a:cubicBezTo>
                  <a:pt x="2516" y="735"/>
                  <a:pt x="2571" y="676"/>
                  <a:pt x="2574" y="559"/>
                </a:cubicBezTo>
                <a:cubicBezTo>
                  <a:pt x="2571" y="449"/>
                  <a:pt x="2505" y="392"/>
                  <a:pt x="2376" y="389"/>
                </a:cubicBezTo>
                <a:close/>
                <a:moveTo>
                  <a:pt x="2396" y="52"/>
                </a:moveTo>
                <a:lnTo>
                  <a:pt x="2256" y="52"/>
                </a:lnTo>
                <a:lnTo>
                  <a:pt x="2256" y="362"/>
                </a:lnTo>
                <a:lnTo>
                  <a:pt x="2365" y="362"/>
                </a:lnTo>
                <a:cubicBezTo>
                  <a:pt x="2478" y="359"/>
                  <a:pt x="2537" y="306"/>
                  <a:pt x="2539" y="203"/>
                </a:cubicBezTo>
                <a:cubicBezTo>
                  <a:pt x="2539" y="102"/>
                  <a:pt x="2491" y="52"/>
                  <a:pt x="2396" y="52"/>
                </a:cubicBezTo>
                <a:close/>
                <a:moveTo>
                  <a:pt x="2419" y="757"/>
                </a:moveTo>
                <a:lnTo>
                  <a:pt x="2217" y="757"/>
                </a:lnTo>
                <a:lnTo>
                  <a:pt x="2217" y="21"/>
                </a:lnTo>
                <a:lnTo>
                  <a:pt x="2407" y="21"/>
                </a:lnTo>
                <a:cubicBezTo>
                  <a:pt x="2518" y="26"/>
                  <a:pt x="2577" y="87"/>
                  <a:pt x="2582" y="203"/>
                </a:cubicBezTo>
                <a:cubicBezTo>
                  <a:pt x="2584" y="291"/>
                  <a:pt x="2545" y="348"/>
                  <a:pt x="2465" y="373"/>
                </a:cubicBezTo>
                <a:cubicBezTo>
                  <a:pt x="2566" y="399"/>
                  <a:pt x="2617" y="463"/>
                  <a:pt x="2617" y="563"/>
                </a:cubicBezTo>
                <a:cubicBezTo>
                  <a:pt x="2614" y="690"/>
                  <a:pt x="2548" y="755"/>
                  <a:pt x="2419" y="757"/>
                </a:cubicBezTo>
                <a:close/>
                <a:moveTo>
                  <a:pt x="3167" y="494"/>
                </a:moveTo>
                <a:lnTo>
                  <a:pt x="3167" y="21"/>
                </a:lnTo>
                <a:lnTo>
                  <a:pt x="3206" y="21"/>
                </a:lnTo>
                <a:lnTo>
                  <a:pt x="3206" y="478"/>
                </a:lnTo>
                <a:cubicBezTo>
                  <a:pt x="3208" y="677"/>
                  <a:pt x="3137" y="774"/>
                  <a:pt x="2993" y="769"/>
                </a:cubicBezTo>
                <a:cubicBezTo>
                  <a:pt x="2848" y="777"/>
                  <a:pt x="2778" y="681"/>
                  <a:pt x="2783" y="482"/>
                </a:cubicBezTo>
                <a:lnTo>
                  <a:pt x="2783" y="21"/>
                </a:lnTo>
                <a:lnTo>
                  <a:pt x="2822" y="21"/>
                </a:lnTo>
                <a:lnTo>
                  <a:pt x="2822" y="497"/>
                </a:lnTo>
                <a:cubicBezTo>
                  <a:pt x="2822" y="660"/>
                  <a:pt x="2879" y="742"/>
                  <a:pt x="2993" y="742"/>
                </a:cubicBezTo>
                <a:cubicBezTo>
                  <a:pt x="3109" y="742"/>
                  <a:pt x="3167" y="659"/>
                  <a:pt x="3167" y="494"/>
                </a:cubicBezTo>
                <a:close/>
                <a:moveTo>
                  <a:pt x="3787" y="191"/>
                </a:moveTo>
                <a:lnTo>
                  <a:pt x="3748" y="207"/>
                </a:lnTo>
                <a:cubicBezTo>
                  <a:pt x="3720" y="90"/>
                  <a:pt x="3663" y="34"/>
                  <a:pt x="3578" y="36"/>
                </a:cubicBezTo>
                <a:cubicBezTo>
                  <a:pt x="3477" y="39"/>
                  <a:pt x="3425" y="90"/>
                  <a:pt x="3423" y="191"/>
                </a:cubicBezTo>
                <a:cubicBezTo>
                  <a:pt x="3418" y="266"/>
                  <a:pt x="3470" y="321"/>
                  <a:pt x="3582" y="354"/>
                </a:cubicBezTo>
                <a:cubicBezTo>
                  <a:pt x="3739" y="398"/>
                  <a:pt x="3813" y="472"/>
                  <a:pt x="3803" y="575"/>
                </a:cubicBezTo>
                <a:cubicBezTo>
                  <a:pt x="3800" y="699"/>
                  <a:pt x="3726" y="762"/>
                  <a:pt x="3582" y="765"/>
                </a:cubicBezTo>
                <a:cubicBezTo>
                  <a:pt x="3463" y="770"/>
                  <a:pt x="3389" y="700"/>
                  <a:pt x="3361" y="556"/>
                </a:cubicBezTo>
                <a:lnTo>
                  <a:pt x="3400" y="544"/>
                </a:lnTo>
                <a:cubicBezTo>
                  <a:pt x="3428" y="678"/>
                  <a:pt x="3489" y="744"/>
                  <a:pt x="3582" y="742"/>
                </a:cubicBezTo>
                <a:cubicBezTo>
                  <a:pt x="3695" y="737"/>
                  <a:pt x="3755" y="680"/>
                  <a:pt x="3760" y="571"/>
                </a:cubicBezTo>
                <a:cubicBezTo>
                  <a:pt x="3763" y="489"/>
                  <a:pt x="3701" y="429"/>
                  <a:pt x="3574" y="393"/>
                </a:cubicBezTo>
                <a:cubicBezTo>
                  <a:pt x="3437" y="359"/>
                  <a:pt x="3372" y="292"/>
                  <a:pt x="3380" y="191"/>
                </a:cubicBezTo>
                <a:cubicBezTo>
                  <a:pt x="3388" y="72"/>
                  <a:pt x="3454" y="10"/>
                  <a:pt x="3578" y="5"/>
                </a:cubicBezTo>
                <a:cubicBezTo>
                  <a:pt x="3689" y="0"/>
                  <a:pt x="3759" y="62"/>
                  <a:pt x="3787" y="191"/>
                </a:cubicBezTo>
                <a:close/>
                <a:moveTo>
                  <a:pt x="4136" y="757"/>
                </a:moveTo>
                <a:lnTo>
                  <a:pt x="4097" y="757"/>
                </a:lnTo>
                <a:lnTo>
                  <a:pt x="4097" y="21"/>
                </a:lnTo>
                <a:lnTo>
                  <a:pt x="4136" y="21"/>
                </a:lnTo>
                <a:lnTo>
                  <a:pt x="4136" y="757"/>
                </a:lnTo>
                <a:close/>
                <a:moveTo>
                  <a:pt x="4857" y="21"/>
                </a:moveTo>
                <a:lnTo>
                  <a:pt x="4857" y="757"/>
                </a:lnTo>
                <a:lnTo>
                  <a:pt x="4795" y="757"/>
                </a:lnTo>
                <a:lnTo>
                  <a:pt x="4485" y="63"/>
                </a:lnTo>
                <a:lnTo>
                  <a:pt x="4485" y="757"/>
                </a:lnTo>
                <a:lnTo>
                  <a:pt x="4442" y="757"/>
                </a:lnTo>
                <a:lnTo>
                  <a:pt x="4442" y="21"/>
                </a:lnTo>
                <a:lnTo>
                  <a:pt x="4508" y="21"/>
                </a:lnTo>
                <a:lnTo>
                  <a:pt x="4818" y="722"/>
                </a:lnTo>
                <a:lnTo>
                  <a:pt x="4818" y="21"/>
                </a:lnTo>
                <a:lnTo>
                  <a:pt x="4857" y="21"/>
                </a:lnTo>
                <a:close/>
                <a:moveTo>
                  <a:pt x="5117" y="738"/>
                </a:moveTo>
                <a:lnTo>
                  <a:pt x="5462" y="738"/>
                </a:lnTo>
                <a:lnTo>
                  <a:pt x="5462" y="757"/>
                </a:lnTo>
                <a:lnTo>
                  <a:pt x="5078" y="757"/>
                </a:lnTo>
                <a:lnTo>
                  <a:pt x="5078" y="21"/>
                </a:lnTo>
                <a:lnTo>
                  <a:pt x="5454" y="21"/>
                </a:lnTo>
                <a:lnTo>
                  <a:pt x="5454" y="52"/>
                </a:lnTo>
                <a:lnTo>
                  <a:pt x="5117" y="52"/>
                </a:lnTo>
                <a:lnTo>
                  <a:pt x="5117" y="362"/>
                </a:lnTo>
                <a:lnTo>
                  <a:pt x="5427" y="362"/>
                </a:lnTo>
                <a:lnTo>
                  <a:pt x="5427" y="393"/>
                </a:lnTo>
                <a:lnTo>
                  <a:pt x="5117" y="393"/>
                </a:lnTo>
                <a:lnTo>
                  <a:pt x="5117" y="738"/>
                </a:lnTo>
                <a:close/>
                <a:moveTo>
                  <a:pt x="6039" y="191"/>
                </a:moveTo>
                <a:lnTo>
                  <a:pt x="6000" y="207"/>
                </a:lnTo>
                <a:cubicBezTo>
                  <a:pt x="5972" y="90"/>
                  <a:pt x="5915" y="34"/>
                  <a:pt x="5830" y="36"/>
                </a:cubicBezTo>
                <a:cubicBezTo>
                  <a:pt x="5729" y="39"/>
                  <a:pt x="5677" y="90"/>
                  <a:pt x="5675" y="191"/>
                </a:cubicBezTo>
                <a:cubicBezTo>
                  <a:pt x="5670" y="266"/>
                  <a:pt x="5723" y="321"/>
                  <a:pt x="5834" y="354"/>
                </a:cubicBezTo>
                <a:cubicBezTo>
                  <a:pt x="5991" y="398"/>
                  <a:pt x="6065" y="472"/>
                  <a:pt x="6055" y="575"/>
                </a:cubicBezTo>
                <a:cubicBezTo>
                  <a:pt x="6052" y="699"/>
                  <a:pt x="5978" y="762"/>
                  <a:pt x="5834" y="765"/>
                </a:cubicBezTo>
                <a:cubicBezTo>
                  <a:pt x="5715" y="770"/>
                  <a:pt x="5641" y="700"/>
                  <a:pt x="5613" y="556"/>
                </a:cubicBezTo>
                <a:lnTo>
                  <a:pt x="5652" y="544"/>
                </a:lnTo>
                <a:cubicBezTo>
                  <a:pt x="5680" y="678"/>
                  <a:pt x="5741" y="744"/>
                  <a:pt x="5834" y="742"/>
                </a:cubicBezTo>
                <a:cubicBezTo>
                  <a:pt x="5947" y="737"/>
                  <a:pt x="6007" y="680"/>
                  <a:pt x="6012" y="571"/>
                </a:cubicBezTo>
                <a:cubicBezTo>
                  <a:pt x="6015" y="489"/>
                  <a:pt x="5953" y="429"/>
                  <a:pt x="5826" y="393"/>
                </a:cubicBezTo>
                <a:cubicBezTo>
                  <a:pt x="5689" y="359"/>
                  <a:pt x="5624" y="292"/>
                  <a:pt x="5632" y="191"/>
                </a:cubicBezTo>
                <a:cubicBezTo>
                  <a:pt x="5640" y="72"/>
                  <a:pt x="5706" y="10"/>
                  <a:pt x="5830" y="5"/>
                </a:cubicBezTo>
                <a:cubicBezTo>
                  <a:pt x="5941" y="0"/>
                  <a:pt x="6011" y="62"/>
                  <a:pt x="6039" y="191"/>
                </a:cubicBezTo>
                <a:close/>
                <a:moveTo>
                  <a:pt x="6617" y="191"/>
                </a:moveTo>
                <a:lnTo>
                  <a:pt x="6578" y="207"/>
                </a:lnTo>
                <a:cubicBezTo>
                  <a:pt x="6549" y="90"/>
                  <a:pt x="6493" y="34"/>
                  <a:pt x="6407" y="36"/>
                </a:cubicBezTo>
                <a:cubicBezTo>
                  <a:pt x="6307" y="39"/>
                  <a:pt x="6255" y="90"/>
                  <a:pt x="6252" y="191"/>
                </a:cubicBezTo>
                <a:cubicBezTo>
                  <a:pt x="6247" y="266"/>
                  <a:pt x="6300" y="321"/>
                  <a:pt x="6411" y="354"/>
                </a:cubicBezTo>
                <a:cubicBezTo>
                  <a:pt x="6569" y="398"/>
                  <a:pt x="6643" y="472"/>
                  <a:pt x="6632" y="575"/>
                </a:cubicBezTo>
                <a:cubicBezTo>
                  <a:pt x="6630" y="699"/>
                  <a:pt x="6556" y="762"/>
                  <a:pt x="6411" y="765"/>
                </a:cubicBezTo>
                <a:cubicBezTo>
                  <a:pt x="6292" y="770"/>
                  <a:pt x="6219" y="700"/>
                  <a:pt x="6190" y="556"/>
                </a:cubicBezTo>
                <a:lnTo>
                  <a:pt x="6229" y="544"/>
                </a:lnTo>
                <a:cubicBezTo>
                  <a:pt x="6257" y="678"/>
                  <a:pt x="6318" y="744"/>
                  <a:pt x="6411" y="742"/>
                </a:cubicBezTo>
                <a:cubicBezTo>
                  <a:pt x="6525" y="737"/>
                  <a:pt x="6584" y="680"/>
                  <a:pt x="6590" y="571"/>
                </a:cubicBezTo>
                <a:cubicBezTo>
                  <a:pt x="6592" y="489"/>
                  <a:pt x="6530" y="429"/>
                  <a:pt x="6403" y="393"/>
                </a:cubicBezTo>
                <a:cubicBezTo>
                  <a:pt x="6267" y="359"/>
                  <a:pt x="6202" y="292"/>
                  <a:pt x="6210" y="191"/>
                </a:cubicBezTo>
                <a:cubicBezTo>
                  <a:pt x="6217" y="72"/>
                  <a:pt x="6283" y="10"/>
                  <a:pt x="6407" y="5"/>
                </a:cubicBezTo>
                <a:cubicBezTo>
                  <a:pt x="6519" y="0"/>
                  <a:pt x="6588" y="62"/>
                  <a:pt x="6617" y="191"/>
                </a:cubicBezTo>
                <a:close/>
                <a:moveTo>
                  <a:pt x="7326" y="52"/>
                </a:moveTo>
                <a:lnTo>
                  <a:pt x="7194" y="52"/>
                </a:lnTo>
                <a:lnTo>
                  <a:pt x="7194" y="420"/>
                </a:lnTo>
                <a:lnTo>
                  <a:pt x="7326" y="420"/>
                </a:lnTo>
                <a:cubicBezTo>
                  <a:pt x="7445" y="420"/>
                  <a:pt x="7504" y="357"/>
                  <a:pt x="7504" y="230"/>
                </a:cubicBezTo>
                <a:cubicBezTo>
                  <a:pt x="7502" y="114"/>
                  <a:pt x="7442" y="54"/>
                  <a:pt x="7326" y="52"/>
                </a:cubicBezTo>
                <a:close/>
                <a:moveTo>
                  <a:pt x="7326" y="451"/>
                </a:moveTo>
                <a:lnTo>
                  <a:pt x="7194" y="451"/>
                </a:lnTo>
                <a:lnTo>
                  <a:pt x="7194" y="757"/>
                </a:lnTo>
                <a:lnTo>
                  <a:pt x="7155" y="757"/>
                </a:lnTo>
                <a:lnTo>
                  <a:pt x="7155" y="21"/>
                </a:lnTo>
                <a:lnTo>
                  <a:pt x="7318" y="21"/>
                </a:lnTo>
                <a:cubicBezTo>
                  <a:pt x="7468" y="23"/>
                  <a:pt x="7544" y="93"/>
                  <a:pt x="7547" y="230"/>
                </a:cubicBezTo>
                <a:cubicBezTo>
                  <a:pt x="7542" y="372"/>
                  <a:pt x="7468" y="446"/>
                  <a:pt x="7326" y="451"/>
                </a:cubicBezTo>
                <a:close/>
                <a:moveTo>
                  <a:pt x="8117" y="738"/>
                </a:moveTo>
                <a:lnTo>
                  <a:pt x="8117" y="757"/>
                </a:lnTo>
                <a:lnTo>
                  <a:pt x="7745" y="757"/>
                </a:lnTo>
                <a:lnTo>
                  <a:pt x="7745" y="21"/>
                </a:lnTo>
                <a:lnTo>
                  <a:pt x="7783" y="21"/>
                </a:lnTo>
                <a:lnTo>
                  <a:pt x="7783" y="738"/>
                </a:lnTo>
                <a:lnTo>
                  <a:pt x="8117" y="738"/>
                </a:lnTo>
                <a:close/>
                <a:moveTo>
                  <a:pt x="8373" y="486"/>
                </a:moveTo>
                <a:lnTo>
                  <a:pt x="8605" y="486"/>
                </a:lnTo>
                <a:lnTo>
                  <a:pt x="8485" y="67"/>
                </a:lnTo>
                <a:lnTo>
                  <a:pt x="8373" y="486"/>
                </a:lnTo>
                <a:close/>
                <a:moveTo>
                  <a:pt x="8683" y="757"/>
                </a:moveTo>
                <a:lnTo>
                  <a:pt x="8613" y="517"/>
                </a:lnTo>
                <a:lnTo>
                  <a:pt x="8365" y="517"/>
                </a:lnTo>
                <a:lnTo>
                  <a:pt x="8295" y="757"/>
                </a:lnTo>
                <a:lnTo>
                  <a:pt x="8252" y="757"/>
                </a:lnTo>
                <a:lnTo>
                  <a:pt x="8458" y="21"/>
                </a:lnTo>
                <a:lnTo>
                  <a:pt x="8516" y="21"/>
                </a:lnTo>
                <a:lnTo>
                  <a:pt x="8725" y="757"/>
                </a:lnTo>
                <a:lnTo>
                  <a:pt x="8683" y="757"/>
                </a:lnTo>
                <a:close/>
                <a:moveTo>
                  <a:pt x="9287" y="21"/>
                </a:moveTo>
                <a:lnTo>
                  <a:pt x="9287" y="757"/>
                </a:lnTo>
                <a:lnTo>
                  <a:pt x="9225" y="757"/>
                </a:lnTo>
                <a:lnTo>
                  <a:pt x="8915" y="63"/>
                </a:lnTo>
                <a:lnTo>
                  <a:pt x="8915" y="757"/>
                </a:lnTo>
                <a:lnTo>
                  <a:pt x="8873" y="757"/>
                </a:lnTo>
                <a:lnTo>
                  <a:pt x="8873" y="21"/>
                </a:lnTo>
                <a:lnTo>
                  <a:pt x="8938" y="21"/>
                </a:lnTo>
                <a:lnTo>
                  <a:pt x="9249" y="722"/>
                </a:lnTo>
                <a:lnTo>
                  <a:pt x="9249" y="21"/>
                </a:lnTo>
                <a:lnTo>
                  <a:pt x="9287" y="21"/>
                </a:lnTo>
                <a:close/>
              </a:path>
            </a:pathLst>
          </a:custGeom>
          <a:solidFill>
            <a:schemeClr val="tx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48" name="Freeform 10"/>
          <p:cNvSpPr>
            <a:spLocks noEditPoints="1"/>
          </p:cNvSpPr>
          <p:nvPr/>
        </p:nvSpPr>
        <p:spPr bwMode="auto">
          <a:xfrm>
            <a:off x="699289" y="6138515"/>
            <a:ext cx="456130" cy="458044"/>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49" name="Rectangle 3"/>
          <p:cNvSpPr txBox="1">
            <a:spLocks noChangeArrowheads="1"/>
          </p:cNvSpPr>
          <p:nvPr/>
        </p:nvSpPr>
        <p:spPr bwMode="auto">
          <a:xfrm>
            <a:off x="622937" y="4694752"/>
            <a:ext cx="9190186" cy="1080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r>
              <a:rPr lang="zh-CN" altLang="en-US" sz="6600" b="1" dirty="0">
                <a:solidFill>
                  <a:srgbClr val="294A5A"/>
                </a:solidFill>
                <a:latin typeface="微软雅黑"/>
              </a:rPr>
              <a:t>演示完毕  感谢聆听</a:t>
            </a:r>
          </a:p>
        </p:txBody>
      </p:sp>
      <p:sp>
        <p:nvSpPr>
          <p:cNvPr id="52" name="Freeform 7"/>
          <p:cNvSpPr>
            <a:spLocks/>
          </p:cNvSpPr>
          <p:nvPr/>
        </p:nvSpPr>
        <p:spPr bwMode="auto">
          <a:xfrm>
            <a:off x="10661651" y="5151828"/>
            <a:ext cx="1318104" cy="1319545"/>
          </a:xfrm>
          <a:custGeom>
            <a:avLst/>
            <a:gdLst>
              <a:gd name="T0" fmla="*/ 2199 w 2504"/>
              <a:gd name="T1" fmla="*/ 0 h 2504"/>
              <a:gd name="T2" fmla="*/ 2504 w 2504"/>
              <a:gd name="T3" fmla="*/ 0 h 2504"/>
              <a:gd name="T4" fmla="*/ 2504 w 2504"/>
              <a:gd name="T5" fmla="*/ 2504 h 2504"/>
              <a:gd name="T6" fmla="*/ 0 w 2504"/>
              <a:gd name="T7" fmla="*/ 2504 h 2504"/>
              <a:gd name="T8" fmla="*/ 0 w 2504"/>
              <a:gd name="T9" fmla="*/ 2199 h 2504"/>
              <a:gd name="T10" fmla="*/ 1970 w 2504"/>
              <a:gd name="T11" fmla="*/ 2199 h 2504"/>
              <a:gd name="T12" fmla="*/ 87 w 2504"/>
              <a:gd name="T13" fmla="*/ 315 h 2504"/>
              <a:gd name="T14" fmla="*/ 303 w 2504"/>
              <a:gd name="T15" fmla="*/ 99 h 2504"/>
              <a:gd name="T16" fmla="*/ 2199 w 2504"/>
              <a:gd name="T17" fmla="*/ 1996 h 2504"/>
              <a:gd name="T18" fmla="*/ 2199 w 2504"/>
              <a:gd name="T19" fmla="*/ 0 h 2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4" h="2504">
                <a:moveTo>
                  <a:pt x="2199" y="0"/>
                </a:moveTo>
                <a:lnTo>
                  <a:pt x="2504" y="0"/>
                </a:lnTo>
                <a:lnTo>
                  <a:pt x="2504" y="2504"/>
                </a:lnTo>
                <a:lnTo>
                  <a:pt x="0" y="2504"/>
                </a:lnTo>
                <a:lnTo>
                  <a:pt x="0" y="2199"/>
                </a:lnTo>
                <a:lnTo>
                  <a:pt x="1970" y="2199"/>
                </a:lnTo>
                <a:lnTo>
                  <a:pt x="87" y="315"/>
                </a:lnTo>
                <a:lnTo>
                  <a:pt x="303" y="99"/>
                </a:lnTo>
                <a:lnTo>
                  <a:pt x="2199" y="1996"/>
                </a:lnTo>
                <a:lnTo>
                  <a:pt x="2199" y="0"/>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6" name="Rectangle 5"/>
          <p:cNvSpPr>
            <a:spLocks noChangeArrowheads="1"/>
          </p:cNvSpPr>
          <p:nvPr/>
        </p:nvSpPr>
        <p:spPr bwMode="auto">
          <a:xfrm>
            <a:off x="0" y="3933056"/>
            <a:ext cx="7145631" cy="8152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7" name="Rectangle 6"/>
          <p:cNvSpPr>
            <a:spLocks noChangeArrowheads="1"/>
          </p:cNvSpPr>
          <p:nvPr/>
        </p:nvSpPr>
        <p:spPr bwMode="auto">
          <a:xfrm>
            <a:off x="7133089" y="3933056"/>
            <a:ext cx="1266711" cy="8152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8" name="Rectangle 7"/>
          <p:cNvSpPr>
            <a:spLocks noChangeArrowheads="1"/>
          </p:cNvSpPr>
          <p:nvPr/>
        </p:nvSpPr>
        <p:spPr bwMode="auto">
          <a:xfrm>
            <a:off x="8399801" y="3933056"/>
            <a:ext cx="1265144" cy="8152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9" name="Rectangle 8"/>
          <p:cNvSpPr>
            <a:spLocks noChangeArrowheads="1"/>
          </p:cNvSpPr>
          <p:nvPr/>
        </p:nvSpPr>
        <p:spPr bwMode="auto">
          <a:xfrm>
            <a:off x="9664945" y="3933056"/>
            <a:ext cx="1266711" cy="81520"/>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
        <p:nvSpPr>
          <p:cNvPr id="10" name="Rectangle 9"/>
          <p:cNvSpPr>
            <a:spLocks noChangeArrowheads="1"/>
          </p:cNvSpPr>
          <p:nvPr/>
        </p:nvSpPr>
        <p:spPr bwMode="auto">
          <a:xfrm>
            <a:off x="10931656" y="3933056"/>
            <a:ext cx="1265144" cy="81520"/>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solidFill>
                <a:srgbClr val="294A5A"/>
              </a:solidFill>
            </a:endParaRPr>
          </a:p>
        </p:txBody>
      </p:sp>
    </p:spTree>
    <p:extLst>
      <p:ext uri="{BB962C8B-B14F-4D97-AF65-F5344CB8AC3E}">
        <p14:creationId xmlns:p14="http://schemas.microsoft.com/office/powerpoint/2010/main" val="1411828717"/>
      </p:ext>
    </p:extLst>
  </p:cSld>
  <p:clrMapOvr>
    <a:masterClrMapping/>
  </p:clrMapOvr>
  <mc:AlternateContent xmlns:mc="http://schemas.openxmlformats.org/markup-compatibility/2006" xmlns:p14="http://schemas.microsoft.com/office/powerpoint/2010/main">
    <mc:Choice Requires="p14">
      <p:transition spd="slow" p14:dur="2000" advTm="8843">
        <p14:flash/>
      </p:transition>
    </mc:Choice>
    <mc:Fallback xmlns="">
      <p:transition spd="slow" advTm="8843">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2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20000">
                                          <p:cBhvr additive="base">
                                            <p:cTn id="7" dur="1000" fill="hold"/>
                                            <p:tgtEl>
                                              <p:spTgt spid="6"/>
                                            </p:tgtEl>
                                            <p:attrNameLst>
                                              <p:attrName>ppt_x</p:attrName>
                                            </p:attrNameLst>
                                          </p:cBhvr>
                                          <p:tavLst>
                                            <p:tav tm="0">
                                              <p:val>
                                                <p:strVal val="0-#ppt_w/2"/>
                                              </p:val>
                                            </p:tav>
                                            <p:tav tm="100000">
                                              <p:val>
                                                <p:strVal val="#ppt_x"/>
                                              </p:val>
                                            </p:tav>
                                          </p:tavLst>
                                        </p:anim>
                                        <p:anim calcmode="lin" valueType="num" p14:bounceEnd="20000">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31"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 calcmode="lin" valueType="num">
                                          <p:cBhvr>
                                            <p:cTn id="14" dur="500" fill="hold"/>
                                            <p:tgtEl>
                                              <p:spTgt spid="7"/>
                                            </p:tgtEl>
                                            <p:attrNameLst>
                                              <p:attrName>style.rotation</p:attrName>
                                            </p:attrNameLst>
                                          </p:cBhvr>
                                          <p:tavLst>
                                            <p:tav tm="0">
                                              <p:val>
                                                <p:fltVal val="90"/>
                                              </p:val>
                                            </p:tav>
                                            <p:tav tm="100000">
                                              <p:val>
                                                <p:fltVal val="0"/>
                                              </p:val>
                                            </p:tav>
                                          </p:tavLst>
                                        </p:anim>
                                        <p:animEffect transition="in" filter="fade">
                                          <p:cBhvr>
                                            <p:cTn id="15" dur="500"/>
                                            <p:tgtEl>
                                              <p:spTgt spid="7"/>
                                            </p:tgtEl>
                                          </p:cBhvr>
                                        </p:animEffect>
                                      </p:childTnLst>
                                    </p:cTn>
                                  </p:par>
                                  <p:par>
                                    <p:cTn id="16" presetID="31" presetClass="entr" presetSubtype="0" fill="hold" grpId="0" nodeType="withEffect">
                                      <p:stCondLst>
                                        <p:cond delay="10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 calcmode="lin" valueType="num">
                                          <p:cBhvr>
                                            <p:cTn id="20" dur="500" fill="hold"/>
                                            <p:tgtEl>
                                              <p:spTgt spid="8"/>
                                            </p:tgtEl>
                                            <p:attrNameLst>
                                              <p:attrName>style.rotation</p:attrName>
                                            </p:attrNameLst>
                                          </p:cBhvr>
                                          <p:tavLst>
                                            <p:tav tm="0">
                                              <p:val>
                                                <p:fltVal val="90"/>
                                              </p:val>
                                            </p:tav>
                                            <p:tav tm="100000">
                                              <p:val>
                                                <p:fltVal val="0"/>
                                              </p:val>
                                            </p:tav>
                                          </p:tavLst>
                                        </p:anim>
                                        <p:animEffect transition="in" filter="fade">
                                          <p:cBhvr>
                                            <p:cTn id="21" dur="500"/>
                                            <p:tgtEl>
                                              <p:spTgt spid="8"/>
                                            </p:tgtEl>
                                          </p:cBhvr>
                                        </p:animEffect>
                                      </p:childTnLst>
                                    </p:cTn>
                                  </p:par>
                                  <p:par>
                                    <p:cTn id="22" presetID="31" presetClass="entr" presetSubtype="0" fill="hold" grpId="0" nodeType="withEffect">
                                      <p:stCondLst>
                                        <p:cond delay="20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 calcmode="lin" valueType="num">
                                          <p:cBhvr>
                                            <p:cTn id="26" dur="500" fill="hold"/>
                                            <p:tgtEl>
                                              <p:spTgt spid="9"/>
                                            </p:tgtEl>
                                            <p:attrNameLst>
                                              <p:attrName>style.rotation</p:attrName>
                                            </p:attrNameLst>
                                          </p:cBhvr>
                                          <p:tavLst>
                                            <p:tav tm="0">
                                              <p:val>
                                                <p:fltVal val="90"/>
                                              </p:val>
                                            </p:tav>
                                            <p:tav tm="100000">
                                              <p:val>
                                                <p:fltVal val="0"/>
                                              </p:val>
                                            </p:tav>
                                          </p:tavLst>
                                        </p:anim>
                                        <p:animEffect transition="in" filter="fade">
                                          <p:cBhvr>
                                            <p:cTn id="27" dur="500"/>
                                            <p:tgtEl>
                                              <p:spTgt spid="9"/>
                                            </p:tgtEl>
                                          </p:cBhvr>
                                        </p:animEffect>
                                      </p:childTnLst>
                                    </p:cTn>
                                  </p:par>
                                  <p:par>
                                    <p:cTn id="28" presetID="31" presetClass="entr" presetSubtype="0" fill="hold" grpId="0" nodeType="withEffect">
                                      <p:stCondLst>
                                        <p:cond delay="30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anim calcmode="lin" valueType="num">
                                          <p:cBhvr>
                                            <p:cTn id="32" dur="500" fill="hold"/>
                                            <p:tgtEl>
                                              <p:spTgt spid="10"/>
                                            </p:tgtEl>
                                            <p:attrNameLst>
                                              <p:attrName>style.rotation</p:attrName>
                                            </p:attrNameLst>
                                          </p:cBhvr>
                                          <p:tavLst>
                                            <p:tav tm="0">
                                              <p:val>
                                                <p:fltVal val="90"/>
                                              </p:val>
                                            </p:tav>
                                            <p:tav tm="100000">
                                              <p:val>
                                                <p:fltVal val="0"/>
                                              </p:val>
                                            </p:tav>
                                          </p:tavLst>
                                        </p:anim>
                                        <p:animEffect transition="in" filter="fade">
                                          <p:cBhvr>
                                            <p:cTn id="33" dur="500"/>
                                            <p:tgtEl>
                                              <p:spTgt spid="10"/>
                                            </p:tgtEl>
                                          </p:cBhvr>
                                        </p:animEffect>
                                      </p:childTnLst>
                                    </p:cTn>
                                  </p:par>
                                </p:childTnLst>
                              </p:cTn>
                            </p:par>
                            <p:par>
                              <p:cTn id="34" fill="hold">
                                <p:stCondLst>
                                  <p:cond delay="1800"/>
                                </p:stCondLst>
                                <p:childTnLst>
                                  <p:par>
                                    <p:cTn id="35" presetID="22" presetClass="entr" presetSubtype="4"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1000"/>
                                            <p:tgtEl>
                                              <p:spTgt spid="3"/>
                                            </p:tgtEl>
                                          </p:cBhvr>
                                        </p:animEffect>
                                      </p:childTnLst>
                                    </p:cTn>
                                  </p:par>
                                </p:childTnLst>
                              </p:cTn>
                            </p:par>
                            <p:par>
                              <p:cTn id="38" fill="hold">
                                <p:stCondLst>
                                  <p:cond delay="2800"/>
                                </p:stCondLst>
                                <p:childTnLst>
                                  <p:par>
                                    <p:cTn id="39" presetID="22" presetClass="entr" presetSubtype="8"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wipe(left)">
                                          <p:cBhvr>
                                            <p:cTn id="41" dur="500"/>
                                            <p:tgtEl>
                                              <p:spTgt spid="46"/>
                                            </p:tgtEl>
                                          </p:cBhvr>
                                        </p:animEffect>
                                      </p:childTnLst>
                                    </p:cTn>
                                  </p:par>
                                </p:childTnLst>
                              </p:cTn>
                            </p:par>
                            <p:par>
                              <p:cTn id="42" fill="hold">
                                <p:stCondLst>
                                  <p:cond delay="3300"/>
                                </p:stCondLst>
                                <p:childTnLst>
                                  <p:par>
                                    <p:cTn id="43" presetID="2" presetClass="entr" presetSubtype="12" fill="hold" nodeType="after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0-#ppt_w/2"/>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par>
                                    <p:cTn id="47" presetID="2" presetClass="entr" presetSubtype="12" fill="hold" nodeType="withEffect">
                                      <p:stCondLst>
                                        <p:cond delay="10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0-#ppt_w/2"/>
                                              </p:val>
                                            </p:tav>
                                            <p:tav tm="100000">
                                              <p:val>
                                                <p:strVal val="#ppt_x"/>
                                              </p:val>
                                            </p:tav>
                                          </p:tavLst>
                                        </p:anim>
                                        <p:anim calcmode="lin" valueType="num">
                                          <p:cBhvr additive="base">
                                            <p:cTn id="50" dur="500" fill="hold"/>
                                            <p:tgtEl>
                                              <p:spTgt spid="36"/>
                                            </p:tgtEl>
                                            <p:attrNameLst>
                                              <p:attrName>ppt_y</p:attrName>
                                            </p:attrNameLst>
                                          </p:cBhvr>
                                          <p:tavLst>
                                            <p:tav tm="0">
                                              <p:val>
                                                <p:strVal val="1+#ppt_h/2"/>
                                              </p:val>
                                            </p:tav>
                                            <p:tav tm="100000">
                                              <p:val>
                                                <p:strVal val="#ppt_y"/>
                                              </p:val>
                                            </p:tav>
                                          </p:tavLst>
                                        </p:anim>
                                      </p:childTnLst>
                                    </p:cTn>
                                  </p:par>
                                  <p:par>
                                    <p:cTn id="51" presetID="2" presetClass="entr" presetSubtype="12" fill="hold" nodeType="withEffect">
                                      <p:stCondLst>
                                        <p:cond delay="200"/>
                                      </p:stCondLst>
                                      <p:childTnLst>
                                        <p:set>
                                          <p:cBhvr>
                                            <p:cTn id="52" dur="1" fill="hold">
                                              <p:stCondLst>
                                                <p:cond delay="0"/>
                                              </p:stCondLst>
                                            </p:cTn>
                                            <p:tgtEl>
                                              <p:spTgt spid="37"/>
                                            </p:tgtEl>
                                            <p:attrNameLst>
                                              <p:attrName>style.visibility</p:attrName>
                                            </p:attrNameLst>
                                          </p:cBhvr>
                                          <p:to>
                                            <p:strVal val="visible"/>
                                          </p:to>
                                        </p:set>
                                        <p:anim calcmode="lin" valueType="num">
                                          <p:cBhvr additive="base">
                                            <p:cTn id="53" dur="500" fill="hold"/>
                                            <p:tgtEl>
                                              <p:spTgt spid="37"/>
                                            </p:tgtEl>
                                            <p:attrNameLst>
                                              <p:attrName>ppt_x</p:attrName>
                                            </p:attrNameLst>
                                          </p:cBhvr>
                                          <p:tavLst>
                                            <p:tav tm="0">
                                              <p:val>
                                                <p:strVal val="0-#ppt_w/2"/>
                                              </p:val>
                                            </p:tav>
                                            <p:tav tm="100000">
                                              <p:val>
                                                <p:strVal val="#ppt_x"/>
                                              </p:val>
                                            </p:tav>
                                          </p:tavLst>
                                        </p:anim>
                                        <p:anim calcmode="lin" valueType="num">
                                          <p:cBhvr additive="base">
                                            <p:cTn id="54" dur="500" fill="hold"/>
                                            <p:tgtEl>
                                              <p:spTgt spid="37"/>
                                            </p:tgtEl>
                                            <p:attrNameLst>
                                              <p:attrName>ppt_y</p:attrName>
                                            </p:attrNameLst>
                                          </p:cBhvr>
                                          <p:tavLst>
                                            <p:tav tm="0">
                                              <p:val>
                                                <p:strVal val="1+#ppt_h/2"/>
                                              </p:val>
                                            </p:tav>
                                            <p:tav tm="100000">
                                              <p:val>
                                                <p:strVal val="#ppt_y"/>
                                              </p:val>
                                            </p:tav>
                                          </p:tavLst>
                                        </p:anim>
                                      </p:childTnLst>
                                    </p:cTn>
                                  </p:par>
                                  <p:par>
                                    <p:cTn id="55" presetID="2" presetClass="entr" presetSubtype="12" fill="hold" nodeType="withEffect">
                                      <p:stCondLst>
                                        <p:cond delay="300"/>
                                      </p:stCondLst>
                                      <p:childTnLst>
                                        <p:set>
                                          <p:cBhvr>
                                            <p:cTn id="56" dur="1" fill="hold">
                                              <p:stCondLst>
                                                <p:cond delay="0"/>
                                              </p:stCondLst>
                                            </p:cTn>
                                            <p:tgtEl>
                                              <p:spTgt spid="40"/>
                                            </p:tgtEl>
                                            <p:attrNameLst>
                                              <p:attrName>style.visibility</p:attrName>
                                            </p:attrNameLst>
                                          </p:cBhvr>
                                          <p:to>
                                            <p:strVal val="visible"/>
                                          </p:to>
                                        </p:set>
                                        <p:anim calcmode="lin" valueType="num">
                                          <p:cBhvr additive="base">
                                            <p:cTn id="57" dur="500" fill="hold"/>
                                            <p:tgtEl>
                                              <p:spTgt spid="40"/>
                                            </p:tgtEl>
                                            <p:attrNameLst>
                                              <p:attrName>ppt_x</p:attrName>
                                            </p:attrNameLst>
                                          </p:cBhvr>
                                          <p:tavLst>
                                            <p:tav tm="0">
                                              <p:val>
                                                <p:strVal val="0-#ppt_w/2"/>
                                              </p:val>
                                            </p:tav>
                                            <p:tav tm="100000">
                                              <p:val>
                                                <p:strVal val="#ppt_x"/>
                                              </p:val>
                                            </p:tav>
                                          </p:tavLst>
                                        </p:anim>
                                        <p:anim calcmode="lin" valueType="num">
                                          <p:cBhvr additive="base">
                                            <p:cTn id="58" dur="500" fill="hold"/>
                                            <p:tgtEl>
                                              <p:spTgt spid="40"/>
                                            </p:tgtEl>
                                            <p:attrNameLst>
                                              <p:attrName>ppt_y</p:attrName>
                                            </p:attrNameLst>
                                          </p:cBhvr>
                                          <p:tavLst>
                                            <p:tav tm="0">
                                              <p:val>
                                                <p:strVal val="1+#ppt_h/2"/>
                                              </p:val>
                                            </p:tav>
                                            <p:tav tm="100000">
                                              <p:val>
                                                <p:strVal val="#ppt_y"/>
                                              </p:val>
                                            </p:tav>
                                          </p:tavLst>
                                        </p:anim>
                                      </p:childTnLst>
                                    </p:cTn>
                                  </p:par>
                                  <p:par>
                                    <p:cTn id="59" presetID="2" presetClass="entr" presetSubtype="12" fill="hold" nodeType="withEffect">
                                      <p:stCondLst>
                                        <p:cond delay="4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1+#ppt_h/2"/>
                                              </p:val>
                                            </p:tav>
                                            <p:tav tm="100000">
                                              <p:val>
                                                <p:strVal val="#ppt_y"/>
                                              </p:val>
                                            </p:tav>
                                          </p:tavLst>
                                        </p:anim>
                                      </p:childTnLst>
                                    </p:cTn>
                                  </p:par>
                                </p:childTnLst>
                              </p:cTn>
                            </p:par>
                            <p:par>
                              <p:cTn id="63" fill="hold">
                                <p:stCondLst>
                                  <p:cond delay="4200"/>
                                </p:stCondLst>
                                <p:childTnLst>
                                  <p:par>
                                    <p:cTn id="64" presetID="56" presetClass="entr" presetSubtype="0" fill="hold" grpId="0" nodeType="afterEffect">
                                      <p:stCondLst>
                                        <p:cond delay="0"/>
                                      </p:stCondLst>
                                      <p:iterate type="lt">
                                        <p:tmPct val="10000"/>
                                      </p:iterate>
                                      <p:childTnLst>
                                        <p:set>
                                          <p:cBhvr>
                                            <p:cTn id="65" dur="1" fill="hold">
                                              <p:stCondLst>
                                                <p:cond delay="0"/>
                                              </p:stCondLst>
                                            </p:cTn>
                                            <p:tgtEl>
                                              <p:spTgt spid="49"/>
                                            </p:tgtEl>
                                            <p:attrNameLst>
                                              <p:attrName>style.visibility</p:attrName>
                                            </p:attrNameLst>
                                          </p:cBhvr>
                                          <p:to>
                                            <p:strVal val="visible"/>
                                          </p:to>
                                        </p:set>
                                        <p:anim by="(-#ppt_w*2)" calcmode="lin" valueType="num">
                                          <p:cBhvr rctx="PPT">
                                            <p:cTn id="66" dur="500" autoRev="1" fill="hold">
                                              <p:stCondLst>
                                                <p:cond delay="0"/>
                                              </p:stCondLst>
                                            </p:cTn>
                                            <p:tgtEl>
                                              <p:spTgt spid="49"/>
                                            </p:tgtEl>
                                            <p:attrNameLst>
                                              <p:attrName>ppt_w</p:attrName>
                                            </p:attrNameLst>
                                          </p:cBhvr>
                                        </p:anim>
                                        <p:anim by="(#ppt_w*0.50)" calcmode="lin" valueType="num">
                                          <p:cBhvr>
                                            <p:cTn id="67" dur="500" decel="50000" autoRev="1" fill="hold">
                                              <p:stCondLst>
                                                <p:cond delay="0"/>
                                              </p:stCondLst>
                                            </p:cTn>
                                            <p:tgtEl>
                                              <p:spTgt spid="49"/>
                                            </p:tgtEl>
                                            <p:attrNameLst>
                                              <p:attrName>ppt_x</p:attrName>
                                            </p:attrNameLst>
                                          </p:cBhvr>
                                        </p:anim>
                                        <p:anim from="(-#ppt_h/2)" to="(#ppt_y)" calcmode="lin" valueType="num">
                                          <p:cBhvr>
                                            <p:cTn id="68" dur="1000" fill="hold">
                                              <p:stCondLst>
                                                <p:cond delay="0"/>
                                              </p:stCondLst>
                                            </p:cTn>
                                            <p:tgtEl>
                                              <p:spTgt spid="49"/>
                                            </p:tgtEl>
                                            <p:attrNameLst>
                                              <p:attrName>ppt_y</p:attrName>
                                            </p:attrNameLst>
                                          </p:cBhvr>
                                        </p:anim>
                                        <p:animRot by="21600000">
                                          <p:cBhvr>
                                            <p:cTn id="69" dur="1000" fill="hold">
                                              <p:stCondLst>
                                                <p:cond delay="0"/>
                                              </p:stCondLst>
                                            </p:cTn>
                                            <p:tgtEl>
                                              <p:spTgt spid="49"/>
                                            </p:tgtEl>
                                            <p:attrNameLst>
                                              <p:attrName>r</p:attrName>
                                            </p:attrNameLst>
                                          </p:cBhvr>
                                        </p:animRot>
                                      </p:childTnLst>
                                    </p:cTn>
                                  </p:par>
                                </p:childTnLst>
                              </p:cTn>
                            </p:par>
                            <p:par>
                              <p:cTn id="70" fill="hold">
                                <p:stCondLst>
                                  <p:cond delay="5900"/>
                                </p:stCondLst>
                                <p:childTnLst>
                                  <p:par>
                                    <p:cTn id="71" presetID="2" presetClass="entr" presetSubtype="6" fill="hold" grpId="0" nodeType="afterEffect">
                                      <p:stCondLst>
                                        <p:cond delay="0"/>
                                      </p:stCondLst>
                                      <p:childTnLst>
                                        <p:set>
                                          <p:cBhvr>
                                            <p:cTn id="72" dur="1" fill="hold">
                                              <p:stCondLst>
                                                <p:cond delay="0"/>
                                              </p:stCondLst>
                                            </p:cTn>
                                            <p:tgtEl>
                                              <p:spTgt spid="48"/>
                                            </p:tgtEl>
                                            <p:attrNameLst>
                                              <p:attrName>style.visibility</p:attrName>
                                            </p:attrNameLst>
                                          </p:cBhvr>
                                          <p:to>
                                            <p:strVal val="visible"/>
                                          </p:to>
                                        </p:set>
                                        <p:anim calcmode="lin" valueType="num">
                                          <p:cBhvr additive="base">
                                            <p:cTn id="73" dur="500" fill="hold"/>
                                            <p:tgtEl>
                                              <p:spTgt spid="48"/>
                                            </p:tgtEl>
                                            <p:attrNameLst>
                                              <p:attrName>ppt_x</p:attrName>
                                            </p:attrNameLst>
                                          </p:cBhvr>
                                          <p:tavLst>
                                            <p:tav tm="0">
                                              <p:val>
                                                <p:strVal val="1+#ppt_w/2"/>
                                              </p:val>
                                            </p:tav>
                                            <p:tav tm="100000">
                                              <p:val>
                                                <p:strVal val="#ppt_x"/>
                                              </p:val>
                                            </p:tav>
                                          </p:tavLst>
                                        </p:anim>
                                        <p:anim calcmode="lin" valueType="num">
                                          <p:cBhvr additive="base">
                                            <p:cTn id="74" dur="500" fill="hold"/>
                                            <p:tgtEl>
                                              <p:spTgt spid="48"/>
                                            </p:tgtEl>
                                            <p:attrNameLst>
                                              <p:attrName>ppt_y</p:attrName>
                                            </p:attrNameLst>
                                          </p:cBhvr>
                                          <p:tavLst>
                                            <p:tav tm="0">
                                              <p:val>
                                                <p:strVal val="1+#ppt_h/2"/>
                                              </p:val>
                                            </p:tav>
                                            <p:tav tm="100000">
                                              <p:val>
                                                <p:strVal val="#ppt_y"/>
                                              </p:val>
                                            </p:tav>
                                          </p:tavLst>
                                        </p:anim>
                                      </p:childTnLst>
                                    </p:cTn>
                                  </p:par>
                                </p:childTnLst>
                              </p:cTn>
                            </p:par>
                            <p:par>
                              <p:cTn id="75" fill="hold">
                                <p:stCondLst>
                                  <p:cond delay="6400"/>
                                </p:stCondLst>
                                <p:childTnLst>
                                  <p:par>
                                    <p:cTn id="76" presetID="2" presetClass="entr" presetSubtype="9" fill="hold" grpId="0" nodeType="afterEffect" p14:presetBounceEnd="40000">
                                      <p:stCondLst>
                                        <p:cond delay="0"/>
                                      </p:stCondLst>
                                      <p:childTnLst>
                                        <p:set>
                                          <p:cBhvr>
                                            <p:cTn id="77" dur="1" fill="hold">
                                              <p:stCondLst>
                                                <p:cond delay="0"/>
                                              </p:stCondLst>
                                            </p:cTn>
                                            <p:tgtEl>
                                              <p:spTgt spid="52"/>
                                            </p:tgtEl>
                                            <p:attrNameLst>
                                              <p:attrName>style.visibility</p:attrName>
                                            </p:attrNameLst>
                                          </p:cBhvr>
                                          <p:to>
                                            <p:strVal val="visible"/>
                                          </p:to>
                                        </p:set>
                                        <p:anim calcmode="lin" valueType="num" p14:bounceEnd="40000">
                                          <p:cBhvr additive="base">
                                            <p:cTn id="78" dur="500" fill="hold"/>
                                            <p:tgtEl>
                                              <p:spTgt spid="52"/>
                                            </p:tgtEl>
                                            <p:attrNameLst>
                                              <p:attrName>ppt_x</p:attrName>
                                            </p:attrNameLst>
                                          </p:cBhvr>
                                          <p:tavLst>
                                            <p:tav tm="0">
                                              <p:val>
                                                <p:strVal val="0-#ppt_w/2"/>
                                              </p:val>
                                            </p:tav>
                                            <p:tav tm="100000">
                                              <p:val>
                                                <p:strVal val="#ppt_x"/>
                                              </p:val>
                                            </p:tav>
                                          </p:tavLst>
                                        </p:anim>
                                        <p:anim calcmode="lin" valueType="num" p14:bounceEnd="40000">
                                          <p:cBhvr additive="base">
                                            <p:cTn id="79" dur="500" fill="hold"/>
                                            <p:tgtEl>
                                              <p:spTgt spid="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P spid="49" grpId="0"/>
          <p:bldP spid="52" grpId="0" animBg="1"/>
          <p:bldP spid="6" grpId="0" animBg="1"/>
          <p:bldP spid="7" grpId="0" animBg="1"/>
          <p:bldP spid="8" grpId="0" animBg="1"/>
          <p:bldP spid="9"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31"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 calcmode="lin" valueType="num">
                                          <p:cBhvr>
                                            <p:cTn id="14" dur="500" fill="hold"/>
                                            <p:tgtEl>
                                              <p:spTgt spid="7"/>
                                            </p:tgtEl>
                                            <p:attrNameLst>
                                              <p:attrName>style.rotation</p:attrName>
                                            </p:attrNameLst>
                                          </p:cBhvr>
                                          <p:tavLst>
                                            <p:tav tm="0">
                                              <p:val>
                                                <p:fltVal val="90"/>
                                              </p:val>
                                            </p:tav>
                                            <p:tav tm="100000">
                                              <p:val>
                                                <p:fltVal val="0"/>
                                              </p:val>
                                            </p:tav>
                                          </p:tavLst>
                                        </p:anim>
                                        <p:animEffect transition="in" filter="fade">
                                          <p:cBhvr>
                                            <p:cTn id="15" dur="500"/>
                                            <p:tgtEl>
                                              <p:spTgt spid="7"/>
                                            </p:tgtEl>
                                          </p:cBhvr>
                                        </p:animEffect>
                                      </p:childTnLst>
                                    </p:cTn>
                                  </p:par>
                                  <p:par>
                                    <p:cTn id="16" presetID="31" presetClass="entr" presetSubtype="0" fill="hold" grpId="0" nodeType="withEffect">
                                      <p:stCondLst>
                                        <p:cond delay="10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 calcmode="lin" valueType="num">
                                          <p:cBhvr>
                                            <p:cTn id="20" dur="500" fill="hold"/>
                                            <p:tgtEl>
                                              <p:spTgt spid="8"/>
                                            </p:tgtEl>
                                            <p:attrNameLst>
                                              <p:attrName>style.rotation</p:attrName>
                                            </p:attrNameLst>
                                          </p:cBhvr>
                                          <p:tavLst>
                                            <p:tav tm="0">
                                              <p:val>
                                                <p:fltVal val="90"/>
                                              </p:val>
                                            </p:tav>
                                            <p:tav tm="100000">
                                              <p:val>
                                                <p:fltVal val="0"/>
                                              </p:val>
                                            </p:tav>
                                          </p:tavLst>
                                        </p:anim>
                                        <p:animEffect transition="in" filter="fade">
                                          <p:cBhvr>
                                            <p:cTn id="21" dur="500"/>
                                            <p:tgtEl>
                                              <p:spTgt spid="8"/>
                                            </p:tgtEl>
                                          </p:cBhvr>
                                        </p:animEffect>
                                      </p:childTnLst>
                                    </p:cTn>
                                  </p:par>
                                  <p:par>
                                    <p:cTn id="22" presetID="31" presetClass="entr" presetSubtype="0" fill="hold" grpId="0" nodeType="withEffect">
                                      <p:stCondLst>
                                        <p:cond delay="20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 calcmode="lin" valueType="num">
                                          <p:cBhvr>
                                            <p:cTn id="26" dur="500" fill="hold"/>
                                            <p:tgtEl>
                                              <p:spTgt spid="9"/>
                                            </p:tgtEl>
                                            <p:attrNameLst>
                                              <p:attrName>style.rotation</p:attrName>
                                            </p:attrNameLst>
                                          </p:cBhvr>
                                          <p:tavLst>
                                            <p:tav tm="0">
                                              <p:val>
                                                <p:fltVal val="90"/>
                                              </p:val>
                                            </p:tav>
                                            <p:tav tm="100000">
                                              <p:val>
                                                <p:fltVal val="0"/>
                                              </p:val>
                                            </p:tav>
                                          </p:tavLst>
                                        </p:anim>
                                        <p:animEffect transition="in" filter="fade">
                                          <p:cBhvr>
                                            <p:cTn id="27" dur="500"/>
                                            <p:tgtEl>
                                              <p:spTgt spid="9"/>
                                            </p:tgtEl>
                                          </p:cBhvr>
                                        </p:animEffect>
                                      </p:childTnLst>
                                    </p:cTn>
                                  </p:par>
                                  <p:par>
                                    <p:cTn id="28" presetID="31" presetClass="entr" presetSubtype="0" fill="hold" grpId="0" nodeType="withEffect">
                                      <p:stCondLst>
                                        <p:cond delay="30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anim calcmode="lin" valueType="num">
                                          <p:cBhvr>
                                            <p:cTn id="32" dur="500" fill="hold"/>
                                            <p:tgtEl>
                                              <p:spTgt spid="10"/>
                                            </p:tgtEl>
                                            <p:attrNameLst>
                                              <p:attrName>style.rotation</p:attrName>
                                            </p:attrNameLst>
                                          </p:cBhvr>
                                          <p:tavLst>
                                            <p:tav tm="0">
                                              <p:val>
                                                <p:fltVal val="90"/>
                                              </p:val>
                                            </p:tav>
                                            <p:tav tm="100000">
                                              <p:val>
                                                <p:fltVal val="0"/>
                                              </p:val>
                                            </p:tav>
                                          </p:tavLst>
                                        </p:anim>
                                        <p:animEffect transition="in" filter="fade">
                                          <p:cBhvr>
                                            <p:cTn id="33" dur="500"/>
                                            <p:tgtEl>
                                              <p:spTgt spid="10"/>
                                            </p:tgtEl>
                                          </p:cBhvr>
                                        </p:animEffect>
                                      </p:childTnLst>
                                    </p:cTn>
                                  </p:par>
                                </p:childTnLst>
                              </p:cTn>
                            </p:par>
                            <p:par>
                              <p:cTn id="34" fill="hold">
                                <p:stCondLst>
                                  <p:cond delay="1800"/>
                                </p:stCondLst>
                                <p:childTnLst>
                                  <p:par>
                                    <p:cTn id="35" presetID="22" presetClass="entr" presetSubtype="4"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1000"/>
                                            <p:tgtEl>
                                              <p:spTgt spid="3"/>
                                            </p:tgtEl>
                                          </p:cBhvr>
                                        </p:animEffect>
                                      </p:childTnLst>
                                    </p:cTn>
                                  </p:par>
                                </p:childTnLst>
                              </p:cTn>
                            </p:par>
                            <p:par>
                              <p:cTn id="38" fill="hold">
                                <p:stCondLst>
                                  <p:cond delay="2800"/>
                                </p:stCondLst>
                                <p:childTnLst>
                                  <p:par>
                                    <p:cTn id="39" presetID="22" presetClass="entr" presetSubtype="8"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wipe(left)">
                                          <p:cBhvr>
                                            <p:cTn id="41" dur="500"/>
                                            <p:tgtEl>
                                              <p:spTgt spid="46"/>
                                            </p:tgtEl>
                                          </p:cBhvr>
                                        </p:animEffect>
                                      </p:childTnLst>
                                    </p:cTn>
                                  </p:par>
                                </p:childTnLst>
                              </p:cTn>
                            </p:par>
                            <p:par>
                              <p:cTn id="42" fill="hold">
                                <p:stCondLst>
                                  <p:cond delay="3300"/>
                                </p:stCondLst>
                                <p:childTnLst>
                                  <p:par>
                                    <p:cTn id="43" presetID="2" presetClass="entr" presetSubtype="12" fill="hold" nodeType="after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0-#ppt_w/2"/>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par>
                                    <p:cTn id="47" presetID="2" presetClass="entr" presetSubtype="12" fill="hold" nodeType="withEffect">
                                      <p:stCondLst>
                                        <p:cond delay="10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0-#ppt_w/2"/>
                                              </p:val>
                                            </p:tav>
                                            <p:tav tm="100000">
                                              <p:val>
                                                <p:strVal val="#ppt_x"/>
                                              </p:val>
                                            </p:tav>
                                          </p:tavLst>
                                        </p:anim>
                                        <p:anim calcmode="lin" valueType="num">
                                          <p:cBhvr additive="base">
                                            <p:cTn id="50" dur="500" fill="hold"/>
                                            <p:tgtEl>
                                              <p:spTgt spid="36"/>
                                            </p:tgtEl>
                                            <p:attrNameLst>
                                              <p:attrName>ppt_y</p:attrName>
                                            </p:attrNameLst>
                                          </p:cBhvr>
                                          <p:tavLst>
                                            <p:tav tm="0">
                                              <p:val>
                                                <p:strVal val="1+#ppt_h/2"/>
                                              </p:val>
                                            </p:tav>
                                            <p:tav tm="100000">
                                              <p:val>
                                                <p:strVal val="#ppt_y"/>
                                              </p:val>
                                            </p:tav>
                                          </p:tavLst>
                                        </p:anim>
                                      </p:childTnLst>
                                    </p:cTn>
                                  </p:par>
                                  <p:par>
                                    <p:cTn id="51" presetID="2" presetClass="entr" presetSubtype="12" fill="hold" nodeType="withEffect">
                                      <p:stCondLst>
                                        <p:cond delay="200"/>
                                      </p:stCondLst>
                                      <p:childTnLst>
                                        <p:set>
                                          <p:cBhvr>
                                            <p:cTn id="52" dur="1" fill="hold">
                                              <p:stCondLst>
                                                <p:cond delay="0"/>
                                              </p:stCondLst>
                                            </p:cTn>
                                            <p:tgtEl>
                                              <p:spTgt spid="37"/>
                                            </p:tgtEl>
                                            <p:attrNameLst>
                                              <p:attrName>style.visibility</p:attrName>
                                            </p:attrNameLst>
                                          </p:cBhvr>
                                          <p:to>
                                            <p:strVal val="visible"/>
                                          </p:to>
                                        </p:set>
                                        <p:anim calcmode="lin" valueType="num">
                                          <p:cBhvr additive="base">
                                            <p:cTn id="53" dur="500" fill="hold"/>
                                            <p:tgtEl>
                                              <p:spTgt spid="37"/>
                                            </p:tgtEl>
                                            <p:attrNameLst>
                                              <p:attrName>ppt_x</p:attrName>
                                            </p:attrNameLst>
                                          </p:cBhvr>
                                          <p:tavLst>
                                            <p:tav tm="0">
                                              <p:val>
                                                <p:strVal val="0-#ppt_w/2"/>
                                              </p:val>
                                            </p:tav>
                                            <p:tav tm="100000">
                                              <p:val>
                                                <p:strVal val="#ppt_x"/>
                                              </p:val>
                                            </p:tav>
                                          </p:tavLst>
                                        </p:anim>
                                        <p:anim calcmode="lin" valueType="num">
                                          <p:cBhvr additive="base">
                                            <p:cTn id="54" dur="500" fill="hold"/>
                                            <p:tgtEl>
                                              <p:spTgt spid="37"/>
                                            </p:tgtEl>
                                            <p:attrNameLst>
                                              <p:attrName>ppt_y</p:attrName>
                                            </p:attrNameLst>
                                          </p:cBhvr>
                                          <p:tavLst>
                                            <p:tav tm="0">
                                              <p:val>
                                                <p:strVal val="1+#ppt_h/2"/>
                                              </p:val>
                                            </p:tav>
                                            <p:tav tm="100000">
                                              <p:val>
                                                <p:strVal val="#ppt_y"/>
                                              </p:val>
                                            </p:tav>
                                          </p:tavLst>
                                        </p:anim>
                                      </p:childTnLst>
                                    </p:cTn>
                                  </p:par>
                                  <p:par>
                                    <p:cTn id="55" presetID="2" presetClass="entr" presetSubtype="12" fill="hold" nodeType="withEffect">
                                      <p:stCondLst>
                                        <p:cond delay="300"/>
                                      </p:stCondLst>
                                      <p:childTnLst>
                                        <p:set>
                                          <p:cBhvr>
                                            <p:cTn id="56" dur="1" fill="hold">
                                              <p:stCondLst>
                                                <p:cond delay="0"/>
                                              </p:stCondLst>
                                            </p:cTn>
                                            <p:tgtEl>
                                              <p:spTgt spid="40"/>
                                            </p:tgtEl>
                                            <p:attrNameLst>
                                              <p:attrName>style.visibility</p:attrName>
                                            </p:attrNameLst>
                                          </p:cBhvr>
                                          <p:to>
                                            <p:strVal val="visible"/>
                                          </p:to>
                                        </p:set>
                                        <p:anim calcmode="lin" valueType="num">
                                          <p:cBhvr additive="base">
                                            <p:cTn id="57" dur="500" fill="hold"/>
                                            <p:tgtEl>
                                              <p:spTgt spid="40"/>
                                            </p:tgtEl>
                                            <p:attrNameLst>
                                              <p:attrName>ppt_x</p:attrName>
                                            </p:attrNameLst>
                                          </p:cBhvr>
                                          <p:tavLst>
                                            <p:tav tm="0">
                                              <p:val>
                                                <p:strVal val="0-#ppt_w/2"/>
                                              </p:val>
                                            </p:tav>
                                            <p:tav tm="100000">
                                              <p:val>
                                                <p:strVal val="#ppt_x"/>
                                              </p:val>
                                            </p:tav>
                                          </p:tavLst>
                                        </p:anim>
                                        <p:anim calcmode="lin" valueType="num">
                                          <p:cBhvr additive="base">
                                            <p:cTn id="58" dur="500" fill="hold"/>
                                            <p:tgtEl>
                                              <p:spTgt spid="40"/>
                                            </p:tgtEl>
                                            <p:attrNameLst>
                                              <p:attrName>ppt_y</p:attrName>
                                            </p:attrNameLst>
                                          </p:cBhvr>
                                          <p:tavLst>
                                            <p:tav tm="0">
                                              <p:val>
                                                <p:strVal val="1+#ppt_h/2"/>
                                              </p:val>
                                            </p:tav>
                                            <p:tav tm="100000">
                                              <p:val>
                                                <p:strVal val="#ppt_y"/>
                                              </p:val>
                                            </p:tav>
                                          </p:tavLst>
                                        </p:anim>
                                      </p:childTnLst>
                                    </p:cTn>
                                  </p:par>
                                  <p:par>
                                    <p:cTn id="59" presetID="2" presetClass="entr" presetSubtype="12" fill="hold" nodeType="withEffect">
                                      <p:stCondLst>
                                        <p:cond delay="4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1+#ppt_h/2"/>
                                              </p:val>
                                            </p:tav>
                                            <p:tav tm="100000">
                                              <p:val>
                                                <p:strVal val="#ppt_y"/>
                                              </p:val>
                                            </p:tav>
                                          </p:tavLst>
                                        </p:anim>
                                      </p:childTnLst>
                                    </p:cTn>
                                  </p:par>
                                </p:childTnLst>
                              </p:cTn>
                            </p:par>
                            <p:par>
                              <p:cTn id="63" fill="hold">
                                <p:stCondLst>
                                  <p:cond delay="4200"/>
                                </p:stCondLst>
                                <p:childTnLst>
                                  <p:par>
                                    <p:cTn id="64" presetID="56" presetClass="entr" presetSubtype="0" fill="hold" grpId="0" nodeType="afterEffect">
                                      <p:stCondLst>
                                        <p:cond delay="0"/>
                                      </p:stCondLst>
                                      <p:iterate type="lt">
                                        <p:tmPct val="10000"/>
                                      </p:iterate>
                                      <p:childTnLst>
                                        <p:set>
                                          <p:cBhvr>
                                            <p:cTn id="65" dur="1" fill="hold">
                                              <p:stCondLst>
                                                <p:cond delay="0"/>
                                              </p:stCondLst>
                                            </p:cTn>
                                            <p:tgtEl>
                                              <p:spTgt spid="49"/>
                                            </p:tgtEl>
                                            <p:attrNameLst>
                                              <p:attrName>style.visibility</p:attrName>
                                            </p:attrNameLst>
                                          </p:cBhvr>
                                          <p:to>
                                            <p:strVal val="visible"/>
                                          </p:to>
                                        </p:set>
                                        <p:anim by="(-#ppt_w*2)" calcmode="lin" valueType="num">
                                          <p:cBhvr rctx="PPT">
                                            <p:cTn id="66" dur="500" autoRev="1" fill="hold">
                                              <p:stCondLst>
                                                <p:cond delay="0"/>
                                              </p:stCondLst>
                                            </p:cTn>
                                            <p:tgtEl>
                                              <p:spTgt spid="49"/>
                                            </p:tgtEl>
                                            <p:attrNameLst>
                                              <p:attrName>ppt_w</p:attrName>
                                            </p:attrNameLst>
                                          </p:cBhvr>
                                        </p:anim>
                                        <p:anim by="(#ppt_w*0.50)" calcmode="lin" valueType="num">
                                          <p:cBhvr>
                                            <p:cTn id="67" dur="500" decel="50000" autoRev="1" fill="hold">
                                              <p:stCondLst>
                                                <p:cond delay="0"/>
                                              </p:stCondLst>
                                            </p:cTn>
                                            <p:tgtEl>
                                              <p:spTgt spid="49"/>
                                            </p:tgtEl>
                                            <p:attrNameLst>
                                              <p:attrName>ppt_x</p:attrName>
                                            </p:attrNameLst>
                                          </p:cBhvr>
                                        </p:anim>
                                        <p:anim from="(-#ppt_h/2)" to="(#ppt_y)" calcmode="lin" valueType="num">
                                          <p:cBhvr>
                                            <p:cTn id="68" dur="1000" fill="hold">
                                              <p:stCondLst>
                                                <p:cond delay="0"/>
                                              </p:stCondLst>
                                            </p:cTn>
                                            <p:tgtEl>
                                              <p:spTgt spid="49"/>
                                            </p:tgtEl>
                                            <p:attrNameLst>
                                              <p:attrName>ppt_y</p:attrName>
                                            </p:attrNameLst>
                                          </p:cBhvr>
                                        </p:anim>
                                        <p:animRot by="21600000">
                                          <p:cBhvr>
                                            <p:cTn id="69" dur="1000" fill="hold">
                                              <p:stCondLst>
                                                <p:cond delay="0"/>
                                              </p:stCondLst>
                                            </p:cTn>
                                            <p:tgtEl>
                                              <p:spTgt spid="49"/>
                                            </p:tgtEl>
                                            <p:attrNameLst>
                                              <p:attrName>r</p:attrName>
                                            </p:attrNameLst>
                                          </p:cBhvr>
                                        </p:animRot>
                                      </p:childTnLst>
                                    </p:cTn>
                                  </p:par>
                                </p:childTnLst>
                              </p:cTn>
                            </p:par>
                            <p:par>
                              <p:cTn id="70" fill="hold">
                                <p:stCondLst>
                                  <p:cond delay="5900"/>
                                </p:stCondLst>
                                <p:childTnLst>
                                  <p:par>
                                    <p:cTn id="71" presetID="2" presetClass="entr" presetSubtype="6" fill="hold" grpId="0" nodeType="afterEffect">
                                      <p:stCondLst>
                                        <p:cond delay="0"/>
                                      </p:stCondLst>
                                      <p:childTnLst>
                                        <p:set>
                                          <p:cBhvr>
                                            <p:cTn id="72" dur="1" fill="hold">
                                              <p:stCondLst>
                                                <p:cond delay="0"/>
                                              </p:stCondLst>
                                            </p:cTn>
                                            <p:tgtEl>
                                              <p:spTgt spid="48"/>
                                            </p:tgtEl>
                                            <p:attrNameLst>
                                              <p:attrName>style.visibility</p:attrName>
                                            </p:attrNameLst>
                                          </p:cBhvr>
                                          <p:to>
                                            <p:strVal val="visible"/>
                                          </p:to>
                                        </p:set>
                                        <p:anim calcmode="lin" valueType="num">
                                          <p:cBhvr additive="base">
                                            <p:cTn id="73" dur="500" fill="hold"/>
                                            <p:tgtEl>
                                              <p:spTgt spid="48"/>
                                            </p:tgtEl>
                                            <p:attrNameLst>
                                              <p:attrName>ppt_x</p:attrName>
                                            </p:attrNameLst>
                                          </p:cBhvr>
                                          <p:tavLst>
                                            <p:tav tm="0">
                                              <p:val>
                                                <p:strVal val="1+#ppt_w/2"/>
                                              </p:val>
                                            </p:tav>
                                            <p:tav tm="100000">
                                              <p:val>
                                                <p:strVal val="#ppt_x"/>
                                              </p:val>
                                            </p:tav>
                                          </p:tavLst>
                                        </p:anim>
                                        <p:anim calcmode="lin" valueType="num">
                                          <p:cBhvr additive="base">
                                            <p:cTn id="74" dur="500" fill="hold"/>
                                            <p:tgtEl>
                                              <p:spTgt spid="48"/>
                                            </p:tgtEl>
                                            <p:attrNameLst>
                                              <p:attrName>ppt_y</p:attrName>
                                            </p:attrNameLst>
                                          </p:cBhvr>
                                          <p:tavLst>
                                            <p:tav tm="0">
                                              <p:val>
                                                <p:strVal val="1+#ppt_h/2"/>
                                              </p:val>
                                            </p:tav>
                                            <p:tav tm="100000">
                                              <p:val>
                                                <p:strVal val="#ppt_y"/>
                                              </p:val>
                                            </p:tav>
                                          </p:tavLst>
                                        </p:anim>
                                      </p:childTnLst>
                                    </p:cTn>
                                  </p:par>
                                </p:childTnLst>
                              </p:cTn>
                            </p:par>
                            <p:par>
                              <p:cTn id="75" fill="hold">
                                <p:stCondLst>
                                  <p:cond delay="6400"/>
                                </p:stCondLst>
                                <p:childTnLst>
                                  <p:par>
                                    <p:cTn id="76" presetID="2" presetClass="entr" presetSubtype="9" fill="hold" grpId="0" nodeType="afterEffect">
                                      <p:stCondLst>
                                        <p:cond delay="0"/>
                                      </p:stCondLst>
                                      <p:childTnLst>
                                        <p:set>
                                          <p:cBhvr>
                                            <p:cTn id="77" dur="1" fill="hold">
                                              <p:stCondLst>
                                                <p:cond delay="0"/>
                                              </p:stCondLst>
                                            </p:cTn>
                                            <p:tgtEl>
                                              <p:spTgt spid="52"/>
                                            </p:tgtEl>
                                            <p:attrNameLst>
                                              <p:attrName>style.visibility</p:attrName>
                                            </p:attrNameLst>
                                          </p:cBhvr>
                                          <p:to>
                                            <p:strVal val="visible"/>
                                          </p:to>
                                        </p:set>
                                        <p:anim calcmode="lin" valueType="num">
                                          <p:cBhvr additive="base">
                                            <p:cTn id="78" dur="500" fill="hold"/>
                                            <p:tgtEl>
                                              <p:spTgt spid="52"/>
                                            </p:tgtEl>
                                            <p:attrNameLst>
                                              <p:attrName>ppt_x</p:attrName>
                                            </p:attrNameLst>
                                          </p:cBhvr>
                                          <p:tavLst>
                                            <p:tav tm="0">
                                              <p:val>
                                                <p:strVal val="0-#ppt_w/2"/>
                                              </p:val>
                                            </p:tav>
                                            <p:tav tm="100000">
                                              <p:val>
                                                <p:strVal val="#ppt_x"/>
                                              </p:val>
                                            </p:tav>
                                          </p:tavLst>
                                        </p:anim>
                                        <p:anim calcmode="lin" valueType="num">
                                          <p:cBhvr additive="base">
                                            <p:cTn id="79" dur="500" fill="hold"/>
                                            <p:tgtEl>
                                              <p:spTgt spid="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P spid="49" grpId="0"/>
          <p:bldP spid="52" grpId="0" animBg="1"/>
          <p:bldP spid="6" grpId="0" animBg="1"/>
          <p:bldP spid="7" grpId="0" animBg="1"/>
          <p:bldP spid="8" grpId="0" animBg="1"/>
          <p:bldP spid="9" grpId="0" animBg="1"/>
          <p:bldP spid="10" grpId="0" animBg="1"/>
        </p:bldLst>
      </p:timing>
    </mc:Fallback>
  </mc:AlternateContent>
  <p:extLst mod="1"/>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bwMode="auto">
          <a:xfrm>
            <a:off x="0" y="6741368"/>
            <a:ext cx="12196763" cy="116632"/>
          </a:xfrm>
          <a:prstGeom prst="rect">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12" name="Rectangle 5"/>
          <p:cNvSpPr>
            <a:spLocks noChangeArrowheads="1"/>
          </p:cNvSpPr>
          <p:nvPr/>
        </p:nvSpPr>
        <p:spPr bwMode="auto">
          <a:xfrm>
            <a:off x="0" y="257318"/>
            <a:ext cx="695325" cy="83343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charset="0"/>
              <a:buNone/>
            </a:pPr>
            <a:endParaRPr lang="zh-CN" altLang="en-US"/>
          </a:p>
        </p:txBody>
      </p:sp>
      <p:sp>
        <p:nvSpPr>
          <p:cNvPr id="113" name="Freeform 6"/>
          <p:cNvSpPr>
            <a:spLocks/>
          </p:cNvSpPr>
          <p:nvPr/>
        </p:nvSpPr>
        <p:spPr bwMode="auto">
          <a:xfrm>
            <a:off x="141288" y="376380"/>
            <a:ext cx="530225" cy="66833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 name="Freeform 7"/>
          <p:cNvSpPr>
            <a:spLocks noEditPoints="1"/>
          </p:cNvSpPr>
          <p:nvPr/>
        </p:nvSpPr>
        <p:spPr bwMode="auto">
          <a:xfrm>
            <a:off x="755650" y="852630"/>
            <a:ext cx="990600" cy="201613"/>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 name="Freeform 8"/>
          <p:cNvSpPr>
            <a:spLocks noEditPoints="1"/>
          </p:cNvSpPr>
          <p:nvPr/>
        </p:nvSpPr>
        <p:spPr bwMode="auto">
          <a:xfrm>
            <a:off x="793750" y="271605"/>
            <a:ext cx="952500" cy="44767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6" name="组合 15"/>
          <p:cNvGrpSpPr/>
          <p:nvPr/>
        </p:nvGrpSpPr>
        <p:grpSpPr>
          <a:xfrm>
            <a:off x="1083511" y="2205038"/>
            <a:ext cx="1304925" cy="1527175"/>
            <a:chOff x="914400" y="2205038"/>
            <a:chExt cx="1304925" cy="1527175"/>
          </a:xfrm>
        </p:grpSpPr>
        <p:sp>
          <p:nvSpPr>
            <p:cNvPr id="6" name="Freeform 5"/>
            <p:cNvSpPr>
              <a:spLocks/>
            </p:cNvSpPr>
            <p:nvPr/>
          </p:nvSpPr>
          <p:spPr bwMode="auto">
            <a:xfrm>
              <a:off x="914400" y="2205038"/>
              <a:ext cx="1304925"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89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3" y="0"/>
                    <a:pt x="1654" y="370"/>
                    <a:pt x="1654" y="827"/>
                  </a:cubicBezTo>
                  <a:cubicBezTo>
                    <a:pt x="1654" y="1182"/>
                    <a:pt x="1430" y="1485"/>
                    <a:pt x="1116" y="1602"/>
                  </a:cubicBezTo>
                  <a:lnTo>
                    <a:pt x="995" y="1741"/>
                  </a:lnTo>
                  <a:cubicBezTo>
                    <a:pt x="953" y="1788"/>
                    <a:pt x="912" y="1836"/>
                    <a:pt x="870" y="1884"/>
                  </a:cubicBezTo>
                  <a:cubicBezTo>
                    <a:pt x="845" y="1916"/>
                    <a:pt x="818" y="1918"/>
                    <a:pt x="789" y="1889"/>
                  </a:cubicBezTo>
                  <a:cubicBezTo>
                    <a:pt x="746" y="1840"/>
                    <a:pt x="703" y="1790"/>
                    <a:pt x="660" y="1741"/>
                  </a:cubicBezTo>
                  <a:lnTo>
                    <a:pt x="540" y="1603"/>
                  </a:lnTo>
                  <a:cubicBezTo>
                    <a:pt x="225" y="1486"/>
                    <a:pt x="0" y="1183"/>
                    <a:pt x="0" y="827"/>
                  </a:cubicBezTo>
                  <a:cubicBezTo>
                    <a:pt x="0" y="370"/>
                    <a:pt x="370" y="0"/>
                    <a:pt x="827"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0"/>
            <p:cNvSpPr>
              <a:spLocks noEditPoints="1"/>
            </p:cNvSpPr>
            <p:nvPr/>
          </p:nvSpPr>
          <p:spPr bwMode="auto">
            <a:xfrm>
              <a:off x="1106488" y="2343151"/>
              <a:ext cx="898525" cy="866775"/>
            </a:xfrm>
            <a:custGeom>
              <a:avLst/>
              <a:gdLst>
                <a:gd name="T0" fmla="*/ 760 w 1139"/>
                <a:gd name="T1" fmla="*/ 420 h 1088"/>
                <a:gd name="T2" fmla="*/ 745 w 1139"/>
                <a:gd name="T3" fmla="*/ 452 h 1088"/>
                <a:gd name="T4" fmla="*/ 741 w 1139"/>
                <a:gd name="T5" fmla="*/ 473 h 1088"/>
                <a:gd name="T6" fmla="*/ 742 w 1139"/>
                <a:gd name="T7" fmla="*/ 513 h 1088"/>
                <a:gd name="T8" fmla="*/ 756 w 1139"/>
                <a:gd name="T9" fmla="*/ 552 h 1088"/>
                <a:gd name="T10" fmla="*/ 769 w 1139"/>
                <a:gd name="T11" fmla="*/ 571 h 1088"/>
                <a:gd name="T12" fmla="*/ 801 w 1139"/>
                <a:gd name="T13" fmla="*/ 598 h 1088"/>
                <a:gd name="T14" fmla="*/ 822 w 1139"/>
                <a:gd name="T15" fmla="*/ 608 h 1088"/>
                <a:gd name="T16" fmla="*/ 866 w 1139"/>
                <a:gd name="T17" fmla="*/ 363 h 1088"/>
                <a:gd name="T18" fmla="*/ 814 w 1139"/>
                <a:gd name="T19" fmla="*/ 374 h 1088"/>
                <a:gd name="T20" fmla="*/ 785 w 1139"/>
                <a:gd name="T21" fmla="*/ 392 h 1088"/>
                <a:gd name="T22" fmla="*/ 771 w 1139"/>
                <a:gd name="T23" fmla="*/ 406 h 1088"/>
                <a:gd name="T24" fmla="*/ 696 w 1139"/>
                <a:gd name="T25" fmla="*/ 127 h 1088"/>
                <a:gd name="T26" fmla="*/ 570 w 1139"/>
                <a:gd name="T27" fmla="*/ 253 h 1088"/>
                <a:gd name="T28" fmla="*/ 688 w 1139"/>
                <a:gd name="T29" fmla="*/ 513 h 1088"/>
                <a:gd name="T30" fmla="*/ 688 w 1139"/>
                <a:gd name="T31" fmla="*/ 461 h 1088"/>
                <a:gd name="T32" fmla="*/ 651 w 1139"/>
                <a:gd name="T33" fmla="*/ 279 h 1088"/>
                <a:gd name="T34" fmla="*/ 453 w 1139"/>
                <a:gd name="T35" fmla="*/ 490 h 1088"/>
                <a:gd name="T36" fmla="*/ 570 w 1139"/>
                <a:gd name="T37" fmla="*/ 718 h 1088"/>
                <a:gd name="T38" fmla="*/ 512 w 1139"/>
                <a:gd name="T39" fmla="*/ 725 h 1088"/>
                <a:gd name="T40" fmla="*/ 484 w 1139"/>
                <a:gd name="T41" fmla="*/ 693 h 1088"/>
                <a:gd name="T42" fmla="*/ 466 w 1139"/>
                <a:gd name="T43" fmla="*/ 678 h 1088"/>
                <a:gd name="T44" fmla="*/ 388 w 1139"/>
                <a:gd name="T45" fmla="*/ 645 h 1088"/>
                <a:gd name="T46" fmla="*/ 355 w 1139"/>
                <a:gd name="T47" fmla="*/ 642 h 1088"/>
                <a:gd name="T48" fmla="*/ 0 w 1139"/>
                <a:gd name="T49" fmla="*/ 1088 h 1088"/>
                <a:gd name="T50" fmla="*/ 151 w 1139"/>
                <a:gd name="T51" fmla="*/ 824 h 1088"/>
                <a:gd name="T52" fmla="*/ 391 w 1139"/>
                <a:gd name="T53" fmla="*/ 824 h 1088"/>
                <a:gd name="T54" fmla="*/ 546 w 1139"/>
                <a:gd name="T55" fmla="*/ 1088 h 1088"/>
                <a:gd name="T56" fmla="*/ 512 w 1139"/>
                <a:gd name="T57" fmla="*/ 725 h 1088"/>
                <a:gd name="T58" fmla="*/ 785 w 1139"/>
                <a:gd name="T59" fmla="*/ 642 h 1088"/>
                <a:gd name="T60" fmla="*/ 750 w 1139"/>
                <a:gd name="T61" fmla="*/ 646 h 1088"/>
                <a:gd name="T62" fmla="*/ 655 w 1139"/>
                <a:gd name="T63" fmla="*/ 693 h 1088"/>
                <a:gd name="T64" fmla="*/ 639 w 1139"/>
                <a:gd name="T65" fmla="*/ 709 h 1088"/>
                <a:gd name="T66" fmla="*/ 705 w 1139"/>
                <a:gd name="T67" fmla="*/ 1088 h 1088"/>
                <a:gd name="T68" fmla="*/ 744 w 1139"/>
                <a:gd name="T69" fmla="*/ 1088 h 1088"/>
                <a:gd name="T70" fmla="*/ 1024 w 1139"/>
                <a:gd name="T71" fmla="*/ 824 h 1088"/>
                <a:gd name="T72" fmla="*/ 1139 w 1139"/>
                <a:gd name="T73" fmla="*/ 833 h 1088"/>
                <a:gd name="T74" fmla="*/ 273 w 1139"/>
                <a:gd name="T75" fmla="*/ 616 h 1088"/>
                <a:gd name="T76" fmla="*/ 337 w 1139"/>
                <a:gd name="T77" fmla="*/ 599 h 1088"/>
                <a:gd name="T78" fmla="*/ 355 w 1139"/>
                <a:gd name="T79" fmla="*/ 586 h 1088"/>
                <a:gd name="T80" fmla="*/ 391 w 1139"/>
                <a:gd name="T81" fmla="*/ 535 h 1088"/>
                <a:gd name="T82" fmla="*/ 398 w 1139"/>
                <a:gd name="T83" fmla="*/ 510 h 1088"/>
                <a:gd name="T84" fmla="*/ 398 w 1139"/>
                <a:gd name="T85" fmla="*/ 468 h 1088"/>
                <a:gd name="T86" fmla="*/ 388 w 1139"/>
                <a:gd name="T87" fmla="*/ 437 h 1088"/>
                <a:gd name="T88" fmla="*/ 378 w 1139"/>
                <a:gd name="T89" fmla="*/ 419 h 1088"/>
                <a:gd name="T90" fmla="*/ 354 w 1139"/>
                <a:gd name="T91" fmla="*/ 393 h 1088"/>
                <a:gd name="T92" fmla="*/ 338 w 1139"/>
                <a:gd name="T93" fmla="*/ 381 h 1088"/>
                <a:gd name="T94" fmla="*/ 273 w 1139"/>
                <a:gd name="T95" fmla="*/ 363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39" h="1088">
                  <a:moveTo>
                    <a:pt x="771" y="406"/>
                  </a:moveTo>
                  <a:cubicBezTo>
                    <a:pt x="767" y="411"/>
                    <a:pt x="764" y="415"/>
                    <a:pt x="761" y="419"/>
                  </a:cubicBezTo>
                  <a:cubicBezTo>
                    <a:pt x="761" y="420"/>
                    <a:pt x="761" y="420"/>
                    <a:pt x="760" y="420"/>
                  </a:cubicBezTo>
                  <a:cubicBezTo>
                    <a:pt x="758" y="424"/>
                    <a:pt x="755" y="429"/>
                    <a:pt x="753" y="433"/>
                  </a:cubicBezTo>
                  <a:cubicBezTo>
                    <a:pt x="752" y="435"/>
                    <a:pt x="752" y="436"/>
                    <a:pt x="751" y="437"/>
                  </a:cubicBezTo>
                  <a:cubicBezTo>
                    <a:pt x="749" y="442"/>
                    <a:pt x="747" y="447"/>
                    <a:pt x="745" y="452"/>
                  </a:cubicBezTo>
                  <a:cubicBezTo>
                    <a:pt x="745" y="452"/>
                    <a:pt x="745" y="453"/>
                    <a:pt x="745" y="453"/>
                  </a:cubicBezTo>
                  <a:cubicBezTo>
                    <a:pt x="744" y="458"/>
                    <a:pt x="742" y="463"/>
                    <a:pt x="741" y="468"/>
                  </a:cubicBezTo>
                  <a:cubicBezTo>
                    <a:pt x="741" y="470"/>
                    <a:pt x="741" y="471"/>
                    <a:pt x="741" y="473"/>
                  </a:cubicBezTo>
                  <a:cubicBezTo>
                    <a:pt x="740" y="478"/>
                    <a:pt x="740" y="484"/>
                    <a:pt x="740" y="490"/>
                  </a:cubicBezTo>
                  <a:cubicBezTo>
                    <a:pt x="740" y="497"/>
                    <a:pt x="740" y="504"/>
                    <a:pt x="741" y="510"/>
                  </a:cubicBezTo>
                  <a:cubicBezTo>
                    <a:pt x="742" y="511"/>
                    <a:pt x="742" y="512"/>
                    <a:pt x="742" y="513"/>
                  </a:cubicBezTo>
                  <a:cubicBezTo>
                    <a:pt x="743" y="520"/>
                    <a:pt x="745" y="526"/>
                    <a:pt x="747" y="532"/>
                  </a:cubicBezTo>
                  <a:cubicBezTo>
                    <a:pt x="747" y="533"/>
                    <a:pt x="748" y="534"/>
                    <a:pt x="748" y="535"/>
                  </a:cubicBezTo>
                  <a:cubicBezTo>
                    <a:pt x="750" y="541"/>
                    <a:pt x="753" y="547"/>
                    <a:pt x="756" y="552"/>
                  </a:cubicBezTo>
                  <a:cubicBezTo>
                    <a:pt x="757" y="553"/>
                    <a:pt x="757" y="554"/>
                    <a:pt x="758" y="555"/>
                  </a:cubicBezTo>
                  <a:cubicBezTo>
                    <a:pt x="761" y="560"/>
                    <a:pt x="765" y="566"/>
                    <a:pt x="769" y="571"/>
                  </a:cubicBezTo>
                  <a:cubicBezTo>
                    <a:pt x="769" y="571"/>
                    <a:pt x="769" y="571"/>
                    <a:pt x="769" y="571"/>
                  </a:cubicBezTo>
                  <a:cubicBezTo>
                    <a:pt x="774" y="576"/>
                    <a:pt x="778" y="581"/>
                    <a:pt x="783" y="585"/>
                  </a:cubicBezTo>
                  <a:cubicBezTo>
                    <a:pt x="784" y="586"/>
                    <a:pt x="784" y="586"/>
                    <a:pt x="784" y="586"/>
                  </a:cubicBezTo>
                  <a:cubicBezTo>
                    <a:pt x="789" y="591"/>
                    <a:pt x="795" y="594"/>
                    <a:pt x="801" y="598"/>
                  </a:cubicBezTo>
                  <a:cubicBezTo>
                    <a:pt x="801" y="598"/>
                    <a:pt x="802" y="599"/>
                    <a:pt x="802" y="599"/>
                  </a:cubicBezTo>
                  <a:cubicBezTo>
                    <a:pt x="808" y="602"/>
                    <a:pt x="814" y="605"/>
                    <a:pt x="820" y="608"/>
                  </a:cubicBezTo>
                  <a:cubicBezTo>
                    <a:pt x="821" y="608"/>
                    <a:pt x="821" y="608"/>
                    <a:pt x="822" y="608"/>
                  </a:cubicBezTo>
                  <a:cubicBezTo>
                    <a:pt x="836" y="613"/>
                    <a:pt x="851" y="616"/>
                    <a:pt x="866" y="616"/>
                  </a:cubicBezTo>
                  <a:cubicBezTo>
                    <a:pt x="936" y="616"/>
                    <a:pt x="993" y="559"/>
                    <a:pt x="993" y="490"/>
                  </a:cubicBezTo>
                  <a:cubicBezTo>
                    <a:pt x="993" y="420"/>
                    <a:pt x="936" y="363"/>
                    <a:pt x="866" y="363"/>
                  </a:cubicBezTo>
                  <a:cubicBezTo>
                    <a:pt x="848" y="363"/>
                    <a:pt x="831" y="367"/>
                    <a:pt x="816" y="374"/>
                  </a:cubicBezTo>
                  <a:cubicBezTo>
                    <a:pt x="816" y="374"/>
                    <a:pt x="816" y="374"/>
                    <a:pt x="816" y="374"/>
                  </a:cubicBezTo>
                  <a:cubicBezTo>
                    <a:pt x="815" y="374"/>
                    <a:pt x="815" y="374"/>
                    <a:pt x="814" y="374"/>
                  </a:cubicBezTo>
                  <a:cubicBezTo>
                    <a:pt x="810" y="376"/>
                    <a:pt x="806" y="379"/>
                    <a:pt x="802" y="381"/>
                  </a:cubicBezTo>
                  <a:cubicBezTo>
                    <a:pt x="800" y="382"/>
                    <a:pt x="799" y="382"/>
                    <a:pt x="798" y="383"/>
                  </a:cubicBezTo>
                  <a:cubicBezTo>
                    <a:pt x="794" y="386"/>
                    <a:pt x="789" y="389"/>
                    <a:pt x="785" y="392"/>
                  </a:cubicBezTo>
                  <a:cubicBezTo>
                    <a:pt x="785" y="393"/>
                    <a:pt x="784" y="393"/>
                    <a:pt x="784" y="393"/>
                  </a:cubicBezTo>
                  <a:cubicBezTo>
                    <a:pt x="780" y="397"/>
                    <a:pt x="777" y="400"/>
                    <a:pt x="773" y="404"/>
                  </a:cubicBezTo>
                  <a:cubicBezTo>
                    <a:pt x="773" y="405"/>
                    <a:pt x="772" y="406"/>
                    <a:pt x="771" y="406"/>
                  </a:cubicBezTo>
                  <a:close/>
                  <a:moveTo>
                    <a:pt x="570" y="253"/>
                  </a:moveTo>
                  <a:lnTo>
                    <a:pt x="570" y="253"/>
                  </a:lnTo>
                  <a:cubicBezTo>
                    <a:pt x="639" y="253"/>
                    <a:pt x="696" y="196"/>
                    <a:pt x="696" y="127"/>
                  </a:cubicBezTo>
                  <a:cubicBezTo>
                    <a:pt x="696" y="57"/>
                    <a:pt x="639" y="0"/>
                    <a:pt x="570" y="0"/>
                  </a:cubicBezTo>
                  <a:cubicBezTo>
                    <a:pt x="500" y="0"/>
                    <a:pt x="443" y="57"/>
                    <a:pt x="443" y="127"/>
                  </a:cubicBezTo>
                  <a:cubicBezTo>
                    <a:pt x="443" y="196"/>
                    <a:pt x="500" y="253"/>
                    <a:pt x="570" y="253"/>
                  </a:cubicBezTo>
                  <a:close/>
                  <a:moveTo>
                    <a:pt x="688" y="609"/>
                  </a:moveTo>
                  <a:lnTo>
                    <a:pt x="688" y="609"/>
                  </a:lnTo>
                  <a:lnTo>
                    <a:pt x="688" y="513"/>
                  </a:lnTo>
                  <a:cubicBezTo>
                    <a:pt x="687" y="505"/>
                    <a:pt x="686" y="497"/>
                    <a:pt x="686" y="490"/>
                  </a:cubicBezTo>
                  <a:cubicBezTo>
                    <a:pt x="686" y="482"/>
                    <a:pt x="687" y="474"/>
                    <a:pt x="688" y="467"/>
                  </a:cubicBezTo>
                  <a:lnTo>
                    <a:pt x="688" y="461"/>
                  </a:lnTo>
                  <a:lnTo>
                    <a:pt x="689" y="461"/>
                  </a:lnTo>
                  <a:cubicBezTo>
                    <a:pt x="698" y="405"/>
                    <a:pt x="733" y="357"/>
                    <a:pt x="782" y="331"/>
                  </a:cubicBezTo>
                  <a:cubicBezTo>
                    <a:pt x="748" y="299"/>
                    <a:pt x="702" y="279"/>
                    <a:pt x="651" y="279"/>
                  </a:cubicBezTo>
                  <a:lnTo>
                    <a:pt x="488" y="279"/>
                  </a:lnTo>
                  <a:cubicBezTo>
                    <a:pt x="437" y="279"/>
                    <a:pt x="391" y="299"/>
                    <a:pt x="357" y="331"/>
                  </a:cubicBezTo>
                  <a:cubicBezTo>
                    <a:pt x="414" y="361"/>
                    <a:pt x="453" y="421"/>
                    <a:pt x="453" y="490"/>
                  </a:cubicBezTo>
                  <a:cubicBezTo>
                    <a:pt x="453" y="504"/>
                    <a:pt x="451" y="518"/>
                    <a:pt x="448" y="531"/>
                  </a:cubicBezTo>
                  <a:lnTo>
                    <a:pt x="448" y="608"/>
                  </a:lnTo>
                  <a:cubicBezTo>
                    <a:pt x="500" y="629"/>
                    <a:pt x="543" y="668"/>
                    <a:pt x="570" y="718"/>
                  </a:cubicBezTo>
                  <a:cubicBezTo>
                    <a:pt x="595" y="669"/>
                    <a:pt x="638" y="631"/>
                    <a:pt x="688" y="609"/>
                  </a:cubicBezTo>
                  <a:close/>
                  <a:moveTo>
                    <a:pt x="512" y="725"/>
                  </a:moveTo>
                  <a:lnTo>
                    <a:pt x="512" y="725"/>
                  </a:lnTo>
                  <a:cubicBezTo>
                    <a:pt x="508" y="719"/>
                    <a:pt x="504" y="714"/>
                    <a:pt x="499" y="709"/>
                  </a:cubicBezTo>
                  <a:cubicBezTo>
                    <a:pt x="499" y="708"/>
                    <a:pt x="498" y="707"/>
                    <a:pt x="497" y="707"/>
                  </a:cubicBezTo>
                  <a:cubicBezTo>
                    <a:pt x="493" y="702"/>
                    <a:pt x="489" y="698"/>
                    <a:pt x="484" y="693"/>
                  </a:cubicBezTo>
                  <a:cubicBezTo>
                    <a:pt x="484" y="693"/>
                    <a:pt x="483" y="692"/>
                    <a:pt x="482" y="691"/>
                  </a:cubicBezTo>
                  <a:cubicBezTo>
                    <a:pt x="477" y="687"/>
                    <a:pt x="473" y="683"/>
                    <a:pt x="467" y="679"/>
                  </a:cubicBezTo>
                  <a:cubicBezTo>
                    <a:pt x="467" y="679"/>
                    <a:pt x="466" y="679"/>
                    <a:pt x="466" y="678"/>
                  </a:cubicBezTo>
                  <a:cubicBezTo>
                    <a:pt x="449" y="666"/>
                    <a:pt x="429" y="656"/>
                    <a:pt x="409" y="650"/>
                  </a:cubicBezTo>
                  <a:cubicBezTo>
                    <a:pt x="404" y="649"/>
                    <a:pt x="400" y="648"/>
                    <a:pt x="395" y="647"/>
                  </a:cubicBezTo>
                  <a:cubicBezTo>
                    <a:pt x="393" y="646"/>
                    <a:pt x="390" y="646"/>
                    <a:pt x="388" y="645"/>
                  </a:cubicBezTo>
                  <a:cubicBezTo>
                    <a:pt x="385" y="645"/>
                    <a:pt x="381" y="644"/>
                    <a:pt x="378" y="644"/>
                  </a:cubicBezTo>
                  <a:cubicBezTo>
                    <a:pt x="376" y="644"/>
                    <a:pt x="374" y="643"/>
                    <a:pt x="372" y="643"/>
                  </a:cubicBezTo>
                  <a:cubicBezTo>
                    <a:pt x="366" y="643"/>
                    <a:pt x="360" y="642"/>
                    <a:pt x="355" y="642"/>
                  </a:cubicBezTo>
                  <a:lnTo>
                    <a:pt x="191" y="642"/>
                  </a:lnTo>
                  <a:cubicBezTo>
                    <a:pt x="86" y="642"/>
                    <a:pt x="0" y="728"/>
                    <a:pt x="0" y="833"/>
                  </a:cubicBezTo>
                  <a:lnTo>
                    <a:pt x="0" y="1088"/>
                  </a:lnTo>
                  <a:lnTo>
                    <a:pt x="112" y="1088"/>
                  </a:lnTo>
                  <a:lnTo>
                    <a:pt x="112" y="824"/>
                  </a:lnTo>
                  <a:lnTo>
                    <a:pt x="151" y="824"/>
                  </a:lnTo>
                  <a:lnTo>
                    <a:pt x="151" y="1088"/>
                  </a:lnTo>
                  <a:lnTo>
                    <a:pt x="391" y="1088"/>
                  </a:lnTo>
                  <a:lnTo>
                    <a:pt x="391" y="824"/>
                  </a:lnTo>
                  <a:lnTo>
                    <a:pt x="430" y="824"/>
                  </a:lnTo>
                  <a:lnTo>
                    <a:pt x="430" y="1088"/>
                  </a:lnTo>
                  <a:lnTo>
                    <a:pt x="546" y="1088"/>
                  </a:lnTo>
                  <a:lnTo>
                    <a:pt x="546" y="833"/>
                  </a:lnTo>
                  <a:cubicBezTo>
                    <a:pt x="546" y="793"/>
                    <a:pt x="533" y="756"/>
                    <a:pt x="512" y="725"/>
                  </a:cubicBezTo>
                  <a:cubicBezTo>
                    <a:pt x="512" y="725"/>
                    <a:pt x="512" y="725"/>
                    <a:pt x="512" y="725"/>
                  </a:cubicBezTo>
                  <a:close/>
                  <a:moveTo>
                    <a:pt x="948" y="642"/>
                  </a:moveTo>
                  <a:lnTo>
                    <a:pt x="948" y="642"/>
                  </a:lnTo>
                  <a:lnTo>
                    <a:pt x="785" y="642"/>
                  </a:lnTo>
                  <a:cubicBezTo>
                    <a:pt x="779" y="642"/>
                    <a:pt x="773" y="643"/>
                    <a:pt x="767" y="643"/>
                  </a:cubicBezTo>
                  <a:cubicBezTo>
                    <a:pt x="765" y="643"/>
                    <a:pt x="763" y="644"/>
                    <a:pt x="761" y="644"/>
                  </a:cubicBezTo>
                  <a:cubicBezTo>
                    <a:pt x="758" y="644"/>
                    <a:pt x="754" y="645"/>
                    <a:pt x="750" y="646"/>
                  </a:cubicBezTo>
                  <a:cubicBezTo>
                    <a:pt x="748" y="646"/>
                    <a:pt x="746" y="646"/>
                    <a:pt x="743" y="647"/>
                  </a:cubicBezTo>
                  <a:cubicBezTo>
                    <a:pt x="739" y="648"/>
                    <a:pt x="735" y="649"/>
                    <a:pt x="731" y="650"/>
                  </a:cubicBezTo>
                  <a:cubicBezTo>
                    <a:pt x="703" y="658"/>
                    <a:pt x="676" y="673"/>
                    <a:pt x="655" y="693"/>
                  </a:cubicBezTo>
                  <a:cubicBezTo>
                    <a:pt x="655" y="694"/>
                    <a:pt x="654" y="694"/>
                    <a:pt x="654" y="694"/>
                  </a:cubicBezTo>
                  <a:cubicBezTo>
                    <a:pt x="649" y="698"/>
                    <a:pt x="645" y="703"/>
                    <a:pt x="641" y="708"/>
                  </a:cubicBezTo>
                  <a:cubicBezTo>
                    <a:pt x="640" y="708"/>
                    <a:pt x="640" y="709"/>
                    <a:pt x="639" y="709"/>
                  </a:cubicBezTo>
                  <a:cubicBezTo>
                    <a:pt x="611" y="743"/>
                    <a:pt x="593" y="786"/>
                    <a:pt x="593" y="833"/>
                  </a:cubicBezTo>
                  <a:lnTo>
                    <a:pt x="593" y="1088"/>
                  </a:lnTo>
                  <a:lnTo>
                    <a:pt x="705" y="1088"/>
                  </a:lnTo>
                  <a:lnTo>
                    <a:pt x="705" y="824"/>
                  </a:lnTo>
                  <a:lnTo>
                    <a:pt x="744" y="824"/>
                  </a:lnTo>
                  <a:lnTo>
                    <a:pt x="744" y="1088"/>
                  </a:lnTo>
                  <a:lnTo>
                    <a:pt x="985" y="1088"/>
                  </a:lnTo>
                  <a:lnTo>
                    <a:pt x="985" y="824"/>
                  </a:lnTo>
                  <a:lnTo>
                    <a:pt x="1024" y="824"/>
                  </a:lnTo>
                  <a:lnTo>
                    <a:pt x="1024" y="1088"/>
                  </a:lnTo>
                  <a:lnTo>
                    <a:pt x="1139" y="1088"/>
                  </a:lnTo>
                  <a:lnTo>
                    <a:pt x="1139" y="833"/>
                  </a:lnTo>
                  <a:cubicBezTo>
                    <a:pt x="1139" y="728"/>
                    <a:pt x="1053" y="642"/>
                    <a:pt x="948" y="642"/>
                  </a:cubicBezTo>
                  <a:close/>
                  <a:moveTo>
                    <a:pt x="273" y="616"/>
                  </a:moveTo>
                  <a:lnTo>
                    <a:pt x="273" y="616"/>
                  </a:lnTo>
                  <a:cubicBezTo>
                    <a:pt x="289" y="616"/>
                    <a:pt x="304" y="613"/>
                    <a:pt x="317" y="608"/>
                  </a:cubicBezTo>
                  <a:cubicBezTo>
                    <a:pt x="318" y="608"/>
                    <a:pt x="318" y="608"/>
                    <a:pt x="318" y="608"/>
                  </a:cubicBezTo>
                  <a:cubicBezTo>
                    <a:pt x="325" y="605"/>
                    <a:pt x="331" y="602"/>
                    <a:pt x="337" y="599"/>
                  </a:cubicBezTo>
                  <a:cubicBezTo>
                    <a:pt x="337" y="599"/>
                    <a:pt x="338" y="598"/>
                    <a:pt x="338" y="598"/>
                  </a:cubicBezTo>
                  <a:cubicBezTo>
                    <a:pt x="344" y="594"/>
                    <a:pt x="350" y="591"/>
                    <a:pt x="355" y="586"/>
                  </a:cubicBezTo>
                  <a:cubicBezTo>
                    <a:pt x="355" y="586"/>
                    <a:pt x="355" y="586"/>
                    <a:pt x="355" y="586"/>
                  </a:cubicBezTo>
                  <a:cubicBezTo>
                    <a:pt x="366" y="577"/>
                    <a:pt x="374" y="566"/>
                    <a:pt x="381" y="554"/>
                  </a:cubicBezTo>
                  <a:cubicBezTo>
                    <a:pt x="382" y="554"/>
                    <a:pt x="382" y="553"/>
                    <a:pt x="383" y="552"/>
                  </a:cubicBezTo>
                  <a:cubicBezTo>
                    <a:pt x="386" y="547"/>
                    <a:pt x="389" y="541"/>
                    <a:pt x="391" y="535"/>
                  </a:cubicBezTo>
                  <a:cubicBezTo>
                    <a:pt x="391" y="534"/>
                    <a:pt x="392" y="533"/>
                    <a:pt x="392" y="532"/>
                  </a:cubicBezTo>
                  <a:cubicBezTo>
                    <a:pt x="394" y="526"/>
                    <a:pt x="396" y="520"/>
                    <a:pt x="397" y="513"/>
                  </a:cubicBezTo>
                  <a:cubicBezTo>
                    <a:pt x="397" y="512"/>
                    <a:pt x="398" y="511"/>
                    <a:pt x="398" y="510"/>
                  </a:cubicBezTo>
                  <a:cubicBezTo>
                    <a:pt x="399" y="504"/>
                    <a:pt x="399" y="497"/>
                    <a:pt x="399" y="490"/>
                  </a:cubicBezTo>
                  <a:cubicBezTo>
                    <a:pt x="399" y="484"/>
                    <a:pt x="399" y="478"/>
                    <a:pt x="398" y="472"/>
                  </a:cubicBezTo>
                  <a:cubicBezTo>
                    <a:pt x="398" y="471"/>
                    <a:pt x="398" y="470"/>
                    <a:pt x="398" y="468"/>
                  </a:cubicBezTo>
                  <a:cubicBezTo>
                    <a:pt x="397" y="463"/>
                    <a:pt x="395" y="458"/>
                    <a:pt x="394" y="453"/>
                  </a:cubicBezTo>
                  <a:cubicBezTo>
                    <a:pt x="394" y="452"/>
                    <a:pt x="394" y="452"/>
                    <a:pt x="394" y="452"/>
                  </a:cubicBezTo>
                  <a:cubicBezTo>
                    <a:pt x="392" y="447"/>
                    <a:pt x="390" y="442"/>
                    <a:pt x="388" y="437"/>
                  </a:cubicBezTo>
                  <a:cubicBezTo>
                    <a:pt x="387" y="436"/>
                    <a:pt x="387" y="435"/>
                    <a:pt x="386" y="434"/>
                  </a:cubicBezTo>
                  <a:cubicBezTo>
                    <a:pt x="384" y="429"/>
                    <a:pt x="381" y="424"/>
                    <a:pt x="378" y="419"/>
                  </a:cubicBezTo>
                  <a:lnTo>
                    <a:pt x="378" y="419"/>
                  </a:lnTo>
                  <a:cubicBezTo>
                    <a:pt x="375" y="415"/>
                    <a:pt x="372" y="410"/>
                    <a:pt x="368" y="406"/>
                  </a:cubicBezTo>
                  <a:cubicBezTo>
                    <a:pt x="367" y="405"/>
                    <a:pt x="367" y="405"/>
                    <a:pt x="366" y="404"/>
                  </a:cubicBezTo>
                  <a:cubicBezTo>
                    <a:pt x="362" y="400"/>
                    <a:pt x="358" y="396"/>
                    <a:pt x="354" y="393"/>
                  </a:cubicBezTo>
                  <a:cubicBezTo>
                    <a:pt x="354" y="393"/>
                    <a:pt x="354" y="393"/>
                    <a:pt x="354" y="393"/>
                  </a:cubicBezTo>
                  <a:cubicBezTo>
                    <a:pt x="350" y="389"/>
                    <a:pt x="345" y="386"/>
                    <a:pt x="341" y="383"/>
                  </a:cubicBezTo>
                  <a:cubicBezTo>
                    <a:pt x="340" y="382"/>
                    <a:pt x="339" y="382"/>
                    <a:pt x="338" y="381"/>
                  </a:cubicBezTo>
                  <a:cubicBezTo>
                    <a:pt x="334" y="379"/>
                    <a:pt x="329" y="376"/>
                    <a:pt x="324" y="374"/>
                  </a:cubicBezTo>
                  <a:cubicBezTo>
                    <a:pt x="324" y="374"/>
                    <a:pt x="324" y="374"/>
                    <a:pt x="323" y="374"/>
                  </a:cubicBezTo>
                  <a:cubicBezTo>
                    <a:pt x="308" y="367"/>
                    <a:pt x="291" y="363"/>
                    <a:pt x="273" y="363"/>
                  </a:cubicBezTo>
                  <a:cubicBezTo>
                    <a:pt x="203" y="363"/>
                    <a:pt x="146" y="420"/>
                    <a:pt x="146" y="490"/>
                  </a:cubicBezTo>
                  <a:cubicBezTo>
                    <a:pt x="146" y="559"/>
                    <a:pt x="203" y="616"/>
                    <a:pt x="273" y="6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 name="组合 16"/>
          <p:cNvGrpSpPr/>
          <p:nvPr/>
        </p:nvGrpSpPr>
        <p:grpSpPr>
          <a:xfrm>
            <a:off x="4016162" y="2205038"/>
            <a:ext cx="1304925" cy="1527175"/>
            <a:chOff x="3260725" y="2205038"/>
            <a:chExt cx="1304925" cy="1527175"/>
          </a:xfrm>
        </p:grpSpPr>
        <p:sp>
          <p:nvSpPr>
            <p:cNvPr id="7" name="Freeform 6"/>
            <p:cNvSpPr>
              <a:spLocks/>
            </p:cNvSpPr>
            <p:nvPr/>
          </p:nvSpPr>
          <p:spPr bwMode="auto">
            <a:xfrm>
              <a:off x="3260725" y="2205038"/>
              <a:ext cx="1304925"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90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4" y="0"/>
                    <a:pt x="1654" y="370"/>
                    <a:pt x="1654" y="827"/>
                  </a:cubicBezTo>
                  <a:cubicBezTo>
                    <a:pt x="1654" y="1182"/>
                    <a:pt x="1430" y="1485"/>
                    <a:pt x="1116" y="1602"/>
                  </a:cubicBezTo>
                  <a:lnTo>
                    <a:pt x="995" y="1741"/>
                  </a:lnTo>
                  <a:cubicBezTo>
                    <a:pt x="954" y="1788"/>
                    <a:pt x="912" y="1836"/>
                    <a:pt x="870" y="1884"/>
                  </a:cubicBezTo>
                  <a:cubicBezTo>
                    <a:pt x="845" y="1916"/>
                    <a:pt x="818" y="1918"/>
                    <a:pt x="790" y="1889"/>
                  </a:cubicBezTo>
                  <a:cubicBezTo>
                    <a:pt x="747" y="1840"/>
                    <a:pt x="703" y="1790"/>
                    <a:pt x="660" y="1741"/>
                  </a:cubicBezTo>
                  <a:lnTo>
                    <a:pt x="540" y="1603"/>
                  </a:lnTo>
                  <a:cubicBezTo>
                    <a:pt x="225" y="1486"/>
                    <a:pt x="0" y="1183"/>
                    <a:pt x="0" y="827"/>
                  </a:cubicBezTo>
                  <a:cubicBezTo>
                    <a:pt x="0" y="370"/>
                    <a:pt x="371" y="0"/>
                    <a:pt x="8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1"/>
            <p:cNvSpPr>
              <a:spLocks noEditPoints="1"/>
            </p:cNvSpPr>
            <p:nvPr/>
          </p:nvSpPr>
          <p:spPr bwMode="auto">
            <a:xfrm>
              <a:off x="3497263" y="2524126"/>
              <a:ext cx="839788" cy="663575"/>
            </a:xfrm>
            <a:custGeom>
              <a:avLst/>
              <a:gdLst>
                <a:gd name="T0" fmla="*/ 392 w 1065"/>
                <a:gd name="T1" fmla="*/ 422 h 834"/>
                <a:gd name="T2" fmla="*/ 544 w 1065"/>
                <a:gd name="T3" fmla="*/ 344 h 834"/>
                <a:gd name="T4" fmla="*/ 828 w 1065"/>
                <a:gd name="T5" fmla="*/ 296 h 834"/>
                <a:gd name="T6" fmla="*/ 907 w 1065"/>
                <a:gd name="T7" fmla="*/ 179 h 834"/>
                <a:gd name="T8" fmla="*/ 792 w 1065"/>
                <a:gd name="T9" fmla="*/ 259 h 834"/>
                <a:gd name="T10" fmla="*/ 543 w 1065"/>
                <a:gd name="T11" fmla="*/ 271 h 834"/>
                <a:gd name="T12" fmla="*/ 1065 w 1065"/>
                <a:gd name="T13" fmla="*/ 111 h 834"/>
                <a:gd name="T14" fmla="*/ 647 w 1065"/>
                <a:gd name="T15" fmla="*/ 44 h 834"/>
                <a:gd name="T16" fmla="*/ 607 w 1065"/>
                <a:gd name="T17" fmla="*/ 0 h 834"/>
                <a:gd name="T18" fmla="*/ 214 w 1065"/>
                <a:gd name="T19" fmla="*/ 44 h 834"/>
                <a:gd name="T20" fmla="*/ 243 w 1065"/>
                <a:gd name="T21" fmla="*/ 111 h 834"/>
                <a:gd name="T22" fmla="*/ 300 w 1065"/>
                <a:gd name="T23" fmla="*/ 189 h 834"/>
                <a:gd name="T24" fmla="*/ 981 w 1065"/>
                <a:gd name="T25" fmla="*/ 111 h 834"/>
                <a:gd name="T26" fmla="*/ 493 w 1065"/>
                <a:gd name="T27" fmla="*/ 548 h 834"/>
                <a:gd name="T28" fmla="*/ 981 w 1065"/>
                <a:gd name="T29" fmla="*/ 570 h 834"/>
                <a:gd name="T30" fmla="*/ 501 w 1065"/>
                <a:gd name="T31" fmla="*/ 593 h 834"/>
                <a:gd name="T32" fmla="*/ 503 w 1065"/>
                <a:gd name="T33" fmla="*/ 664 h 834"/>
                <a:gd name="T34" fmla="*/ 607 w 1065"/>
                <a:gd name="T35" fmla="*/ 828 h 834"/>
                <a:gd name="T36" fmla="*/ 647 w 1065"/>
                <a:gd name="T37" fmla="*/ 664 h 834"/>
                <a:gd name="T38" fmla="*/ 839 w 1065"/>
                <a:gd name="T39" fmla="*/ 823 h 834"/>
                <a:gd name="T40" fmla="*/ 822 w 1065"/>
                <a:gd name="T41" fmla="*/ 664 h 834"/>
                <a:gd name="T42" fmla="*/ 1065 w 1065"/>
                <a:gd name="T43" fmla="*/ 593 h 834"/>
                <a:gd name="T44" fmla="*/ 1039 w 1065"/>
                <a:gd name="T45" fmla="*/ 111 h 834"/>
                <a:gd name="T46" fmla="*/ 223 w 1065"/>
                <a:gd name="T47" fmla="*/ 431 h 834"/>
                <a:gd name="T48" fmla="*/ 327 w 1065"/>
                <a:gd name="T49" fmla="*/ 328 h 834"/>
                <a:gd name="T50" fmla="*/ 120 w 1065"/>
                <a:gd name="T51" fmla="*/ 328 h 834"/>
                <a:gd name="T52" fmla="*/ 290 w 1065"/>
                <a:gd name="T53" fmla="*/ 453 h 834"/>
                <a:gd name="T54" fmla="*/ 251 w 1065"/>
                <a:gd name="T55" fmla="*/ 453 h 834"/>
                <a:gd name="T56" fmla="*/ 262 w 1065"/>
                <a:gd name="T57" fmla="*/ 472 h 834"/>
                <a:gd name="T58" fmla="*/ 273 w 1065"/>
                <a:gd name="T59" fmla="*/ 709 h 834"/>
                <a:gd name="T60" fmla="*/ 180 w 1065"/>
                <a:gd name="T61" fmla="*/ 709 h 834"/>
                <a:gd name="T62" fmla="*/ 191 w 1065"/>
                <a:gd name="T63" fmla="*/ 472 h 834"/>
                <a:gd name="T64" fmla="*/ 201 w 1065"/>
                <a:gd name="T65" fmla="*/ 453 h 834"/>
                <a:gd name="T66" fmla="*/ 0 w 1065"/>
                <a:gd name="T67" fmla="*/ 609 h 834"/>
                <a:gd name="T68" fmla="*/ 92 w 1065"/>
                <a:gd name="T69" fmla="*/ 834 h 834"/>
                <a:gd name="T70" fmla="*/ 124 w 1065"/>
                <a:gd name="T71" fmla="*/ 601 h 834"/>
                <a:gd name="T72" fmla="*/ 320 w 1065"/>
                <a:gd name="T73" fmla="*/ 834 h 834"/>
                <a:gd name="T74" fmla="*/ 352 w 1065"/>
                <a:gd name="T75" fmla="*/ 601 h 834"/>
                <a:gd name="T76" fmla="*/ 446 w 1065"/>
                <a:gd name="T77" fmla="*/ 834 h 834"/>
                <a:gd name="T78" fmla="*/ 290 w 1065"/>
                <a:gd name="T79" fmla="*/ 453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5" h="834">
                  <a:moveTo>
                    <a:pt x="543" y="271"/>
                  </a:moveTo>
                  <a:lnTo>
                    <a:pt x="392" y="422"/>
                  </a:lnTo>
                  <a:cubicBezTo>
                    <a:pt x="408" y="431"/>
                    <a:pt x="422" y="442"/>
                    <a:pt x="434" y="454"/>
                  </a:cubicBezTo>
                  <a:lnTo>
                    <a:pt x="544" y="344"/>
                  </a:lnTo>
                  <a:lnTo>
                    <a:pt x="662" y="463"/>
                  </a:lnTo>
                  <a:lnTo>
                    <a:pt x="828" y="296"/>
                  </a:lnTo>
                  <a:lnTo>
                    <a:pt x="854" y="361"/>
                  </a:lnTo>
                  <a:lnTo>
                    <a:pt x="907" y="179"/>
                  </a:lnTo>
                  <a:lnTo>
                    <a:pt x="725" y="232"/>
                  </a:lnTo>
                  <a:lnTo>
                    <a:pt x="792" y="259"/>
                  </a:lnTo>
                  <a:lnTo>
                    <a:pt x="662" y="389"/>
                  </a:lnTo>
                  <a:lnTo>
                    <a:pt x="543" y="271"/>
                  </a:lnTo>
                  <a:close/>
                  <a:moveTo>
                    <a:pt x="1065" y="111"/>
                  </a:moveTo>
                  <a:lnTo>
                    <a:pt x="1065" y="111"/>
                  </a:lnTo>
                  <a:lnTo>
                    <a:pt x="1065" y="44"/>
                  </a:lnTo>
                  <a:lnTo>
                    <a:pt x="647" y="44"/>
                  </a:lnTo>
                  <a:lnTo>
                    <a:pt x="647" y="0"/>
                  </a:lnTo>
                  <a:lnTo>
                    <a:pt x="607" y="0"/>
                  </a:lnTo>
                  <a:lnTo>
                    <a:pt x="607" y="44"/>
                  </a:lnTo>
                  <a:lnTo>
                    <a:pt x="214" y="44"/>
                  </a:lnTo>
                  <a:lnTo>
                    <a:pt x="214" y="111"/>
                  </a:lnTo>
                  <a:lnTo>
                    <a:pt x="243" y="111"/>
                  </a:lnTo>
                  <a:lnTo>
                    <a:pt x="243" y="170"/>
                  </a:lnTo>
                  <a:cubicBezTo>
                    <a:pt x="264" y="172"/>
                    <a:pt x="283" y="179"/>
                    <a:pt x="300" y="189"/>
                  </a:cubicBezTo>
                  <a:lnTo>
                    <a:pt x="300" y="111"/>
                  </a:lnTo>
                  <a:lnTo>
                    <a:pt x="981" y="111"/>
                  </a:lnTo>
                  <a:lnTo>
                    <a:pt x="981" y="548"/>
                  </a:lnTo>
                  <a:lnTo>
                    <a:pt x="493" y="548"/>
                  </a:lnTo>
                  <a:cubicBezTo>
                    <a:pt x="496" y="555"/>
                    <a:pt x="497" y="562"/>
                    <a:pt x="499" y="570"/>
                  </a:cubicBezTo>
                  <a:lnTo>
                    <a:pt x="981" y="570"/>
                  </a:lnTo>
                  <a:lnTo>
                    <a:pt x="981" y="593"/>
                  </a:lnTo>
                  <a:lnTo>
                    <a:pt x="501" y="593"/>
                  </a:lnTo>
                  <a:cubicBezTo>
                    <a:pt x="502" y="599"/>
                    <a:pt x="503" y="604"/>
                    <a:pt x="503" y="609"/>
                  </a:cubicBezTo>
                  <a:lnTo>
                    <a:pt x="503" y="664"/>
                  </a:lnTo>
                  <a:lnTo>
                    <a:pt x="607" y="664"/>
                  </a:lnTo>
                  <a:lnTo>
                    <a:pt x="607" y="828"/>
                  </a:lnTo>
                  <a:lnTo>
                    <a:pt x="647" y="828"/>
                  </a:lnTo>
                  <a:lnTo>
                    <a:pt x="647" y="664"/>
                  </a:lnTo>
                  <a:lnTo>
                    <a:pt x="779" y="664"/>
                  </a:lnTo>
                  <a:lnTo>
                    <a:pt x="839" y="823"/>
                  </a:lnTo>
                  <a:lnTo>
                    <a:pt x="878" y="813"/>
                  </a:lnTo>
                  <a:lnTo>
                    <a:pt x="822" y="664"/>
                  </a:lnTo>
                  <a:lnTo>
                    <a:pt x="1065" y="664"/>
                  </a:lnTo>
                  <a:lnTo>
                    <a:pt x="1065" y="593"/>
                  </a:lnTo>
                  <a:lnTo>
                    <a:pt x="1039" y="593"/>
                  </a:lnTo>
                  <a:lnTo>
                    <a:pt x="1039" y="111"/>
                  </a:lnTo>
                  <a:lnTo>
                    <a:pt x="1065" y="111"/>
                  </a:lnTo>
                  <a:close/>
                  <a:moveTo>
                    <a:pt x="223" y="431"/>
                  </a:moveTo>
                  <a:lnTo>
                    <a:pt x="223" y="431"/>
                  </a:lnTo>
                  <a:cubicBezTo>
                    <a:pt x="280" y="431"/>
                    <a:pt x="327" y="385"/>
                    <a:pt x="327" y="328"/>
                  </a:cubicBezTo>
                  <a:cubicBezTo>
                    <a:pt x="327" y="271"/>
                    <a:pt x="280" y="224"/>
                    <a:pt x="223" y="224"/>
                  </a:cubicBezTo>
                  <a:cubicBezTo>
                    <a:pt x="166" y="224"/>
                    <a:pt x="120" y="271"/>
                    <a:pt x="120" y="328"/>
                  </a:cubicBezTo>
                  <a:cubicBezTo>
                    <a:pt x="120" y="385"/>
                    <a:pt x="166" y="431"/>
                    <a:pt x="223" y="431"/>
                  </a:cubicBezTo>
                  <a:close/>
                  <a:moveTo>
                    <a:pt x="290" y="453"/>
                  </a:moveTo>
                  <a:lnTo>
                    <a:pt x="290" y="453"/>
                  </a:lnTo>
                  <a:lnTo>
                    <a:pt x="251" y="453"/>
                  </a:lnTo>
                  <a:lnTo>
                    <a:pt x="257" y="457"/>
                  </a:lnTo>
                  <a:cubicBezTo>
                    <a:pt x="262" y="460"/>
                    <a:pt x="264" y="467"/>
                    <a:pt x="262" y="472"/>
                  </a:cubicBezTo>
                  <a:lnTo>
                    <a:pt x="248" y="507"/>
                  </a:lnTo>
                  <a:lnTo>
                    <a:pt x="273" y="709"/>
                  </a:lnTo>
                  <a:lnTo>
                    <a:pt x="226" y="751"/>
                  </a:lnTo>
                  <a:lnTo>
                    <a:pt x="180" y="709"/>
                  </a:lnTo>
                  <a:lnTo>
                    <a:pt x="205" y="507"/>
                  </a:lnTo>
                  <a:lnTo>
                    <a:pt x="191" y="472"/>
                  </a:lnTo>
                  <a:cubicBezTo>
                    <a:pt x="188" y="467"/>
                    <a:pt x="191" y="460"/>
                    <a:pt x="195" y="457"/>
                  </a:cubicBezTo>
                  <a:lnTo>
                    <a:pt x="201" y="453"/>
                  </a:lnTo>
                  <a:lnTo>
                    <a:pt x="156" y="453"/>
                  </a:lnTo>
                  <a:cubicBezTo>
                    <a:pt x="70" y="453"/>
                    <a:pt x="0" y="523"/>
                    <a:pt x="0" y="609"/>
                  </a:cubicBezTo>
                  <a:lnTo>
                    <a:pt x="0" y="834"/>
                  </a:lnTo>
                  <a:lnTo>
                    <a:pt x="92" y="834"/>
                  </a:lnTo>
                  <a:lnTo>
                    <a:pt x="92" y="601"/>
                  </a:lnTo>
                  <a:lnTo>
                    <a:pt x="124" y="601"/>
                  </a:lnTo>
                  <a:lnTo>
                    <a:pt x="124" y="834"/>
                  </a:lnTo>
                  <a:lnTo>
                    <a:pt x="320" y="834"/>
                  </a:lnTo>
                  <a:lnTo>
                    <a:pt x="320" y="601"/>
                  </a:lnTo>
                  <a:lnTo>
                    <a:pt x="352" y="601"/>
                  </a:lnTo>
                  <a:lnTo>
                    <a:pt x="352" y="834"/>
                  </a:lnTo>
                  <a:lnTo>
                    <a:pt x="446" y="834"/>
                  </a:lnTo>
                  <a:lnTo>
                    <a:pt x="446" y="609"/>
                  </a:lnTo>
                  <a:cubicBezTo>
                    <a:pt x="446" y="523"/>
                    <a:pt x="376" y="453"/>
                    <a:pt x="290" y="4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 name="组合 18"/>
          <p:cNvGrpSpPr/>
          <p:nvPr/>
        </p:nvGrpSpPr>
        <p:grpSpPr>
          <a:xfrm>
            <a:off x="6811689" y="2205038"/>
            <a:ext cx="1306513" cy="1527175"/>
            <a:chOff x="7793038" y="2205038"/>
            <a:chExt cx="1306513" cy="1527175"/>
          </a:xfrm>
        </p:grpSpPr>
        <p:sp>
          <p:nvSpPr>
            <p:cNvPr id="9" name="Freeform 8"/>
            <p:cNvSpPr>
              <a:spLocks/>
            </p:cNvSpPr>
            <p:nvPr/>
          </p:nvSpPr>
          <p:spPr bwMode="auto">
            <a:xfrm>
              <a:off x="7793038" y="2205038"/>
              <a:ext cx="1306513"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90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4" y="0"/>
                    <a:pt x="1654" y="370"/>
                    <a:pt x="1654" y="827"/>
                  </a:cubicBezTo>
                  <a:cubicBezTo>
                    <a:pt x="1654" y="1182"/>
                    <a:pt x="1430" y="1485"/>
                    <a:pt x="1116" y="1602"/>
                  </a:cubicBezTo>
                  <a:lnTo>
                    <a:pt x="995" y="1741"/>
                  </a:lnTo>
                  <a:cubicBezTo>
                    <a:pt x="954" y="1788"/>
                    <a:pt x="912" y="1836"/>
                    <a:pt x="870" y="1884"/>
                  </a:cubicBezTo>
                  <a:cubicBezTo>
                    <a:pt x="845" y="1916"/>
                    <a:pt x="818" y="1918"/>
                    <a:pt x="790" y="1889"/>
                  </a:cubicBezTo>
                  <a:cubicBezTo>
                    <a:pt x="747" y="1840"/>
                    <a:pt x="703" y="1790"/>
                    <a:pt x="660" y="1741"/>
                  </a:cubicBezTo>
                  <a:lnTo>
                    <a:pt x="540" y="1603"/>
                  </a:lnTo>
                  <a:cubicBezTo>
                    <a:pt x="225" y="1486"/>
                    <a:pt x="0" y="1183"/>
                    <a:pt x="0" y="827"/>
                  </a:cubicBezTo>
                  <a:cubicBezTo>
                    <a:pt x="0" y="370"/>
                    <a:pt x="370" y="0"/>
                    <a:pt x="827" y="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3"/>
            <p:cNvSpPr>
              <a:spLocks noEditPoints="1"/>
            </p:cNvSpPr>
            <p:nvPr/>
          </p:nvSpPr>
          <p:spPr bwMode="auto">
            <a:xfrm>
              <a:off x="8065047" y="2423672"/>
              <a:ext cx="819646" cy="881946"/>
            </a:xfrm>
            <a:custGeom>
              <a:avLst/>
              <a:gdLst>
                <a:gd name="T0" fmla="*/ 255 w 847"/>
                <a:gd name="T1" fmla="*/ 138 h 903"/>
                <a:gd name="T2" fmla="*/ 555 w 847"/>
                <a:gd name="T3" fmla="*/ 100 h 903"/>
                <a:gd name="T4" fmla="*/ 448 w 847"/>
                <a:gd name="T5" fmla="*/ 61 h 903"/>
                <a:gd name="T6" fmla="*/ 324 w 847"/>
                <a:gd name="T7" fmla="*/ 61 h 903"/>
                <a:gd name="T8" fmla="*/ 217 w 847"/>
                <a:gd name="T9" fmla="*/ 100 h 903"/>
                <a:gd name="T10" fmla="*/ 697 w 847"/>
                <a:gd name="T11" fmla="*/ 782 h 903"/>
                <a:gd name="T12" fmla="*/ 709 w 847"/>
                <a:gd name="T13" fmla="*/ 755 h 903"/>
                <a:gd name="T14" fmla="*/ 660 w 847"/>
                <a:gd name="T15" fmla="*/ 586 h 903"/>
                <a:gd name="T16" fmla="*/ 629 w 847"/>
                <a:gd name="T17" fmla="*/ 586 h 903"/>
                <a:gd name="T18" fmla="*/ 629 w 847"/>
                <a:gd name="T19" fmla="*/ 716 h 903"/>
                <a:gd name="T20" fmla="*/ 630 w 847"/>
                <a:gd name="T21" fmla="*/ 719 h 903"/>
                <a:gd name="T22" fmla="*/ 631 w 847"/>
                <a:gd name="T23" fmla="*/ 722 h 903"/>
                <a:gd name="T24" fmla="*/ 633 w 847"/>
                <a:gd name="T25" fmla="*/ 724 h 903"/>
                <a:gd name="T26" fmla="*/ 807 w 847"/>
                <a:gd name="T27" fmla="*/ 596 h 903"/>
                <a:gd name="T28" fmla="*/ 644 w 847"/>
                <a:gd name="T29" fmla="*/ 510 h 903"/>
                <a:gd name="T30" fmla="*/ 607 w 847"/>
                <a:gd name="T31" fmla="*/ 899 h 903"/>
                <a:gd name="T32" fmla="*/ 837 w 847"/>
                <a:gd name="T33" fmla="*/ 743 h 903"/>
                <a:gd name="T34" fmla="*/ 808 w 847"/>
                <a:gd name="T35" fmla="*/ 737 h 903"/>
                <a:gd name="T36" fmla="*/ 645 w 847"/>
                <a:gd name="T37" fmla="*/ 872 h 903"/>
                <a:gd name="T38" fmla="*/ 481 w 847"/>
                <a:gd name="T39" fmla="*/ 675 h 903"/>
                <a:gd name="T40" fmla="*/ 676 w 847"/>
                <a:gd name="T41" fmla="*/ 543 h 903"/>
                <a:gd name="T42" fmla="*/ 808 w 847"/>
                <a:gd name="T43" fmla="*/ 737 h 903"/>
                <a:gd name="T44" fmla="*/ 284 w 847"/>
                <a:gd name="T45" fmla="*/ 736 h 903"/>
                <a:gd name="T46" fmla="*/ 485 w 847"/>
                <a:gd name="T47" fmla="*/ 536 h 903"/>
                <a:gd name="T48" fmla="*/ 526 w 847"/>
                <a:gd name="T49" fmla="*/ 505 h 903"/>
                <a:gd name="T50" fmla="*/ 732 w 847"/>
                <a:gd name="T51" fmla="*/ 306 h 903"/>
                <a:gd name="T52" fmla="*/ 740 w 847"/>
                <a:gd name="T53" fmla="*/ 494 h 903"/>
                <a:gd name="T54" fmla="*/ 772 w 847"/>
                <a:gd name="T55" fmla="*/ 505 h 903"/>
                <a:gd name="T56" fmla="*/ 772 w 847"/>
                <a:gd name="T57" fmla="*/ 208 h 903"/>
                <a:gd name="T58" fmla="*/ 40 w 847"/>
                <a:gd name="T59" fmla="*/ 167 h 903"/>
                <a:gd name="T60" fmla="*/ 0 w 847"/>
                <a:gd name="T61" fmla="*/ 314 h 903"/>
                <a:gd name="T62" fmla="*/ 0 w 847"/>
                <a:gd name="T63" fmla="*/ 536 h 903"/>
                <a:gd name="T64" fmla="*/ 0 w 847"/>
                <a:gd name="T65" fmla="*/ 751 h 903"/>
                <a:gd name="T66" fmla="*/ 427 w 847"/>
                <a:gd name="T67" fmla="*/ 791 h 903"/>
                <a:gd name="T68" fmla="*/ 32 w 847"/>
                <a:gd name="T69" fmla="*/ 314 h 903"/>
                <a:gd name="T70" fmla="*/ 40 w 847"/>
                <a:gd name="T71" fmla="*/ 306 h 903"/>
                <a:gd name="T72" fmla="*/ 252 w 847"/>
                <a:gd name="T73" fmla="*/ 505 h 903"/>
                <a:gd name="T74" fmla="*/ 32 w 847"/>
                <a:gd name="T75" fmla="*/ 314 h 903"/>
                <a:gd name="T76" fmla="*/ 252 w 847"/>
                <a:gd name="T77" fmla="*/ 536 h 903"/>
                <a:gd name="T78" fmla="*/ 40 w 847"/>
                <a:gd name="T79" fmla="*/ 736 h 903"/>
                <a:gd name="T80" fmla="*/ 32 w 847"/>
                <a:gd name="T81" fmla="*/ 536 h 903"/>
                <a:gd name="T82" fmla="*/ 284 w 847"/>
                <a:gd name="T83" fmla="*/ 505 h 903"/>
                <a:gd name="T84" fmla="*/ 284 w 847"/>
                <a:gd name="T85" fmla="*/ 306 h 903"/>
                <a:gd name="T86" fmla="*/ 495 w 847"/>
                <a:gd name="T87" fmla="*/ 505 h 903"/>
                <a:gd name="T88" fmla="*/ 511 w 847"/>
                <a:gd name="T89" fmla="*/ 207 h 903"/>
                <a:gd name="T90" fmla="*/ 538 w 847"/>
                <a:gd name="T91" fmla="*/ 235 h 903"/>
                <a:gd name="T92" fmla="*/ 483 w 847"/>
                <a:gd name="T93" fmla="*/ 235 h 903"/>
                <a:gd name="T94" fmla="*/ 268 w 847"/>
                <a:gd name="T95" fmla="*/ 207 h 903"/>
                <a:gd name="T96" fmla="*/ 295 w 847"/>
                <a:gd name="T97" fmla="*/ 235 h 903"/>
                <a:gd name="T98" fmla="*/ 241 w 847"/>
                <a:gd name="T99" fmla="*/ 23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47" h="903">
                  <a:moveTo>
                    <a:pt x="217" y="100"/>
                  </a:moveTo>
                  <a:cubicBezTo>
                    <a:pt x="217" y="121"/>
                    <a:pt x="234" y="138"/>
                    <a:pt x="255" y="138"/>
                  </a:cubicBezTo>
                  <a:lnTo>
                    <a:pt x="517" y="138"/>
                  </a:lnTo>
                  <a:cubicBezTo>
                    <a:pt x="538" y="138"/>
                    <a:pt x="555" y="121"/>
                    <a:pt x="555" y="100"/>
                  </a:cubicBezTo>
                  <a:cubicBezTo>
                    <a:pt x="555" y="79"/>
                    <a:pt x="538" y="61"/>
                    <a:pt x="517" y="61"/>
                  </a:cubicBezTo>
                  <a:lnTo>
                    <a:pt x="448" y="61"/>
                  </a:lnTo>
                  <a:cubicBezTo>
                    <a:pt x="448" y="27"/>
                    <a:pt x="420" y="0"/>
                    <a:pt x="386" y="0"/>
                  </a:cubicBezTo>
                  <a:cubicBezTo>
                    <a:pt x="352" y="0"/>
                    <a:pt x="324" y="27"/>
                    <a:pt x="324" y="61"/>
                  </a:cubicBezTo>
                  <a:lnTo>
                    <a:pt x="255" y="61"/>
                  </a:lnTo>
                  <a:cubicBezTo>
                    <a:pt x="234" y="61"/>
                    <a:pt x="217" y="79"/>
                    <a:pt x="217" y="100"/>
                  </a:cubicBezTo>
                  <a:close/>
                  <a:moveTo>
                    <a:pt x="686" y="777"/>
                  </a:moveTo>
                  <a:cubicBezTo>
                    <a:pt x="689" y="780"/>
                    <a:pt x="693" y="782"/>
                    <a:pt x="697" y="782"/>
                  </a:cubicBezTo>
                  <a:cubicBezTo>
                    <a:pt x="702" y="782"/>
                    <a:pt x="706" y="780"/>
                    <a:pt x="709" y="777"/>
                  </a:cubicBezTo>
                  <a:cubicBezTo>
                    <a:pt x="715" y="771"/>
                    <a:pt x="715" y="761"/>
                    <a:pt x="709" y="755"/>
                  </a:cubicBezTo>
                  <a:lnTo>
                    <a:pt x="660" y="706"/>
                  </a:lnTo>
                  <a:lnTo>
                    <a:pt x="660" y="586"/>
                  </a:lnTo>
                  <a:cubicBezTo>
                    <a:pt x="660" y="577"/>
                    <a:pt x="653" y="570"/>
                    <a:pt x="644" y="570"/>
                  </a:cubicBezTo>
                  <a:cubicBezTo>
                    <a:pt x="636" y="570"/>
                    <a:pt x="629" y="577"/>
                    <a:pt x="629" y="586"/>
                  </a:cubicBezTo>
                  <a:lnTo>
                    <a:pt x="629" y="713"/>
                  </a:lnTo>
                  <a:cubicBezTo>
                    <a:pt x="629" y="714"/>
                    <a:pt x="629" y="715"/>
                    <a:pt x="629" y="716"/>
                  </a:cubicBezTo>
                  <a:cubicBezTo>
                    <a:pt x="629" y="716"/>
                    <a:pt x="629" y="717"/>
                    <a:pt x="629" y="717"/>
                  </a:cubicBezTo>
                  <a:cubicBezTo>
                    <a:pt x="629" y="718"/>
                    <a:pt x="630" y="718"/>
                    <a:pt x="630" y="719"/>
                  </a:cubicBezTo>
                  <a:cubicBezTo>
                    <a:pt x="630" y="719"/>
                    <a:pt x="630" y="720"/>
                    <a:pt x="631" y="720"/>
                  </a:cubicBezTo>
                  <a:cubicBezTo>
                    <a:pt x="631" y="721"/>
                    <a:pt x="631" y="721"/>
                    <a:pt x="631" y="722"/>
                  </a:cubicBezTo>
                  <a:cubicBezTo>
                    <a:pt x="632" y="722"/>
                    <a:pt x="632" y="723"/>
                    <a:pt x="633" y="724"/>
                  </a:cubicBezTo>
                  <a:cubicBezTo>
                    <a:pt x="633" y="724"/>
                    <a:pt x="633" y="724"/>
                    <a:pt x="633" y="724"/>
                  </a:cubicBezTo>
                  <a:lnTo>
                    <a:pt x="686" y="777"/>
                  </a:lnTo>
                  <a:close/>
                  <a:moveTo>
                    <a:pt x="807" y="596"/>
                  </a:moveTo>
                  <a:cubicBezTo>
                    <a:pt x="777" y="552"/>
                    <a:pt x="733" y="523"/>
                    <a:pt x="681" y="513"/>
                  </a:cubicBezTo>
                  <a:cubicBezTo>
                    <a:pt x="669" y="511"/>
                    <a:pt x="657" y="510"/>
                    <a:pt x="644" y="510"/>
                  </a:cubicBezTo>
                  <a:cubicBezTo>
                    <a:pt x="550" y="510"/>
                    <a:pt x="469" y="577"/>
                    <a:pt x="451" y="669"/>
                  </a:cubicBezTo>
                  <a:cubicBezTo>
                    <a:pt x="431" y="776"/>
                    <a:pt x="501" y="879"/>
                    <a:pt x="607" y="899"/>
                  </a:cubicBezTo>
                  <a:cubicBezTo>
                    <a:pt x="620" y="902"/>
                    <a:pt x="632" y="903"/>
                    <a:pt x="645" y="903"/>
                  </a:cubicBezTo>
                  <a:cubicBezTo>
                    <a:pt x="739" y="903"/>
                    <a:pt x="820" y="836"/>
                    <a:pt x="837" y="743"/>
                  </a:cubicBezTo>
                  <a:cubicBezTo>
                    <a:pt x="847" y="692"/>
                    <a:pt x="836" y="639"/>
                    <a:pt x="807" y="596"/>
                  </a:cubicBezTo>
                  <a:close/>
                  <a:moveTo>
                    <a:pt x="808" y="737"/>
                  </a:moveTo>
                  <a:lnTo>
                    <a:pt x="808" y="737"/>
                  </a:lnTo>
                  <a:cubicBezTo>
                    <a:pt x="793" y="816"/>
                    <a:pt x="724" y="872"/>
                    <a:pt x="645" y="872"/>
                  </a:cubicBezTo>
                  <a:cubicBezTo>
                    <a:pt x="634" y="872"/>
                    <a:pt x="624" y="871"/>
                    <a:pt x="613" y="869"/>
                  </a:cubicBezTo>
                  <a:cubicBezTo>
                    <a:pt x="523" y="852"/>
                    <a:pt x="464" y="765"/>
                    <a:pt x="481" y="675"/>
                  </a:cubicBezTo>
                  <a:cubicBezTo>
                    <a:pt x="496" y="597"/>
                    <a:pt x="565" y="540"/>
                    <a:pt x="644" y="540"/>
                  </a:cubicBezTo>
                  <a:cubicBezTo>
                    <a:pt x="655" y="540"/>
                    <a:pt x="665" y="541"/>
                    <a:pt x="676" y="543"/>
                  </a:cubicBezTo>
                  <a:cubicBezTo>
                    <a:pt x="719" y="551"/>
                    <a:pt x="757" y="576"/>
                    <a:pt x="782" y="613"/>
                  </a:cubicBezTo>
                  <a:cubicBezTo>
                    <a:pt x="807" y="650"/>
                    <a:pt x="816" y="694"/>
                    <a:pt x="808" y="737"/>
                  </a:cubicBezTo>
                  <a:close/>
                  <a:moveTo>
                    <a:pt x="413" y="736"/>
                  </a:moveTo>
                  <a:lnTo>
                    <a:pt x="284" y="736"/>
                  </a:lnTo>
                  <a:lnTo>
                    <a:pt x="284" y="536"/>
                  </a:lnTo>
                  <a:lnTo>
                    <a:pt x="485" y="536"/>
                  </a:lnTo>
                  <a:cubicBezTo>
                    <a:pt x="497" y="524"/>
                    <a:pt x="512" y="514"/>
                    <a:pt x="527" y="505"/>
                  </a:cubicBezTo>
                  <a:lnTo>
                    <a:pt x="526" y="505"/>
                  </a:lnTo>
                  <a:lnTo>
                    <a:pt x="526" y="306"/>
                  </a:lnTo>
                  <a:lnTo>
                    <a:pt x="732" y="306"/>
                  </a:lnTo>
                  <a:cubicBezTo>
                    <a:pt x="736" y="306"/>
                    <a:pt x="740" y="309"/>
                    <a:pt x="740" y="314"/>
                  </a:cubicBezTo>
                  <a:lnTo>
                    <a:pt x="740" y="494"/>
                  </a:lnTo>
                  <a:cubicBezTo>
                    <a:pt x="751" y="499"/>
                    <a:pt x="762" y="505"/>
                    <a:pt x="772" y="511"/>
                  </a:cubicBezTo>
                  <a:lnTo>
                    <a:pt x="772" y="505"/>
                  </a:lnTo>
                  <a:lnTo>
                    <a:pt x="772" y="314"/>
                  </a:lnTo>
                  <a:lnTo>
                    <a:pt x="772" y="208"/>
                  </a:lnTo>
                  <a:cubicBezTo>
                    <a:pt x="772" y="185"/>
                    <a:pt x="754" y="167"/>
                    <a:pt x="732" y="167"/>
                  </a:cubicBezTo>
                  <a:lnTo>
                    <a:pt x="40" y="167"/>
                  </a:lnTo>
                  <a:cubicBezTo>
                    <a:pt x="18" y="167"/>
                    <a:pt x="0" y="185"/>
                    <a:pt x="0" y="208"/>
                  </a:cubicBezTo>
                  <a:lnTo>
                    <a:pt x="0" y="314"/>
                  </a:lnTo>
                  <a:lnTo>
                    <a:pt x="0" y="505"/>
                  </a:lnTo>
                  <a:lnTo>
                    <a:pt x="0" y="536"/>
                  </a:lnTo>
                  <a:lnTo>
                    <a:pt x="0" y="727"/>
                  </a:lnTo>
                  <a:lnTo>
                    <a:pt x="0" y="751"/>
                  </a:lnTo>
                  <a:cubicBezTo>
                    <a:pt x="0" y="773"/>
                    <a:pt x="18" y="791"/>
                    <a:pt x="40" y="791"/>
                  </a:cubicBezTo>
                  <a:lnTo>
                    <a:pt x="427" y="791"/>
                  </a:lnTo>
                  <a:cubicBezTo>
                    <a:pt x="420" y="773"/>
                    <a:pt x="415" y="755"/>
                    <a:pt x="413" y="736"/>
                  </a:cubicBezTo>
                  <a:close/>
                  <a:moveTo>
                    <a:pt x="32" y="314"/>
                  </a:moveTo>
                  <a:lnTo>
                    <a:pt x="32" y="314"/>
                  </a:lnTo>
                  <a:cubicBezTo>
                    <a:pt x="32" y="309"/>
                    <a:pt x="36" y="306"/>
                    <a:pt x="40" y="306"/>
                  </a:cubicBezTo>
                  <a:lnTo>
                    <a:pt x="252" y="306"/>
                  </a:lnTo>
                  <a:lnTo>
                    <a:pt x="252" y="505"/>
                  </a:lnTo>
                  <a:lnTo>
                    <a:pt x="32" y="505"/>
                  </a:lnTo>
                  <a:lnTo>
                    <a:pt x="32" y="314"/>
                  </a:lnTo>
                  <a:close/>
                  <a:moveTo>
                    <a:pt x="252" y="536"/>
                  </a:moveTo>
                  <a:lnTo>
                    <a:pt x="252" y="536"/>
                  </a:lnTo>
                  <a:lnTo>
                    <a:pt x="252" y="736"/>
                  </a:lnTo>
                  <a:lnTo>
                    <a:pt x="40" y="736"/>
                  </a:lnTo>
                  <a:cubicBezTo>
                    <a:pt x="36" y="736"/>
                    <a:pt x="32" y="732"/>
                    <a:pt x="32" y="727"/>
                  </a:cubicBezTo>
                  <a:lnTo>
                    <a:pt x="32" y="536"/>
                  </a:lnTo>
                  <a:lnTo>
                    <a:pt x="252" y="536"/>
                  </a:lnTo>
                  <a:close/>
                  <a:moveTo>
                    <a:pt x="284" y="505"/>
                  </a:moveTo>
                  <a:lnTo>
                    <a:pt x="284" y="505"/>
                  </a:lnTo>
                  <a:lnTo>
                    <a:pt x="284" y="306"/>
                  </a:lnTo>
                  <a:lnTo>
                    <a:pt x="495" y="306"/>
                  </a:lnTo>
                  <a:lnTo>
                    <a:pt x="495" y="505"/>
                  </a:lnTo>
                  <a:lnTo>
                    <a:pt x="284" y="505"/>
                  </a:lnTo>
                  <a:close/>
                  <a:moveTo>
                    <a:pt x="511" y="207"/>
                  </a:moveTo>
                  <a:lnTo>
                    <a:pt x="511" y="207"/>
                  </a:lnTo>
                  <a:cubicBezTo>
                    <a:pt x="526" y="207"/>
                    <a:pt x="538" y="219"/>
                    <a:pt x="538" y="235"/>
                  </a:cubicBezTo>
                  <a:cubicBezTo>
                    <a:pt x="538" y="250"/>
                    <a:pt x="526" y="262"/>
                    <a:pt x="511" y="262"/>
                  </a:cubicBezTo>
                  <a:cubicBezTo>
                    <a:pt x="496" y="262"/>
                    <a:pt x="483" y="250"/>
                    <a:pt x="483" y="235"/>
                  </a:cubicBezTo>
                  <a:cubicBezTo>
                    <a:pt x="483" y="219"/>
                    <a:pt x="496" y="207"/>
                    <a:pt x="511" y="207"/>
                  </a:cubicBezTo>
                  <a:close/>
                  <a:moveTo>
                    <a:pt x="268" y="207"/>
                  </a:moveTo>
                  <a:lnTo>
                    <a:pt x="268" y="207"/>
                  </a:lnTo>
                  <a:cubicBezTo>
                    <a:pt x="283" y="207"/>
                    <a:pt x="295" y="219"/>
                    <a:pt x="295" y="235"/>
                  </a:cubicBezTo>
                  <a:cubicBezTo>
                    <a:pt x="295" y="250"/>
                    <a:pt x="283" y="262"/>
                    <a:pt x="268" y="262"/>
                  </a:cubicBezTo>
                  <a:cubicBezTo>
                    <a:pt x="253" y="262"/>
                    <a:pt x="241" y="250"/>
                    <a:pt x="241" y="235"/>
                  </a:cubicBezTo>
                  <a:cubicBezTo>
                    <a:pt x="241" y="219"/>
                    <a:pt x="253" y="207"/>
                    <a:pt x="268" y="2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 name="组合 19"/>
          <p:cNvGrpSpPr/>
          <p:nvPr/>
        </p:nvGrpSpPr>
        <p:grpSpPr>
          <a:xfrm>
            <a:off x="9908424" y="2205038"/>
            <a:ext cx="1304925" cy="1527175"/>
            <a:chOff x="10109201" y="2205038"/>
            <a:chExt cx="1304925" cy="1527175"/>
          </a:xfrm>
        </p:grpSpPr>
        <p:sp>
          <p:nvSpPr>
            <p:cNvPr id="10" name="Freeform 9"/>
            <p:cNvSpPr>
              <a:spLocks/>
            </p:cNvSpPr>
            <p:nvPr/>
          </p:nvSpPr>
          <p:spPr bwMode="auto">
            <a:xfrm>
              <a:off x="10109201" y="2205038"/>
              <a:ext cx="1304925" cy="1527175"/>
            </a:xfrm>
            <a:custGeom>
              <a:avLst/>
              <a:gdLst>
                <a:gd name="T0" fmla="*/ 827 w 1654"/>
                <a:gd name="T1" fmla="*/ 0 h 1918"/>
                <a:gd name="T2" fmla="*/ 1654 w 1654"/>
                <a:gd name="T3" fmla="*/ 827 h 1918"/>
                <a:gd name="T4" fmla="*/ 1116 w 1654"/>
                <a:gd name="T5" fmla="*/ 1602 h 1918"/>
                <a:gd name="T6" fmla="*/ 995 w 1654"/>
                <a:gd name="T7" fmla="*/ 1741 h 1918"/>
                <a:gd name="T8" fmla="*/ 870 w 1654"/>
                <a:gd name="T9" fmla="*/ 1884 h 1918"/>
                <a:gd name="T10" fmla="*/ 789 w 1654"/>
                <a:gd name="T11" fmla="*/ 1889 h 1918"/>
                <a:gd name="T12" fmla="*/ 660 w 1654"/>
                <a:gd name="T13" fmla="*/ 1741 h 1918"/>
                <a:gd name="T14" fmla="*/ 540 w 1654"/>
                <a:gd name="T15" fmla="*/ 1603 h 1918"/>
                <a:gd name="T16" fmla="*/ 0 w 1654"/>
                <a:gd name="T17" fmla="*/ 827 h 1918"/>
                <a:gd name="T18" fmla="*/ 827 w 1654"/>
                <a:gd name="T19" fmla="*/ 0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4" h="1918">
                  <a:moveTo>
                    <a:pt x="827" y="0"/>
                  </a:moveTo>
                  <a:cubicBezTo>
                    <a:pt x="1283" y="0"/>
                    <a:pt x="1654" y="370"/>
                    <a:pt x="1654" y="827"/>
                  </a:cubicBezTo>
                  <a:cubicBezTo>
                    <a:pt x="1654" y="1182"/>
                    <a:pt x="1430" y="1485"/>
                    <a:pt x="1116" y="1602"/>
                  </a:cubicBezTo>
                  <a:lnTo>
                    <a:pt x="995" y="1741"/>
                  </a:lnTo>
                  <a:cubicBezTo>
                    <a:pt x="953" y="1788"/>
                    <a:pt x="912" y="1836"/>
                    <a:pt x="870" y="1884"/>
                  </a:cubicBezTo>
                  <a:cubicBezTo>
                    <a:pt x="845" y="1916"/>
                    <a:pt x="818" y="1918"/>
                    <a:pt x="789" y="1889"/>
                  </a:cubicBezTo>
                  <a:cubicBezTo>
                    <a:pt x="746" y="1840"/>
                    <a:pt x="703" y="1790"/>
                    <a:pt x="660" y="1741"/>
                  </a:cubicBezTo>
                  <a:lnTo>
                    <a:pt x="540" y="1603"/>
                  </a:lnTo>
                  <a:cubicBezTo>
                    <a:pt x="225" y="1486"/>
                    <a:pt x="0" y="1183"/>
                    <a:pt x="0" y="827"/>
                  </a:cubicBezTo>
                  <a:cubicBezTo>
                    <a:pt x="0" y="370"/>
                    <a:pt x="370" y="0"/>
                    <a:pt x="827"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4"/>
            <p:cNvSpPr>
              <a:spLocks noEditPoints="1"/>
            </p:cNvSpPr>
            <p:nvPr/>
          </p:nvSpPr>
          <p:spPr bwMode="auto">
            <a:xfrm>
              <a:off x="10391776" y="2454276"/>
              <a:ext cx="814388" cy="768350"/>
            </a:xfrm>
            <a:custGeom>
              <a:avLst/>
              <a:gdLst>
                <a:gd name="T0" fmla="*/ 35 w 1031"/>
                <a:gd name="T1" fmla="*/ 765 h 966"/>
                <a:gd name="T2" fmla="*/ 736 w 1031"/>
                <a:gd name="T3" fmla="*/ 574 h 966"/>
                <a:gd name="T4" fmla="*/ 674 w 1031"/>
                <a:gd name="T5" fmla="*/ 791 h 966"/>
                <a:gd name="T6" fmla="*/ 652 w 1031"/>
                <a:gd name="T7" fmla="*/ 603 h 966"/>
                <a:gd name="T8" fmla="*/ 654 w 1031"/>
                <a:gd name="T9" fmla="*/ 435 h 966"/>
                <a:gd name="T10" fmla="*/ 636 w 1031"/>
                <a:gd name="T11" fmla="*/ 442 h 966"/>
                <a:gd name="T12" fmla="*/ 650 w 1031"/>
                <a:gd name="T13" fmla="*/ 467 h 966"/>
                <a:gd name="T14" fmla="*/ 666 w 1031"/>
                <a:gd name="T15" fmla="*/ 461 h 966"/>
                <a:gd name="T16" fmla="*/ 570 w 1031"/>
                <a:gd name="T17" fmla="*/ 484 h 966"/>
                <a:gd name="T18" fmla="*/ 578 w 1031"/>
                <a:gd name="T19" fmla="*/ 516 h 966"/>
                <a:gd name="T20" fmla="*/ 590 w 1031"/>
                <a:gd name="T21" fmla="*/ 504 h 966"/>
                <a:gd name="T22" fmla="*/ 520 w 1031"/>
                <a:gd name="T23" fmla="*/ 545 h 966"/>
                <a:gd name="T24" fmla="*/ 511 w 1031"/>
                <a:gd name="T25" fmla="*/ 563 h 966"/>
                <a:gd name="T26" fmla="*/ 537 w 1031"/>
                <a:gd name="T27" fmla="*/ 575 h 966"/>
                <a:gd name="T28" fmla="*/ 545 w 1031"/>
                <a:gd name="T29" fmla="*/ 559 h 966"/>
                <a:gd name="T30" fmla="*/ 489 w 1031"/>
                <a:gd name="T31" fmla="*/ 639 h 966"/>
                <a:gd name="T32" fmla="*/ 516 w 1031"/>
                <a:gd name="T33" fmla="*/ 658 h 966"/>
                <a:gd name="T34" fmla="*/ 517 w 1031"/>
                <a:gd name="T35" fmla="*/ 641 h 966"/>
                <a:gd name="T36" fmla="*/ 493 w 1031"/>
                <a:gd name="T37" fmla="*/ 720 h 966"/>
                <a:gd name="T38" fmla="*/ 498 w 1031"/>
                <a:gd name="T39" fmla="*/ 739 h 966"/>
                <a:gd name="T40" fmla="*/ 524 w 1031"/>
                <a:gd name="T41" fmla="*/ 728 h 966"/>
                <a:gd name="T42" fmla="*/ 520 w 1031"/>
                <a:gd name="T43" fmla="*/ 711 h 966"/>
                <a:gd name="T44" fmla="*/ 533 w 1031"/>
                <a:gd name="T45" fmla="*/ 810 h 966"/>
                <a:gd name="T46" fmla="*/ 565 w 1031"/>
                <a:gd name="T47" fmla="*/ 806 h 966"/>
                <a:gd name="T48" fmla="*/ 555 w 1031"/>
                <a:gd name="T49" fmla="*/ 792 h 966"/>
                <a:gd name="T50" fmla="*/ 589 w 1031"/>
                <a:gd name="T51" fmla="*/ 866 h 966"/>
                <a:gd name="T52" fmla="*/ 605 w 1031"/>
                <a:gd name="T53" fmla="*/ 877 h 966"/>
                <a:gd name="T54" fmla="*/ 619 w 1031"/>
                <a:gd name="T55" fmla="*/ 853 h 966"/>
                <a:gd name="T56" fmla="*/ 605 w 1031"/>
                <a:gd name="T57" fmla="*/ 843 h 966"/>
                <a:gd name="T58" fmla="*/ 678 w 1031"/>
                <a:gd name="T59" fmla="*/ 907 h 966"/>
                <a:gd name="T60" fmla="*/ 696 w 1031"/>
                <a:gd name="T61" fmla="*/ 910 h 966"/>
                <a:gd name="T62" fmla="*/ 685 w 1031"/>
                <a:gd name="T63" fmla="*/ 879 h 966"/>
                <a:gd name="T64" fmla="*/ 757 w 1031"/>
                <a:gd name="T65" fmla="*/ 912 h 966"/>
                <a:gd name="T66" fmla="*/ 777 w 1031"/>
                <a:gd name="T67" fmla="*/ 909 h 966"/>
                <a:gd name="T68" fmla="*/ 774 w 1031"/>
                <a:gd name="T69" fmla="*/ 881 h 966"/>
                <a:gd name="T70" fmla="*/ 757 w 1031"/>
                <a:gd name="T71" fmla="*/ 884 h 966"/>
                <a:gd name="T72" fmla="*/ 850 w 1031"/>
                <a:gd name="T73" fmla="*/ 883 h 966"/>
                <a:gd name="T74" fmla="*/ 867 w 1031"/>
                <a:gd name="T75" fmla="*/ 874 h 966"/>
                <a:gd name="T76" fmla="*/ 840 w 1031"/>
                <a:gd name="T77" fmla="*/ 857 h 966"/>
                <a:gd name="T78" fmla="*/ 913 w 1031"/>
                <a:gd name="T79" fmla="*/ 834 h 966"/>
                <a:gd name="T80" fmla="*/ 925 w 1031"/>
                <a:gd name="T81" fmla="*/ 820 h 966"/>
                <a:gd name="T82" fmla="*/ 906 w 1031"/>
                <a:gd name="T83" fmla="*/ 799 h 966"/>
                <a:gd name="T84" fmla="*/ 896 w 1031"/>
                <a:gd name="T85" fmla="*/ 812 h 966"/>
                <a:gd name="T86" fmla="*/ 964 w 1031"/>
                <a:gd name="T87" fmla="*/ 751 h 966"/>
                <a:gd name="T88" fmla="*/ 970 w 1031"/>
                <a:gd name="T89" fmla="*/ 732 h 966"/>
                <a:gd name="T90" fmla="*/ 940 w 1031"/>
                <a:gd name="T91" fmla="*/ 735 h 966"/>
                <a:gd name="T92" fmla="*/ 978 w 1031"/>
                <a:gd name="T93" fmla="*/ 671 h 966"/>
                <a:gd name="T94" fmla="*/ 978 w 1031"/>
                <a:gd name="T95" fmla="*/ 653 h 966"/>
                <a:gd name="T96" fmla="*/ 950 w 1031"/>
                <a:gd name="T97" fmla="*/ 649 h 966"/>
                <a:gd name="T98" fmla="*/ 950 w 1031"/>
                <a:gd name="T99" fmla="*/ 668 h 966"/>
                <a:gd name="T100" fmla="*/ 960 w 1031"/>
                <a:gd name="T101" fmla="*/ 573 h 966"/>
                <a:gd name="T102" fmla="*/ 952 w 1031"/>
                <a:gd name="T103" fmla="*/ 556 h 966"/>
                <a:gd name="T104" fmla="*/ 932 w 1031"/>
                <a:gd name="T105" fmla="*/ 581 h 966"/>
                <a:gd name="T106" fmla="*/ 918 w 1031"/>
                <a:gd name="T107" fmla="*/ 506 h 966"/>
                <a:gd name="T108" fmla="*/ 906 w 1031"/>
                <a:gd name="T109" fmla="*/ 493 h 966"/>
                <a:gd name="T110" fmla="*/ 882 w 1031"/>
                <a:gd name="T111" fmla="*/ 509 h 966"/>
                <a:gd name="T112" fmla="*/ 894 w 1031"/>
                <a:gd name="T113" fmla="*/ 522 h 966"/>
                <a:gd name="T114" fmla="*/ 841 w 1031"/>
                <a:gd name="T115" fmla="*/ 447 h 966"/>
                <a:gd name="T116" fmla="*/ 823 w 1031"/>
                <a:gd name="T117" fmla="*/ 439 h 966"/>
                <a:gd name="T118" fmla="*/ 823 w 1031"/>
                <a:gd name="T119" fmla="*/ 470 h 966"/>
                <a:gd name="T120" fmla="*/ 733 w 1031"/>
                <a:gd name="T121" fmla="*/ 369 h 966"/>
                <a:gd name="T122" fmla="*/ 574 w 1031"/>
                <a:gd name="T123" fmla="*/ 15 h 966"/>
                <a:gd name="T124" fmla="*/ 48 w 1031"/>
                <a:gd name="T125" fmla="*/ 245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31" h="966">
                  <a:moveTo>
                    <a:pt x="83" y="717"/>
                  </a:moveTo>
                  <a:cubicBezTo>
                    <a:pt x="134" y="712"/>
                    <a:pt x="185" y="709"/>
                    <a:pt x="236" y="707"/>
                  </a:cubicBezTo>
                  <a:cubicBezTo>
                    <a:pt x="205" y="705"/>
                    <a:pt x="173" y="702"/>
                    <a:pt x="142" y="699"/>
                  </a:cubicBezTo>
                  <a:cubicBezTo>
                    <a:pt x="116" y="696"/>
                    <a:pt x="94" y="678"/>
                    <a:pt x="94" y="651"/>
                  </a:cubicBezTo>
                  <a:cubicBezTo>
                    <a:pt x="94" y="613"/>
                    <a:pt x="94" y="574"/>
                    <a:pt x="94" y="536"/>
                  </a:cubicBezTo>
                  <a:cubicBezTo>
                    <a:pt x="94" y="510"/>
                    <a:pt x="116" y="491"/>
                    <a:pt x="142" y="488"/>
                  </a:cubicBezTo>
                  <a:cubicBezTo>
                    <a:pt x="237" y="479"/>
                    <a:pt x="333" y="476"/>
                    <a:pt x="428" y="478"/>
                  </a:cubicBezTo>
                  <a:cubicBezTo>
                    <a:pt x="393" y="533"/>
                    <a:pt x="374" y="598"/>
                    <a:pt x="374" y="668"/>
                  </a:cubicBezTo>
                  <a:cubicBezTo>
                    <a:pt x="374" y="767"/>
                    <a:pt x="414" y="857"/>
                    <a:pt x="479" y="922"/>
                  </a:cubicBezTo>
                  <a:cubicBezTo>
                    <a:pt x="483" y="926"/>
                    <a:pt x="487" y="930"/>
                    <a:pt x="491" y="934"/>
                  </a:cubicBezTo>
                  <a:cubicBezTo>
                    <a:pt x="355" y="945"/>
                    <a:pt x="219" y="943"/>
                    <a:pt x="83" y="928"/>
                  </a:cubicBezTo>
                  <a:cubicBezTo>
                    <a:pt x="56" y="925"/>
                    <a:pt x="35" y="906"/>
                    <a:pt x="35" y="880"/>
                  </a:cubicBezTo>
                  <a:cubicBezTo>
                    <a:pt x="35" y="842"/>
                    <a:pt x="35" y="803"/>
                    <a:pt x="35" y="765"/>
                  </a:cubicBezTo>
                  <a:cubicBezTo>
                    <a:pt x="35" y="738"/>
                    <a:pt x="56" y="719"/>
                    <a:pt x="83" y="717"/>
                  </a:cubicBezTo>
                  <a:close/>
                  <a:moveTo>
                    <a:pt x="709" y="424"/>
                  </a:moveTo>
                  <a:lnTo>
                    <a:pt x="709" y="424"/>
                  </a:lnTo>
                  <a:cubicBezTo>
                    <a:pt x="728" y="420"/>
                    <a:pt x="748" y="420"/>
                    <a:pt x="768" y="424"/>
                  </a:cubicBezTo>
                  <a:cubicBezTo>
                    <a:pt x="767" y="434"/>
                    <a:pt x="766" y="445"/>
                    <a:pt x="765" y="455"/>
                  </a:cubicBezTo>
                  <a:cubicBezTo>
                    <a:pt x="747" y="453"/>
                    <a:pt x="729" y="452"/>
                    <a:pt x="712" y="455"/>
                  </a:cubicBezTo>
                  <a:cubicBezTo>
                    <a:pt x="711" y="445"/>
                    <a:pt x="710" y="434"/>
                    <a:pt x="709" y="424"/>
                  </a:cubicBezTo>
                  <a:close/>
                  <a:moveTo>
                    <a:pt x="818" y="615"/>
                  </a:moveTo>
                  <a:lnTo>
                    <a:pt x="818" y="615"/>
                  </a:lnTo>
                  <a:lnTo>
                    <a:pt x="749" y="615"/>
                  </a:lnTo>
                  <a:lnTo>
                    <a:pt x="749" y="604"/>
                  </a:lnTo>
                  <a:cubicBezTo>
                    <a:pt x="749" y="591"/>
                    <a:pt x="748" y="583"/>
                    <a:pt x="746" y="580"/>
                  </a:cubicBezTo>
                  <a:cubicBezTo>
                    <a:pt x="745" y="576"/>
                    <a:pt x="741" y="574"/>
                    <a:pt x="736" y="574"/>
                  </a:cubicBezTo>
                  <a:cubicBezTo>
                    <a:pt x="732" y="574"/>
                    <a:pt x="729" y="576"/>
                    <a:pt x="727" y="579"/>
                  </a:cubicBezTo>
                  <a:cubicBezTo>
                    <a:pt x="724" y="582"/>
                    <a:pt x="723" y="587"/>
                    <a:pt x="723" y="594"/>
                  </a:cubicBezTo>
                  <a:cubicBezTo>
                    <a:pt x="723" y="604"/>
                    <a:pt x="726" y="612"/>
                    <a:pt x="730" y="616"/>
                  </a:cubicBezTo>
                  <a:cubicBezTo>
                    <a:pt x="734" y="621"/>
                    <a:pt x="747" y="629"/>
                    <a:pt x="767" y="642"/>
                  </a:cubicBezTo>
                  <a:cubicBezTo>
                    <a:pt x="785" y="652"/>
                    <a:pt x="797" y="661"/>
                    <a:pt x="803" y="666"/>
                  </a:cubicBezTo>
                  <a:cubicBezTo>
                    <a:pt x="810" y="672"/>
                    <a:pt x="815" y="680"/>
                    <a:pt x="819" y="690"/>
                  </a:cubicBezTo>
                  <a:cubicBezTo>
                    <a:pt x="824" y="701"/>
                    <a:pt x="826" y="713"/>
                    <a:pt x="826" y="729"/>
                  </a:cubicBezTo>
                  <a:cubicBezTo>
                    <a:pt x="826" y="754"/>
                    <a:pt x="820" y="773"/>
                    <a:pt x="808" y="787"/>
                  </a:cubicBezTo>
                  <a:cubicBezTo>
                    <a:pt x="796" y="801"/>
                    <a:pt x="778" y="810"/>
                    <a:pt x="755" y="813"/>
                  </a:cubicBezTo>
                  <a:lnTo>
                    <a:pt x="755" y="839"/>
                  </a:lnTo>
                  <a:lnTo>
                    <a:pt x="723" y="839"/>
                  </a:lnTo>
                  <a:lnTo>
                    <a:pt x="723" y="813"/>
                  </a:lnTo>
                  <a:cubicBezTo>
                    <a:pt x="704" y="811"/>
                    <a:pt x="688" y="804"/>
                    <a:pt x="674" y="791"/>
                  </a:cubicBezTo>
                  <a:cubicBezTo>
                    <a:pt x="660" y="779"/>
                    <a:pt x="653" y="757"/>
                    <a:pt x="653" y="726"/>
                  </a:cubicBezTo>
                  <a:lnTo>
                    <a:pt x="653" y="713"/>
                  </a:lnTo>
                  <a:lnTo>
                    <a:pt x="723" y="713"/>
                  </a:lnTo>
                  <a:lnTo>
                    <a:pt x="723" y="730"/>
                  </a:lnTo>
                  <a:cubicBezTo>
                    <a:pt x="723" y="748"/>
                    <a:pt x="723" y="760"/>
                    <a:pt x="725" y="764"/>
                  </a:cubicBezTo>
                  <a:cubicBezTo>
                    <a:pt x="726" y="769"/>
                    <a:pt x="730" y="771"/>
                    <a:pt x="735" y="771"/>
                  </a:cubicBezTo>
                  <a:cubicBezTo>
                    <a:pt x="740" y="771"/>
                    <a:pt x="743" y="769"/>
                    <a:pt x="746" y="766"/>
                  </a:cubicBezTo>
                  <a:cubicBezTo>
                    <a:pt x="748" y="763"/>
                    <a:pt x="749" y="758"/>
                    <a:pt x="749" y="752"/>
                  </a:cubicBezTo>
                  <a:cubicBezTo>
                    <a:pt x="749" y="737"/>
                    <a:pt x="748" y="726"/>
                    <a:pt x="746" y="719"/>
                  </a:cubicBezTo>
                  <a:cubicBezTo>
                    <a:pt x="744" y="712"/>
                    <a:pt x="736" y="705"/>
                    <a:pt x="724" y="697"/>
                  </a:cubicBezTo>
                  <a:cubicBezTo>
                    <a:pt x="702" y="684"/>
                    <a:pt x="688" y="674"/>
                    <a:pt x="680" y="668"/>
                  </a:cubicBezTo>
                  <a:cubicBezTo>
                    <a:pt x="673" y="662"/>
                    <a:pt x="666" y="653"/>
                    <a:pt x="661" y="641"/>
                  </a:cubicBezTo>
                  <a:cubicBezTo>
                    <a:pt x="655" y="630"/>
                    <a:pt x="652" y="617"/>
                    <a:pt x="652" y="603"/>
                  </a:cubicBezTo>
                  <a:cubicBezTo>
                    <a:pt x="652" y="582"/>
                    <a:pt x="658" y="566"/>
                    <a:pt x="670" y="554"/>
                  </a:cubicBezTo>
                  <a:cubicBezTo>
                    <a:pt x="682" y="543"/>
                    <a:pt x="699" y="535"/>
                    <a:pt x="723" y="533"/>
                  </a:cubicBezTo>
                  <a:lnTo>
                    <a:pt x="723" y="510"/>
                  </a:lnTo>
                  <a:lnTo>
                    <a:pt x="755" y="510"/>
                  </a:lnTo>
                  <a:lnTo>
                    <a:pt x="755" y="533"/>
                  </a:lnTo>
                  <a:cubicBezTo>
                    <a:pt x="776" y="535"/>
                    <a:pt x="792" y="542"/>
                    <a:pt x="803" y="554"/>
                  </a:cubicBezTo>
                  <a:cubicBezTo>
                    <a:pt x="813" y="566"/>
                    <a:pt x="819" y="582"/>
                    <a:pt x="819" y="602"/>
                  </a:cubicBezTo>
                  <a:cubicBezTo>
                    <a:pt x="819" y="605"/>
                    <a:pt x="818" y="609"/>
                    <a:pt x="818" y="615"/>
                  </a:cubicBezTo>
                  <a:close/>
                  <a:moveTo>
                    <a:pt x="658" y="434"/>
                  </a:moveTo>
                  <a:lnTo>
                    <a:pt x="658" y="434"/>
                  </a:lnTo>
                  <a:lnTo>
                    <a:pt x="657" y="434"/>
                  </a:lnTo>
                  <a:lnTo>
                    <a:pt x="656" y="435"/>
                  </a:lnTo>
                  <a:lnTo>
                    <a:pt x="654" y="435"/>
                  </a:lnTo>
                  <a:lnTo>
                    <a:pt x="653" y="436"/>
                  </a:lnTo>
                  <a:lnTo>
                    <a:pt x="652" y="436"/>
                  </a:lnTo>
                  <a:lnTo>
                    <a:pt x="650" y="437"/>
                  </a:lnTo>
                  <a:lnTo>
                    <a:pt x="649" y="437"/>
                  </a:lnTo>
                  <a:lnTo>
                    <a:pt x="647" y="438"/>
                  </a:lnTo>
                  <a:lnTo>
                    <a:pt x="646" y="438"/>
                  </a:lnTo>
                  <a:lnTo>
                    <a:pt x="645" y="439"/>
                  </a:lnTo>
                  <a:lnTo>
                    <a:pt x="643" y="439"/>
                  </a:lnTo>
                  <a:lnTo>
                    <a:pt x="642" y="440"/>
                  </a:lnTo>
                  <a:lnTo>
                    <a:pt x="640" y="440"/>
                  </a:lnTo>
                  <a:lnTo>
                    <a:pt x="639" y="441"/>
                  </a:lnTo>
                  <a:lnTo>
                    <a:pt x="638" y="441"/>
                  </a:lnTo>
                  <a:lnTo>
                    <a:pt x="636" y="442"/>
                  </a:lnTo>
                  <a:lnTo>
                    <a:pt x="635" y="443"/>
                  </a:lnTo>
                  <a:lnTo>
                    <a:pt x="633" y="443"/>
                  </a:lnTo>
                  <a:lnTo>
                    <a:pt x="632" y="444"/>
                  </a:lnTo>
                  <a:lnTo>
                    <a:pt x="631" y="445"/>
                  </a:lnTo>
                  <a:lnTo>
                    <a:pt x="631" y="445"/>
                  </a:lnTo>
                  <a:lnTo>
                    <a:pt x="643" y="470"/>
                  </a:lnTo>
                  <a:lnTo>
                    <a:pt x="643" y="470"/>
                  </a:lnTo>
                  <a:lnTo>
                    <a:pt x="644" y="470"/>
                  </a:lnTo>
                  <a:lnTo>
                    <a:pt x="645" y="469"/>
                  </a:lnTo>
                  <a:lnTo>
                    <a:pt x="646" y="468"/>
                  </a:lnTo>
                  <a:lnTo>
                    <a:pt x="647" y="468"/>
                  </a:lnTo>
                  <a:lnTo>
                    <a:pt x="649" y="467"/>
                  </a:lnTo>
                  <a:lnTo>
                    <a:pt x="650" y="467"/>
                  </a:lnTo>
                  <a:lnTo>
                    <a:pt x="651" y="466"/>
                  </a:lnTo>
                  <a:lnTo>
                    <a:pt x="652" y="466"/>
                  </a:lnTo>
                  <a:lnTo>
                    <a:pt x="654" y="465"/>
                  </a:lnTo>
                  <a:lnTo>
                    <a:pt x="655" y="465"/>
                  </a:lnTo>
                  <a:lnTo>
                    <a:pt x="656" y="464"/>
                  </a:lnTo>
                  <a:lnTo>
                    <a:pt x="657" y="464"/>
                  </a:lnTo>
                  <a:lnTo>
                    <a:pt x="658" y="464"/>
                  </a:lnTo>
                  <a:lnTo>
                    <a:pt x="660" y="463"/>
                  </a:lnTo>
                  <a:lnTo>
                    <a:pt x="661" y="463"/>
                  </a:lnTo>
                  <a:lnTo>
                    <a:pt x="662" y="462"/>
                  </a:lnTo>
                  <a:lnTo>
                    <a:pt x="663" y="462"/>
                  </a:lnTo>
                  <a:lnTo>
                    <a:pt x="665" y="461"/>
                  </a:lnTo>
                  <a:lnTo>
                    <a:pt x="666" y="461"/>
                  </a:lnTo>
                  <a:lnTo>
                    <a:pt x="667" y="461"/>
                  </a:lnTo>
                  <a:lnTo>
                    <a:pt x="658" y="434"/>
                  </a:lnTo>
                  <a:close/>
                  <a:moveTo>
                    <a:pt x="580" y="476"/>
                  </a:moveTo>
                  <a:lnTo>
                    <a:pt x="580" y="476"/>
                  </a:lnTo>
                  <a:lnTo>
                    <a:pt x="579" y="476"/>
                  </a:lnTo>
                  <a:lnTo>
                    <a:pt x="578" y="477"/>
                  </a:lnTo>
                  <a:lnTo>
                    <a:pt x="577" y="478"/>
                  </a:lnTo>
                  <a:lnTo>
                    <a:pt x="576" y="479"/>
                  </a:lnTo>
                  <a:lnTo>
                    <a:pt x="575" y="480"/>
                  </a:lnTo>
                  <a:lnTo>
                    <a:pt x="574" y="481"/>
                  </a:lnTo>
                  <a:lnTo>
                    <a:pt x="573" y="482"/>
                  </a:lnTo>
                  <a:lnTo>
                    <a:pt x="571" y="483"/>
                  </a:lnTo>
                  <a:lnTo>
                    <a:pt x="570" y="484"/>
                  </a:lnTo>
                  <a:lnTo>
                    <a:pt x="569" y="485"/>
                  </a:lnTo>
                  <a:lnTo>
                    <a:pt x="568" y="486"/>
                  </a:lnTo>
                  <a:lnTo>
                    <a:pt x="567" y="487"/>
                  </a:lnTo>
                  <a:lnTo>
                    <a:pt x="566" y="488"/>
                  </a:lnTo>
                  <a:lnTo>
                    <a:pt x="565" y="489"/>
                  </a:lnTo>
                  <a:lnTo>
                    <a:pt x="564" y="490"/>
                  </a:lnTo>
                  <a:lnTo>
                    <a:pt x="563" y="491"/>
                  </a:lnTo>
                  <a:lnTo>
                    <a:pt x="562" y="492"/>
                  </a:lnTo>
                  <a:lnTo>
                    <a:pt x="561" y="493"/>
                  </a:lnTo>
                  <a:lnTo>
                    <a:pt x="560" y="494"/>
                  </a:lnTo>
                  <a:lnTo>
                    <a:pt x="559" y="495"/>
                  </a:lnTo>
                  <a:lnTo>
                    <a:pt x="558" y="496"/>
                  </a:lnTo>
                  <a:lnTo>
                    <a:pt x="578" y="516"/>
                  </a:lnTo>
                  <a:lnTo>
                    <a:pt x="579" y="515"/>
                  </a:lnTo>
                  <a:lnTo>
                    <a:pt x="580" y="514"/>
                  </a:lnTo>
                  <a:lnTo>
                    <a:pt x="581" y="513"/>
                  </a:lnTo>
                  <a:lnTo>
                    <a:pt x="581" y="512"/>
                  </a:lnTo>
                  <a:lnTo>
                    <a:pt x="582" y="511"/>
                  </a:lnTo>
                  <a:lnTo>
                    <a:pt x="583" y="510"/>
                  </a:lnTo>
                  <a:lnTo>
                    <a:pt x="584" y="509"/>
                  </a:lnTo>
                  <a:lnTo>
                    <a:pt x="585" y="509"/>
                  </a:lnTo>
                  <a:lnTo>
                    <a:pt x="586" y="508"/>
                  </a:lnTo>
                  <a:lnTo>
                    <a:pt x="587" y="507"/>
                  </a:lnTo>
                  <a:lnTo>
                    <a:pt x="588" y="506"/>
                  </a:lnTo>
                  <a:lnTo>
                    <a:pt x="589" y="505"/>
                  </a:lnTo>
                  <a:lnTo>
                    <a:pt x="590" y="504"/>
                  </a:lnTo>
                  <a:lnTo>
                    <a:pt x="591" y="503"/>
                  </a:lnTo>
                  <a:lnTo>
                    <a:pt x="592" y="502"/>
                  </a:lnTo>
                  <a:lnTo>
                    <a:pt x="593" y="502"/>
                  </a:lnTo>
                  <a:lnTo>
                    <a:pt x="594" y="501"/>
                  </a:lnTo>
                  <a:lnTo>
                    <a:pt x="595" y="500"/>
                  </a:lnTo>
                  <a:lnTo>
                    <a:pt x="596" y="499"/>
                  </a:lnTo>
                  <a:lnTo>
                    <a:pt x="597" y="498"/>
                  </a:lnTo>
                  <a:lnTo>
                    <a:pt x="598" y="498"/>
                  </a:lnTo>
                  <a:lnTo>
                    <a:pt x="580" y="476"/>
                  </a:lnTo>
                  <a:close/>
                  <a:moveTo>
                    <a:pt x="521" y="543"/>
                  </a:moveTo>
                  <a:lnTo>
                    <a:pt x="521" y="543"/>
                  </a:lnTo>
                  <a:lnTo>
                    <a:pt x="521" y="544"/>
                  </a:lnTo>
                  <a:lnTo>
                    <a:pt x="520" y="545"/>
                  </a:lnTo>
                  <a:lnTo>
                    <a:pt x="519" y="547"/>
                  </a:lnTo>
                  <a:lnTo>
                    <a:pt x="519" y="548"/>
                  </a:lnTo>
                  <a:lnTo>
                    <a:pt x="518" y="549"/>
                  </a:lnTo>
                  <a:lnTo>
                    <a:pt x="517" y="551"/>
                  </a:lnTo>
                  <a:lnTo>
                    <a:pt x="517" y="552"/>
                  </a:lnTo>
                  <a:lnTo>
                    <a:pt x="516" y="553"/>
                  </a:lnTo>
                  <a:lnTo>
                    <a:pt x="515" y="555"/>
                  </a:lnTo>
                  <a:lnTo>
                    <a:pt x="515" y="556"/>
                  </a:lnTo>
                  <a:lnTo>
                    <a:pt x="514" y="557"/>
                  </a:lnTo>
                  <a:lnTo>
                    <a:pt x="513" y="559"/>
                  </a:lnTo>
                  <a:lnTo>
                    <a:pt x="513" y="560"/>
                  </a:lnTo>
                  <a:lnTo>
                    <a:pt x="512" y="561"/>
                  </a:lnTo>
                  <a:lnTo>
                    <a:pt x="511" y="563"/>
                  </a:lnTo>
                  <a:lnTo>
                    <a:pt x="511" y="564"/>
                  </a:lnTo>
                  <a:lnTo>
                    <a:pt x="510" y="565"/>
                  </a:lnTo>
                  <a:lnTo>
                    <a:pt x="509" y="567"/>
                  </a:lnTo>
                  <a:lnTo>
                    <a:pt x="509" y="568"/>
                  </a:lnTo>
                  <a:lnTo>
                    <a:pt x="508" y="569"/>
                  </a:lnTo>
                  <a:lnTo>
                    <a:pt x="508" y="570"/>
                  </a:lnTo>
                  <a:lnTo>
                    <a:pt x="534" y="581"/>
                  </a:lnTo>
                  <a:lnTo>
                    <a:pt x="534" y="581"/>
                  </a:lnTo>
                  <a:lnTo>
                    <a:pt x="535" y="579"/>
                  </a:lnTo>
                  <a:lnTo>
                    <a:pt x="535" y="578"/>
                  </a:lnTo>
                  <a:lnTo>
                    <a:pt x="536" y="577"/>
                  </a:lnTo>
                  <a:lnTo>
                    <a:pt x="536" y="576"/>
                  </a:lnTo>
                  <a:lnTo>
                    <a:pt x="537" y="575"/>
                  </a:lnTo>
                  <a:lnTo>
                    <a:pt x="537" y="573"/>
                  </a:lnTo>
                  <a:lnTo>
                    <a:pt x="538" y="572"/>
                  </a:lnTo>
                  <a:lnTo>
                    <a:pt x="538" y="571"/>
                  </a:lnTo>
                  <a:lnTo>
                    <a:pt x="539" y="570"/>
                  </a:lnTo>
                  <a:lnTo>
                    <a:pt x="540" y="569"/>
                  </a:lnTo>
                  <a:lnTo>
                    <a:pt x="540" y="568"/>
                  </a:lnTo>
                  <a:lnTo>
                    <a:pt x="541" y="566"/>
                  </a:lnTo>
                  <a:lnTo>
                    <a:pt x="542" y="565"/>
                  </a:lnTo>
                  <a:lnTo>
                    <a:pt x="542" y="564"/>
                  </a:lnTo>
                  <a:lnTo>
                    <a:pt x="543" y="563"/>
                  </a:lnTo>
                  <a:lnTo>
                    <a:pt x="543" y="562"/>
                  </a:lnTo>
                  <a:lnTo>
                    <a:pt x="544" y="561"/>
                  </a:lnTo>
                  <a:lnTo>
                    <a:pt x="545" y="559"/>
                  </a:lnTo>
                  <a:lnTo>
                    <a:pt x="545" y="558"/>
                  </a:lnTo>
                  <a:lnTo>
                    <a:pt x="546" y="558"/>
                  </a:lnTo>
                  <a:lnTo>
                    <a:pt x="521" y="543"/>
                  </a:lnTo>
                  <a:close/>
                  <a:moveTo>
                    <a:pt x="491" y="627"/>
                  </a:moveTo>
                  <a:lnTo>
                    <a:pt x="491" y="627"/>
                  </a:lnTo>
                  <a:lnTo>
                    <a:pt x="491" y="629"/>
                  </a:lnTo>
                  <a:lnTo>
                    <a:pt x="491" y="630"/>
                  </a:lnTo>
                  <a:lnTo>
                    <a:pt x="490" y="632"/>
                  </a:lnTo>
                  <a:lnTo>
                    <a:pt x="490" y="633"/>
                  </a:lnTo>
                  <a:lnTo>
                    <a:pt x="490" y="635"/>
                  </a:lnTo>
                  <a:lnTo>
                    <a:pt x="490" y="636"/>
                  </a:lnTo>
                  <a:lnTo>
                    <a:pt x="489" y="638"/>
                  </a:lnTo>
                  <a:lnTo>
                    <a:pt x="489" y="639"/>
                  </a:lnTo>
                  <a:lnTo>
                    <a:pt x="489" y="641"/>
                  </a:lnTo>
                  <a:lnTo>
                    <a:pt x="489" y="643"/>
                  </a:lnTo>
                  <a:lnTo>
                    <a:pt x="489" y="644"/>
                  </a:lnTo>
                  <a:lnTo>
                    <a:pt x="489" y="646"/>
                  </a:lnTo>
                  <a:lnTo>
                    <a:pt x="489" y="647"/>
                  </a:lnTo>
                  <a:lnTo>
                    <a:pt x="488" y="649"/>
                  </a:lnTo>
                  <a:lnTo>
                    <a:pt x="488" y="650"/>
                  </a:lnTo>
                  <a:lnTo>
                    <a:pt x="488" y="652"/>
                  </a:lnTo>
                  <a:lnTo>
                    <a:pt x="488" y="653"/>
                  </a:lnTo>
                  <a:lnTo>
                    <a:pt x="488" y="655"/>
                  </a:lnTo>
                  <a:lnTo>
                    <a:pt x="488" y="657"/>
                  </a:lnTo>
                  <a:lnTo>
                    <a:pt x="488" y="657"/>
                  </a:lnTo>
                  <a:lnTo>
                    <a:pt x="516" y="658"/>
                  </a:lnTo>
                  <a:lnTo>
                    <a:pt x="516" y="658"/>
                  </a:lnTo>
                  <a:lnTo>
                    <a:pt x="516" y="656"/>
                  </a:lnTo>
                  <a:lnTo>
                    <a:pt x="516" y="655"/>
                  </a:lnTo>
                  <a:lnTo>
                    <a:pt x="516" y="654"/>
                  </a:lnTo>
                  <a:lnTo>
                    <a:pt x="516" y="652"/>
                  </a:lnTo>
                  <a:lnTo>
                    <a:pt x="517" y="651"/>
                  </a:lnTo>
                  <a:lnTo>
                    <a:pt x="517" y="649"/>
                  </a:lnTo>
                  <a:lnTo>
                    <a:pt x="517" y="648"/>
                  </a:lnTo>
                  <a:lnTo>
                    <a:pt x="517" y="647"/>
                  </a:lnTo>
                  <a:lnTo>
                    <a:pt x="517" y="645"/>
                  </a:lnTo>
                  <a:lnTo>
                    <a:pt x="517" y="644"/>
                  </a:lnTo>
                  <a:lnTo>
                    <a:pt x="517" y="643"/>
                  </a:lnTo>
                  <a:lnTo>
                    <a:pt x="517" y="641"/>
                  </a:lnTo>
                  <a:lnTo>
                    <a:pt x="518" y="640"/>
                  </a:lnTo>
                  <a:lnTo>
                    <a:pt x="518" y="639"/>
                  </a:lnTo>
                  <a:lnTo>
                    <a:pt x="518" y="637"/>
                  </a:lnTo>
                  <a:lnTo>
                    <a:pt x="518" y="636"/>
                  </a:lnTo>
                  <a:lnTo>
                    <a:pt x="518" y="634"/>
                  </a:lnTo>
                  <a:lnTo>
                    <a:pt x="519" y="633"/>
                  </a:lnTo>
                  <a:lnTo>
                    <a:pt x="519" y="632"/>
                  </a:lnTo>
                  <a:lnTo>
                    <a:pt x="491" y="627"/>
                  </a:lnTo>
                  <a:close/>
                  <a:moveTo>
                    <a:pt x="493" y="717"/>
                  </a:moveTo>
                  <a:lnTo>
                    <a:pt x="493" y="717"/>
                  </a:lnTo>
                  <a:lnTo>
                    <a:pt x="493" y="717"/>
                  </a:lnTo>
                  <a:lnTo>
                    <a:pt x="493" y="718"/>
                  </a:lnTo>
                  <a:lnTo>
                    <a:pt x="493" y="720"/>
                  </a:lnTo>
                  <a:lnTo>
                    <a:pt x="494" y="721"/>
                  </a:lnTo>
                  <a:lnTo>
                    <a:pt x="494" y="723"/>
                  </a:lnTo>
                  <a:lnTo>
                    <a:pt x="494" y="724"/>
                  </a:lnTo>
                  <a:lnTo>
                    <a:pt x="495" y="726"/>
                  </a:lnTo>
                  <a:lnTo>
                    <a:pt x="495" y="727"/>
                  </a:lnTo>
                  <a:lnTo>
                    <a:pt x="495" y="729"/>
                  </a:lnTo>
                  <a:lnTo>
                    <a:pt x="496" y="730"/>
                  </a:lnTo>
                  <a:lnTo>
                    <a:pt x="496" y="732"/>
                  </a:lnTo>
                  <a:lnTo>
                    <a:pt x="497" y="733"/>
                  </a:lnTo>
                  <a:lnTo>
                    <a:pt x="497" y="735"/>
                  </a:lnTo>
                  <a:lnTo>
                    <a:pt x="497" y="736"/>
                  </a:lnTo>
                  <a:lnTo>
                    <a:pt x="498" y="738"/>
                  </a:lnTo>
                  <a:lnTo>
                    <a:pt x="498" y="739"/>
                  </a:lnTo>
                  <a:lnTo>
                    <a:pt x="499" y="741"/>
                  </a:lnTo>
                  <a:lnTo>
                    <a:pt x="499" y="742"/>
                  </a:lnTo>
                  <a:lnTo>
                    <a:pt x="500" y="743"/>
                  </a:lnTo>
                  <a:lnTo>
                    <a:pt x="500" y="745"/>
                  </a:lnTo>
                  <a:lnTo>
                    <a:pt x="500" y="746"/>
                  </a:lnTo>
                  <a:lnTo>
                    <a:pt x="527" y="736"/>
                  </a:lnTo>
                  <a:lnTo>
                    <a:pt x="527" y="736"/>
                  </a:lnTo>
                  <a:lnTo>
                    <a:pt x="526" y="735"/>
                  </a:lnTo>
                  <a:lnTo>
                    <a:pt x="526" y="733"/>
                  </a:lnTo>
                  <a:lnTo>
                    <a:pt x="526" y="732"/>
                  </a:lnTo>
                  <a:lnTo>
                    <a:pt x="525" y="731"/>
                  </a:lnTo>
                  <a:lnTo>
                    <a:pt x="525" y="730"/>
                  </a:lnTo>
                  <a:lnTo>
                    <a:pt x="524" y="728"/>
                  </a:lnTo>
                  <a:lnTo>
                    <a:pt x="524" y="727"/>
                  </a:lnTo>
                  <a:lnTo>
                    <a:pt x="524" y="726"/>
                  </a:lnTo>
                  <a:lnTo>
                    <a:pt x="523" y="724"/>
                  </a:lnTo>
                  <a:lnTo>
                    <a:pt x="523" y="723"/>
                  </a:lnTo>
                  <a:lnTo>
                    <a:pt x="523" y="722"/>
                  </a:lnTo>
                  <a:lnTo>
                    <a:pt x="522" y="721"/>
                  </a:lnTo>
                  <a:lnTo>
                    <a:pt x="522" y="719"/>
                  </a:lnTo>
                  <a:lnTo>
                    <a:pt x="522" y="718"/>
                  </a:lnTo>
                  <a:lnTo>
                    <a:pt x="521" y="717"/>
                  </a:lnTo>
                  <a:lnTo>
                    <a:pt x="521" y="715"/>
                  </a:lnTo>
                  <a:lnTo>
                    <a:pt x="521" y="714"/>
                  </a:lnTo>
                  <a:lnTo>
                    <a:pt x="521" y="713"/>
                  </a:lnTo>
                  <a:lnTo>
                    <a:pt x="520" y="711"/>
                  </a:lnTo>
                  <a:lnTo>
                    <a:pt x="520" y="711"/>
                  </a:lnTo>
                  <a:lnTo>
                    <a:pt x="493" y="717"/>
                  </a:lnTo>
                  <a:close/>
                  <a:moveTo>
                    <a:pt x="526" y="799"/>
                  </a:moveTo>
                  <a:lnTo>
                    <a:pt x="526" y="799"/>
                  </a:lnTo>
                  <a:lnTo>
                    <a:pt x="526" y="800"/>
                  </a:lnTo>
                  <a:lnTo>
                    <a:pt x="527" y="801"/>
                  </a:lnTo>
                  <a:lnTo>
                    <a:pt x="528" y="802"/>
                  </a:lnTo>
                  <a:lnTo>
                    <a:pt x="529" y="804"/>
                  </a:lnTo>
                  <a:lnTo>
                    <a:pt x="530" y="805"/>
                  </a:lnTo>
                  <a:lnTo>
                    <a:pt x="530" y="806"/>
                  </a:lnTo>
                  <a:lnTo>
                    <a:pt x="531" y="807"/>
                  </a:lnTo>
                  <a:lnTo>
                    <a:pt x="532" y="808"/>
                  </a:lnTo>
                  <a:lnTo>
                    <a:pt x="533" y="810"/>
                  </a:lnTo>
                  <a:lnTo>
                    <a:pt x="534" y="811"/>
                  </a:lnTo>
                  <a:lnTo>
                    <a:pt x="535" y="812"/>
                  </a:lnTo>
                  <a:lnTo>
                    <a:pt x="536" y="813"/>
                  </a:lnTo>
                  <a:lnTo>
                    <a:pt x="536" y="814"/>
                  </a:lnTo>
                  <a:lnTo>
                    <a:pt x="537" y="816"/>
                  </a:lnTo>
                  <a:lnTo>
                    <a:pt x="538" y="817"/>
                  </a:lnTo>
                  <a:lnTo>
                    <a:pt x="539" y="818"/>
                  </a:lnTo>
                  <a:lnTo>
                    <a:pt x="540" y="819"/>
                  </a:lnTo>
                  <a:lnTo>
                    <a:pt x="541" y="820"/>
                  </a:lnTo>
                  <a:lnTo>
                    <a:pt x="542" y="821"/>
                  </a:lnTo>
                  <a:lnTo>
                    <a:pt x="543" y="823"/>
                  </a:lnTo>
                  <a:lnTo>
                    <a:pt x="544" y="824"/>
                  </a:lnTo>
                  <a:lnTo>
                    <a:pt x="565" y="806"/>
                  </a:lnTo>
                  <a:lnTo>
                    <a:pt x="565" y="805"/>
                  </a:lnTo>
                  <a:lnTo>
                    <a:pt x="564" y="804"/>
                  </a:lnTo>
                  <a:lnTo>
                    <a:pt x="563" y="803"/>
                  </a:lnTo>
                  <a:lnTo>
                    <a:pt x="562" y="802"/>
                  </a:lnTo>
                  <a:lnTo>
                    <a:pt x="561" y="801"/>
                  </a:lnTo>
                  <a:lnTo>
                    <a:pt x="561" y="800"/>
                  </a:lnTo>
                  <a:lnTo>
                    <a:pt x="560" y="799"/>
                  </a:lnTo>
                  <a:lnTo>
                    <a:pt x="559" y="797"/>
                  </a:lnTo>
                  <a:lnTo>
                    <a:pt x="558" y="796"/>
                  </a:lnTo>
                  <a:lnTo>
                    <a:pt x="558" y="795"/>
                  </a:lnTo>
                  <a:lnTo>
                    <a:pt x="557" y="794"/>
                  </a:lnTo>
                  <a:lnTo>
                    <a:pt x="556" y="793"/>
                  </a:lnTo>
                  <a:lnTo>
                    <a:pt x="555" y="792"/>
                  </a:lnTo>
                  <a:lnTo>
                    <a:pt x="554" y="791"/>
                  </a:lnTo>
                  <a:lnTo>
                    <a:pt x="554" y="790"/>
                  </a:lnTo>
                  <a:lnTo>
                    <a:pt x="553" y="789"/>
                  </a:lnTo>
                  <a:lnTo>
                    <a:pt x="552" y="788"/>
                  </a:lnTo>
                  <a:lnTo>
                    <a:pt x="552" y="787"/>
                  </a:lnTo>
                  <a:lnTo>
                    <a:pt x="551" y="786"/>
                  </a:lnTo>
                  <a:lnTo>
                    <a:pt x="550" y="785"/>
                  </a:lnTo>
                  <a:lnTo>
                    <a:pt x="550" y="784"/>
                  </a:lnTo>
                  <a:lnTo>
                    <a:pt x="526" y="799"/>
                  </a:lnTo>
                  <a:close/>
                  <a:moveTo>
                    <a:pt x="587" y="865"/>
                  </a:moveTo>
                  <a:lnTo>
                    <a:pt x="587" y="865"/>
                  </a:lnTo>
                  <a:lnTo>
                    <a:pt x="587" y="865"/>
                  </a:lnTo>
                  <a:lnTo>
                    <a:pt x="589" y="866"/>
                  </a:lnTo>
                  <a:lnTo>
                    <a:pt x="590" y="867"/>
                  </a:lnTo>
                  <a:lnTo>
                    <a:pt x="591" y="868"/>
                  </a:lnTo>
                  <a:lnTo>
                    <a:pt x="592" y="869"/>
                  </a:lnTo>
                  <a:lnTo>
                    <a:pt x="593" y="869"/>
                  </a:lnTo>
                  <a:lnTo>
                    <a:pt x="595" y="870"/>
                  </a:lnTo>
                  <a:lnTo>
                    <a:pt x="596" y="871"/>
                  </a:lnTo>
                  <a:lnTo>
                    <a:pt x="597" y="872"/>
                  </a:lnTo>
                  <a:lnTo>
                    <a:pt x="598" y="873"/>
                  </a:lnTo>
                  <a:lnTo>
                    <a:pt x="600" y="874"/>
                  </a:lnTo>
                  <a:lnTo>
                    <a:pt x="601" y="874"/>
                  </a:lnTo>
                  <a:lnTo>
                    <a:pt x="602" y="875"/>
                  </a:lnTo>
                  <a:lnTo>
                    <a:pt x="603" y="876"/>
                  </a:lnTo>
                  <a:lnTo>
                    <a:pt x="605" y="877"/>
                  </a:lnTo>
                  <a:lnTo>
                    <a:pt x="606" y="877"/>
                  </a:lnTo>
                  <a:lnTo>
                    <a:pt x="607" y="878"/>
                  </a:lnTo>
                  <a:lnTo>
                    <a:pt x="608" y="879"/>
                  </a:lnTo>
                  <a:lnTo>
                    <a:pt x="610" y="880"/>
                  </a:lnTo>
                  <a:lnTo>
                    <a:pt x="611" y="880"/>
                  </a:lnTo>
                  <a:lnTo>
                    <a:pt x="612" y="881"/>
                  </a:lnTo>
                  <a:lnTo>
                    <a:pt x="626" y="856"/>
                  </a:lnTo>
                  <a:lnTo>
                    <a:pt x="625" y="856"/>
                  </a:lnTo>
                  <a:lnTo>
                    <a:pt x="624" y="855"/>
                  </a:lnTo>
                  <a:lnTo>
                    <a:pt x="623" y="855"/>
                  </a:lnTo>
                  <a:lnTo>
                    <a:pt x="622" y="854"/>
                  </a:lnTo>
                  <a:lnTo>
                    <a:pt x="621" y="853"/>
                  </a:lnTo>
                  <a:lnTo>
                    <a:pt x="619" y="853"/>
                  </a:lnTo>
                  <a:lnTo>
                    <a:pt x="618" y="852"/>
                  </a:lnTo>
                  <a:lnTo>
                    <a:pt x="617" y="851"/>
                  </a:lnTo>
                  <a:lnTo>
                    <a:pt x="616" y="851"/>
                  </a:lnTo>
                  <a:lnTo>
                    <a:pt x="615" y="850"/>
                  </a:lnTo>
                  <a:lnTo>
                    <a:pt x="614" y="849"/>
                  </a:lnTo>
                  <a:lnTo>
                    <a:pt x="613" y="848"/>
                  </a:lnTo>
                  <a:lnTo>
                    <a:pt x="612" y="848"/>
                  </a:lnTo>
                  <a:lnTo>
                    <a:pt x="611" y="847"/>
                  </a:lnTo>
                  <a:lnTo>
                    <a:pt x="610" y="846"/>
                  </a:lnTo>
                  <a:lnTo>
                    <a:pt x="608" y="845"/>
                  </a:lnTo>
                  <a:lnTo>
                    <a:pt x="607" y="845"/>
                  </a:lnTo>
                  <a:lnTo>
                    <a:pt x="606" y="844"/>
                  </a:lnTo>
                  <a:lnTo>
                    <a:pt x="605" y="843"/>
                  </a:lnTo>
                  <a:lnTo>
                    <a:pt x="604" y="842"/>
                  </a:lnTo>
                  <a:lnTo>
                    <a:pt x="604" y="842"/>
                  </a:lnTo>
                  <a:lnTo>
                    <a:pt x="587" y="865"/>
                  </a:lnTo>
                  <a:close/>
                  <a:moveTo>
                    <a:pt x="667" y="904"/>
                  </a:moveTo>
                  <a:lnTo>
                    <a:pt x="667" y="904"/>
                  </a:lnTo>
                  <a:lnTo>
                    <a:pt x="667" y="904"/>
                  </a:lnTo>
                  <a:lnTo>
                    <a:pt x="669" y="904"/>
                  </a:lnTo>
                  <a:lnTo>
                    <a:pt x="670" y="905"/>
                  </a:lnTo>
                  <a:lnTo>
                    <a:pt x="672" y="905"/>
                  </a:lnTo>
                  <a:lnTo>
                    <a:pt x="673" y="906"/>
                  </a:lnTo>
                  <a:lnTo>
                    <a:pt x="675" y="906"/>
                  </a:lnTo>
                  <a:lnTo>
                    <a:pt x="676" y="906"/>
                  </a:lnTo>
                  <a:lnTo>
                    <a:pt x="678" y="907"/>
                  </a:lnTo>
                  <a:lnTo>
                    <a:pt x="679" y="907"/>
                  </a:lnTo>
                  <a:lnTo>
                    <a:pt x="681" y="907"/>
                  </a:lnTo>
                  <a:lnTo>
                    <a:pt x="682" y="908"/>
                  </a:lnTo>
                  <a:lnTo>
                    <a:pt x="684" y="908"/>
                  </a:lnTo>
                  <a:lnTo>
                    <a:pt x="685" y="908"/>
                  </a:lnTo>
                  <a:lnTo>
                    <a:pt x="687" y="909"/>
                  </a:lnTo>
                  <a:lnTo>
                    <a:pt x="688" y="909"/>
                  </a:lnTo>
                  <a:lnTo>
                    <a:pt x="690" y="909"/>
                  </a:lnTo>
                  <a:lnTo>
                    <a:pt x="691" y="909"/>
                  </a:lnTo>
                  <a:lnTo>
                    <a:pt x="693" y="910"/>
                  </a:lnTo>
                  <a:lnTo>
                    <a:pt x="694" y="910"/>
                  </a:lnTo>
                  <a:lnTo>
                    <a:pt x="696" y="910"/>
                  </a:lnTo>
                  <a:lnTo>
                    <a:pt x="696" y="910"/>
                  </a:lnTo>
                  <a:lnTo>
                    <a:pt x="700" y="882"/>
                  </a:lnTo>
                  <a:lnTo>
                    <a:pt x="700" y="882"/>
                  </a:lnTo>
                  <a:lnTo>
                    <a:pt x="699" y="882"/>
                  </a:lnTo>
                  <a:lnTo>
                    <a:pt x="697" y="882"/>
                  </a:lnTo>
                  <a:lnTo>
                    <a:pt x="696" y="882"/>
                  </a:lnTo>
                  <a:lnTo>
                    <a:pt x="695" y="881"/>
                  </a:lnTo>
                  <a:lnTo>
                    <a:pt x="693" y="881"/>
                  </a:lnTo>
                  <a:lnTo>
                    <a:pt x="692" y="881"/>
                  </a:lnTo>
                  <a:lnTo>
                    <a:pt x="691" y="881"/>
                  </a:lnTo>
                  <a:lnTo>
                    <a:pt x="689" y="880"/>
                  </a:lnTo>
                  <a:lnTo>
                    <a:pt x="688" y="880"/>
                  </a:lnTo>
                  <a:lnTo>
                    <a:pt x="687" y="880"/>
                  </a:lnTo>
                  <a:lnTo>
                    <a:pt x="685" y="879"/>
                  </a:lnTo>
                  <a:lnTo>
                    <a:pt x="684" y="879"/>
                  </a:lnTo>
                  <a:lnTo>
                    <a:pt x="683" y="879"/>
                  </a:lnTo>
                  <a:lnTo>
                    <a:pt x="681" y="879"/>
                  </a:lnTo>
                  <a:lnTo>
                    <a:pt x="680" y="878"/>
                  </a:lnTo>
                  <a:lnTo>
                    <a:pt x="679" y="878"/>
                  </a:lnTo>
                  <a:lnTo>
                    <a:pt x="678" y="878"/>
                  </a:lnTo>
                  <a:lnTo>
                    <a:pt x="676" y="877"/>
                  </a:lnTo>
                  <a:lnTo>
                    <a:pt x="675" y="877"/>
                  </a:lnTo>
                  <a:lnTo>
                    <a:pt x="675" y="877"/>
                  </a:lnTo>
                  <a:lnTo>
                    <a:pt x="667" y="904"/>
                  </a:lnTo>
                  <a:close/>
                  <a:moveTo>
                    <a:pt x="756" y="912"/>
                  </a:moveTo>
                  <a:lnTo>
                    <a:pt x="756" y="912"/>
                  </a:lnTo>
                  <a:lnTo>
                    <a:pt x="757" y="912"/>
                  </a:lnTo>
                  <a:lnTo>
                    <a:pt x="758" y="912"/>
                  </a:lnTo>
                  <a:lnTo>
                    <a:pt x="760" y="912"/>
                  </a:lnTo>
                  <a:lnTo>
                    <a:pt x="761" y="911"/>
                  </a:lnTo>
                  <a:lnTo>
                    <a:pt x="763" y="911"/>
                  </a:lnTo>
                  <a:lnTo>
                    <a:pt x="764" y="911"/>
                  </a:lnTo>
                  <a:lnTo>
                    <a:pt x="766" y="911"/>
                  </a:lnTo>
                  <a:lnTo>
                    <a:pt x="767" y="911"/>
                  </a:lnTo>
                  <a:lnTo>
                    <a:pt x="769" y="910"/>
                  </a:lnTo>
                  <a:lnTo>
                    <a:pt x="770" y="910"/>
                  </a:lnTo>
                  <a:lnTo>
                    <a:pt x="772" y="910"/>
                  </a:lnTo>
                  <a:lnTo>
                    <a:pt x="773" y="910"/>
                  </a:lnTo>
                  <a:lnTo>
                    <a:pt x="775" y="909"/>
                  </a:lnTo>
                  <a:lnTo>
                    <a:pt x="777" y="909"/>
                  </a:lnTo>
                  <a:lnTo>
                    <a:pt x="778" y="909"/>
                  </a:lnTo>
                  <a:lnTo>
                    <a:pt x="780" y="909"/>
                  </a:lnTo>
                  <a:lnTo>
                    <a:pt x="781" y="908"/>
                  </a:lnTo>
                  <a:lnTo>
                    <a:pt x="783" y="908"/>
                  </a:lnTo>
                  <a:lnTo>
                    <a:pt x="784" y="908"/>
                  </a:lnTo>
                  <a:lnTo>
                    <a:pt x="786" y="907"/>
                  </a:lnTo>
                  <a:lnTo>
                    <a:pt x="786" y="907"/>
                  </a:lnTo>
                  <a:lnTo>
                    <a:pt x="780" y="880"/>
                  </a:lnTo>
                  <a:lnTo>
                    <a:pt x="780" y="880"/>
                  </a:lnTo>
                  <a:lnTo>
                    <a:pt x="778" y="880"/>
                  </a:lnTo>
                  <a:lnTo>
                    <a:pt x="777" y="880"/>
                  </a:lnTo>
                  <a:lnTo>
                    <a:pt x="776" y="881"/>
                  </a:lnTo>
                  <a:lnTo>
                    <a:pt x="774" y="881"/>
                  </a:lnTo>
                  <a:lnTo>
                    <a:pt x="773" y="881"/>
                  </a:lnTo>
                  <a:lnTo>
                    <a:pt x="772" y="881"/>
                  </a:lnTo>
                  <a:lnTo>
                    <a:pt x="770" y="882"/>
                  </a:lnTo>
                  <a:lnTo>
                    <a:pt x="769" y="882"/>
                  </a:lnTo>
                  <a:lnTo>
                    <a:pt x="768" y="882"/>
                  </a:lnTo>
                  <a:lnTo>
                    <a:pt x="766" y="882"/>
                  </a:lnTo>
                  <a:lnTo>
                    <a:pt x="765" y="883"/>
                  </a:lnTo>
                  <a:lnTo>
                    <a:pt x="763" y="883"/>
                  </a:lnTo>
                  <a:lnTo>
                    <a:pt x="762" y="883"/>
                  </a:lnTo>
                  <a:lnTo>
                    <a:pt x="761" y="883"/>
                  </a:lnTo>
                  <a:lnTo>
                    <a:pt x="759" y="883"/>
                  </a:lnTo>
                  <a:lnTo>
                    <a:pt x="758" y="883"/>
                  </a:lnTo>
                  <a:lnTo>
                    <a:pt x="757" y="884"/>
                  </a:lnTo>
                  <a:lnTo>
                    <a:pt x="755" y="884"/>
                  </a:lnTo>
                  <a:lnTo>
                    <a:pt x="754" y="884"/>
                  </a:lnTo>
                  <a:lnTo>
                    <a:pt x="753" y="884"/>
                  </a:lnTo>
                  <a:lnTo>
                    <a:pt x="756" y="912"/>
                  </a:lnTo>
                  <a:close/>
                  <a:moveTo>
                    <a:pt x="842" y="888"/>
                  </a:moveTo>
                  <a:lnTo>
                    <a:pt x="842" y="888"/>
                  </a:lnTo>
                  <a:lnTo>
                    <a:pt x="842" y="887"/>
                  </a:lnTo>
                  <a:lnTo>
                    <a:pt x="844" y="887"/>
                  </a:lnTo>
                  <a:lnTo>
                    <a:pt x="845" y="886"/>
                  </a:lnTo>
                  <a:lnTo>
                    <a:pt x="846" y="885"/>
                  </a:lnTo>
                  <a:lnTo>
                    <a:pt x="847" y="885"/>
                  </a:lnTo>
                  <a:lnTo>
                    <a:pt x="849" y="884"/>
                  </a:lnTo>
                  <a:lnTo>
                    <a:pt x="850" y="883"/>
                  </a:lnTo>
                  <a:lnTo>
                    <a:pt x="851" y="883"/>
                  </a:lnTo>
                  <a:lnTo>
                    <a:pt x="853" y="882"/>
                  </a:lnTo>
                  <a:lnTo>
                    <a:pt x="854" y="881"/>
                  </a:lnTo>
                  <a:lnTo>
                    <a:pt x="855" y="880"/>
                  </a:lnTo>
                  <a:lnTo>
                    <a:pt x="857" y="880"/>
                  </a:lnTo>
                  <a:lnTo>
                    <a:pt x="858" y="879"/>
                  </a:lnTo>
                  <a:lnTo>
                    <a:pt x="859" y="878"/>
                  </a:lnTo>
                  <a:lnTo>
                    <a:pt x="860" y="877"/>
                  </a:lnTo>
                  <a:lnTo>
                    <a:pt x="862" y="877"/>
                  </a:lnTo>
                  <a:lnTo>
                    <a:pt x="863" y="876"/>
                  </a:lnTo>
                  <a:lnTo>
                    <a:pt x="864" y="875"/>
                  </a:lnTo>
                  <a:lnTo>
                    <a:pt x="865" y="874"/>
                  </a:lnTo>
                  <a:lnTo>
                    <a:pt x="867" y="874"/>
                  </a:lnTo>
                  <a:lnTo>
                    <a:pt x="868" y="873"/>
                  </a:lnTo>
                  <a:lnTo>
                    <a:pt x="852" y="849"/>
                  </a:lnTo>
                  <a:lnTo>
                    <a:pt x="851" y="850"/>
                  </a:lnTo>
                  <a:lnTo>
                    <a:pt x="850" y="851"/>
                  </a:lnTo>
                  <a:lnTo>
                    <a:pt x="849" y="851"/>
                  </a:lnTo>
                  <a:lnTo>
                    <a:pt x="848" y="852"/>
                  </a:lnTo>
                  <a:lnTo>
                    <a:pt x="847" y="853"/>
                  </a:lnTo>
                  <a:lnTo>
                    <a:pt x="846" y="853"/>
                  </a:lnTo>
                  <a:lnTo>
                    <a:pt x="845" y="854"/>
                  </a:lnTo>
                  <a:lnTo>
                    <a:pt x="844" y="855"/>
                  </a:lnTo>
                  <a:lnTo>
                    <a:pt x="842" y="855"/>
                  </a:lnTo>
                  <a:lnTo>
                    <a:pt x="841" y="856"/>
                  </a:lnTo>
                  <a:lnTo>
                    <a:pt x="840" y="857"/>
                  </a:lnTo>
                  <a:lnTo>
                    <a:pt x="839" y="857"/>
                  </a:lnTo>
                  <a:lnTo>
                    <a:pt x="838" y="858"/>
                  </a:lnTo>
                  <a:lnTo>
                    <a:pt x="837" y="859"/>
                  </a:lnTo>
                  <a:lnTo>
                    <a:pt x="835" y="859"/>
                  </a:lnTo>
                  <a:lnTo>
                    <a:pt x="834" y="860"/>
                  </a:lnTo>
                  <a:lnTo>
                    <a:pt x="833" y="860"/>
                  </a:lnTo>
                  <a:lnTo>
                    <a:pt x="832" y="861"/>
                  </a:lnTo>
                  <a:lnTo>
                    <a:pt x="831" y="862"/>
                  </a:lnTo>
                  <a:lnTo>
                    <a:pt x="830" y="862"/>
                  </a:lnTo>
                  <a:lnTo>
                    <a:pt x="829" y="862"/>
                  </a:lnTo>
                  <a:lnTo>
                    <a:pt x="842" y="888"/>
                  </a:lnTo>
                  <a:close/>
                  <a:moveTo>
                    <a:pt x="913" y="834"/>
                  </a:moveTo>
                  <a:lnTo>
                    <a:pt x="913" y="834"/>
                  </a:lnTo>
                  <a:lnTo>
                    <a:pt x="914" y="834"/>
                  </a:lnTo>
                  <a:lnTo>
                    <a:pt x="915" y="833"/>
                  </a:lnTo>
                  <a:lnTo>
                    <a:pt x="916" y="831"/>
                  </a:lnTo>
                  <a:lnTo>
                    <a:pt x="917" y="830"/>
                  </a:lnTo>
                  <a:lnTo>
                    <a:pt x="918" y="829"/>
                  </a:lnTo>
                  <a:lnTo>
                    <a:pt x="919" y="828"/>
                  </a:lnTo>
                  <a:lnTo>
                    <a:pt x="920" y="827"/>
                  </a:lnTo>
                  <a:lnTo>
                    <a:pt x="921" y="826"/>
                  </a:lnTo>
                  <a:lnTo>
                    <a:pt x="922" y="825"/>
                  </a:lnTo>
                  <a:lnTo>
                    <a:pt x="923" y="824"/>
                  </a:lnTo>
                  <a:lnTo>
                    <a:pt x="923" y="823"/>
                  </a:lnTo>
                  <a:lnTo>
                    <a:pt x="924" y="821"/>
                  </a:lnTo>
                  <a:lnTo>
                    <a:pt x="925" y="820"/>
                  </a:lnTo>
                  <a:lnTo>
                    <a:pt x="926" y="819"/>
                  </a:lnTo>
                  <a:lnTo>
                    <a:pt x="927" y="818"/>
                  </a:lnTo>
                  <a:lnTo>
                    <a:pt x="928" y="817"/>
                  </a:lnTo>
                  <a:lnTo>
                    <a:pt x="929" y="816"/>
                  </a:lnTo>
                  <a:lnTo>
                    <a:pt x="930" y="814"/>
                  </a:lnTo>
                  <a:lnTo>
                    <a:pt x="931" y="813"/>
                  </a:lnTo>
                  <a:lnTo>
                    <a:pt x="932" y="812"/>
                  </a:lnTo>
                  <a:lnTo>
                    <a:pt x="932" y="811"/>
                  </a:lnTo>
                  <a:lnTo>
                    <a:pt x="909" y="794"/>
                  </a:lnTo>
                  <a:lnTo>
                    <a:pt x="909" y="795"/>
                  </a:lnTo>
                  <a:lnTo>
                    <a:pt x="908" y="796"/>
                  </a:lnTo>
                  <a:lnTo>
                    <a:pt x="907" y="797"/>
                  </a:lnTo>
                  <a:lnTo>
                    <a:pt x="906" y="799"/>
                  </a:lnTo>
                  <a:lnTo>
                    <a:pt x="906" y="800"/>
                  </a:lnTo>
                  <a:lnTo>
                    <a:pt x="905" y="801"/>
                  </a:lnTo>
                  <a:lnTo>
                    <a:pt x="904" y="802"/>
                  </a:lnTo>
                  <a:lnTo>
                    <a:pt x="903" y="803"/>
                  </a:lnTo>
                  <a:lnTo>
                    <a:pt x="902" y="804"/>
                  </a:lnTo>
                  <a:lnTo>
                    <a:pt x="902" y="805"/>
                  </a:lnTo>
                  <a:lnTo>
                    <a:pt x="901" y="806"/>
                  </a:lnTo>
                  <a:lnTo>
                    <a:pt x="900" y="807"/>
                  </a:lnTo>
                  <a:lnTo>
                    <a:pt x="899" y="808"/>
                  </a:lnTo>
                  <a:lnTo>
                    <a:pt x="898" y="809"/>
                  </a:lnTo>
                  <a:lnTo>
                    <a:pt x="897" y="810"/>
                  </a:lnTo>
                  <a:lnTo>
                    <a:pt x="897" y="811"/>
                  </a:lnTo>
                  <a:lnTo>
                    <a:pt x="896" y="812"/>
                  </a:lnTo>
                  <a:lnTo>
                    <a:pt x="895" y="813"/>
                  </a:lnTo>
                  <a:lnTo>
                    <a:pt x="894" y="814"/>
                  </a:lnTo>
                  <a:lnTo>
                    <a:pt x="893" y="815"/>
                  </a:lnTo>
                  <a:lnTo>
                    <a:pt x="893" y="815"/>
                  </a:lnTo>
                  <a:lnTo>
                    <a:pt x="913" y="834"/>
                  </a:lnTo>
                  <a:close/>
                  <a:moveTo>
                    <a:pt x="961" y="759"/>
                  </a:moveTo>
                  <a:lnTo>
                    <a:pt x="961" y="759"/>
                  </a:lnTo>
                  <a:lnTo>
                    <a:pt x="962" y="758"/>
                  </a:lnTo>
                  <a:lnTo>
                    <a:pt x="962" y="756"/>
                  </a:lnTo>
                  <a:lnTo>
                    <a:pt x="963" y="755"/>
                  </a:lnTo>
                  <a:lnTo>
                    <a:pt x="963" y="753"/>
                  </a:lnTo>
                  <a:lnTo>
                    <a:pt x="964" y="752"/>
                  </a:lnTo>
                  <a:lnTo>
                    <a:pt x="964" y="751"/>
                  </a:lnTo>
                  <a:lnTo>
                    <a:pt x="965" y="749"/>
                  </a:lnTo>
                  <a:lnTo>
                    <a:pt x="965" y="748"/>
                  </a:lnTo>
                  <a:lnTo>
                    <a:pt x="966" y="746"/>
                  </a:lnTo>
                  <a:lnTo>
                    <a:pt x="966" y="745"/>
                  </a:lnTo>
                  <a:lnTo>
                    <a:pt x="967" y="743"/>
                  </a:lnTo>
                  <a:lnTo>
                    <a:pt x="967" y="742"/>
                  </a:lnTo>
                  <a:lnTo>
                    <a:pt x="967" y="741"/>
                  </a:lnTo>
                  <a:lnTo>
                    <a:pt x="968" y="739"/>
                  </a:lnTo>
                  <a:lnTo>
                    <a:pt x="968" y="738"/>
                  </a:lnTo>
                  <a:lnTo>
                    <a:pt x="969" y="736"/>
                  </a:lnTo>
                  <a:lnTo>
                    <a:pt x="969" y="735"/>
                  </a:lnTo>
                  <a:lnTo>
                    <a:pt x="970" y="733"/>
                  </a:lnTo>
                  <a:lnTo>
                    <a:pt x="970" y="732"/>
                  </a:lnTo>
                  <a:lnTo>
                    <a:pt x="970" y="730"/>
                  </a:lnTo>
                  <a:lnTo>
                    <a:pt x="970" y="730"/>
                  </a:lnTo>
                  <a:lnTo>
                    <a:pt x="943" y="723"/>
                  </a:lnTo>
                  <a:lnTo>
                    <a:pt x="943" y="723"/>
                  </a:lnTo>
                  <a:lnTo>
                    <a:pt x="943" y="724"/>
                  </a:lnTo>
                  <a:lnTo>
                    <a:pt x="942" y="726"/>
                  </a:lnTo>
                  <a:lnTo>
                    <a:pt x="942" y="727"/>
                  </a:lnTo>
                  <a:lnTo>
                    <a:pt x="942" y="728"/>
                  </a:lnTo>
                  <a:lnTo>
                    <a:pt x="941" y="730"/>
                  </a:lnTo>
                  <a:lnTo>
                    <a:pt x="941" y="731"/>
                  </a:lnTo>
                  <a:lnTo>
                    <a:pt x="941" y="732"/>
                  </a:lnTo>
                  <a:lnTo>
                    <a:pt x="940" y="733"/>
                  </a:lnTo>
                  <a:lnTo>
                    <a:pt x="940" y="735"/>
                  </a:lnTo>
                  <a:lnTo>
                    <a:pt x="939" y="736"/>
                  </a:lnTo>
                  <a:lnTo>
                    <a:pt x="939" y="737"/>
                  </a:lnTo>
                  <a:lnTo>
                    <a:pt x="938" y="739"/>
                  </a:lnTo>
                  <a:lnTo>
                    <a:pt x="938" y="740"/>
                  </a:lnTo>
                  <a:lnTo>
                    <a:pt x="938" y="741"/>
                  </a:lnTo>
                  <a:lnTo>
                    <a:pt x="937" y="742"/>
                  </a:lnTo>
                  <a:lnTo>
                    <a:pt x="937" y="744"/>
                  </a:lnTo>
                  <a:lnTo>
                    <a:pt x="936" y="745"/>
                  </a:lnTo>
                  <a:lnTo>
                    <a:pt x="936" y="746"/>
                  </a:lnTo>
                  <a:lnTo>
                    <a:pt x="935" y="747"/>
                  </a:lnTo>
                  <a:lnTo>
                    <a:pt x="935" y="748"/>
                  </a:lnTo>
                  <a:lnTo>
                    <a:pt x="961" y="759"/>
                  </a:lnTo>
                  <a:close/>
                  <a:moveTo>
                    <a:pt x="978" y="671"/>
                  </a:moveTo>
                  <a:lnTo>
                    <a:pt x="978" y="671"/>
                  </a:lnTo>
                  <a:lnTo>
                    <a:pt x="978" y="671"/>
                  </a:lnTo>
                  <a:lnTo>
                    <a:pt x="979" y="669"/>
                  </a:lnTo>
                  <a:lnTo>
                    <a:pt x="979" y="668"/>
                  </a:lnTo>
                  <a:lnTo>
                    <a:pt x="979" y="666"/>
                  </a:lnTo>
                  <a:lnTo>
                    <a:pt x="978" y="664"/>
                  </a:lnTo>
                  <a:lnTo>
                    <a:pt x="978" y="663"/>
                  </a:lnTo>
                  <a:lnTo>
                    <a:pt x="978" y="661"/>
                  </a:lnTo>
                  <a:lnTo>
                    <a:pt x="978" y="660"/>
                  </a:lnTo>
                  <a:lnTo>
                    <a:pt x="978" y="658"/>
                  </a:lnTo>
                  <a:lnTo>
                    <a:pt x="978" y="657"/>
                  </a:lnTo>
                  <a:lnTo>
                    <a:pt x="978" y="655"/>
                  </a:lnTo>
                  <a:lnTo>
                    <a:pt x="978" y="653"/>
                  </a:lnTo>
                  <a:lnTo>
                    <a:pt x="978" y="652"/>
                  </a:lnTo>
                  <a:lnTo>
                    <a:pt x="978" y="650"/>
                  </a:lnTo>
                  <a:lnTo>
                    <a:pt x="978" y="649"/>
                  </a:lnTo>
                  <a:lnTo>
                    <a:pt x="978" y="647"/>
                  </a:lnTo>
                  <a:lnTo>
                    <a:pt x="978" y="646"/>
                  </a:lnTo>
                  <a:lnTo>
                    <a:pt x="977" y="644"/>
                  </a:lnTo>
                  <a:lnTo>
                    <a:pt x="977" y="643"/>
                  </a:lnTo>
                  <a:lnTo>
                    <a:pt x="977" y="641"/>
                  </a:lnTo>
                  <a:lnTo>
                    <a:pt x="949" y="644"/>
                  </a:lnTo>
                  <a:lnTo>
                    <a:pt x="949" y="645"/>
                  </a:lnTo>
                  <a:lnTo>
                    <a:pt x="949" y="647"/>
                  </a:lnTo>
                  <a:lnTo>
                    <a:pt x="950" y="648"/>
                  </a:lnTo>
                  <a:lnTo>
                    <a:pt x="950" y="649"/>
                  </a:lnTo>
                  <a:lnTo>
                    <a:pt x="950" y="651"/>
                  </a:lnTo>
                  <a:lnTo>
                    <a:pt x="950" y="652"/>
                  </a:lnTo>
                  <a:lnTo>
                    <a:pt x="950" y="654"/>
                  </a:lnTo>
                  <a:lnTo>
                    <a:pt x="950" y="655"/>
                  </a:lnTo>
                  <a:lnTo>
                    <a:pt x="950" y="656"/>
                  </a:lnTo>
                  <a:lnTo>
                    <a:pt x="950" y="658"/>
                  </a:lnTo>
                  <a:lnTo>
                    <a:pt x="950" y="659"/>
                  </a:lnTo>
                  <a:lnTo>
                    <a:pt x="950" y="661"/>
                  </a:lnTo>
                  <a:lnTo>
                    <a:pt x="950" y="662"/>
                  </a:lnTo>
                  <a:lnTo>
                    <a:pt x="950" y="663"/>
                  </a:lnTo>
                  <a:lnTo>
                    <a:pt x="950" y="665"/>
                  </a:lnTo>
                  <a:lnTo>
                    <a:pt x="950" y="666"/>
                  </a:lnTo>
                  <a:lnTo>
                    <a:pt x="950" y="668"/>
                  </a:lnTo>
                  <a:lnTo>
                    <a:pt x="950" y="669"/>
                  </a:lnTo>
                  <a:lnTo>
                    <a:pt x="950" y="670"/>
                  </a:lnTo>
                  <a:lnTo>
                    <a:pt x="950" y="671"/>
                  </a:lnTo>
                  <a:lnTo>
                    <a:pt x="978" y="671"/>
                  </a:lnTo>
                  <a:close/>
                  <a:moveTo>
                    <a:pt x="964" y="583"/>
                  </a:moveTo>
                  <a:lnTo>
                    <a:pt x="964" y="583"/>
                  </a:lnTo>
                  <a:lnTo>
                    <a:pt x="963" y="582"/>
                  </a:lnTo>
                  <a:lnTo>
                    <a:pt x="963" y="580"/>
                  </a:lnTo>
                  <a:lnTo>
                    <a:pt x="962" y="579"/>
                  </a:lnTo>
                  <a:lnTo>
                    <a:pt x="962" y="578"/>
                  </a:lnTo>
                  <a:lnTo>
                    <a:pt x="961" y="576"/>
                  </a:lnTo>
                  <a:lnTo>
                    <a:pt x="960" y="575"/>
                  </a:lnTo>
                  <a:lnTo>
                    <a:pt x="960" y="573"/>
                  </a:lnTo>
                  <a:lnTo>
                    <a:pt x="959" y="572"/>
                  </a:lnTo>
                  <a:lnTo>
                    <a:pt x="959" y="571"/>
                  </a:lnTo>
                  <a:lnTo>
                    <a:pt x="958" y="569"/>
                  </a:lnTo>
                  <a:lnTo>
                    <a:pt x="957" y="568"/>
                  </a:lnTo>
                  <a:lnTo>
                    <a:pt x="957" y="567"/>
                  </a:lnTo>
                  <a:lnTo>
                    <a:pt x="956" y="565"/>
                  </a:lnTo>
                  <a:lnTo>
                    <a:pt x="956" y="564"/>
                  </a:lnTo>
                  <a:lnTo>
                    <a:pt x="955" y="563"/>
                  </a:lnTo>
                  <a:lnTo>
                    <a:pt x="954" y="561"/>
                  </a:lnTo>
                  <a:lnTo>
                    <a:pt x="954" y="560"/>
                  </a:lnTo>
                  <a:lnTo>
                    <a:pt x="953" y="559"/>
                  </a:lnTo>
                  <a:lnTo>
                    <a:pt x="952" y="557"/>
                  </a:lnTo>
                  <a:lnTo>
                    <a:pt x="952" y="556"/>
                  </a:lnTo>
                  <a:lnTo>
                    <a:pt x="952" y="556"/>
                  </a:lnTo>
                  <a:lnTo>
                    <a:pt x="927" y="569"/>
                  </a:lnTo>
                  <a:lnTo>
                    <a:pt x="927" y="569"/>
                  </a:lnTo>
                  <a:lnTo>
                    <a:pt x="927" y="570"/>
                  </a:lnTo>
                  <a:lnTo>
                    <a:pt x="928" y="571"/>
                  </a:lnTo>
                  <a:lnTo>
                    <a:pt x="928" y="572"/>
                  </a:lnTo>
                  <a:lnTo>
                    <a:pt x="929" y="573"/>
                  </a:lnTo>
                  <a:lnTo>
                    <a:pt x="930" y="575"/>
                  </a:lnTo>
                  <a:lnTo>
                    <a:pt x="930" y="576"/>
                  </a:lnTo>
                  <a:lnTo>
                    <a:pt x="931" y="577"/>
                  </a:lnTo>
                  <a:lnTo>
                    <a:pt x="931" y="578"/>
                  </a:lnTo>
                  <a:lnTo>
                    <a:pt x="932" y="579"/>
                  </a:lnTo>
                  <a:lnTo>
                    <a:pt x="932" y="581"/>
                  </a:lnTo>
                  <a:lnTo>
                    <a:pt x="933" y="582"/>
                  </a:lnTo>
                  <a:lnTo>
                    <a:pt x="933" y="583"/>
                  </a:lnTo>
                  <a:lnTo>
                    <a:pt x="934" y="584"/>
                  </a:lnTo>
                  <a:lnTo>
                    <a:pt x="934" y="585"/>
                  </a:lnTo>
                  <a:lnTo>
                    <a:pt x="935" y="587"/>
                  </a:lnTo>
                  <a:lnTo>
                    <a:pt x="935" y="588"/>
                  </a:lnTo>
                  <a:lnTo>
                    <a:pt x="936" y="589"/>
                  </a:lnTo>
                  <a:lnTo>
                    <a:pt x="936" y="590"/>
                  </a:lnTo>
                  <a:lnTo>
                    <a:pt x="937" y="592"/>
                  </a:lnTo>
                  <a:lnTo>
                    <a:pt x="937" y="593"/>
                  </a:lnTo>
                  <a:lnTo>
                    <a:pt x="964" y="583"/>
                  </a:lnTo>
                  <a:close/>
                  <a:moveTo>
                    <a:pt x="918" y="506"/>
                  </a:moveTo>
                  <a:lnTo>
                    <a:pt x="918" y="506"/>
                  </a:lnTo>
                  <a:lnTo>
                    <a:pt x="918" y="506"/>
                  </a:lnTo>
                  <a:lnTo>
                    <a:pt x="917" y="505"/>
                  </a:lnTo>
                  <a:lnTo>
                    <a:pt x="916" y="504"/>
                  </a:lnTo>
                  <a:lnTo>
                    <a:pt x="915" y="503"/>
                  </a:lnTo>
                  <a:lnTo>
                    <a:pt x="914" y="501"/>
                  </a:lnTo>
                  <a:lnTo>
                    <a:pt x="913" y="500"/>
                  </a:lnTo>
                  <a:lnTo>
                    <a:pt x="912" y="499"/>
                  </a:lnTo>
                  <a:lnTo>
                    <a:pt x="911" y="498"/>
                  </a:lnTo>
                  <a:lnTo>
                    <a:pt x="910" y="497"/>
                  </a:lnTo>
                  <a:lnTo>
                    <a:pt x="909" y="496"/>
                  </a:lnTo>
                  <a:lnTo>
                    <a:pt x="908" y="495"/>
                  </a:lnTo>
                  <a:lnTo>
                    <a:pt x="907" y="494"/>
                  </a:lnTo>
                  <a:lnTo>
                    <a:pt x="906" y="493"/>
                  </a:lnTo>
                  <a:lnTo>
                    <a:pt x="905" y="492"/>
                  </a:lnTo>
                  <a:lnTo>
                    <a:pt x="904" y="491"/>
                  </a:lnTo>
                  <a:lnTo>
                    <a:pt x="902" y="490"/>
                  </a:lnTo>
                  <a:lnTo>
                    <a:pt x="901" y="489"/>
                  </a:lnTo>
                  <a:lnTo>
                    <a:pt x="900" y="488"/>
                  </a:lnTo>
                  <a:lnTo>
                    <a:pt x="899" y="487"/>
                  </a:lnTo>
                  <a:lnTo>
                    <a:pt x="898" y="486"/>
                  </a:lnTo>
                  <a:lnTo>
                    <a:pt x="897" y="485"/>
                  </a:lnTo>
                  <a:lnTo>
                    <a:pt x="878" y="506"/>
                  </a:lnTo>
                  <a:lnTo>
                    <a:pt x="879" y="507"/>
                  </a:lnTo>
                  <a:lnTo>
                    <a:pt x="880" y="508"/>
                  </a:lnTo>
                  <a:lnTo>
                    <a:pt x="881" y="509"/>
                  </a:lnTo>
                  <a:lnTo>
                    <a:pt x="882" y="509"/>
                  </a:lnTo>
                  <a:lnTo>
                    <a:pt x="883" y="510"/>
                  </a:lnTo>
                  <a:lnTo>
                    <a:pt x="884" y="511"/>
                  </a:lnTo>
                  <a:lnTo>
                    <a:pt x="885" y="512"/>
                  </a:lnTo>
                  <a:lnTo>
                    <a:pt x="886" y="513"/>
                  </a:lnTo>
                  <a:lnTo>
                    <a:pt x="887" y="514"/>
                  </a:lnTo>
                  <a:lnTo>
                    <a:pt x="888" y="515"/>
                  </a:lnTo>
                  <a:lnTo>
                    <a:pt x="889" y="516"/>
                  </a:lnTo>
                  <a:lnTo>
                    <a:pt x="889" y="517"/>
                  </a:lnTo>
                  <a:lnTo>
                    <a:pt x="890" y="518"/>
                  </a:lnTo>
                  <a:lnTo>
                    <a:pt x="891" y="519"/>
                  </a:lnTo>
                  <a:lnTo>
                    <a:pt x="892" y="520"/>
                  </a:lnTo>
                  <a:lnTo>
                    <a:pt x="893" y="521"/>
                  </a:lnTo>
                  <a:lnTo>
                    <a:pt x="894" y="522"/>
                  </a:lnTo>
                  <a:lnTo>
                    <a:pt x="895" y="523"/>
                  </a:lnTo>
                  <a:lnTo>
                    <a:pt x="896" y="523"/>
                  </a:lnTo>
                  <a:lnTo>
                    <a:pt x="897" y="524"/>
                  </a:lnTo>
                  <a:lnTo>
                    <a:pt x="897" y="525"/>
                  </a:lnTo>
                  <a:lnTo>
                    <a:pt x="918" y="506"/>
                  </a:lnTo>
                  <a:close/>
                  <a:moveTo>
                    <a:pt x="848" y="451"/>
                  </a:moveTo>
                  <a:lnTo>
                    <a:pt x="848" y="451"/>
                  </a:lnTo>
                  <a:lnTo>
                    <a:pt x="847" y="450"/>
                  </a:lnTo>
                  <a:lnTo>
                    <a:pt x="846" y="450"/>
                  </a:lnTo>
                  <a:lnTo>
                    <a:pt x="845" y="449"/>
                  </a:lnTo>
                  <a:lnTo>
                    <a:pt x="844" y="448"/>
                  </a:lnTo>
                  <a:lnTo>
                    <a:pt x="842" y="448"/>
                  </a:lnTo>
                  <a:lnTo>
                    <a:pt x="841" y="447"/>
                  </a:lnTo>
                  <a:lnTo>
                    <a:pt x="840" y="446"/>
                  </a:lnTo>
                  <a:lnTo>
                    <a:pt x="838" y="446"/>
                  </a:lnTo>
                  <a:lnTo>
                    <a:pt x="837" y="445"/>
                  </a:lnTo>
                  <a:lnTo>
                    <a:pt x="835" y="445"/>
                  </a:lnTo>
                  <a:lnTo>
                    <a:pt x="834" y="444"/>
                  </a:lnTo>
                  <a:lnTo>
                    <a:pt x="833" y="443"/>
                  </a:lnTo>
                  <a:lnTo>
                    <a:pt x="831" y="443"/>
                  </a:lnTo>
                  <a:lnTo>
                    <a:pt x="830" y="442"/>
                  </a:lnTo>
                  <a:lnTo>
                    <a:pt x="829" y="441"/>
                  </a:lnTo>
                  <a:lnTo>
                    <a:pt x="827" y="441"/>
                  </a:lnTo>
                  <a:lnTo>
                    <a:pt x="826" y="440"/>
                  </a:lnTo>
                  <a:lnTo>
                    <a:pt x="825" y="440"/>
                  </a:lnTo>
                  <a:lnTo>
                    <a:pt x="823" y="439"/>
                  </a:lnTo>
                  <a:lnTo>
                    <a:pt x="822" y="439"/>
                  </a:lnTo>
                  <a:lnTo>
                    <a:pt x="821" y="438"/>
                  </a:lnTo>
                  <a:lnTo>
                    <a:pt x="811" y="465"/>
                  </a:lnTo>
                  <a:lnTo>
                    <a:pt x="812" y="465"/>
                  </a:lnTo>
                  <a:lnTo>
                    <a:pt x="813" y="465"/>
                  </a:lnTo>
                  <a:lnTo>
                    <a:pt x="814" y="466"/>
                  </a:lnTo>
                  <a:lnTo>
                    <a:pt x="815" y="466"/>
                  </a:lnTo>
                  <a:lnTo>
                    <a:pt x="816" y="467"/>
                  </a:lnTo>
                  <a:lnTo>
                    <a:pt x="818" y="467"/>
                  </a:lnTo>
                  <a:lnTo>
                    <a:pt x="819" y="468"/>
                  </a:lnTo>
                  <a:lnTo>
                    <a:pt x="820" y="468"/>
                  </a:lnTo>
                  <a:lnTo>
                    <a:pt x="821" y="469"/>
                  </a:lnTo>
                  <a:lnTo>
                    <a:pt x="823" y="470"/>
                  </a:lnTo>
                  <a:lnTo>
                    <a:pt x="824" y="470"/>
                  </a:lnTo>
                  <a:lnTo>
                    <a:pt x="825" y="471"/>
                  </a:lnTo>
                  <a:lnTo>
                    <a:pt x="826" y="471"/>
                  </a:lnTo>
                  <a:lnTo>
                    <a:pt x="827" y="472"/>
                  </a:lnTo>
                  <a:lnTo>
                    <a:pt x="828" y="472"/>
                  </a:lnTo>
                  <a:lnTo>
                    <a:pt x="830" y="473"/>
                  </a:lnTo>
                  <a:lnTo>
                    <a:pt x="831" y="474"/>
                  </a:lnTo>
                  <a:lnTo>
                    <a:pt x="832" y="474"/>
                  </a:lnTo>
                  <a:lnTo>
                    <a:pt x="833" y="475"/>
                  </a:lnTo>
                  <a:lnTo>
                    <a:pt x="834" y="475"/>
                  </a:lnTo>
                  <a:lnTo>
                    <a:pt x="835" y="476"/>
                  </a:lnTo>
                  <a:lnTo>
                    <a:pt x="848" y="451"/>
                  </a:lnTo>
                  <a:close/>
                  <a:moveTo>
                    <a:pt x="733" y="369"/>
                  </a:moveTo>
                  <a:lnTo>
                    <a:pt x="733" y="369"/>
                  </a:lnTo>
                  <a:cubicBezTo>
                    <a:pt x="568" y="369"/>
                    <a:pt x="435" y="503"/>
                    <a:pt x="435" y="668"/>
                  </a:cubicBezTo>
                  <a:cubicBezTo>
                    <a:pt x="435" y="832"/>
                    <a:pt x="568" y="966"/>
                    <a:pt x="733" y="966"/>
                  </a:cubicBezTo>
                  <a:cubicBezTo>
                    <a:pt x="898" y="966"/>
                    <a:pt x="1031" y="832"/>
                    <a:pt x="1031" y="668"/>
                  </a:cubicBezTo>
                  <a:cubicBezTo>
                    <a:pt x="1031" y="503"/>
                    <a:pt x="898" y="369"/>
                    <a:pt x="733" y="369"/>
                  </a:cubicBezTo>
                  <a:close/>
                  <a:moveTo>
                    <a:pt x="48" y="245"/>
                  </a:moveTo>
                  <a:lnTo>
                    <a:pt x="48" y="245"/>
                  </a:lnTo>
                  <a:cubicBezTo>
                    <a:pt x="106" y="240"/>
                    <a:pt x="164" y="236"/>
                    <a:pt x="222" y="235"/>
                  </a:cubicBezTo>
                  <a:cubicBezTo>
                    <a:pt x="183" y="233"/>
                    <a:pt x="144" y="230"/>
                    <a:pt x="105" y="225"/>
                  </a:cubicBezTo>
                  <a:cubicBezTo>
                    <a:pt x="78" y="223"/>
                    <a:pt x="57" y="204"/>
                    <a:pt x="57" y="178"/>
                  </a:cubicBezTo>
                  <a:cubicBezTo>
                    <a:pt x="57" y="139"/>
                    <a:pt x="57" y="101"/>
                    <a:pt x="57" y="62"/>
                  </a:cubicBezTo>
                  <a:cubicBezTo>
                    <a:pt x="57" y="36"/>
                    <a:pt x="78" y="17"/>
                    <a:pt x="105" y="15"/>
                  </a:cubicBezTo>
                  <a:cubicBezTo>
                    <a:pt x="261" y="0"/>
                    <a:pt x="418" y="0"/>
                    <a:pt x="574" y="15"/>
                  </a:cubicBezTo>
                  <a:cubicBezTo>
                    <a:pt x="600" y="17"/>
                    <a:pt x="622" y="36"/>
                    <a:pt x="622" y="62"/>
                  </a:cubicBezTo>
                  <a:cubicBezTo>
                    <a:pt x="622" y="101"/>
                    <a:pt x="622" y="139"/>
                    <a:pt x="622" y="178"/>
                  </a:cubicBezTo>
                  <a:cubicBezTo>
                    <a:pt x="622" y="204"/>
                    <a:pt x="600" y="223"/>
                    <a:pt x="574" y="225"/>
                  </a:cubicBezTo>
                  <a:cubicBezTo>
                    <a:pt x="518" y="232"/>
                    <a:pt x="461" y="236"/>
                    <a:pt x="404" y="237"/>
                  </a:cubicBezTo>
                  <a:cubicBezTo>
                    <a:pt x="442" y="239"/>
                    <a:pt x="480" y="242"/>
                    <a:pt x="518" y="245"/>
                  </a:cubicBezTo>
                  <a:cubicBezTo>
                    <a:pt x="544" y="248"/>
                    <a:pt x="566" y="267"/>
                    <a:pt x="566" y="293"/>
                  </a:cubicBezTo>
                  <a:lnTo>
                    <a:pt x="566" y="349"/>
                  </a:lnTo>
                  <a:cubicBezTo>
                    <a:pt x="534" y="366"/>
                    <a:pt x="504" y="388"/>
                    <a:pt x="479" y="413"/>
                  </a:cubicBezTo>
                  <a:cubicBezTo>
                    <a:pt x="463" y="429"/>
                    <a:pt x="449" y="446"/>
                    <a:pt x="437" y="464"/>
                  </a:cubicBezTo>
                  <a:cubicBezTo>
                    <a:pt x="307" y="473"/>
                    <a:pt x="178" y="470"/>
                    <a:pt x="48" y="456"/>
                  </a:cubicBezTo>
                  <a:cubicBezTo>
                    <a:pt x="22" y="453"/>
                    <a:pt x="0" y="435"/>
                    <a:pt x="0" y="409"/>
                  </a:cubicBezTo>
                  <a:cubicBezTo>
                    <a:pt x="0" y="370"/>
                    <a:pt x="0" y="332"/>
                    <a:pt x="0" y="293"/>
                  </a:cubicBezTo>
                  <a:cubicBezTo>
                    <a:pt x="0" y="267"/>
                    <a:pt x="22" y="248"/>
                    <a:pt x="48" y="2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5" name="TextBox 54"/>
          <p:cNvSpPr txBox="1"/>
          <p:nvPr/>
        </p:nvSpPr>
        <p:spPr>
          <a:xfrm>
            <a:off x="406400" y="3751903"/>
            <a:ext cx="2659148" cy="523220"/>
          </a:xfrm>
          <a:prstGeom prst="rect">
            <a:avLst/>
          </a:prstGeom>
          <a:noFill/>
        </p:spPr>
        <p:txBody>
          <a:bodyPr wrap="square" rtlCol="0">
            <a:spAutoFit/>
          </a:bodyPr>
          <a:lstStyle/>
          <a:p>
            <a:pPr algn="ctr"/>
            <a:r>
              <a:rPr lang="zh-CN" altLang="en-US" sz="2800" b="1" dirty="0" smtClean="0">
                <a:solidFill>
                  <a:schemeClr val="accent1"/>
                </a:solidFill>
                <a:latin typeface="微软雅黑"/>
                <a:ea typeface="微软雅黑"/>
              </a:rPr>
              <a:t>行业介绍</a:t>
            </a:r>
            <a:endParaRPr lang="zh-CN" altLang="en-US" sz="2800" b="1" dirty="0">
              <a:solidFill>
                <a:schemeClr val="accent1"/>
              </a:solidFill>
              <a:latin typeface="微软雅黑"/>
              <a:ea typeface="微软雅黑"/>
            </a:endParaRPr>
          </a:p>
        </p:txBody>
      </p:sp>
      <p:sp>
        <p:nvSpPr>
          <p:cNvPr id="61" name="TextBox 60"/>
          <p:cNvSpPr txBox="1"/>
          <p:nvPr/>
        </p:nvSpPr>
        <p:spPr>
          <a:xfrm>
            <a:off x="3362077" y="3751903"/>
            <a:ext cx="2613094" cy="523220"/>
          </a:xfrm>
          <a:prstGeom prst="rect">
            <a:avLst/>
          </a:prstGeom>
          <a:noFill/>
        </p:spPr>
        <p:txBody>
          <a:bodyPr wrap="square" rtlCol="0">
            <a:spAutoFit/>
          </a:bodyPr>
          <a:lstStyle>
            <a:defPPr>
              <a:defRPr lang="zh-CN"/>
            </a:defPPr>
            <a:lvl1pPr algn="ctr">
              <a:defRPr sz="2800" b="1">
                <a:solidFill>
                  <a:schemeClr val="accent1"/>
                </a:solidFill>
                <a:latin typeface="微软雅黑"/>
                <a:ea typeface="微软雅黑"/>
              </a:defRPr>
            </a:lvl1pPr>
          </a:lstStyle>
          <a:p>
            <a:r>
              <a:rPr lang="zh-CN" altLang="en-US" dirty="0" smtClean="0"/>
              <a:t>领军企业简介</a:t>
            </a:r>
            <a:endParaRPr lang="zh-CN" altLang="en-US" dirty="0"/>
          </a:p>
        </p:txBody>
      </p:sp>
      <p:sp>
        <p:nvSpPr>
          <p:cNvPr id="63" name="TextBox 62"/>
          <p:cNvSpPr txBox="1"/>
          <p:nvPr/>
        </p:nvSpPr>
        <p:spPr>
          <a:xfrm>
            <a:off x="6386413" y="3751903"/>
            <a:ext cx="2158026" cy="523220"/>
          </a:xfrm>
          <a:prstGeom prst="rect">
            <a:avLst/>
          </a:prstGeom>
          <a:noFill/>
        </p:spPr>
        <p:txBody>
          <a:bodyPr wrap="square" rtlCol="0">
            <a:spAutoFit/>
          </a:bodyPr>
          <a:lstStyle>
            <a:defPPr>
              <a:defRPr lang="zh-CN"/>
            </a:defPPr>
            <a:lvl1pPr algn="ctr">
              <a:defRPr sz="2800" b="1">
                <a:solidFill>
                  <a:schemeClr val="accent1"/>
                </a:solidFill>
                <a:latin typeface="微软雅黑"/>
                <a:ea typeface="微软雅黑"/>
              </a:defRPr>
            </a:lvl1pPr>
          </a:lstStyle>
          <a:p>
            <a:r>
              <a:rPr lang="zh-CN" altLang="en-US" dirty="0" smtClean="0"/>
              <a:t>职业介绍</a:t>
            </a:r>
            <a:endParaRPr lang="zh-CN" altLang="en-US" dirty="0"/>
          </a:p>
        </p:txBody>
      </p:sp>
      <p:sp>
        <p:nvSpPr>
          <p:cNvPr id="64" name="TextBox 63"/>
          <p:cNvSpPr txBox="1"/>
          <p:nvPr/>
        </p:nvSpPr>
        <p:spPr>
          <a:xfrm>
            <a:off x="9459767" y="3751903"/>
            <a:ext cx="2158026" cy="523220"/>
          </a:xfrm>
          <a:prstGeom prst="rect">
            <a:avLst/>
          </a:prstGeom>
          <a:noFill/>
        </p:spPr>
        <p:txBody>
          <a:bodyPr wrap="square" rtlCol="0">
            <a:spAutoFit/>
          </a:bodyPr>
          <a:lstStyle>
            <a:defPPr>
              <a:defRPr lang="zh-CN"/>
            </a:defPPr>
            <a:lvl1pPr algn="ctr">
              <a:defRPr sz="2800" b="1">
                <a:solidFill>
                  <a:schemeClr val="accent1"/>
                </a:solidFill>
                <a:latin typeface="微软雅黑"/>
                <a:ea typeface="微软雅黑"/>
              </a:defRPr>
            </a:lvl1pPr>
          </a:lstStyle>
          <a:p>
            <a:r>
              <a:rPr lang="zh-CN" altLang="en-US" dirty="0" smtClean="0"/>
              <a:t>个人感想</a:t>
            </a:r>
            <a:endParaRPr lang="zh-CN" altLang="en-US" dirty="0"/>
          </a:p>
        </p:txBody>
      </p:sp>
    </p:spTree>
    <p:extLst>
      <p:ext uri="{BB962C8B-B14F-4D97-AF65-F5344CB8AC3E}">
        <p14:creationId xmlns:p14="http://schemas.microsoft.com/office/powerpoint/2010/main" val="3271003766"/>
      </p:ext>
    </p:extLst>
  </p:cSld>
  <p:clrMapOvr>
    <a:masterClrMapping/>
  </p:clrMapOvr>
  <p:transition spd="slow" advTm="14932">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0000">
                                          <p:cBhvr additive="base">
                                            <p:cTn id="7" dur="100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112"/>
                                            </p:tgtEl>
                                            <p:attrNameLst>
                                              <p:attrName>style.visibility</p:attrName>
                                            </p:attrNameLst>
                                          </p:cBhvr>
                                          <p:to>
                                            <p:strVal val="visible"/>
                                          </p:to>
                                        </p:set>
                                        <p:anim calcmode="lin" valueType="num">
                                          <p:cBhvr additive="base">
                                            <p:cTn id="12" dur="500" fill="hold"/>
                                            <p:tgtEl>
                                              <p:spTgt spid="112"/>
                                            </p:tgtEl>
                                            <p:attrNameLst>
                                              <p:attrName>ppt_x</p:attrName>
                                            </p:attrNameLst>
                                          </p:cBhvr>
                                          <p:tavLst>
                                            <p:tav tm="0">
                                              <p:val>
                                                <p:strVal val="0-#ppt_w/2"/>
                                              </p:val>
                                            </p:tav>
                                            <p:tav tm="100000">
                                              <p:val>
                                                <p:strVal val="#ppt_x"/>
                                              </p:val>
                                            </p:tav>
                                          </p:tavLst>
                                        </p:anim>
                                        <p:anim calcmode="lin" valueType="num">
                                          <p:cBhvr additive="base">
                                            <p:cTn id="13" dur="500" fill="hold"/>
                                            <p:tgtEl>
                                              <p:spTgt spid="112"/>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31" presetClass="entr" presetSubtype="0" fill="hold" grpId="0" nodeType="afterEffect">
                                      <p:stCondLst>
                                        <p:cond delay="0"/>
                                      </p:stCondLst>
                                      <p:childTnLst>
                                        <p:set>
                                          <p:cBhvr>
                                            <p:cTn id="16" dur="1" fill="hold">
                                              <p:stCondLst>
                                                <p:cond delay="0"/>
                                              </p:stCondLst>
                                            </p:cTn>
                                            <p:tgtEl>
                                              <p:spTgt spid="113"/>
                                            </p:tgtEl>
                                            <p:attrNameLst>
                                              <p:attrName>style.visibility</p:attrName>
                                            </p:attrNameLst>
                                          </p:cBhvr>
                                          <p:to>
                                            <p:strVal val="visible"/>
                                          </p:to>
                                        </p:set>
                                        <p:anim calcmode="lin" valueType="num">
                                          <p:cBhvr>
                                            <p:cTn id="17" dur="400" fill="hold"/>
                                            <p:tgtEl>
                                              <p:spTgt spid="113"/>
                                            </p:tgtEl>
                                            <p:attrNameLst>
                                              <p:attrName>ppt_w</p:attrName>
                                            </p:attrNameLst>
                                          </p:cBhvr>
                                          <p:tavLst>
                                            <p:tav tm="0">
                                              <p:val>
                                                <p:fltVal val="0"/>
                                              </p:val>
                                            </p:tav>
                                            <p:tav tm="100000">
                                              <p:val>
                                                <p:strVal val="#ppt_w"/>
                                              </p:val>
                                            </p:tav>
                                          </p:tavLst>
                                        </p:anim>
                                        <p:anim calcmode="lin" valueType="num">
                                          <p:cBhvr>
                                            <p:cTn id="18" dur="400" fill="hold"/>
                                            <p:tgtEl>
                                              <p:spTgt spid="113"/>
                                            </p:tgtEl>
                                            <p:attrNameLst>
                                              <p:attrName>ppt_h</p:attrName>
                                            </p:attrNameLst>
                                          </p:cBhvr>
                                          <p:tavLst>
                                            <p:tav tm="0">
                                              <p:val>
                                                <p:fltVal val="0"/>
                                              </p:val>
                                            </p:tav>
                                            <p:tav tm="100000">
                                              <p:val>
                                                <p:strVal val="#ppt_h"/>
                                              </p:val>
                                            </p:tav>
                                          </p:tavLst>
                                        </p:anim>
                                        <p:anim calcmode="lin" valueType="num">
                                          <p:cBhvr>
                                            <p:cTn id="19" dur="400" fill="hold"/>
                                            <p:tgtEl>
                                              <p:spTgt spid="113"/>
                                            </p:tgtEl>
                                            <p:attrNameLst>
                                              <p:attrName>style.rotation</p:attrName>
                                            </p:attrNameLst>
                                          </p:cBhvr>
                                          <p:tavLst>
                                            <p:tav tm="0">
                                              <p:val>
                                                <p:fltVal val="90"/>
                                              </p:val>
                                            </p:tav>
                                            <p:tav tm="100000">
                                              <p:val>
                                                <p:fltVal val="0"/>
                                              </p:val>
                                            </p:tav>
                                          </p:tavLst>
                                        </p:anim>
                                        <p:animEffect transition="in" filter="fade">
                                          <p:cBhvr>
                                            <p:cTn id="20" dur="400"/>
                                            <p:tgtEl>
                                              <p:spTgt spid="113"/>
                                            </p:tgtEl>
                                          </p:cBhvr>
                                        </p:animEffect>
                                      </p:childTnLst>
                                    </p:cTn>
                                  </p:par>
                                </p:childTnLst>
                              </p:cTn>
                            </p:par>
                            <p:par>
                              <p:cTn id="21" fill="hold">
                                <p:stCondLst>
                                  <p:cond delay="1900"/>
                                </p:stCondLst>
                                <p:childTnLst>
                                  <p:par>
                                    <p:cTn id="22" presetID="22" presetClass="entr" presetSubtype="8" fill="hold" grpId="0" nodeType="afterEffect">
                                      <p:stCondLst>
                                        <p:cond delay="0"/>
                                      </p:stCondLst>
                                      <p:childTnLst>
                                        <p:set>
                                          <p:cBhvr>
                                            <p:cTn id="23" dur="1" fill="hold">
                                              <p:stCondLst>
                                                <p:cond delay="0"/>
                                              </p:stCondLst>
                                            </p:cTn>
                                            <p:tgtEl>
                                              <p:spTgt spid="115"/>
                                            </p:tgtEl>
                                            <p:attrNameLst>
                                              <p:attrName>style.visibility</p:attrName>
                                            </p:attrNameLst>
                                          </p:cBhvr>
                                          <p:to>
                                            <p:strVal val="visible"/>
                                          </p:to>
                                        </p:set>
                                        <p:animEffect transition="in" filter="wipe(left)">
                                          <p:cBhvr>
                                            <p:cTn id="24" dur="500"/>
                                            <p:tgtEl>
                                              <p:spTgt spid="11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wipe(left)">
                                          <p:cBhvr>
                                            <p:cTn id="27" dur="500"/>
                                            <p:tgtEl>
                                              <p:spTgt spid="114"/>
                                            </p:tgtEl>
                                          </p:cBhvr>
                                        </p:animEffect>
                                      </p:childTnLst>
                                    </p:cTn>
                                  </p:par>
                                </p:childTnLst>
                              </p:cTn>
                            </p:par>
                            <p:par>
                              <p:cTn id="28" fill="hold">
                                <p:stCondLst>
                                  <p:cond delay="2400"/>
                                </p:stCondLst>
                                <p:childTnLst>
                                  <p:par>
                                    <p:cTn id="29" presetID="47" presetClass="entr" presetSubtype="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par>
                              <p:cTn id="34" fill="hold">
                                <p:stCondLst>
                                  <p:cond delay="3400"/>
                                </p:stCondLst>
                                <p:childTnLst>
                                  <p:par>
                                    <p:cTn id="35" presetID="56" presetClass="entr" presetSubtype="0" fill="hold" grpId="0" nodeType="afterEffect">
                                      <p:stCondLst>
                                        <p:cond delay="0"/>
                                      </p:stCondLst>
                                      <p:iterate type="lt">
                                        <p:tmPct val="10000"/>
                                      </p:iterate>
                                      <p:childTnLst>
                                        <p:set>
                                          <p:cBhvr>
                                            <p:cTn id="36" dur="1" fill="hold">
                                              <p:stCondLst>
                                                <p:cond delay="0"/>
                                              </p:stCondLst>
                                            </p:cTn>
                                            <p:tgtEl>
                                              <p:spTgt spid="55"/>
                                            </p:tgtEl>
                                            <p:attrNameLst>
                                              <p:attrName>style.visibility</p:attrName>
                                            </p:attrNameLst>
                                          </p:cBhvr>
                                          <p:to>
                                            <p:strVal val="visible"/>
                                          </p:to>
                                        </p:set>
                                        <p:anim by="(-#ppt_w*2)" calcmode="lin" valueType="num">
                                          <p:cBhvr rctx="PPT">
                                            <p:cTn id="37" dur="250" autoRev="1" fill="hold">
                                              <p:stCondLst>
                                                <p:cond delay="0"/>
                                              </p:stCondLst>
                                            </p:cTn>
                                            <p:tgtEl>
                                              <p:spTgt spid="55"/>
                                            </p:tgtEl>
                                            <p:attrNameLst>
                                              <p:attrName>ppt_w</p:attrName>
                                            </p:attrNameLst>
                                          </p:cBhvr>
                                        </p:anim>
                                        <p:anim by="(#ppt_w*0.50)" calcmode="lin" valueType="num">
                                          <p:cBhvr>
                                            <p:cTn id="38" dur="250" decel="50000" autoRev="1" fill="hold">
                                              <p:stCondLst>
                                                <p:cond delay="0"/>
                                              </p:stCondLst>
                                            </p:cTn>
                                            <p:tgtEl>
                                              <p:spTgt spid="55"/>
                                            </p:tgtEl>
                                            <p:attrNameLst>
                                              <p:attrName>ppt_x</p:attrName>
                                            </p:attrNameLst>
                                          </p:cBhvr>
                                        </p:anim>
                                        <p:anim from="(-#ppt_h/2)" to="(#ppt_y)" calcmode="lin" valueType="num">
                                          <p:cBhvr>
                                            <p:cTn id="39" dur="500" fill="hold">
                                              <p:stCondLst>
                                                <p:cond delay="0"/>
                                              </p:stCondLst>
                                            </p:cTn>
                                            <p:tgtEl>
                                              <p:spTgt spid="55"/>
                                            </p:tgtEl>
                                            <p:attrNameLst>
                                              <p:attrName>ppt_y</p:attrName>
                                            </p:attrNameLst>
                                          </p:cBhvr>
                                        </p:anim>
                                        <p:animRot by="21600000">
                                          <p:cBhvr>
                                            <p:cTn id="40" dur="500" fill="hold">
                                              <p:stCondLst>
                                                <p:cond delay="0"/>
                                              </p:stCondLst>
                                            </p:cTn>
                                            <p:tgtEl>
                                              <p:spTgt spid="55"/>
                                            </p:tgtEl>
                                            <p:attrNameLst>
                                              <p:attrName>r</p:attrName>
                                            </p:attrNameLst>
                                          </p:cBhvr>
                                        </p:animRot>
                                      </p:childTnLst>
                                    </p:cTn>
                                  </p:par>
                                </p:childTnLst>
                              </p:cTn>
                            </p:par>
                            <p:par>
                              <p:cTn id="41" fill="hold">
                                <p:stCondLst>
                                  <p:cond delay="4050"/>
                                </p:stCondLst>
                                <p:childTnLst>
                                  <p:par>
                                    <p:cTn id="42" presetID="47" presetClass="entr" presetSubtype="0"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anim calcmode="lin" valueType="num">
                                          <p:cBhvr>
                                            <p:cTn id="45" dur="1000" fill="hold"/>
                                            <p:tgtEl>
                                              <p:spTgt spid="17"/>
                                            </p:tgtEl>
                                            <p:attrNameLst>
                                              <p:attrName>ppt_x</p:attrName>
                                            </p:attrNameLst>
                                          </p:cBhvr>
                                          <p:tavLst>
                                            <p:tav tm="0">
                                              <p:val>
                                                <p:strVal val="#ppt_x"/>
                                              </p:val>
                                            </p:tav>
                                            <p:tav tm="100000">
                                              <p:val>
                                                <p:strVal val="#ppt_x"/>
                                              </p:val>
                                            </p:tav>
                                          </p:tavLst>
                                        </p:anim>
                                        <p:anim calcmode="lin" valueType="num">
                                          <p:cBhvr>
                                            <p:cTn id="46" dur="1000" fill="hold"/>
                                            <p:tgtEl>
                                              <p:spTgt spid="17"/>
                                            </p:tgtEl>
                                            <p:attrNameLst>
                                              <p:attrName>ppt_y</p:attrName>
                                            </p:attrNameLst>
                                          </p:cBhvr>
                                          <p:tavLst>
                                            <p:tav tm="0">
                                              <p:val>
                                                <p:strVal val="#ppt_y-.1"/>
                                              </p:val>
                                            </p:tav>
                                            <p:tav tm="100000">
                                              <p:val>
                                                <p:strVal val="#ppt_y"/>
                                              </p:val>
                                            </p:tav>
                                          </p:tavLst>
                                        </p:anim>
                                      </p:childTnLst>
                                    </p:cTn>
                                  </p:par>
                                </p:childTnLst>
                              </p:cTn>
                            </p:par>
                            <p:par>
                              <p:cTn id="47" fill="hold">
                                <p:stCondLst>
                                  <p:cond delay="5050"/>
                                </p:stCondLst>
                                <p:childTnLst>
                                  <p:par>
                                    <p:cTn id="48" presetID="56" presetClass="entr" presetSubtype="0" fill="hold" grpId="0" nodeType="afterEffect">
                                      <p:stCondLst>
                                        <p:cond delay="0"/>
                                      </p:stCondLst>
                                      <p:iterate type="lt">
                                        <p:tmPct val="10000"/>
                                      </p:iterate>
                                      <p:childTnLst>
                                        <p:set>
                                          <p:cBhvr>
                                            <p:cTn id="49" dur="1" fill="hold">
                                              <p:stCondLst>
                                                <p:cond delay="0"/>
                                              </p:stCondLst>
                                            </p:cTn>
                                            <p:tgtEl>
                                              <p:spTgt spid="61"/>
                                            </p:tgtEl>
                                            <p:attrNameLst>
                                              <p:attrName>style.visibility</p:attrName>
                                            </p:attrNameLst>
                                          </p:cBhvr>
                                          <p:to>
                                            <p:strVal val="visible"/>
                                          </p:to>
                                        </p:set>
                                        <p:anim by="(-#ppt_w*2)" calcmode="lin" valueType="num">
                                          <p:cBhvr rctx="PPT">
                                            <p:cTn id="50" dur="250" autoRev="1" fill="hold">
                                              <p:stCondLst>
                                                <p:cond delay="0"/>
                                              </p:stCondLst>
                                            </p:cTn>
                                            <p:tgtEl>
                                              <p:spTgt spid="61"/>
                                            </p:tgtEl>
                                            <p:attrNameLst>
                                              <p:attrName>ppt_w</p:attrName>
                                            </p:attrNameLst>
                                          </p:cBhvr>
                                        </p:anim>
                                        <p:anim by="(#ppt_w*0.50)" calcmode="lin" valueType="num">
                                          <p:cBhvr>
                                            <p:cTn id="51" dur="250" decel="50000" autoRev="1" fill="hold">
                                              <p:stCondLst>
                                                <p:cond delay="0"/>
                                              </p:stCondLst>
                                            </p:cTn>
                                            <p:tgtEl>
                                              <p:spTgt spid="61"/>
                                            </p:tgtEl>
                                            <p:attrNameLst>
                                              <p:attrName>ppt_x</p:attrName>
                                            </p:attrNameLst>
                                          </p:cBhvr>
                                        </p:anim>
                                        <p:anim from="(-#ppt_h/2)" to="(#ppt_y)" calcmode="lin" valueType="num">
                                          <p:cBhvr>
                                            <p:cTn id="52" dur="500" fill="hold">
                                              <p:stCondLst>
                                                <p:cond delay="0"/>
                                              </p:stCondLst>
                                            </p:cTn>
                                            <p:tgtEl>
                                              <p:spTgt spid="61"/>
                                            </p:tgtEl>
                                            <p:attrNameLst>
                                              <p:attrName>ppt_y</p:attrName>
                                            </p:attrNameLst>
                                          </p:cBhvr>
                                        </p:anim>
                                        <p:animRot by="21600000">
                                          <p:cBhvr>
                                            <p:cTn id="53" dur="500" fill="hold">
                                              <p:stCondLst>
                                                <p:cond delay="0"/>
                                              </p:stCondLst>
                                            </p:cTn>
                                            <p:tgtEl>
                                              <p:spTgt spid="61"/>
                                            </p:tgtEl>
                                            <p:attrNameLst>
                                              <p:attrName>r</p:attrName>
                                            </p:attrNameLst>
                                          </p:cBhvr>
                                        </p:animRot>
                                      </p:childTnLst>
                                    </p:cTn>
                                  </p:par>
                                </p:childTnLst>
                              </p:cTn>
                            </p:par>
                            <p:par>
                              <p:cTn id="54" fill="hold">
                                <p:stCondLst>
                                  <p:cond delay="5800"/>
                                </p:stCondLst>
                                <p:childTnLst>
                                  <p:par>
                                    <p:cTn id="55" presetID="47" presetClass="entr" presetSubtype="0" fill="hold"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1000"/>
                                            <p:tgtEl>
                                              <p:spTgt spid="19"/>
                                            </p:tgtEl>
                                          </p:cBhvr>
                                        </p:animEffect>
                                        <p:anim calcmode="lin" valueType="num">
                                          <p:cBhvr>
                                            <p:cTn id="58" dur="1000" fill="hold"/>
                                            <p:tgtEl>
                                              <p:spTgt spid="19"/>
                                            </p:tgtEl>
                                            <p:attrNameLst>
                                              <p:attrName>ppt_x</p:attrName>
                                            </p:attrNameLst>
                                          </p:cBhvr>
                                          <p:tavLst>
                                            <p:tav tm="0">
                                              <p:val>
                                                <p:strVal val="#ppt_x"/>
                                              </p:val>
                                            </p:tav>
                                            <p:tav tm="100000">
                                              <p:val>
                                                <p:strVal val="#ppt_x"/>
                                              </p:val>
                                            </p:tav>
                                          </p:tavLst>
                                        </p:anim>
                                        <p:anim calcmode="lin" valueType="num">
                                          <p:cBhvr>
                                            <p:cTn id="59" dur="1000" fill="hold"/>
                                            <p:tgtEl>
                                              <p:spTgt spid="19"/>
                                            </p:tgtEl>
                                            <p:attrNameLst>
                                              <p:attrName>ppt_y</p:attrName>
                                            </p:attrNameLst>
                                          </p:cBhvr>
                                          <p:tavLst>
                                            <p:tav tm="0">
                                              <p:val>
                                                <p:strVal val="#ppt_y-.1"/>
                                              </p:val>
                                            </p:tav>
                                            <p:tav tm="100000">
                                              <p:val>
                                                <p:strVal val="#ppt_y"/>
                                              </p:val>
                                            </p:tav>
                                          </p:tavLst>
                                        </p:anim>
                                      </p:childTnLst>
                                    </p:cTn>
                                  </p:par>
                                </p:childTnLst>
                              </p:cTn>
                            </p:par>
                            <p:par>
                              <p:cTn id="60" fill="hold">
                                <p:stCondLst>
                                  <p:cond delay="6800"/>
                                </p:stCondLst>
                                <p:childTnLst>
                                  <p:par>
                                    <p:cTn id="61" presetID="56" presetClass="entr" presetSubtype="0" fill="hold" grpId="0" nodeType="afterEffect">
                                      <p:stCondLst>
                                        <p:cond delay="0"/>
                                      </p:stCondLst>
                                      <p:iterate type="lt">
                                        <p:tmPct val="10000"/>
                                      </p:iterate>
                                      <p:childTnLst>
                                        <p:set>
                                          <p:cBhvr>
                                            <p:cTn id="62" dur="1" fill="hold">
                                              <p:stCondLst>
                                                <p:cond delay="0"/>
                                              </p:stCondLst>
                                            </p:cTn>
                                            <p:tgtEl>
                                              <p:spTgt spid="63"/>
                                            </p:tgtEl>
                                            <p:attrNameLst>
                                              <p:attrName>style.visibility</p:attrName>
                                            </p:attrNameLst>
                                          </p:cBhvr>
                                          <p:to>
                                            <p:strVal val="visible"/>
                                          </p:to>
                                        </p:set>
                                        <p:anim by="(-#ppt_w*2)" calcmode="lin" valueType="num">
                                          <p:cBhvr rctx="PPT">
                                            <p:cTn id="63" dur="250" autoRev="1" fill="hold">
                                              <p:stCondLst>
                                                <p:cond delay="0"/>
                                              </p:stCondLst>
                                            </p:cTn>
                                            <p:tgtEl>
                                              <p:spTgt spid="63"/>
                                            </p:tgtEl>
                                            <p:attrNameLst>
                                              <p:attrName>ppt_w</p:attrName>
                                            </p:attrNameLst>
                                          </p:cBhvr>
                                        </p:anim>
                                        <p:anim by="(#ppt_w*0.50)" calcmode="lin" valueType="num">
                                          <p:cBhvr>
                                            <p:cTn id="64" dur="250" decel="50000" autoRev="1" fill="hold">
                                              <p:stCondLst>
                                                <p:cond delay="0"/>
                                              </p:stCondLst>
                                            </p:cTn>
                                            <p:tgtEl>
                                              <p:spTgt spid="63"/>
                                            </p:tgtEl>
                                            <p:attrNameLst>
                                              <p:attrName>ppt_x</p:attrName>
                                            </p:attrNameLst>
                                          </p:cBhvr>
                                        </p:anim>
                                        <p:anim from="(-#ppt_h/2)" to="(#ppt_y)" calcmode="lin" valueType="num">
                                          <p:cBhvr>
                                            <p:cTn id="65" dur="500" fill="hold">
                                              <p:stCondLst>
                                                <p:cond delay="0"/>
                                              </p:stCondLst>
                                            </p:cTn>
                                            <p:tgtEl>
                                              <p:spTgt spid="63"/>
                                            </p:tgtEl>
                                            <p:attrNameLst>
                                              <p:attrName>ppt_y</p:attrName>
                                            </p:attrNameLst>
                                          </p:cBhvr>
                                        </p:anim>
                                        <p:animRot by="21600000">
                                          <p:cBhvr>
                                            <p:cTn id="66" dur="500" fill="hold">
                                              <p:stCondLst>
                                                <p:cond delay="0"/>
                                              </p:stCondLst>
                                            </p:cTn>
                                            <p:tgtEl>
                                              <p:spTgt spid="63"/>
                                            </p:tgtEl>
                                            <p:attrNameLst>
                                              <p:attrName>r</p:attrName>
                                            </p:attrNameLst>
                                          </p:cBhvr>
                                        </p:animRot>
                                      </p:childTnLst>
                                    </p:cTn>
                                  </p:par>
                                </p:childTnLst>
                              </p:cTn>
                            </p:par>
                            <p:par>
                              <p:cTn id="67" fill="hold">
                                <p:stCondLst>
                                  <p:cond delay="7450"/>
                                </p:stCondLst>
                                <p:childTnLst>
                                  <p:par>
                                    <p:cTn id="68" presetID="47" presetClass="entr" presetSubtype="0" fill="hold" nodeType="after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1000"/>
                                            <p:tgtEl>
                                              <p:spTgt spid="20"/>
                                            </p:tgtEl>
                                          </p:cBhvr>
                                        </p:animEffect>
                                        <p:anim calcmode="lin" valueType="num">
                                          <p:cBhvr>
                                            <p:cTn id="71" dur="1000" fill="hold"/>
                                            <p:tgtEl>
                                              <p:spTgt spid="20"/>
                                            </p:tgtEl>
                                            <p:attrNameLst>
                                              <p:attrName>ppt_x</p:attrName>
                                            </p:attrNameLst>
                                          </p:cBhvr>
                                          <p:tavLst>
                                            <p:tav tm="0">
                                              <p:val>
                                                <p:strVal val="#ppt_x"/>
                                              </p:val>
                                            </p:tav>
                                            <p:tav tm="100000">
                                              <p:val>
                                                <p:strVal val="#ppt_x"/>
                                              </p:val>
                                            </p:tav>
                                          </p:tavLst>
                                        </p:anim>
                                        <p:anim calcmode="lin" valueType="num">
                                          <p:cBhvr>
                                            <p:cTn id="72" dur="1000" fill="hold"/>
                                            <p:tgtEl>
                                              <p:spTgt spid="20"/>
                                            </p:tgtEl>
                                            <p:attrNameLst>
                                              <p:attrName>ppt_y</p:attrName>
                                            </p:attrNameLst>
                                          </p:cBhvr>
                                          <p:tavLst>
                                            <p:tav tm="0">
                                              <p:val>
                                                <p:strVal val="#ppt_y-.1"/>
                                              </p:val>
                                            </p:tav>
                                            <p:tav tm="100000">
                                              <p:val>
                                                <p:strVal val="#ppt_y"/>
                                              </p:val>
                                            </p:tav>
                                          </p:tavLst>
                                        </p:anim>
                                      </p:childTnLst>
                                    </p:cTn>
                                  </p:par>
                                </p:childTnLst>
                              </p:cTn>
                            </p:par>
                            <p:par>
                              <p:cTn id="73" fill="hold">
                                <p:stCondLst>
                                  <p:cond delay="8450"/>
                                </p:stCondLst>
                                <p:childTnLst>
                                  <p:par>
                                    <p:cTn id="74" presetID="56" presetClass="entr" presetSubtype="0" fill="hold" grpId="0" nodeType="afterEffect">
                                      <p:stCondLst>
                                        <p:cond delay="0"/>
                                      </p:stCondLst>
                                      <p:iterate type="lt">
                                        <p:tmPct val="10000"/>
                                      </p:iterate>
                                      <p:childTnLst>
                                        <p:set>
                                          <p:cBhvr>
                                            <p:cTn id="75" dur="1" fill="hold">
                                              <p:stCondLst>
                                                <p:cond delay="0"/>
                                              </p:stCondLst>
                                            </p:cTn>
                                            <p:tgtEl>
                                              <p:spTgt spid="64"/>
                                            </p:tgtEl>
                                            <p:attrNameLst>
                                              <p:attrName>style.visibility</p:attrName>
                                            </p:attrNameLst>
                                          </p:cBhvr>
                                          <p:to>
                                            <p:strVal val="visible"/>
                                          </p:to>
                                        </p:set>
                                        <p:anim by="(-#ppt_w*2)" calcmode="lin" valueType="num">
                                          <p:cBhvr rctx="PPT">
                                            <p:cTn id="76" dur="250" autoRev="1" fill="hold">
                                              <p:stCondLst>
                                                <p:cond delay="0"/>
                                              </p:stCondLst>
                                            </p:cTn>
                                            <p:tgtEl>
                                              <p:spTgt spid="64"/>
                                            </p:tgtEl>
                                            <p:attrNameLst>
                                              <p:attrName>ppt_w</p:attrName>
                                            </p:attrNameLst>
                                          </p:cBhvr>
                                        </p:anim>
                                        <p:anim by="(#ppt_w*0.50)" calcmode="lin" valueType="num">
                                          <p:cBhvr>
                                            <p:cTn id="77" dur="250" decel="50000" autoRev="1" fill="hold">
                                              <p:stCondLst>
                                                <p:cond delay="0"/>
                                              </p:stCondLst>
                                            </p:cTn>
                                            <p:tgtEl>
                                              <p:spTgt spid="64"/>
                                            </p:tgtEl>
                                            <p:attrNameLst>
                                              <p:attrName>ppt_x</p:attrName>
                                            </p:attrNameLst>
                                          </p:cBhvr>
                                        </p:anim>
                                        <p:anim from="(-#ppt_h/2)" to="(#ppt_y)" calcmode="lin" valueType="num">
                                          <p:cBhvr>
                                            <p:cTn id="78" dur="500" fill="hold">
                                              <p:stCondLst>
                                                <p:cond delay="0"/>
                                              </p:stCondLst>
                                            </p:cTn>
                                            <p:tgtEl>
                                              <p:spTgt spid="64"/>
                                            </p:tgtEl>
                                            <p:attrNameLst>
                                              <p:attrName>ppt_y</p:attrName>
                                            </p:attrNameLst>
                                          </p:cBhvr>
                                        </p:anim>
                                        <p:animRot by="21600000">
                                          <p:cBhvr>
                                            <p:cTn id="79" dur="500" fill="hold">
                                              <p:stCondLst>
                                                <p:cond delay="0"/>
                                              </p:stCondLst>
                                            </p:cTn>
                                            <p:tgtEl>
                                              <p:spTgt spid="6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2" grpId="0" animBg="1"/>
          <p:bldP spid="113" grpId="0" animBg="1"/>
          <p:bldP spid="114" grpId="0" animBg="1"/>
          <p:bldP spid="115" grpId="0" animBg="1"/>
          <p:bldP spid="55" grpId="0"/>
          <p:bldP spid="61" grpId="0"/>
          <p:bldP spid="63" grpId="0"/>
          <p:bldP spid="6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112"/>
                                            </p:tgtEl>
                                            <p:attrNameLst>
                                              <p:attrName>style.visibility</p:attrName>
                                            </p:attrNameLst>
                                          </p:cBhvr>
                                          <p:to>
                                            <p:strVal val="visible"/>
                                          </p:to>
                                        </p:set>
                                        <p:anim calcmode="lin" valueType="num">
                                          <p:cBhvr additive="base">
                                            <p:cTn id="12" dur="500" fill="hold"/>
                                            <p:tgtEl>
                                              <p:spTgt spid="112"/>
                                            </p:tgtEl>
                                            <p:attrNameLst>
                                              <p:attrName>ppt_x</p:attrName>
                                            </p:attrNameLst>
                                          </p:cBhvr>
                                          <p:tavLst>
                                            <p:tav tm="0">
                                              <p:val>
                                                <p:strVal val="0-#ppt_w/2"/>
                                              </p:val>
                                            </p:tav>
                                            <p:tav tm="100000">
                                              <p:val>
                                                <p:strVal val="#ppt_x"/>
                                              </p:val>
                                            </p:tav>
                                          </p:tavLst>
                                        </p:anim>
                                        <p:anim calcmode="lin" valueType="num">
                                          <p:cBhvr additive="base">
                                            <p:cTn id="13" dur="500" fill="hold"/>
                                            <p:tgtEl>
                                              <p:spTgt spid="112"/>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31" presetClass="entr" presetSubtype="0" fill="hold" grpId="0" nodeType="afterEffect">
                                      <p:stCondLst>
                                        <p:cond delay="0"/>
                                      </p:stCondLst>
                                      <p:childTnLst>
                                        <p:set>
                                          <p:cBhvr>
                                            <p:cTn id="16" dur="1" fill="hold">
                                              <p:stCondLst>
                                                <p:cond delay="0"/>
                                              </p:stCondLst>
                                            </p:cTn>
                                            <p:tgtEl>
                                              <p:spTgt spid="113"/>
                                            </p:tgtEl>
                                            <p:attrNameLst>
                                              <p:attrName>style.visibility</p:attrName>
                                            </p:attrNameLst>
                                          </p:cBhvr>
                                          <p:to>
                                            <p:strVal val="visible"/>
                                          </p:to>
                                        </p:set>
                                        <p:anim calcmode="lin" valueType="num">
                                          <p:cBhvr>
                                            <p:cTn id="17" dur="400" fill="hold"/>
                                            <p:tgtEl>
                                              <p:spTgt spid="113"/>
                                            </p:tgtEl>
                                            <p:attrNameLst>
                                              <p:attrName>ppt_w</p:attrName>
                                            </p:attrNameLst>
                                          </p:cBhvr>
                                          <p:tavLst>
                                            <p:tav tm="0">
                                              <p:val>
                                                <p:fltVal val="0"/>
                                              </p:val>
                                            </p:tav>
                                            <p:tav tm="100000">
                                              <p:val>
                                                <p:strVal val="#ppt_w"/>
                                              </p:val>
                                            </p:tav>
                                          </p:tavLst>
                                        </p:anim>
                                        <p:anim calcmode="lin" valueType="num">
                                          <p:cBhvr>
                                            <p:cTn id="18" dur="400" fill="hold"/>
                                            <p:tgtEl>
                                              <p:spTgt spid="113"/>
                                            </p:tgtEl>
                                            <p:attrNameLst>
                                              <p:attrName>ppt_h</p:attrName>
                                            </p:attrNameLst>
                                          </p:cBhvr>
                                          <p:tavLst>
                                            <p:tav tm="0">
                                              <p:val>
                                                <p:fltVal val="0"/>
                                              </p:val>
                                            </p:tav>
                                            <p:tav tm="100000">
                                              <p:val>
                                                <p:strVal val="#ppt_h"/>
                                              </p:val>
                                            </p:tav>
                                          </p:tavLst>
                                        </p:anim>
                                        <p:anim calcmode="lin" valueType="num">
                                          <p:cBhvr>
                                            <p:cTn id="19" dur="400" fill="hold"/>
                                            <p:tgtEl>
                                              <p:spTgt spid="113"/>
                                            </p:tgtEl>
                                            <p:attrNameLst>
                                              <p:attrName>style.rotation</p:attrName>
                                            </p:attrNameLst>
                                          </p:cBhvr>
                                          <p:tavLst>
                                            <p:tav tm="0">
                                              <p:val>
                                                <p:fltVal val="90"/>
                                              </p:val>
                                            </p:tav>
                                            <p:tav tm="100000">
                                              <p:val>
                                                <p:fltVal val="0"/>
                                              </p:val>
                                            </p:tav>
                                          </p:tavLst>
                                        </p:anim>
                                        <p:animEffect transition="in" filter="fade">
                                          <p:cBhvr>
                                            <p:cTn id="20" dur="400"/>
                                            <p:tgtEl>
                                              <p:spTgt spid="113"/>
                                            </p:tgtEl>
                                          </p:cBhvr>
                                        </p:animEffect>
                                      </p:childTnLst>
                                    </p:cTn>
                                  </p:par>
                                </p:childTnLst>
                              </p:cTn>
                            </p:par>
                            <p:par>
                              <p:cTn id="21" fill="hold">
                                <p:stCondLst>
                                  <p:cond delay="1900"/>
                                </p:stCondLst>
                                <p:childTnLst>
                                  <p:par>
                                    <p:cTn id="22" presetID="22" presetClass="entr" presetSubtype="8" fill="hold" grpId="0" nodeType="afterEffect">
                                      <p:stCondLst>
                                        <p:cond delay="0"/>
                                      </p:stCondLst>
                                      <p:childTnLst>
                                        <p:set>
                                          <p:cBhvr>
                                            <p:cTn id="23" dur="1" fill="hold">
                                              <p:stCondLst>
                                                <p:cond delay="0"/>
                                              </p:stCondLst>
                                            </p:cTn>
                                            <p:tgtEl>
                                              <p:spTgt spid="115"/>
                                            </p:tgtEl>
                                            <p:attrNameLst>
                                              <p:attrName>style.visibility</p:attrName>
                                            </p:attrNameLst>
                                          </p:cBhvr>
                                          <p:to>
                                            <p:strVal val="visible"/>
                                          </p:to>
                                        </p:set>
                                        <p:animEffect transition="in" filter="wipe(left)">
                                          <p:cBhvr>
                                            <p:cTn id="24" dur="500"/>
                                            <p:tgtEl>
                                              <p:spTgt spid="11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wipe(left)">
                                          <p:cBhvr>
                                            <p:cTn id="27" dur="500"/>
                                            <p:tgtEl>
                                              <p:spTgt spid="114"/>
                                            </p:tgtEl>
                                          </p:cBhvr>
                                        </p:animEffect>
                                      </p:childTnLst>
                                    </p:cTn>
                                  </p:par>
                                </p:childTnLst>
                              </p:cTn>
                            </p:par>
                            <p:par>
                              <p:cTn id="28" fill="hold">
                                <p:stCondLst>
                                  <p:cond delay="2400"/>
                                </p:stCondLst>
                                <p:childTnLst>
                                  <p:par>
                                    <p:cTn id="29" presetID="47" presetClass="entr" presetSubtype="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par>
                              <p:cTn id="34" fill="hold">
                                <p:stCondLst>
                                  <p:cond delay="3400"/>
                                </p:stCondLst>
                                <p:childTnLst>
                                  <p:par>
                                    <p:cTn id="35" presetID="56" presetClass="entr" presetSubtype="0" fill="hold" grpId="0" nodeType="afterEffect">
                                      <p:stCondLst>
                                        <p:cond delay="0"/>
                                      </p:stCondLst>
                                      <p:iterate type="lt">
                                        <p:tmPct val="10000"/>
                                      </p:iterate>
                                      <p:childTnLst>
                                        <p:set>
                                          <p:cBhvr>
                                            <p:cTn id="36" dur="1" fill="hold">
                                              <p:stCondLst>
                                                <p:cond delay="0"/>
                                              </p:stCondLst>
                                            </p:cTn>
                                            <p:tgtEl>
                                              <p:spTgt spid="55"/>
                                            </p:tgtEl>
                                            <p:attrNameLst>
                                              <p:attrName>style.visibility</p:attrName>
                                            </p:attrNameLst>
                                          </p:cBhvr>
                                          <p:to>
                                            <p:strVal val="visible"/>
                                          </p:to>
                                        </p:set>
                                        <p:anim by="(-#ppt_w*2)" calcmode="lin" valueType="num">
                                          <p:cBhvr rctx="PPT">
                                            <p:cTn id="37" dur="250" autoRev="1" fill="hold">
                                              <p:stCondLst>
                                                <p:cond delay="0"/>
                                              </p:stCondLst>
                                            </p:cTn>
                                            <p:tgtEl>
                                              <p:spTgt spid="55"/>
                                            </p:tgtEl>
                                            <p:attrNameLst>
                                              <p:attrName>ppt_w</p:attrName>
                                            </p:attrNameLst>
                                          </p:cBhvr>
                                        </p:anim>
                                        <p:anim by="(#ppt_w*0.50)" calcmode="lin" valueType="num">
                                          <p:cBhvr>
                                            <p:cTn id="38" dur="250" decel="50000" autoRev="1" fill="hold">
                                              <p:stCondLst>
                                                <p:cond delay="0"/>
                                              </p:stCondLst>
                                            </p:cTn>
                                            <p:tgtEl>
                                              <p:spTgt spid="55"/>
                                            </p:tgtEl>
                                            <p:attrNameLst>
                                              <p:attrName>ppt_x</p:attrName>
                                            </p:attrNameLst>
                                          </p:cBhvr>
                                        </p:anim>
                                        <p:anim from="(-#ppt_h/2)" to="(#ppt_y)" calcmode="lin" valueType="num">
                                          <p:cBhvr>
                                            <p:cTn id="39" dur="500" fill="hold">
                                              <p:stCondLst>
                                                <p:cond delay="0"/>
                                              </p:stCondLst>
                                            </p:cTn>
                                            <p:tgtEl>
                                              <p:spTgt spid="55"/>
                                            </p:tgtEl>
                                            <p:attrNameLst>
                                              <p:attrName>ppt_y</p:attrName>
                                            </p:attrNameLst>
                                          </p:cBhvr>
                                        </p:anim>
                                        <p:animRot by="21600000">
                                          <p:cBhvr>
                                            <p:cTn id="40" dur="500" fill="hold">
                                              <p:stCondLst>
                                                <p:cond delay="0"/>
                                              </p:stCondLst>
                                            </p:cTn>
                                            <p:tgtEl>
                                              <p:spTgt spid="55"/>
                                            </p:tgtEl>
                                            <p:attrNameLst>
                                              <p:attrName>r</p:attrName>
                                            </p:attrNameLst>
                                          </p:cBhvr>
                                        </p:animRot>
                                      </p:childTnLst>
                                    </p:cTn>
                                  </p:par>
                                </p:childTnLst>
                              </p:cTn>
                            </p:par>
                            <p:par>
                              <p:cTn id="41" fill="hold">
                                <p:stCondLst>
                                  <p:cond delay="4050"/>
                                </p:stCondLst>
                                <p:childTnLst>
                                  <p:par>
                                    <p:cTn id="42" presetID="47" presetClass="entr" presetSubtype="0"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anim calcmode="lin" valueType="num">
                                          <p:cBhvr>
                                            <p:cTn id="45" dur="1000" fill="hold"/>
                                            <p:tgtEl>
                                              <p:spTgt spid="17"/>
                                            </p:tgtEl>
                                            <p:attrNameLst>
                                              <p:attrName>ppt_x</p:attrName>
                                            </p:attrNameLst>
                                          </p:cBhvr>
                                          <p:tavLst>
                                            <p:tav tm="0">
                                              <p:val>
                                                <p:strVal val="#ppt_x"/>
                                              </p:val>
                                            </p:tav>
                                            <p:tav tm="100000">
                                              <p:val>
                                                <p:strVal val="#ppt_x"/>
                                              </p:val>
                                            </p:tav>
                                          </p:tavLst>
                                        </p:anim>
                                        <p:anim calcmode="lin" valueType="num">
                                          <p:cBhvr>
                                            <p:cTn id="46" dur="1000" fill="hold"/>
                                            <p:tgtEl>
                                              <p:spTgt spid="17"/>
                                            </p:tgtEl>
                                            <p:attrNameLst>
                                              <p:attrName>ppt_y</p:attrName>
                                            </p:attrNameLst>
                                          </p:cBhvr>
                                          <p:tavLst>
                                            <p:tav tm="0">
                                              <p:val>
                                                <p:strVal val="#ppt_y-.1"/>
                                              </p:val>
                                            </p:tav>
                                            <p:tav tm="100000">
                                              <p:val>
                                                <p:strVal val="#ppt_y"/>
                                              </p:val>
                                            </p:tav>
                                          </p:tavLst>
                                        </p:anim>
                                      </p:childTnLst>
                                    </p:cTn>
                                  </p:par>
                                </p:childTnLst>
                              </p:cTn>
                            </p:par>
                            <p:par>
                              <p:cTn id="47" fill="hold">
                                <p:stCondLst>
                                  <p:cond delay="5050"/>
                                </p:stCondLst>
                                <p:childTnLst>
                                  <p:par>
                                    <p:cTn id="48" presetID="56" presetClass="entr" presetSubtype="0" fill="hold" grpId="0" nodeType="afterEffect">
                                      <p:stCondLst>
                                        <p:cond delay="0"/>
                                      </p:stCondLst>
                                      <p:iterate type="lt">
                                        <p:tmPct val="10000"/>
                                      </p:iterate>
                                      <p:childTnLst>
                                        <p:set>
                                          <p:cBhvr>
                                            <p:cTn id="49" dur="1" fill="hold">
                                              <p:stCondLst>
                                                <p:cond delay="0"/>
                                              </p:stCondLst>
                                            </p:cTn>
                                            <p:tgtEl>
                                              <p:spTgt spid="61"/>
                                            </p:tgtEl>
                                            <p:attrNameLst>
                                              <p:attrName>style.visibility</p:attrName>
                                            </p:attrNameLst>
                                          </p:cBhvr>
                                          <p:to>
                                            <p:strVal val="visible"/>
                                          </p:to>
                                        </p:set>
                                        <p:anim by="(-#ppt_w*2)" calcmode="lin" valueType="num">
                                          <p:cBhvr rctx="PPT">
                                            <p:cTn id="50" dur="250" autoRev="1" fill="hold">
                                              <p:stCondLst>
                                                <p:cond delay="0"/>
                                              </p:stCondLst>
                                            </p:cTn>
                                            <p:tgtEl>
                                              <p:spTgt spid="61"/>
                                            </p:tgtEl>
                                            <p:attrNameLst>
                                              <p:attrName>ppt_w</p:attrName>
                                            </p:attrNameLst>
                                          </p:cBhvr>
                                        </p:anim>
                                        <p:anim by="(#ppt_w*0.50)" calcmode="lin" valueType="num">
                                          <p:cBhvr>
                                            <p:cTn id="51" dur="250" decel="50000" autoRev="1" fill="hold">
                                              <p:stCondLst>
                                                <p:cond delay="0"/>
                                              </p:stCondLst>
                                            </p:cTn>
                                            <p:tgtEl>
                                              <p:spTgt spid="61"/>
                                            </p:tgtEl>
                                            <p:attrNameLst>
                                              <p:attrName>ppt_x</p:attrName>
                                            </p:attrNameLst>
                                          </p:cBhvr>
                                        </p:anim>
                                        <p:anim from="(-#ppt_h/2)" to="(#ppt_y)" calcmode="lin" valueType="num">
                                          <p:cBhvr>
                                            <p:cTn id="52" dur="500" fill="hold">
                                              <p:stCondLst>
                                                <p:cond delay="0"/>
                                              </p:stCondLst>
                                            </p:cTn>
                                            <p:tgtEl>
                                              <p:spTgt spid="61"/>
                                            </p:tgtEl>
                                            <p:attrNameLst>
                                              <p:attrName>ppt_y</p:attrName>
                                            </p:attrNameLst>
                                          </p:cBhvr>
                                        </p:anim>
                                        <p:animRot by="21600000">
                                          <p:cBhvr>
                                            <p:cTn id="53" dur="500" fill="hold">
                                              <p:stCondLst>
                                                <p:cond delay="0"/>
                                              </p:stCondLst>
                                            </p:cTn>
                                            <p:tgtEl>
                                              <p:spTgt spid="61"/>
                                            </p:tgtEl>
                                            <p:attrNameLst>
                                              <p:attrName>r</p:attrName>
                                            </p:attrNameLst>
                                          </p:cBhvr>
                                        </p:animRot>
                                      </p:childTnLst>
                                    </p:cTn>
                                  </p:par>
                                </p:childTnLst>
                              </p:cTn>
                            </p:par>
                            <p:par>
                              <p:cTn id="54" fill="hold">
                                <p:stCondLst>
                                  <p:cond delay="5800"/>
                                </p:stCondLst>
                                <p:childTnLst>
                                  <p:par>
                                    <p:cTn id="55" presetID="47" presetClass="entr" presetSubtype="0" fill="hold"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1000"/>
                                            <p:tgtEl>
                                              <p:spTgt spid="19"/>
                                            </p:tgtEl>
                                          </p:cBhvr>
                                        </p:animEffect>
                                        <p:anim calcmode="lin" valueType="num">
                                          <p:cBhvr>
                                            <p:cTn id="58" dur="1000" fill="hold"/>
                                            <p:tgtEl>
                                              <p:spTgt spid="19"/>
                                            </p:tgtEl>
                                            <p:attrNameLst>
                                              <p:attrName>ppt_x</p:attrName>
                                            </p:attrNameLst>
                                          </p:cBhvr>
                                          <p:tavLst>
                                            <p:tav tm="0">
                                              <p:val>
                                                <p:strVal val="#ppt_x"/>
                                              </p:val>
                                            </p:tav>
                                            <p:tav tm="100000">
                                              <p:val>
                                                <p:strVal val="#ppt_x"/>
                                              </p:val>
                                            </p:tav>
                                          </p:tavLst>
                                        </p:anim>
                                        <p:anim calcmode="lin" valueType="num">
                                          <p:cBhvr>
                                            <p:cTn id="59" dur="1000" fill="hold"/>
                                            <p:tgtEl>
                                              <p:spTgt spid="19"/>
                                            </p:tgtEl>
                                            <p:attrNameLst>
                                              <p:attrName>ppt_y</p:attrName>
                                            </p:attrNameLst>
                                          </p:cBhvr>
                                          <p:tavLst>
                                            <p:tav tm="0">
                                              <p:val>
                                                <p:strVal val="#ppt_y-.1"/>
                                              </p:val>
                                            </p:tav>
                                            <p:tav tm="100000">
                                              <p:val>
                                                <p:strVal val="#ppt_y"/>
                                              </p:val>
                                            </p:tav>
                                          </p:tavLst>
                                        </p:anim>
                                      </p:childTnLst>
                                    </p:cTn>
                                  </p:par>
                                </p:childTnLst>
                              </p:cTn>
                            </p:par>
                            <p:par>
                              <p:cTn id="60" fill="hold">
                                <p:stCondLst>
                                  <p:cond delay="6800"/>
                                </p:stCondLst>
                                <p:childTnLst>
                                  <p:par>
                                    <p:cTn id="61" presetID="56" presetClass="entr" presetSubtype="0" fill="hold" grpId="0" nodeType="afterEffect">
                                      <p:stCondLst>
                                        <p:cond delay="0"/>
                                      </p:stCondLst>
                                      <p:iterate type="lt">
                                        <p:tmPct val="10000"/>
                                      </p:iterate>
                                      <p:childTnLst>
                                        <p:set>
                                          <p:cBhvr>
                                            <p:cTn id="62" dur="1" fill="hold">
                                              <p:stCondLst>
                                                <p:cond delay="0"/>
                                              </p:stCondLst>
                                            </p:cTn>
                                            <p:tgtEl>
                                              <p:spTgt spid="63"/>
                                            </p:tgtEl>
                                            <p:attrNameLst>
                                              <p:attrName>style.visibility</p:attrName>
                                            </p:attrNameLst>
                                          </p:cBhvr>
                                          <p:to>
                                            <p:strVal val="visible"/>
                                          </p:to>
                                        </p:set>
                                        <p:anim by="(-#ppt_w*2)" calcmode="lin" valueType="num">
                                          <p:cBhvr rctx="PPT">
                                            <p:cTn id="63" dur="250" autoRev="1" fill="hold">
                                              <p:stCondLst>
                                                <p:cond delay="0"/>
                                              </p:stCondLst>
                                            </p:cTn>
                                            <p:tgtEl>
                                              <p:spTgt spid="63"/>
                                            </p:tgtEl>
                                            <p:attrNameLst>
                                              <p:attrName>ppt_w</p:attrName>
                                            </p:attrNameLst>
                                          </p:cBhvr>
                                        </p:anim>
                                        <p:anim by="(#ppt_w*0.50)" calcmode="lin" valueType="num">
                                          <p:cBhvr>
                                            <p:cTn id="64" dur="250" decel="50000" autoRev="1" fill="hold">
                                              <p:stCondLst>
                                                <p:cond delay="0"/>
                                              </p:stCondLst>
                                            </p:cTn>
                                            <p:tgtEl>
                                              <p:spTgt spid="63"/>
                                            </p:tgtEl>
                                            <p:attrNameLst>
                                              <p:attrName>ppt_x</p:attrName>
                                            </p:attrNameLst>
                                          </p:cBhvr>
                                        </p:anim>
                                        <p:anim from="(-#ppt_h/2)" to="(#ppt_y)" calcmode="lin" valueType="num">
                                          <p:cBhvr>
                                            <p:cTn id="65" dur="500" fill="hold">
                                              <p:stCondLst>
                                                <p:cond delay="0"/>
                                              </p:stCondLst>
                                            </p:cTn>
                                            <p:tgtEl>
                                              <p:spTgt spid="63"/>
                                            </p:tgtEl>
                                            <p:attrNameLst>
                                              <p:attrName>ppt_y</p:attrName>
                                            </p:attrNameLst>
                                          </p:cBhvr>
                                        </p:anim>
                                        <p:animRot by="21600000">
                                          <p:cBhvr>
                                            <p:cTn id="66" dur="500" fill="hold">
                                              <p:stCondLst>
                                                <p:cond delay="0"/>
                                              </p:stCondLst>
                                            </p:cTn>
                                            <p:tgtEl>
                                              <p:spTgt spid="63"/>
                                            </p:tgtEl>
                                            <p:attrNameLst>
                                              <p:attrName>r</p:attrName>
                                            </p:attrNameLst>
                                          </p:cBhvr>
                                        </p:animRot>
                                      </p:childTnLst>
                                    </p:cTn>
                                  </p:par>
                                </p:childTnLst>
                              </p:cTn>
                            </p:par>
                            <p:par>
                              <p:cTn id="67" fill="hold">
                                <p:stCondLst>
                                  <p:cond delay="7450"/>
                                </p:stCondLst>
                                <p:childTnLst>
                                  <p:par>
                                    <p:cTn id="68" presetID="47" presetClass="entr" presetSubtype="0" fill="hold" nodeType="after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1000"/>
                                            <p:tgtEl>
                                              <p:spTgt spid="20"/>
                                            </p:tgtEl>
                                          </p:cBhvr>
                                        </p:animEffect>
                                        <p:anim calcmode="lin" valueType="num">
                                          <p:cBhvr>
                                            <p:cTn id="71" dur="1000" fill="hold"/>
                                            <p:tgtEl>
                                              <p:spTgt spid="20"/>
                                            </p:tgtEl>
                                            <p:attrNameLst>
                                              <p:attrName>ppt_x</p:attrName>
                                            </p:attrNameLst>
                                          </p:cBhvr>
                                          <p:tavLst>
                                            <p:tav tm="0">
                                              <p:val>
                                                <p:strVal val="#ppt_x"/>
                                              </p:val>
                                            </p:tav>
                                            <p:tav tm="100000">
                                              <p:val>
                                                <p:strVal val="#ppt_x"/>
                                              </p:val>
                                            </p:tav>
                                          </p:tavLst>
                                        </p:anim>
                                        <p:anim calcmode="lin" valueType="num">
                                          <p:cBhvr>
                                            <p:cTn id="72" dur="1000" fill="hold"/>
                                            <p:tgtEl>
                                              <p:spTgt spid="20"/>
                                            </p:tgtEl>
                                            <p:attrNameLst>
                                              <p:attrName>ppt_y</p:attrName>
                                            </p:attrNameLst>
                                          </p:cBhvr>
                                          <p:tavLst>
                                            <p:tav tm="0">
                                              <p:val>
                                                <p:strVal val="#ppt_y-.1"/>
                                              </p:val>
                                            </p:tav>
                                            <p:tav tm="100000">
                                              <p:val>
                                                <p:strVal val="#ppt_y"/>
                                              </p:val>
                                            </p:tav>
                                          </p:tavLst>
                                        </p:anim>
                                      </p:childTnLst>
                                    </p:cTn>
                                  </p:par>
                                </p:childTnLst>
                              </p:cTn>
                            </p:par>
                            <p:par>
                              <p:cTn id="73" fill="hold">
                                <p:stCondLst>
                                  <p:cond delay="8450"/>
                                </p:stCondLst>
                                <p:childTnLst>
                                  <p:par>
                                    <p:cTn id="74" presetID="56" presetClass="entr" presetSubtype="0" fill="hold" grpId="0" nodeType="afterEffect">
                                      <p:stCondLst>
                                        <p:cond delay="0"/>
                                      </p:stCondLst>
                                      <p:iterate type="lt">
                                        <p:tmPct val="10000"/>
                                      </p:iterate>
                                      <p:childTnLst>
                                        <p:set>
                                          <p:cBhvr>
                                            <p:cTn id="75" dur="1" fill="hold">
                                              <p:stCondLst>
                                                <p:cond delay="0"/>
                                              </p:stCondLst>
                                            </p:cTn>
                                            <p:tgtEl>
                                              <p:spTgt spid="64"/>
                                            </p:tgtEl>
                                            <p:attrNameLst>
                                              <p:attrName>style.visibility</p:attrName>
                                            </p:attrNameLst>
                                          </p:cBhvr>
                                          <p:to>
                                            <p:strVal val="visible"/>
                                          </p:to>
                                        </p:set>
                                        <p:anim by="(-#ppt_w*2)" calcmode="lin" valueType="num">
                                          <p:cBhvr rctx="PPT">
                                            <p:cTn id="76" dur="250" autoRev="1" fill="hold">
                                              <p:stCondLst>
                                                <p:cond delay="0"/>
                                              </p:stCondLst>
                                            </p:cTn>
                                            <p:tgtEl>
                                              <p:spTgt spid="64"/>
                                            </p:tgtEl>
                                            <p:attrNameLst>
                                              <p:attrName>ppt_w</p:attrName>
                                            </p:attrNameLst>
                                          </p:cBhvr>
                                        </p:anim>
                                        <p:anim by="(#ppt_w*0.50)" calcmode="lin" valueType="num">
                                          <p:cBhvr>
                                            <p:cTn id="77" dur="250" decel="50000" autoRev="1" fill="hold">
                                              <p:stCondLst>
                                                <p:cond delay="0"/>
                                              </p:stCondLst>
                                            </p:cTn>
                                            <p:tgtEl>
                                              <p:spTgt spid="64"/>
                                            </p:tgtEl>
                                            <p:attrNameLst>
                                              <p:attrName>ppt_x</p:attrName>
                                            </p:attrNameLst>
                                          </p:cBhvr>
                                        </p:anim>
                                        <p:anim from="(-#ppt_h/2)" to="(#ppt_y)" calcmode="lin" valueType="num">
                                          <p:cBhvr>
                                            <p:cTn id="78" dur="500" fill="hold">
                                              <p:stCondLst>
                                                <p:cond delay="0"/>
                                              </p:stCondLst>
                                            </p:cTn>
                                            <p:tgtEl>
                                              <p:spTgt spid="64"/>
                                            </p:tgtEl>
                                            <p:attrNameLst>
                                              <p:attrName>ppt_y</p:attrName>
                                            </p:attrNameLst>
                                          </p:cBhvr>
                                        </p:anim>
                                        <p:animRot by="21600000">
                                          <p:cBhvr>
                                            <p:cTn id="79" dur="500" fill="hold">
                                              <p:stCondLst>
                                                <p:cond delay="0"/>
                                              </p:stCondLst>
                                            </p:cTn>
                                            <p:tgtEl>
                                              <p:spTgt spid="6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2" grpId="0" animBg="1"/>
          <p:bldP spid="113" grpId="0" animBg="1"/>
          <p:bldP spid="114" grpId="0" animBg="1"/>
          <p:bldP spid="115" grpId="0" animBg="1"/>
          <p:bldP spid="55" grpId="0"/>
          <p:bldP spid="61" grpId="0"/>
          <p:bldP spid="63" grpId="0"/>
          <p:bldP spid="6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454497"/>
            <a:ext cx="12196800" cy="4403503"/>
          </a:xfrm>
          <a:prstGeom prst="rect">
            <a:avLst/>
          </a:prstGeom>
        </p:spPr>
      </p:pic>
      <p:grpSp>
        <p:nvGrpSpPr>
          <p:cNvPr id="8" name="组合 7"/>
          <p:cNvGrpSpPr/>
          <p:nvPr/>
        </p:nvGrpSpPr>
        <p:grpSpPr>
          <a:xfrm>
            <a:off x="4947444" y="1328709"/>
            <a:ext cx="2301875" cy="2308226"/>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TextBox 12"/>
          <p:cNvSpPr txBox="1"/>
          <p:nvPr/>
        </p:nvSpPr>
        <p:spPr>
          <a:xfrm>
            <a:off x="2969396" y="3754914"/>
            <a:ext cx="6257970" cy="830997"/>
          </a:xfrm>
          <a:prstGeom prst="rect">
            <a:avLst/>
          </a:prstGeom>
          <a:noFill/>
        </p:spPr>
        <p:txBody>
          <a:bodyPr wrap="square" rtlCol="0">
            <a:spAutoFit/>
          </a:bodyPr>
          <a:lstStyle/>
          <a:p>
            <a:pPr algn="ctr"/>
            <a:r>
              <a:rPr lang="zh-CN" altLang="en-US" sz="4800" b="1" dirty="0" smtClean="0">
                <a:solidFill>
                  <a:schemeClr val="accent2"/>
                </a:solidFill>
                <a:latin typeface="微软雅黑"/>
                <a:ea typeface="微软雅黑"/>
              </a:rPr>
              <a:t>行业介绍</a:t>
            </a:r>
            <a:endParaRPr lang="zh-CN" altLang="en-US" sz="4800" b="1" dirty="0">
              <a:solidFill>
                <a:schemeClr val="accent2"/>
              </a:solidFill>
              <a:latin typeface="微软雅黑"/>
              <a:ea typeface="微软雅黑"/>
            </a:endParaRPr>
          </a:p>
        </p:txBody>
      </p:sp>
      <p:cxnSp>
        <p:nvCxnSpPr>
          <p:cNvPr id="14" name="直接连接符 13"/>
          <p:cNvCxnSpPr/>
          <p:nvPr/>
        </p:nvCxnSpPr>
        <p:spPr bwMode="auto">
          <a:xfrm>
            <a:off x="2641997" y="4570914"/>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Freeform 10"/>
          <p:cNvSpPr>
            <a:spLocks noEditPoints="1"/>
          </p:cNvSpPr>
          <p:nvPr/>
        </p:nvSpPr>
        <p:spPr bwMode="auto">
          <a:xfrm>
            <a:off x="5413863" y="1700808"/>
            <a:ext cx="1369074" cy="1320696"/>
          </a:xfrm>
          <a:custGeom>
            <a:avLst/>
            <a:gdLst>
              <a:gd name="T0" fmla="*/ 760 w 1139"/>
              <a:gd name="T1" fmla="*/ 420 h 1088"/>
              <a:gd name="T2" fmla="*/ 745 w 1139"/>
              <a:gd name="T3" fmla="*/ 452 h 1088"/>
              <a:gd name="T4" fmla="*/ 741 w 1139"/>
              <a:gd name="T5" fmla="*/ 473 h 1088"/>
              <a:gd name="T6" fmla="*/ 742 w 1139"/>
              <a:gd name="T7" fmla="*/ 513 h 1088"/>
              <a:gd name="T8" fmla="*/ 756 w 1139"/>
              <a:gd name="T9" fmla="*/ 552 h 1088"/>
              <a:gd name="T10" fmla="*/ 769 w 1139"/>
              <a:gd name="T11" fmla="*/ 571 h 1088"/>
              <a:gd name="T12" fmla="*/ 801 w 1139"/>
              <a:gd name="T13" fmla="*/ 598 h 1088"/>
              <a:gd name="T14" fmla="*/ 822 w 1139"/>
              <a:gd name="T15" fmla="*/ 608 h 1088"/>
              <a:gd name="T16" fmla="*/ 866 w 1139"/>
              <a:gd name="T17" fmla="*/ 363 h 1088"/>
              <a:gd name="T18" fmla="*/ 814 w 1139"/>
              <a:gd name="T19" fmla="*/ 374 h 1088"/>
              <a:gd name="T20" fmla="*/ 785 w 1139"/>
              <a:gd name="T21" fmla="*/ 392 h 1088"/>
              <a:gd name="T22" fmla="*/ 771 w 1139"/>
              <a:gd name="T23" fmla="*/ 406 h 1088"/>
              <a:gd name="T24" fmla="*/ 696 w 1139"/>
              <a:gd name="T25" fmla="*/ 127 h 1088"/>
              <a:gd name="T26" fmla="*/ 570 w 1139"/>
              <a:gd name="T27" fmla="*/ 253 h 1088"/>
              <a:gd name="T28" fmla="*/ 688 w 1139"/>
              <a:gd name="T29" fmla="*/ 513 h 1088"/>
              <a:gd name="T30" fmla="*/ 688 w 1139"/>
              <a:gd name="T31" fmla="*/ 461 h 1088"/>
              <a:gd name="T32" fmla="*/ 651 w 1139"/>
              <a:gd name="T33" fmla="*/ 279 h 1088"/>
              <a:gd name="T34" fmla="*/ 453 w 1139"/>
              <a:gd name="T35" fmla="*/ 490 h 1088"/>
              <a:gd name="T36" fmla="*/ 570 w 1139"/>
              <a:gd name="T37" fmla="*/ 718 h 1088"/>
              <a:gd name="T38" fmla="*/ 512 w 1139"/>
              <a:gd name="T39" fmla="*/ 725 h 1088"/>
              <a:gd name="T40" fmla="*/ 484 w 1139"/>
              <a:gd name="T41" fmla="*/ 693 h 1088"/>
              <a:gd name="T42" fmla="*/ 466 w 1139"/>
              <a:gd name="T43" fmla="*/ 678 h 1088"/>
              <a:gd name="T44" fmla="*/ 388 w 1139"/>
              <a:gd name="T45" fmla="*/ 645 h 1088"/>
              <a:gd name="T46" fmla="*/ 355 w 1139"/>
              <a:gd name="T47" fmla="*/ 642 h 1088"/>
              <a:gd name="T48" fmla="*/ 0 w 1139"/>
              <a:gd name="T49" fmla="*/ 1088 h 1088"/>
              <a:gd name="T50" fmla="*/ 151 w 1139"/>
              <a:gd name="T51" fmla="*/ 824 h 1088"/>
              <a:gd name="T52" fmla="*/ 391 w 1139"/>
              <a:gd name="T53" fmla="*/ 824 h 1088"/>
              <a:gd name="T54" fmla="*/ 546 w 1139"/>
              <a:gd name="T55" fmla="*/ 1088 h 1088"/>
              <a:gd name="T56" fmla="*/ 512 w 1139"/>
              <a:gd name="T57" fmla="*/ 725 h 1088"/>
              <a:gd name="T58" fmla="*/ 785 w 1139"/>
              <a:gd name="T59" fmla="*/ 642 h 1088"/>
              <a:gd name="T60" fmla="*/ 750 w 1139"/>
              <a:gd name="T61" fmla="*/ 646 h 1088"/>
              <a:gd name="T62" fmla="*/ 655 w 1139"/>
              <a:gd name="T63" fmla="*/ 693 h 1088"/>
              <a:gd name="T64" fmla="*/ 639 w 1139"/>
              <a:gd name="T65" fmla="*/ 709 h 1088"/>
              <a:gd name="T66" fmla="*/ 705 w 1139"/>
              <a:gd name="T67" fmla="*/ 1088 h 1088"/>
              <a:gd name="T68" fmla="*/ 744 w 1139"/>
              <a:gd name="T69" fmla="*/ 1088 h 1088"/>
              <a:gd name="T70" fmla="*/ 1024 w 1139"/>
              <a:gd name="T71" fmla="*/ 824 h 1088"/>
              <a:gd name="T72" fmla="*/ 1139 w 1139"/>
              <a:gd name="T73" fmla="*/ 833 h 1088"/>
              <a:gd name="T74" fmla="*/ 273 w 1139"/>
              <a:gd name="T75" fmla="*/ 616 h 1088"/>
              <a:gd name="T76" fmla="*/ 337 w 1139"/>
              <a:gd name="T77" fmla="*/ 599 h 1088"/>
              <a:gd name="T78" fmla="*/ 355 w 1139"/>
              <a:gd name="T79" fmla="*/ 586 h 1088"/>
              <a:gd name="T80" fmla="*/ 391 w 1139"/>
              <a:gd name="T81" fmla="*/ 535 h 1088"/>
              <a:gd name="T82" fmla="*/ 398 w 1139"/>
              <a:gd name="T83" fmla="*/ 510 h 1088"/>
              <a:gd name="T84" fmla="*/ 398 w 1139"/>
              <a:gd name="T85" fmla="*/ 468 h 1088"/>
              <a:gd name="T86" fmla="*/ 388 w 1139"/>
              <a:gd name="T87" fmla="*/ 437 h 1088"/>
              <a:gd name="T88" fmla="*/ 378 w 1139"/>
              <a:gd name="T89" fmla="*/ 419 h 1088"/>
              <a:gd name="T90" fmla="*/ 354 w 1139"/>
              <a:gd name="T91" fmla="*/ 393 h 1088"/>
              <a:gd name="T92" fmla="*/ 338 w 1139"/>
              <a:gd name="T93" fmla="*/ 381 h 1088"/>
              <a:gd name="T94" fmla="*/ 273 w 1139"/>
              <a:gd name="T95" fmla="*/ 363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39" h="1088">
                <a:moveTo>
                  <a:pt x="771" y="406"/>
                </a:moveTo>
                <a:cubicBezTo>
                  <a:pt x="767" y="411"/>
                  <a:pt x="764" y="415"/>
                  <a:pt x="761" y="419"/>
                </a:cubicBezTo>
                <a:cubicBezTo>
                  <a:pt x="761" y="420"/>
                  <a:pt x="761" y="420"/>
                  <a:pt x="760" y="420"/>
                </a:cubicBezTo>
                <a:cubicBezTo>
                  <a:pt x="758" y="424"/>
                  <a:pt x="755" y="429"/>
                  <a:pt x="753" y="433"/>
                </a:cubicBezTo>
                <a:cubicBezTo>
                  <a:pt x="752" y="435"/>
                  <a:pt x="752" y="436"/>
                  <a:pt x="751" y="437"/>
                </a:cubicBezTo>
                <a:cubicBezTo>
                  <a:pt x="749" y="442"/>
                  <a:pt x="747" y="447"/>
                  <a:pt x="745" y="452"/>
                </a:cubicBezTo>
                <a:cubicBezTo>
                  <a:pt x="745" y="452"/>
                  <a:pt x="745" y="453"/>
                  <a:pt x="745" y="453"/>
                </a:cubicBezTo>
                <a:cubicBezTo>
                  <a:pt x="744" y="458"/>
                  <a:pt x="742" y="463"/>
                  <a:pt x="741" y="468"/>
                </a:cubicBezTo>
                <a:cubicBezTo>
                  <a:pt x="741" y="470"/>
                  <a:pt x="741" y="471"/>
                  <a:pt x="741" y="473"/>
                </a:cubicBezTo>
                <a:cubicBezTo>
                  <a:pt x="740" y="478"/>
                  <a:pt x="740" y="484"/>
                  <a:pt x="740" y="490"/>
                </a:cubicBezTo>
                <a:cubicBezTo>
                  <a:pt x="740" y="497"/>
                  <a:pt x="740" y="504"/>
                  <a:pt x="741" y="510"/>
                </a:cubicBezTo>
                <a:cubicBezTo>
                  <a:pt x="742" y="511"/>
                  <a:pt x="742" y="512"/>
                  <a:pt x="742" y="513"/>
                </a:cubicBezTo>
                <a:cubicBezTo>
                  <a:pt x="743" y="520"/>
                  <a:pt x="745" y="526"/>
                  <a:pt x="747" y="532"/>
                </a:cubicBezTo>
                <a:cubicBezTo>
                  <a:pt x="747" y="533"/>
                  <a:pt x="748" y="534"/>
                  <a:pt x="748" y="535"/>
                </a:cubicBezTo>
                <a:cubicBezTo>
                  <a:pt x="750" y="541"/>
                  <a:pt x="753" y="547"/>
                  <a:pt x="756" y="552"/>
                </a:cubicBezTo>
                <a:cubicBezTo>
                  <a:pt x="757" y="553"/>
                  <a:pt x="757" y="554"/>
                  <a:pt x="758" y="555"/>
                </a:cubicBezTo>
                <a:cubicBezTo>
                  <a:pt x="761" y="560"/>
                  <a:pt x="765" y="566"/>
                  <a:pt x="769" y="571"/>
                </a:cubicBezTo>
                <a:cubicBezTo>
                  <a:pt x="769" y="571"/>
                  <a:pt x="769" y="571"/>
                  <a:pt x="769" y="571"/>
                </a:cubicBezTo>
                <a:cubicBezTo>
                  <a:pt x="774" y="576"/>
                  <a:pt x="778" y="581"/>
                  <a:pt x="783" y="585"/>
                </a:cubicBezTo>
                <a:cubicBezTo>
                  <a:pt x="784" y="586"/>
                  <a:pt x="784" y="586"/>
                  <a:pt x="784" y="586"/>
                </a:cubicBezTo>
                <a:cubicBezTo>
                  <a:pt x="789" y="591"/>
                  <a:pt x="795" y="594"/>
                  <a:pt x="801" y="598"/>
                </a:cubicBezTo>
                <a:cubicBezTo>
                  <a:pt x="801" y="598"/>
                  <a:pt x="802" y="599"/>
                  <a:pt x="802" y="599"/>
                </a:cubicBezTo>
                <a:cubicBezTo>
                  <a:pt x="808" y="602"/>
                  <a:pt x="814" y="605"/>
                  <a:pt x="820" y="608"/>
                </a:cubicBezTo>
                <a:cubicBezTo>
                  <a:pt x="821" y="608"/>
                  <a:pt x="821" y="608"/>
                  <a:pt x="822" y="608"/>
                </a:cubicBezTo>
                <a:cubicBezTo>
                  <a:pt x="836" y="613"/>
                  <a:pt x="851" y="616"/>
                  <a:pt x="866" y="616"/>
                </a:cubicBezTo>
                <a:cubicBezTo>
                  <a:pt x="936" y="616"/>
                  <a:pt x="993" y="559"/>
                  <a:pt x="993" y="490"/>
                </a:cubicBezTo>
                <a:cubicBezTo>
                  <a:pt x="993" y="420"/>
                  <a:pt x="936" y="363"/>
                  <a:pt x="866" y="363"/>
                </a:cubicBezTo>
                <a:cubicBezTo>
                  <a:pt x="848" y="363"/>
                  <a:pt x="831" y="367"/>
                  <a:pt x="816" y="374"/>
                </a:cubicBezTo>
                <a:cubicBezTo>
                  <a:pt x="816" y="374"/>
                  <a:pt x="816" y="374"/>
                  <a:pt x="816" y="374"/>
                </a:cubicBezTo>
                <a:cubicBezTo>
                  <a:pt x="815" y="374"/>
                  <a:pt x="815" y="374"/>
                  <a:pt x="814" y="374"/>
                </a:cubicBezTo>
                <a:cubicBezTo>
                  <a:pt x="810" y="376"/>
                  <a:pt x="806" y="379"/>
                  <a:pt x="802" y="381"/>
                </a:cubicBezTo>
                <a:cubicBezTo>
                  <a:pt x="800" y="382"/>
                  <a:pt x="799" y="382"/>
                  <a:pt x="798" y="383"/>
                </a:cubicBezTo>
                <a:cubicBezTo>
                  <a:pt x="794" y="386"/>
                  <a:pt x="789" y="389"/>
                  <a:pt x="785" y="392"/>
                </a:cubicBezTo>
                <a:cubicBezTo>
                  <a:pt x="785" y="393"/>
                  <a:pt x="784" y="393"/>
                  <a:pt x="784" y="393"/>
                </a:cubicBezTo>
                <a:cubicBezTo>
                  <a:pt x="780" y="397"/>
                  <a:pt x="777" y="400"/>
                  <a:pt x="773" y="404"/>
                </a:cubicBezTo>
                <a:cubicBezTo>
                  <a:pt x="773" y="405"/>
                  <a:pt x="772" y="406"/>
                  <a:pt x="771" y="406"/>
                </a:cubicBezTo>
                <a:close/>
                <a:moveTo>
                  <a:pt x="570" y="253"/>
                </a:moveTo>
                <a:lnTo>
                  <a:pt x="570" y="253"/>
                </a:lnTo>
                <a:cubicBezTo>
                  <a:pt x="639" y="253"/>
                  <a:pt x="696" y="196"/>
                  <a:pt x="696" y="127"/>
                </a:cubicBezTo>
                <a:cubicBezTo>
                  <a:pt x="696" y="57"/>
                  <a:pt x="639" y="0"/>
                  <a:pt x="570" y="0"/>
                </a:cubicBezTo>
                <a:cubicBezTo>
                  <a:pt x="500" y="0"/>
                  <a:pt x="443" y="57"/>
                  <a:pt x="443" y="127"/>
                </a:cubicBezTo>
                <a:cubicBezTo>
                  <a:pt x="443" y="196"/>
                  <a:pt x="500" y="253"/>
                  <a:pt x="570" y="253"/>
                </a:cubicBezTo>
                <a:close/>
                <a:moveTo>
                  <a:pt x="688" y="609"/>
                </a:moveTo>
                <a:lnTo>
                  <a:pt x="688" y="609"/>
                </a:lnTo>
                <a:lnTo>
                  <a:pt x="688" y="513"/>
                </a:lnTo>
                <a:cubicBezTo>
                  <a:pt x="687" y="505"/>
                  <a:pt x="686" y="497"/>
                  <a:pt x="686" y="490"/>
                </a:cubicBezTo>
                <a:cubicBezTo>
                  <a:pt x="686" y="482"/>
                  <a:pt x="687" y="474"/>
                  <a:pt x="688" y="467"/>
                </a:cubicBezTo>
                <a:lnTo>
                  <a:pt x="688" y="461"/>
                </a:lnTo>
                <a:lnTo>
                  <a:pt x="689" y="461"/>
                </a:lnTo>
                <a:cubicBezTo>
                  <a:pt x="698" y="405"/>
                  <a:pt x="733" y="357"/>
                  <a:pt x="782" y="331"/>
                </a:cubicBezTo>
                <a:cubicBezTo>
                  <a:pt x="748" y="299"/>
                  <a:pt x="702" y="279"/>
                  <a:pt x="651" y="279"/>
                </a:cubicBezTo>
                <a:lnTo>
                  <a:pt x="488" y="279"/>
                </a:lnTo>
                <a:cubicBezTo>
                  <a:pt x="437" y="279"/>
                  <a:pt x="391" y="299"/>
                  <a:pt x="357" y="331"/>
                </a:cubicBezTo>
                <a:cubicBezTo>
                  <a:pt x="414" y="361"/>
                  <a:pt x="453" y="421"/>
                  <a:pt x="453" y="490"/>
                </a:cubicBezTo>
                <a:cubicBezTo>
                  <a:pt x="453" y="504"/>
                  <a:pt x="451" y="518"/>
                  <a:pt x="448" y="531"/>
                </a:cubicBezTo>
                <a:lnTo>
                  <a:pt x="448" y="608"/>
                </a:lnTo>
                <a:cubicBezTo>
                  <a:pt x="500" y="629"/>
                  <a:pt x="543" y="668"/>
                  <a:pt x="570" y="718"/>
                </a:cubicBezTo>
                <a:cubicBezTo>
                  <a:pt x="595" y="669"/>
                  <a:pt x="638" y="631"/>
                  <a:pt x="688" y="609"/>
                </a:cubicBezTo>
                <a:close/>
                <a:moveTo>
                  <a:pt x="512" y="725"/>
                </a:moveTo>
                <a:lnTo>
                  <a:pt x="512" y="725"/>
                </a:lnTo>
                <a:cubicBezTo>
                  <a:pt x="508" y="719"/>
                  <a:pt x="504" y="714"/>
                  <a:pt x="499" y="709"/>
                </a:cubicBezTo>
                <a:cubicBezTo>
                  <a:pt x="499" y="708"/>
                  <a:pt x="498" y="707"/>
                  <a:pt x="497" y="707"/>
                </a:cubicBezTo>
                <a:cubicBezTo>
                  <a:pt x="493" y="702"/>
                  <a:pt x="489" y="698"/>
                  <a:pt x="484" y="693"/>
                </a:cubicBezTo>
                <a:cubicBezTo>
                  <a:pt x="484" y="693"/>
                  <a:pt x="483" y="692"/>
                  <a:pt x="482" y="691"/>
                </a:cubicBezTo>
                <a:cubicBezTo>
                  <a:pt x="477" y="687"/>
                  <a:pt x="473" y="683"/>
                  <a:pt x="467" y="679"/>
                </a:cubicBezTo>
                <a:cubicBezTo>
                  <a:pt x="467" y="679"/>
                  <a:pt x="466" y="679"/>
                  <a:pt x="466" y="678"/>
                </a:cubicBezTo>
                <a:cubicBezTo>
                  <a:pt x="449" y="666"/>
                  <a:pt x="429" y="656"/>
                  <a:pt x="409" y="650"/>
                </a:cubicBezTo>
                <a:cubicBezTo>
                  <a:pt x="404" y="649"/>
                  <a:pt x="400" y="648"/>
                  <a:pt x="395" y="647"/>
                </a:cubicBezTo>
                <a:cubicBezTo>
                  <a:pt x="393" y="646"/>
                  <a:pt x="390" y="646"/>
                  <a:pt x="388" y="645"/>
                </a:cubicBezTo>
                <a:cubicBezTo>
                  <a:pt x="385" y="645"/>
                  <a:pt x="381" y="644"/>
                  <a:pt x="378" y="644"/>
                </a:cubicBezTo>
                <a:cubicBezTo>
                  <a:pt x="376" y="644"/>
                  <a:pt x="374" y="643"/>
                  <a:pt x="372" y="643"/>
                </a:cubicBezTo>
                <a:cubicBezTo>
                  <a:pt x="366" y="643"/>
                  <a:pt x="360" y="642"/>
                  <a:pt x="355" y="642"/>
                </a:cubicBezTo>
                <a:lnTo>
                  <a:pt x="191" y="642"/>
                </a:lnTo>
                <a:cubicBezTo>
                  <a:pt x="86" y="642"/>
                  <a:pt x="0" y="728"/>
                  <a:pt x="0" y="833"/>
                </a:cubicBezTo>
                <a:lnTo>
                  <a:pt x="0" y="1088"/>
                </a:lnTo>
                <a:lnTo>
                  <a:pt x="112" y="1088"/>
                </a:lnTo>
                <a:lnTo>
                  <a:pt x="112" y="824"/>
                </a:lnTo>
                <a:lnTo>
                  <a:pt x="151" y="824"/>
                </a:lnTo>
                <a:lnTo>
                  <a:pt x="151" y="1088"/>
                </a:lnTo>
                <a:lnTo>
                  <a:pt x="391" y="1088"/>
                </a:lnTo>
                <a:lnTo>
                  <a:pt x="391" y="824"/>
                </a:lnTo>
                <a:lnTo>
                  <a:pt x="430" y="824"/>
                </a:lnTo>
                <a:lnTo>
                  <a:pt x="430" y="1088"/>
                </a:lnTo>
                <a:lnTo>
                  <a:pt x="546" y="1088"/>
                </a:lnTo>
                <a:lnTo>
                  <a:pt x="546" y="833"/>
                </a:lnTo>
                <a:cubicBezTo>
                  <a:pt x="546" y="793"/>
                  <a:pt x="533" y="756"/>
                  <a:pt x="512" y="725"/>
                </a:cubicBezTo>
                <a:cubicBezTo>
                  <a:pt x="512" y="725"/>
                  <a:pt x="512" y="725"/>
                  <a:pt x="512" y="725"/>
                </a:cubicBezTo>
                <a:close/>
                <a:moveTo>
                  <a:pt x="948" y="642"/>
                </a:moveTo>
                <a:lnTo>
                  <a:pt x="948" y="642"/>
                </a:lnTo>
                <a:lnTo>
                  <a:pt x="785" y="642"/>
                </a:lnTo>
                <a:cubicBezTo>
                  <a:pt x="779" y="642"/>
                  <a:pt x="773" y="643"/>
                  <a:pt x="767" y="643"/>
                </a:cubicBezTo>
                <a:cubicBezTo>
                  <a:pt x="765" y="643"/>
                  <a:pt x="763" y="644"/>
                  <a:pt x="761" y="644"/>
                </a:cubicBezTo>
                <a:cubicBezTo>
                  <a:pt x="758" y="644"/>
                  <a:pt x="754" y="645"/>
                  <a:pt x="750" y="646"/>
                </a:cubicBezTo>
                <a:cubicBezTo>
                  <a:pt x="748" y="646"/>
                  <a:pt x="746" y="646"/>
                  <a:pt x="743" y="647"/>
                </a:cubicBezTo>
                <a:cubicBezTo>
                  <a:pt x="739" y="648"/>
                  <a:pt x="735" y="649"/>
                  <a:pt x="731" y="650"/>
                </a:cubicBezTo>
                <a:cubicBezTo>
                  <a:pt x="703" y="658"/>
                  <a:pt x="676" y="673"/>
                  <a:pt x="655" y="693"/>
                </a:cubicBezTo>
                <a:cubicBezTo>
                  <a:pt x="655" y="694"/>
                  <a:pt x="654" y="694"/>
                  <a:pt x="654" y="694"/>
                </a:cubicBezTo>
                <a:cubicBezTo>
                  <a:pt x="649" y="698"/>
                  <a:pt x="645" y="703"/>
                  <a:pt x="641" y="708"/>
                </a:cubicBezTo>
                <a:cubicBezTo>
                  <a:pt x="640" y="708"/>
                  <a:pt x="640" y="709"/>
                  <a:pt x="639" y="709"/>
                </a:cubicBezTo>
                <a:cubicBezTo>
                  <a:pt x="611" y="743"/>
                  <a:pt x="593" y="786"/>
                  <a:pt x="593" y="833"/>
                </a:cubicBezTo>
                <a:lnTo>
                  <a:pt x="593" y="1088"/>
                </a:lnTo>
                <a:lnTo>
                  <a:pt x="705" y="1088"/>
                </a:lnTo>
                <a:lnTo>
                  <a:pt x="705" y="824"/>
                </a:lnTo>
                <a:lnTo>
                  <a:pt x="744" y="824"/>
                </a:lnTo>
                <a:lnTo>
                  <a:pt x="744" y="1088"/>
                </a:lnTo>
                <a:lnTo>
                  <a:pt x="985" y="1088"/>
                </a:lnTo>
                <a:lnTo>
                  <a:pt x="985" y="824"/>
                </a:lnTo>
                <a:lnTo>
                  <a:pt x="1024" y="824"/>
                </a:lnTo>
                <a:lnTo>
                  <a:pt x="1024" y="1088"/>
                </a:lnTo>
                <a:lnTo>
                  <a:pt x="1139" y="1088"/>
                </a:lnTo>
                <a:lnTo>
                  <a:pt x="1139" y="833"/>
                </a:lnTo>
                <a:cubicBezTo>
                  <a:pt x="1139" y="728"/>
                  <a:pt x="1053" y="642"/>
                  <a:pt x="948" y="642"/>
                </a:cubicBezTo>
                <a:close/>
                <a:moveTo>
                  <a:pt x="273" y="616"/>
                </a:moveTo>
                <a:lnTo>
                  <a:pt x="273" y="616"/>
                </a:lnTo>
                <a:cubicBezTo>
                  <a:pt x="289" y="616"/>
                  <a:pt x="304" y="613"/>
                  <a:pt x="317" y="608"/>
                </a:cubicBezTo>
                <a:cubicBezTo>
                  <a:pt x="318" y="608"/>
                  <a:pt x="318" y="608"/>
                  <a:pt x="318" y="608"/>
                </a:cubicBezTo>
                <a:cubicBezTo>
                  <a:pt x="325" y="605"/>
                  <a:pt x="331" y="602"/>
                  <a:pt x="337" y="599"/>
                </a:cubicBezTo>
                <a:cubicBezTo>
                  <a:pt x="337" y="599"/>
                  <a:pt x="338" y="598"/>
                  <a:pt x="338" y="598"/>
                </a:cubicBezTo>
                <a:cubicBezTo>
                  <a:pt x="344" y="594"/>
                  <a:pt x="350" y="591"/>
                  <a:pt x="355" y="586"/>
                </a:cubicBezTo>
                <a:cubicBezTo>
                  <a:pt x="355" y="586"/>
                  <a:pt x="355" y="586"/>
                  <a:pt x="355" y="586"/>
                </a:cubicBezTo>
                <a:cubicBezTo>
                  <a:pt x="366" y="577"/>
                  <a:pt x="374" y="566"/>
                  <a:pt x="381" y="554"/>
                </a:cubicBezTo>
                <a:cubicBezTo>
                  <a:pt x="382" y="554"/>
                  <a:pt x="382" y="553"/>
                  <a:pt x="383" y="552"/>
                </a:cubicBezTo>
                <a:cubicBezTo>
                  <a:pt x="386" y="547"/>
                  <a:pt x="389" y="541"/>
                  <a:pt x="391" y="535"/>
                </a:cubicBezTo>
                <a:cubicBezTo>
                  <a:pt x="391" y="534"/>
                  <a:pt x="392" y="533"/>
                  <a:pt x="392" y="532"/>
                </a:cubicBezTo>
                <a:cubicBezTo>
                  <a:pt x="394" y="526"/>
                  <a:pt x="396" y="520"/>
                  <a:pt x="397" y="513"/>
                </a:cubicBezTo>
                <a:cubicBezTo>
                  <a:pt x="397" y="512"/>
                  <a:pt x="398" y="511"/>
                  <a:pt x="398" y="510"/>
                </a:cubicBezTo>
                <a:cubicBezTo>
                  <a:pt x="399" y="504"/>
                  <a:pt x="399" y="497"/>
                  <a:pt x="399" y="490"/>
                </a:cubicBezTo>
                <a:cubicBezTo>
                  <a:pt x="399" y="484"/>
                  <a:pt x="399" y="478"/>
                  <a:pt x="398" y="472"/>
                </a:cubicBezTo>
                <a:cubicBezTo>
                  <a:pt x="398" y="471"/>
                  <a:pt x="398" y="470"/>
                  <a:pt x="398" y="468"/>
                </a:cubicBezTo>
                <a:cubicBezTo>
                  <a:pt x="397" y="463"/>
                  <a:pt x="395" y="458"/>
                  <a:pt x="394" y="453"/>
                </a:cubicBezTo>
                <a:cubicBezTo>
                  <a:pt x="394" y="452"/>
                  <a:pt x="394" y="452"/>
                  <a:pt x="394" y="452"/>
                </a:cubicBezTo>
                <a:cubicBezTo>
                  <a:pt x="392" y="447"/>
                  <a:pt x="390" y="442"/>
                  <a:pt x="388" y="437"/>
                </a:cubicBezTo>
                <a:cubicBezTo>
                  <a:pt x="387" y="436"/>
                  <a:pt x="387" y="435"/>
                  <a:pt x="386" y="434"/>
                </a:cubicBezTo>
                <a:cubicBezTo>
                  <a:pt x="384" y="429"/>
                  <a:pt x="381" y="424"/>
                  <a:pt x="378" y="419"/>
                </a:cubicBezTo>
                <a:lnTo>
                  <a:pt x="378" y="419"/>
                </a:lnTo>
                <a:cubicBezTo>
                  <a:pt x="375" y="415"/>
                  <a:pt x="372" y="410"/>
                  <a:pt x="368" y="406"/>
                </a:cubicBezTo>
                <a:cubicBezTo>
                  <a:pt x="367" y="405"/>
                  <a:pt x="367" y="405"/>
                  <a:pt x="366" y="404"/>
                </a:cubicBezTo>
                <a:cubicBezTo>
                  <a:pt x="362" y="400"/>
                  <a:pt x="358" y="396"/>
                  <a:pt x="354" y="393"/>
                </a:cubicBezTo>
                <a:cubicBezTo>
                  <a:pt x="354" y="393"/>
                  <a:pt x="354" y="393"/>
                  <a:pt x="354" y="393"/>
                </a:cubicBezTo>
                <a:cubicBezTo>
                  <a:pt x="350" y="389"/>
                  <a:pt x="345" y="386"/>
                  <a:pt x="341" y="383"/>
                </a:cubicBezTo>
                <a:cubicBezTo>
                  <a:pt x="340" y="382"/>
                  <a:pt x="339" y="382"/>
                  <a:pt x="338" y="381"/>
                </a:cubicBezTo>
                <a:cubicBezTo>
                  <a:pt x="334" y="379"/>
                  <a:pt x="329" y="376"/>
                  <a:pt x="324" y="374"/>
                </a:cubicBezTo>
                <a:cubicBezTo>
                  <a:pt x="324" y="374"/>
                  <a:pt x="324" y="374"/>
                  <a:pt x="323" y="374"/>
                </a:cubicBezTo>
                <a:cubicBezTo>
                  <a:pt x="308" y="367"/>
                  <a:pt x="291" y="363"/>
                  <a:pt x="273" y="363"/>
                </a:cubicBezTo>
                <a:cubicBezTo>
                  <a:pt x="203" y="363"/>
                  <a:pt x="146" y="420"/>
                  <a:pt x="146" y="490"/>
                </a:cubicBezTo>
                <a:cubicBezTo>
                  <a:pt x="146" y="559"/>
                  <a:pt x="203" y="616"/>
                  <a:pt x="273" y="61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Oval 39"/>
          <p:cNvSpPr>
            <a:spLocks noChangeAspect="1" noChangeArrowheads="1"/>
          </p:cNvSpPr>
          <p:nvPr/>
        </p:nvSpPr>
        <p:spPr bwMode="auto">
          <a:xfrm>
            <a:off x="3841073" y="4888594"/>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39" name="Oval 42"/>
          <p:cNvSpPr>
            <a:spLocks noChangeAspect="1" noChangeArrowheads="1"/>
          </p:cNvSpPr>
          <p:nvPr/>
        </p:nvSpPr>
        <p:spPr bwMode="auto">
          <a:xfrm>
            <a:off x="3841073" y="5733256"/>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40" name="TextBox 39"/>
          <p:cNvSpPr txBox="1"/>
          <p:nvPr/>
        </p:nvSpPr>
        <p:spPr>
          <a:xfrm>
            <a:off x="4204290" y="4797152"/>
            <a:ext cx="2264889" cy="400110"/>
          </a:xfrm>
          <a:prstGeom prst="rect">
            <a:avLst/>
          </a:prstGeom>
          <a:noFill/>
        </p:spPr>
        <p:txBody>
          <a:bodyPr wrap="square" rtlCol="0">
            <a:spAutoFit/>
          </a:bodyPr>
          <a:lstStyle/>
          <a:p>
            <a:r>
              <a:rPr lang="zh-CN" altLang="en-US" sz="2000" dirty="0" smtClean="0">
                <a:solidFill>
                  <a:schemeClr val="accent2"/>
                </a:solidFill>
                <a:latin typeface="+mn-ea"/>
                <a:ea typeface="+mn-ea"/>
              </a:rPr>
              <a:t>行业现状</a:t>
            </a:r>
            <a:endParaRPr lang="zh-CN" altLang="en-US" sz="2000" dirty="0">
              <a:solidFill>
                <a:schemeClr val="accent2"/>
              </a:solidFill>
              <a:latin typeface="+mn-ea"/>
              <a:ea typeface="+mn-ea"/>
            </a:endParaRPr>
          </a:p>
        </p:txBody>
      </p:sp>
      <p:sp>
        <p:nvSpPr>
          <p:cNvPr id="45" name="TextBox 44"/>
          <p:cNvSpPr txBox="1"/>
          <p:nvPr/>
        </p:nvSpPr>
        <p:spPr>
          <a:xfrm>
            <a:off x="4207952" y="5220012"/>
            <a:ext cx="2264889" cy="400110"/>
          </a:xfrm>
          <a:prstGeom prst="rect">
            <a:avLst/>
          </a:prstGeom>
          <a:noFill/>
        </p:spPr>
        <p:txBody>
          <a:bodyPr wrap="square" rtlCol="0">
            <a:spAutoFit/>
          </a:bodyPr>
          <a:lstStyle/>
          <a:p>
            <a:r>
              <a:rPr lang="zh-CN" altLang="en-US" sz="2000" dirty="0" smtClean="0">
                <a:solidFill>
                  <a:schemeClr val="accent2"/>
                </a:solidFill>
                <a:latin typeface="+mn-ea"/>
                <a:ea typeface="+mn-ea"/>
              </a:rPr>
              <a:t>现有政策</a:t>
            </a:r>
            <a:endParaRPr lang="zh-CN" altLang="en-US" sz="2000" dirty="0">
              <a:solidFill>
                <a:schemeClr val="accent2"/>
              </a:solidFill>
              <a:latin typeface="+mn-ea"/>
              <a:ea typeface="+mn-ea"/>
            </a:endParaRPr>
          </a:p>
        </p:txBody>
      </p:sp>
      <p:sp>
        <p:nvSpPr>
          <p:cNvPr id="48" name="Oval 39"/>
          <p:cNvSpPr>
            <a:spLocks noChangeAspect="1" noChangeArrowheads="1"/>
          </p:cNvSpPr>
          <p:nvPr/>
        </p:nvSpPr>
        <p:spPr bwMode="auto">
          <a:xfrm>
            <a:off x="3841073" y="5298027"/>
            <a:ext cx="216000" cy="217227"/>
          </a:xfrm>
          <a:prstGeom prst="ellipse">
            <a:avLst/>
          </a:prstGeom>
          <a:solidFill>
            <a:schemeClr val="tx1"/>
          </a:solidFill>
          <a:ln w="28575"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sz="2000">
              <a:solidFill>
                <a:schemeClr val="accent1"/>
              </a:solidFill>
            </a:endParaRPr>
          </a:p>
        </p:txBody>
      </p:sp>
      <p:sp>
        <p:nvSpPr>
          <p:cNvPr id="50" name="TextBox 49"/>
          <p:cNvSpPr txBox="1"/>
          <p:nvPr/>
        </p:nvSpPr>
        <p:spPr>
          <a:xfrm>
            <a:off x="4207953" y="5641814"/>
            <a:ext cx="2264889" cy="400110"/>
          </a:xfrm>
          <a:prstGeom prst="rect">
            <a:avLst/>
          </a:prstGeom>
          <a:noFill/>
        </p:spPr>
        <p:txBody>
          <a:bodyPr wrap="square" rtlCol="0">
            <a:spAutoFit/>
          </a:bodyPr>
          <a:lstStyle/>
          <a:p>
            <a:r>
              <a:rPr lang="zh-CN" altLang="en-US" sz="2000" dirty="0" smtClean="0">
                <a:solidFill>
                  <a:schemeClr val="accent2"/>
                </a:solidFill>
                <a:latin typeface="+mn-ea"/>
                <a:ea typeface="+mn-ea"/>
              </a:rPr>
              <a:t>行业趋势</a:t>
            </a:r>
            <a:endParaRPr lang="zh-CN" altLang="en-US" sz="2000" dirty="0">
              <a:solidFill>
                <a:schemeClr val="accent2"/>
              </a:solidFill>
              <a:latin typeface="+mn-ea"/>
              <a:ea typeface="+mn-ea"/>
            </a:endParaRPr>
          </a:p>
        </p:txBody>
      </p:sp>
    </p:spTree>
    <p:extLst>
      <p:ext uri="{BB962C8B-B14F-4D97-AF65-F5344CB8AC3E}">
        <p14:creationId xmlns:p14="http://schemas.microsoft.com/office/powerpoint/2010/main" val="3291708184"/>
      </p:ext>
    </p:extLst>
  </p:cSld>
  <p:clrMapOvr>
    <a:masterClrMapping/>
  </p:clrMapOvr>
  <p:transition spd="slow" advTm="522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1000"/>
                                        <p:tgtEl>
                                          <p:spTgt spid="8"/>
                                        </p:tgtEl>
                                      </p:cBhvr>
                                    </p:animEffect>
                                  </p:childTnLst>
                                </p:cTn>
                              </p:par>
                            </p:childTnLst>
                          </p:cTn>
                        </p:par>
                        <p:par>
                          <p:cTn id="12" fill="hold">
                            <p:stCondLst>
                              <p:cond delay="1500"/>
                            </p:stCondLst>
                            <p:childTnLst>
                              <p:par>
                                <p:cTn id="13" presetID="31"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 calcmode="lin" valueType="num">
                                      <p:cBhvr>
                                        <p:cTn id="17" dur="500" fill="hold"/>
                                        <p:tgtEl>
                                          <p:spTgt spid="19"/>
                                        </p:tgtEl>
                                        <p:attrNameLst>
                                          <p:attrName>style.rotation</p:attrName>
                                        </p:attrNameLst>
                                      </p:cBhvr>
                                      <p:tavLst>
                                        <p:tav tm="0">
                                          <p:val>
                                            <p:fltVal val="90"/>
                                          </p:val>
                                        </p:tav>
                                        <p:tav tm="100000">
                                          <p:val>
                                            <p:fltVal val="0"/>
                                          </p:val>
                                        </p:tav>
                                      </p:tavLst>
                                    </p:anim>
                                    <p:animEffect transition="in" filter="fade">
                                      <p:cBhvr>
                                        <p:cTn id="18" dur="500"/>
                                        <p:tgtEl>
                                          <p:spTgt spid="19"/>
                                        </p:tgtEl>
                                      </p:cBhvr>
                                    </p:animEffect>
                                  </p:childTnLst>
                                </p:cTn>
                              </p:par>
                            </p:childTnLst>
                          </p:cTn>
                        </p:par>
                        <p:par>
                          <p:cTn id="19" fill="hold">
                            <p:stCondLst>
                              <p:cond delay="20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3"/>
                                        </p:tgtEl>
                                        <p:attrNameLst>
                                          <p:attrName>ppt_y</p:attrName>
                                        </p:attrNameLst>
                                      </p:cBhvr>
                                      <p:tavLst>
                                        <p:tav tm="0">
                                          <p:val>
                                            <p:strVal val="#ppt_y"/>
                                          </p:val>
                                        </p:tav>
                                        <p:tav tm="100000">
                                          <p:val>
                                            <p:strVal val="#ppt_y"/>
                                          </p:val>
                                        </p:tav>
                                      </p:tavLst>
                                    </p:anim>
                                    <p:anim calcmode="lin" valueType="num">
                                      <p:cBhvr>
                                        <p:cTn id="2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3"/>
                                        </p:tgtEl>
                                      </p:cBhvr>
                                    </p:animEffect>
                                  </p:childTnLst>
                                </p:cTn>
                              </p:par>
                            </p:childTnLst>
                          </p:cTn>
                        </p:par>
                        <p:par>
                          <p:cTn id="27" fill="hold">
                            <p:stCondLst>
                              <p:cond delay="2650"/>
                            </p:stCondLst>
                            <p:childTnLst>
                              <p:par>
                                <p:cTn id="28" presetID="16" presetClass="entr" presetSubtype="21"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childTnLst>
                          </p:cTn>
                        </p:par>
                        <p:par>
                          <p:cTn id="31" fill="hold">
                            <p:stCondLst>
                              <p:cond delay="3150"/>
                            </p:stCondLst>
                            <p:childTnLst>
                              <p:par>
                                <p:cTn id="32" presetID="2" presetClass="entr" presetSubtype="12" fill="hold" grpId="0" nodeType="afterEffect">
                                  <p:stCondLst>
                                    <p:cond delay="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500" fill="hold"/>
                                        <p:tgtEl>
                                          <p:spTgt spid="36"/>
                                        </p:tgtEl>
                                        <p:attrNameLst>
                                          <p:attrName>ppt_x</p:attrName>
                                        </p:attrNameLst>
                                      </p:cBhvr>
                                      <p:tavLst>
                                        <p:tav tm="0">
                                          <p:val>
                                            <p:strVal val="0-#ppt_w/2"/>
                                          </p:val>
                                        </p:tav>
                                        <p:tav tm="100000">
                                          <p:val>
                                            <p:strVal val="#ppt_x"/>
                                          </p:val>
                                        </p:tav>
                                      </p:tavLst>
                                    </p:anim>
                                    <p:anim calcmode="lin" valueType="num">
                                      <p:cBhvr additive="base">
                                        <p:cTn id="35" dur="500" fill="hold"/>
                                        <p:tgtEl>
                                          <p:spTgt spid="36"/>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100"/>
                                  </p:stCondLst>
                                  <p:childTnLst>
                                    <p:set>
                                      <p:cBhvr>
                                        <p:cTn id="37" dur="1" fill="hold">
                                          <p:stCondLst>
                                            <p:cond delay="0"/>
                                          </p:stCondLst>
                                        </p:cTn>
                                        <p:tgtEl>
                                          <p:spTgt spid="48"/>
                                        </p:tgtEl>
                                        <p:attrNameLst>
                                          <p:attrName>style.visibility</p:attrName>
                                        </p:attrNameLst>
                                      </p:cBhvr>
                                      <p:to>
                                        <p:strVal val="visible"/>
                                      </p:to>
                                    </p:set>
                                    <p:anim calcmode="lin" valueType="num">
                                      <p:cBhvr additive="base">
                                        <p:cTn id="38" dur="500" fill="hold"/>
                                        <p:tgtEl>
                                          <p:spTgt spid="48"/>
                                        </p:tgtEl>
                                        <p:attrNameLst>
                                          <p:attrName>ppt_x</p:attrName>
                                        </p:attrNameLst>
                                      </p:cBhvr>
                                      <p:tavLst>
                                        <p:tav tm="0">
                                          <p:val>
                                            <p:strVal val="0-#ppt_w/2"/>
                                          </p:val>
                                        </p:tav>
                                        <p:tav tm="100000">
                                          <p:val>
                                            <p:strVal val="#ppt_x"/>
                                          </p:val>
                                        </p:tav>
                                      </p:tavLst>
                                    </p:anim>
                                    <p:anim calcmode="lin" valueType="num">
                                      <p:cBhvr additive="base">
                                        <p:cTn id="39" dur="500" fill="hold"/>
                                        <p:tgtEl>
                                          <p:spTgt spid="48"/>
                                        </p:tgtEl>
                                        <p:attrNameLst>
                                          <p:attrName>ppt_y</p:attrName>
                                        </p:attrNameLst>
                                      </p:cBhvr>
                                      <p:tavLst>
                                        <p:tav tm="0">
                                          <p:val>
                                            <p:strVal val="1+#ppt_h/2"/>
                                          </p:val>
                                        </p:tav>
                                        <p:tav tm="100000">
                                          <p:val>
                                            <p:strVal val="#ppt_y"/>
                                          </p:val>
                                        </p:tav>
                                      </p:tavLst>
                                    </p:anim>
                                  </p:childTnLst>
                                </p:cTn>
                              </p:par>
                              <p:par>
                                <p:cTn id="40" presetID="2" presetClass="entr" presetSubtype="12" fill="hold" grpId="0" nodeType="withEffect">
                                  <p:stCondLst>
                                    <p:cond delay="200"/>
                                  </p:stCondLst>
                                  <p:childTnLst>
                                    <p:set>
                                      <p:cBhvr>
                                        <p:cTn id="41" dur="1" fill="hold">
                                          <p:stCondLst>
                                            <p:cond delay="0"/>
                                          </p:stCondLst>
                                        </p:cTn>
                                        <p:tgtEl>
                                          <p:spTgt spid="39"/>
                                        </p:tgtEl>
                                        <p:attrNameLst>
                                          <p:attrName>style.visibility</p:attrName>
                                        </p:attrNameLst>
                                      </p:cBhvr>
                                      <p:to>
                                        <p:strVal val="visible"/>
                                      </p:to>
                                    </p:set>
                                    <p:anim calcmode="lin" valueType="num">
                                      <p:cBhvr additive="base">
                                        <p:cTn id="42" dur="500" fill="hold"/>
                                        <p:tgtEl>
                                          <p:spTgt spid="39"/>
                                        </p:tgtEl>
                                        <p:attrNameLst>
                                          <p:attrName>ppt_x</p:attrName>
                                        </p:attrNameLst>
                                      </p:cBhvr>
                                      <p:tavLst>
                                        <p:tav tm="0">
                                          <p:val>
                                            <p:strVal val="0-#ppt_w/2"/>
                                          </p:val>
                                        </p:tav>
                                        <p:tav tm="100000">
                                          <p:val>
                                            <p:strVal val="#ppt_x"/>
                                          </p:val>
                                        </p:tav>
                                      </p:tavLst>
                                    </p:anim>
                                    <p:anim calcmode="lin" valueType="num">
                                      <p:cBhvr additive="base">
                                        <p:cTn id="43" dur="500" fill="hold"/>
                                        <p:tgtEl>
                                          <p:spTgt spid="39"/>
                                        </p:tgtEl>
                                        <p:attrNameLst>
                                          <p:attrName>ppt_y</p:attrName>
                                        </p:attrNameLst>
                                      </p:cBhvr>
                                      <p:tavLst>
                                        <p:tav tm="0">
                                          <p:val>
                                            <p:strVal val="1+#ppt_h/2"/>
                                          </p:val>
                                        </p:tav>
                                        <p:tav tm="100000">
                                          <p:val>
                                            <p:strVal val="#ppt_y"/>
                                          </p:val>
                                        </p:tav>
                                      </p:tavLst>
                                    </p:anim>
                                  </p:childTnLst>
                                </p:cTn>
                              </p:par>
                            </p:childTnLst>
                          </p:cTn>
                        </p:par>
                        <p:par>
                          <p:cTn id="44" fill="hold">
                            <p:stCondLst>
                              <p:cond delay="3850"/>
                            </p:stCondLst>
                            <p:childTnLst>
                              <p:par>
                                <p:cTn id="45" presetID="22" presetClass="entr" presetSubtype="8" fill="hold" grpId="0" nodeType="after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left)">
                                      <p:cBhvr>
                                        <p:cTn id="47" dur="500"/>
                                        <p:tgtEl>
                                          <p:spTgt spid="40"/>
                                        </p:tgtEl>
                                      </p:cBhvr>
                                    </p:animEffect>
                                  </p:childTnLst>
                                </p:cTn>
                              </p:par>
                              <p:par>
                                <p:cTn id="48" presetID="22" presetClass="entr" presetSubtype="8"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Effect transition="in" filter="wipe(left)">
                                      <p:cBhvr>
                                        <p:cTn id="50" dur="500"/>
                                        <p:tgtEl>
                                          <p:spTgt spid="50"/>
                                        </p:tgtEl>
                                      </p:cBhvr>
                                    </p:animEffect>
                                  </p:childTnLst>
                                </p:cTn>
                              </p:par>
                              <p:par>
                                <p:cTn id="51" presetID="22" presetClass="entr" presetSubtype="8" fill="hold" grpId="0" nodeType="withEffect">
                                  <p:stCondLst>
                                    <p:cond delay="200"/>
                                  </p:stCondLst>
                                  <p:childTnLst>
                                    <p:set>
                                      <p:cBhvr>
                                        <p:cTn id="52" dur="1" fill="hold">
                                          <p:stCondLst>
                                            <p:cond delay="0"/>
                                          </p:stCondLst>
                                        </p:cTn>
                                        <p:tgtEl>
                                          <p:spTgt spid="45"/>
                                        </p:tgtEl>
                                        <p:attrNameLst>
                                          <p:attrName>style.visibility</p:attrName>
                                        </p:attrNameLst>
                                      </p:cBhvr>
                                      <p:to>
                                        <p:strVal val="visible"/>
                                      </p:to>
                                    </p:set>
                                    <p:animEffect transition="in" filter="wipe(left)">
                                      <p:cBhvr>
                                        <p:cTn id="5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animBg="1"/>
      <p:bldP spid="36" grpId="0" animBg="1"/>
      <p:bldP spid="39" grpId="0" animBg="1"/>
      <p:bldP spid="40" grpId="0"/>
      <p:bldP spid="45" grpId="0"/>
      <p:bldP spid="48" grpId="0" animBg="1"/>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a:ea typeface="微软雅黑"/>
              </a:rPr>
              <a:t>1</a:t>
            </a:r>
            <a:r>
              <a:rPr lang="en-US" altLang="zh-CN" sz="2800" dirty="0" smtClean="0">
                <a:solidFill>
                  <a:schemeClr val="accent2"/>
                </a:solidFill>
                <a:latin typeface="微软雅黑"/>
                <a:ea typeface="微软雅黑"/>
              </a:rPr>
              <a:t>.1 </a:t>
            </a:r>
            <a:r>
              <a:rPr lang="zh-CN" altLang="en-US" sz="2800" dirty="0" smtClean="0">
                <a:solidFill>
                  <a:schemeClr val="accent2"/>
                </a:solidFill>
                <a:latin typeface="微软雅黑"/>
                <a:ea typeface="微软雅黑"/>
              </a:rPr>
              <a:t>行业现状</a:t>
            </a:r>
            <a:endParaRPr lang="zh-CN" altLang="en-US" sz="2800" dirty="0">
              <a:solidFill>
                <a:schemeClr val="accent2"/>
              </a:solidFill>
              <a:latin typeface="微软雅黑"/>
              <a:ea typeface="微软雅黑"/>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smtClean="0">
                <a:solidFill>
                  <a:schemeClr val="accent2"/>
                </a:solidFill>
              </a:rPr>
              <a:t>Part</a:t>
            </a:r>
            <a:r>
              <a:rPr lang="en-US" altLang="zh-CN" dirty="0" smtClean="0">
                <a:solidFill>
                  <a:schemeClr val="accent2"/>
                </a:solidFill>
              </a:rPr>
              <a:t> 1</a:t>
            </a:r>
            <a:endParaRPr lang="zh-CN" altLang="en-US" dirty="0">
              <a:solidFill>
                <a:schemeClr val="accent2"/>
              </a:solidFill>
            </a:endParaRPr>
          </a:p>
        </p:txBody>
      </p:sp>
      <p:sp>
        <p:nvSpPr>
          <p:cNvPr id="4" name="Freeform 6"/>
          <p:cNvSpPr>
            <a:spLocks/>
          </p:cNvSpPr>
          <p:nvPr/>
        </p:nvSpPr>
        <p:spPr bwMode="auto">
          <a:xfrm>
            <a:off x="2169914" y="1976438"/>
            <a:ext cx="3282950" cy="3282950"/>
          </a:xfrm>
          <a:custGeom>
            <a:avLst/>
            <a:gdLst>
              <a:gd name="T0" fmla="*/ 2021 w 4042"/>
              <a:gd name="T1" fmla="*/ 0 h 4042"/>
              <a:gd name="T2" fmla="*/ 4042 w 4042"/>
              <a:gd name="T3" fmla="*/ 2021 h 4042"/>
              <a:gd name="T4" fmla="*/ 2021 w 4042"/>
              <a:gd name="T5" fmla="*/ 4042 h 4042"/>
              <a:gd name="T6" fmla="*/ 0 w 4042"/>
              <a:gd name="T7" fmla="*/ 2021 h 4042"/>
              <a:gd name="T8" fmla="*/ 2021 w 4042"/>
              <a:gd name="T9" fmla="*/ 0 h 4042"/>
            </a:gdLst>
            <a:ahLst/>
            <a:cxnLst>
              <a:cxn ang="0">
                <a:pos x="T0" y="T1"/>
              </a:cxn>
              <a:cxn ang="0">
                <a:pos x="T2" y="T3"/>
              </a:cxn>
              <a:cxn ang="0">
                <a:pos x="T4" y="T5"/>
              </a:cxn>
              <a:cxn ang="0">
                <a:pos x="T6" y="T7"/>
              </a:cxn>
              <a:cxn ang="0">
                <a:pos x="T8" y="T9"/>
              </a:cxn>
            </a:cxnLst>
            <a:rect l="0" t="0" r="r" b="b"/>
            <a:pathLst>
              <a:path w="4042" h="4042">
                <a:moveTo>
                  <a:pt x="2021" y="0"/>
                </a:moveTo>
                <a:lnTo>
                  <a:pt x="4042" y="2021"/>
                </a:lnTo>
                <a:lnTo>
                  <a:pt x="2021" y="4042"/>
                </a:lnTo>
                <a:lnTo>
                  <a:pt x="0" y="2021"/>
                </a:lnTo>
                <a:lnTo>
                  <a:pt x="2021" y="0"/>
                </a:lnTo>
                <a:close/>
              </a:path>
            </a:pathLst>
          </a:custGeom>
          <a:solidFill>
            <a:schemeClr val="bg2"/>
          </a:solidFill>
          <a:ln w="1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Freeform 7"/>
          <p:cNvSpPr>
            <a:spLocks/>
          </p:cNvSpPr>
          <p:nvPr/>
        </p:nvSpPr>
        <p:spPr bwMode="auto">
          <a:xfrm>
            <a:off x="4370189" y="1208088"/>
            <a:ext cx="2328862" cy="2328863"/>
          </a:xfrm>
          <a:custGeom>
            <a:avLst/>
            <a:gdLst>
              <a:gd name="T0" fmla="*/ 1433 w 2867"/>
              <a:gd name="T1" fmla="*/ 0 h 2867"/>
              <a:gd name="T2" fmla="*/ 2867 w 2867"/>
              <a:gd name="T3" fmla="*/ 1434 h 2867"/>
              <a:gd name="T4" fmla="*/ 1433 w 2867"/>
              <a:gd name="T5" fmla="*/ 2867 h 2867"/>
              <a:gd name="T6" fmla="*/ 0 w 2867"/>
              <a:gd name="T7" fmla="*/ 1434 h 2867"/>
              <a:gd name="T8" fmla="*/ 1433 w 2867"/>
              <a:gd name="T9" fmla="*/ 0 h 2867"/>
            </a:gdLst>
            <a:ahLst/>
            <a:cxnLst>
              <a:cxn ang="0">
                <a:pos x="T0" y="T1"/>
              </a:cxn>
              <a:cxn ang="0">
                <a:pos x="T2" y="T3"/>
              </a:cxn>
              <a:cxn ang="0">
                <a:pos x="T4" y="T5"/>
              </a:cxn>
              <a:cxn ang="0">
                <a:pos x="T6" y="T7"/>
              </a:cxn>
              <a:cxn ang="0">
                <a:pos x="T8" y="T9"/>
              </a:cxn>
            </a:cxnLst>
            <a:rect l="0" t="0" r="r" b="b"/>
            <a:pathLst>
              <a:path w="2867" h="2867">
                <a:moveTo>
                  <a:pt x="1433" y="0"/>
                </a:moveTo>
                <a:lnTo>
                  <a:pt x="2867" y="1434"/>
                </a:lnTo>
                <a:lnTo>
                  <a:pt x="1433" y="2867"/>
                </a:lnTo>
                <a:lnTo>
                  <a:pt x="0" y="1434"/>
                </a:lnTo>
                <a:lnTo>
                  <a:pt x="1433" y="0"/>
                </a:lnTo>
                <a:close/>
              </a:path>
            </a:pathLst>
          </a:custGeom>
          <a:solidFill>
            <a:schemeClr val="tx2"/>
          </a:solidFill>
          <a:ln w="1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8"/>
          <p:cNvSpPr>
            <a:spLocks/>
          </p:cNvSpPr>
          <p:nvPr/>
        </p:nvSpPr>
        <p:spPr bwMode="auto">
          <a:xfrm>
            <a:off x="4549577" y="3698875"/>
            <a:ext cx="1971675" cy="1971675"/>
          </a:xfrm>
          <a:custGeom>
            <a:avLst/>
            <a:gdLst>
              <a:gd name="T0" fmla="*/ 1213 w 2427"/>
              <a:gd name="T1" fmla="*/ 0 h 2427"/>
              <a:gd name="T2" fmla="*/ 2427 w 2427"/>
              <a:gd name="T3" fmla="*/ 1214 h 2427"/>
              <a:gd name="T4" fmla="*/ 1213 w 2427"/>
              <a:gd name="T5" fmla="*/ 2427 h 2427"/>
              <a:gd name="T6" fmla="*/ 0 w 2427"/>
              <a:gd name="T7" fmla="*/ 1214 h 2427"/>
              <a:gd name="T8" fmla="*/ 1213 w 2427"/>
              <a:gd name="T9" fmla="*/ 0 h 2427"/>
            </a:gdLst>
            <a:ahLst/>
            <a:cxnLst>
              <a:cxn ang="0">
                <a:pos x="T0" y="T1"/>
              </a:cxn>
              <a:cxn ang="0">
                <a:pos x="T2" y="T3"/>
              </a:cxn>
              <a:cxn ang="0">
                <a:pos x="T4" y="T5"/>
              </a:cxn>
              <a:cxn ang="0">
                <a:pos x="T6" y="T7"/>
              </a:cxn>
              <a:cxn ang="0">
                <a:pos x="T8" y="T9"/>
              </a:cxn>
            </a:cxnLst>
            <a:rect l="0" t="0" r="r" b="b"/>
            <a:pathLst>
              <a:path w="2427" h="2427">
                <a:moveTo>
                  <a:pt x="1213" y="0"/>
                </a:moveTo>
                <a:lnTo>
                  <a:pt x="2427" y="1214"/>
                </a:lnTo>
                <a:lnTo>
                  <a:pt x="1213" y="2427"/>
                </a:lnTo>
                <a:lnTo>
                  <a:pt x="0" y="1214"/>
                </a:lnTo>
                <a:lnTo>
                  <a:pt x="1213" y="0"/>
                </a:lnTo>
                <a:close/>
              </a:path>
            </a:pathLst>
          </a:custGeom>
          <a:solidFill>
            <a:schemeClr val="bg1"/>
          </a:solidFill>
          <a:ln w="1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9"/>
          <p:cNvSpPr>
            <a:spLocks/>
          </p:cNvSpPr>
          <p:nvPr/>
        </p:nvSpPr>
        <p:spPr bwMode="auto">
          <a:xfrm>
            <a:off x="5616377" y="2792449"/>
            <a:ext cx="1653762" cy="1652513"/>
          </a:xfrm>
          <a:custGeom>
            <a:avLst/>
            <a:gdLst>
              <a:gd name="T0" fmla="*/ 1294 w 2587"/>
              <a:gd name="T1" fmla="*/ 0 h 2586"/>
              <a:gd name="T2" fmla="*/ 2587 w 2587"/>
              <a:gd name="T3" fmla="*/ 1293 h 2586"/>
              <a:gd name="T4" fmla="*/ 1294 w 2587"/>
              <a:gd name="T5" fmla="*/ 2586 h 2586"/>
              <a:gd name="T6" fmla="*/ 0 w 2587"/>
              <a:gd name="T7" fmla="*/ 1293 h 2586"/>
              <a:gd name="T8" fmla="*/ 1294 w 2587"/>
              <a:gd name="T9" fmla="*/ 0 h 2586"/>
            </a:gdLst>
            <a:ahLst/>
            <a:cxnLst>
              <a:cxn ang="0">
                <a:pos x="T0" y="T1"/>
              </a:cxn>
              <a:cxn ang="0">
                <a:pos x="T2" y="T3"/>
              </a:cxn>
              <a:cxn ang="0">
                <a:pos x="T4" y="T5"/>
              </a:cxn>
              <a:cxn ang="0">
                <a:pos x="T6" y="T7"/>
              </a:cxn>
              <a:cxn ang="0">
                <a:pos x="T8" y="T9"/>
              </a:cxn>
            </a:cxnLst>
            <a:rect l="0" t="0" r="r" b="b"/>
            <a:pathLst>
              <a:path w="2587" h="2586">
                <a:moveTo>
                  <a:pt x="1294" y="0"/>
                </a:moveTo>
                <a:lnTo>
                  <a:pt x="2587" y="1293"/>
                </a:lnTo>
                <a:lnTo>
                  <a:pt x="1294" y="2586"/>
                </a:lnTo>
                <a:lnTo>
                  <a:pt x="0" y="1293"/>
                </a:lnTo>
                <a:lnTo>
                  <a:pt x="1294" y="0"/>
                </a:lnTo>
                <a:close/>
              </a:path>
            </a:pathLst>
          </a:custGeom>
          <a:solidFill>
            <a:schemeClr val="accent1"/>
          </a:solidFill>
          <a:ln w="1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cxnSp>
        <p:nvCxnSpPr>
          <p:cNvPr id="8" name="直接连接符 7"/>
          <p:cNvCxnSpPr/>
          <p:nvPr/>
        </p:nvCxnSpPr>
        <p:spPr bwMode="auto">
          <a:xfrm>
            <a:off x="6699051" y="2372519"/>
            <a:ext cx="367240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p:nvCxnSpPr>
        <p:spPr bwMode="auto">
          <a:xfrm>
            <a:off x="7286903" y="3618706"/>
            <a:ext cx="367240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6521252" y="4684712"/>
            <a:ext cx="367240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2701595" y="3268950"/>
            <a:ext cx="2219588" cy="707886"/>
          </a:xfrm>
          <a:prstGeom prst="rect">
            <a:avLst/>
          </a:prstGeom>
          <a:noFill/>
        </p:spPr>
        <p:txBody>
          <a:bodyPr wrap="square" rtlCol="0">
            <a:spAutoFit/>
          </a:bodyPr>
          <a:lstStyle/>
          <a:p>
            <a:pPr algn="ctr"/>
            <a:r>
              <a:rPr lang="en-US" altLang="zh-CN" sz="4000" b="1" dirty="0" smtClean="0">
                <a:solidFill>
                  <a:schemeClr val="accent2"/>
                </a:solidFill>
                <a:latin typeface="+mn-ea"/>
                <a:ea typeface="+mn-ea"/>
              </a:rPr>
              <a:t>2014</a:t>
            </a:r>
            <a:r>
              <a:rPr lang="zh-CN" altLang="en-US" sz="4000" b="1" dirty="0" smtClean="0">
                <a:solidFill>
                  <a:schemeClr val="accent2"/>
                </a:solidFill>
                <a:latin typeface="+mn-ea"/>
                <a:ea typeface="+mn-ea"/>
              </a:rPr>
              <a:t>年</a:t>
            </a:r>
            <a:endParaRPr lang="en-US" altLang="zh-CN" sz="4000" b="1" dirty="0" smtClean="0">
              <a:solidFill>
                <a:schemeClr val="accent2"/>
              </a:solidFill>
              <a:latin typeface="+mn-ea"/>
              <a:ea typeface="+mn-ea"/>
            </a:endParaRPr>
          </a:p>
        </p:txBody>
      </p:sp>
      <p:sp>
        <p:nvSpPr>
          <p:cNvPr id="14" name="TextBox 13"/>
          <p:cNvSpPr txBox="1"/>
          <p:nvPr/>
        </p:nvSpPr>
        <p:spPr>
          <a:xfrm>
            <a:off x="4500272" y="2030590"/>
            <a:ext cx="1950277" cy="707886"/>
          </a:xfrm>
          <a:prstGeom prst="rect">
            <a:avLst/>
          </a:prstGeom>
          <a:noFill/>
        </p:spPr>
        <p:txBody>
          <a:bodyPr wrap="square" rtlCol="0">
            <a:spAutoFit/>
          </a:bodyPr>
          <a:lstStyle/>
          <a:p>
            <a:pPr algn="ctr"/>
            <a:r>
              <a:rPr lang="en-US" altLang="zh-CN" sz="4000" b="1" dirty="0" smtClean="0">
                <a:solidFill>
                  <a:schemeClr val="accent2"/>
                </a:solidFill>
                <a:latin typeface="+mn-ea"/>
                <a:ea typeface="+mn-ea"/>
              </a:rPr>
              <a:t>2013</a:t>
            </a:r>
            <a:r>
              <a:rPr lang="zh-CN" altLang="en-US" sz="4000" b="1" dirty="0" smtClean="0">
                <a:solidFill>
                  <a:schemeClr val="accent2"/>
                </a:solidFill>
                <a:latin typeface="+mn-ea"/>
                <a:ea typeface="+mn-ea"/>
              </a:rPr>
              <a:t>年</a:t>
            </a:r>
            <a:endParaRPr lang="en-US" altLang="zh-CN" sz="4000" b="1" dirty="0" smtClean="0">
              <a:solidFill>
                <a:schemeClr val="accent2"/>
              </a:solidFill>
              <a:latin typeface="+mn-ea"/>
              <a:ea typeface="+mn-ea"/>
            </a:endParaRPr>
          </a:p>
        </p:txBody>
      </p:sp>
      <p:sp>
        <p:nvSpPr>
          <p:cNvPr id="16" name="TextBox 15"/>
          <p:cNvSpPr txBox="1"/>
          <p:nvPr/>
        </p:nvSpPr>
        <p:spPr>
          <a:xfrm>
            <a:off x="4726254" y="4424915"/>
            <a:ext cx="1668344" cy="584775"/>
          </a:xfrm>
          <a:prstGeom prst="rect">
            <a:avLst/>
          </a:prstGeom>
          <a:noFill/>
        </p:spPr>
        <p:txBody>
          <a:bodyPr wrap="square" rtlCol="0">
            <a:spAutoFit/>
          </a:bodyPr>
          <a:lstStyle/>
          <a:p>
            <a:pPr algn="ctr"/>
            <a:r>
              <a:rPr lang="en-US" altLang="zh-CN" sz="3200" b="1" dirty="0" smtClean="0">
                <a:solidFill>
                  <a:schemeClr val="accent2"/>
                </a:solidFill>
                <a:latin typeface="+mn-ea"/>
                <a:ea typeface="+mn-ea"/>
              </a:rPr>
              <a:t>2010</a:t>
            </a:r>
            <a:r>
              <a:rPr lang="zh-CN" altLang="en-US" sz="3200" b="1" dirty="0" smtClean="0">
                <a:solidFill>
                  <a:schemeClr val="accent2"/>
                </a:solidFill>
                <a:latin typeface="+mn-ea"/>
                <a:ea typeface="+mn-ea"/>
              </a:rPr>
              <a:t>年</a:t>
            </a:r>
            <a:endParaRPr lang="en-US" altLang="zh-CN" sz="3200" b="1" dirty="0" smtClean="0">
              <a:solidFill>
                <a:schemeClr val="accent2"/>
              </a:solidFill>
              <a:latin typeface="+mn-ea"/>
              <a:ea typeface="+mn-ea"/>
            </a:endParaRPr>
          </a:p>
        </p:txBody>
      </p:sp>
      <p:sp>
        <p:nvSpPr>
          <p:cNvPr id="17" name="TextBox 16"/>
          <p:cNvSpPr txBox="1"/>
          <p:nvPr/>
        </p:nvSpPr>
        <p:spPr>
          <a:xfrm>
            <a:off x="5616377" y="3368024"/>
            <a:ext cx="1668344" cy="461665"/>
          </a:xfrm>
          <a:prstGeom prst="rect">
            <a:avLst/>
          </a:prstGeom>
          <a:noFill/>
        </p:spPr>
        <p:txBody>
          <a:bodyPr wrap="square" rtlCol="0">
            <a:spAutoFit/>
          </a:bodyPr>
          <a:lstStyle/>
          <a:p>
            <a:pPr algn="ctr"/>
            <a:r>
              <a:rPr lang="en-US" altLang="zh-CN" sz="2400" dirty="0" smtClean="0">
                <a:solidFill>
                  <a:schemeClr val="accent2"/>
                </a:solidFill>
                <a:latin typeface="+mn-ea"/>
                <a:ea typeface="+mn-ea"/>
              </a:rPr>
              <a:t>2007</a:t>
            </a:r>
            <a:r>
              <a:rPr lang="zh-CN" altLang="en-US" sz="2400" dirty="0" smtClean="0">
                <a:solidFill>
                  <a:schemeClr val="accent2"/>
                </a:solidFill>
                <a:latin typeface="+mn-ea"/>
                <a:ea typeface="+mn-ea"/>
              </a:rPr>
              <a:t>年</a:t>
            </a:r>
            <a:endParaRPr lang="en-US" altLang="zh-CN" sz="2400" dirty="0" smtClean="0">
              <a:solidFill>
                <a:schemeClr val="accent2"/>
              </a:solidFill>
              <a:latin typeface="+mn-ea"/>
              <a:ea typeface="+mn-ea"/>
            </a:endParaRPr>
          </a:p>
        </p:txBody>
      </p:sp>
      <p:sp>
        <p:nvSpPr>
          <p:cNvPr id="19" name="TextBox 18"/>
          <p:cNvSpPr txBox="1"/>
          <p:nvPr/>
        </p:nvSpPr>
        <p:spPr>
          <a:xfrm>
            <a:off x="6962477" y="1368870"/>
            <a:ext cx="3888432" cy="1015663"/>
          </a:xfrm>
          <a:prstGeom prst="rect">
            <a:avLst/>
          </a:prstGeom>
          <a:noFill/>
        </p:spPr>
        <p:txBody>
          <a:bodyPr wrap="square" rtlCol="0">
            <a:spAutoFit/>
          </a:bodyPr>
          <a:lstStyle/>
          <a:p>
            <a:r>
              <a:rPr lang="en-US" altLang="zh-CN" sz="2000" dirty="0">
                <a:latin typeface="+mn-ea"/>
                <a:ea typeface="+mn-ea"/>
              </a:rPr>
              <a:t>2013</a:t>
            </a:r>
            <a:r>
              <a:rPr lang="zh-CN" altLang="en-US" sz="2000" dirty="0">
                <a:latin typeface="+mn-ea"/>
                <a:ea typeface="+mn-ea"/>
              </a:rPr>
              <a:t>年全国有</a:t>
            </a:r>
            <a:r>
              <a:rPr lang="en-US" altLang="zh-CN" sz="2000" dirty="0">
                <a:latin typeface="+mn-ea"/>
                <a:ea typeface="+mn-ea"/>
              </a:rPr>
              <a:t>2767</a:t>
            </a:r>
            <a:r>
              <a:rPr lang="zh-CN" altLang="en-US" sz="2000" dirty="0">
                <a:latin typeface="+mn-ea"/>
                <a:ea typeface="+mn-ea"/>
              </a:rPr>
              <a:t>家安保公司注册，营业额达</a:t>
            </a:r>
            <a:r>
              <a:rPr lang="en-US" altLang="zh-CN" sz="2000" dirty="0">
                <a:latin typeface="+mn-ea"/>
                <a:ea typeface="+mn-ea"/>
              </a:rPr>
              <a:t>12</a:t>
            </a:r>
            <a:r>
              <a:rPr lang="zh-CN" altLang="en-US" sz="2000" dirty="0">
                <a:latin typeface="+mn-ea"/>
                <a:ea typeface="+mn-ea"/>
              </a:rPr>
              <a:t>亿美元，雇用人数超过了</a:t>
            </a:r>
            <a:r>
              <a:rPr lang="en-US" altLang="zh-CN" sz="2000" dirty="0">
                <a:latin typeface="+mn-ea"/>
                <a:ea typeface="+mn-ea"/>
              </a:rPr>
              <a:t>200</a:t>
            </a:r>
            <a:r>
              <a:rPr lang="zh-CN" altLang="en-US" sz="2000" dirty="0">
                <a:latin typeface="+mn-ea"/>
                <a:ea typeface="+mn-ea"/>
              </a:rPr>
              <a:t>万</a:t>
            </a:r>
          </a:p>
        </p:txBody>
      </p:sp>
      <p:sp>
        <p:nvSpPr>
          <p:cNvPr id="20" name="TextBox 19"/>
          <p:cNvSpPr txBox="1"/>
          <p:nvPr/>
        </p:nvSpPr>
        <p:spPr>
          <a:xfrm>
            <a:off x="7329480" y="2910820"/>
            <a:ext cx="3292699" cy="707886"/>
          </a:xfrm>
          <a:prstGeom prst="rect">
            <a:avLst/>
          </a:prstGeom>
          <a:noFill/>
        </p:spPr>
        <p:txBody>
          <a:bodyPr wrap="square" rtlCol="0">
            <a:spAutoFit/>
          </a:bodyPr>
          <a:lstStyle/>
          <a:p>
            <a:r>
              <a:rPr lang="zh-CN" altLang="en-US" sz="2000" dirty="0">
                <a:latin typeface="+mn-ea"/>
                <a:ea typeface="+mn-ea"/>
              </a:rPr>
              <a:t>全国安保服务企业年营业额达</a:t>
            </a:r>
            <a:r>
              <a:rPr lang="en-US" altLang="zh-CN" sz="2000" dirty="0">
                <a:latin typeface="+mn-ea"/>
                <a:ea typeface="+mn-ea"/>
              </a:rPr>
              <a:t>152.3</a:t>
            </a:r>
            <a:r>
              <a:rPr lang="zh-CN" altLang="en-US" sz="2000" dirty="0">
                <a:latin typeface="+mn-ea"/>
                <a:ea typeface="+mn-ea"/>
              </a:rPr>
              <a:t>亿元</a:t>
            </a:r>
          </a:p>
        </p:txBody>
      </p:sp>
      <p:sp>
        <p:nvSpPr>
          <p:cNvPr id="21" name="TextBox 20"/>
          <p:cNvSpPr txBox="1"/>
          <p:nvPr/>
        </p:nvSpPr>
        <p:spPr>
          <a:xfrm>
            <a:off x="625773" y="4377436"/>
            <a:ext cx="2351444" cy="1015663"/>
          </a:xfrm>
          <a:prstGeom prst="rect">
            <a:avLst/>
          </a:prstGeom>
          <a:noFill/>
        </p:spPr>
        <p:txBody>
          <a:bodyPr wrap="square" rtlCol="0">
            <a:spAutoFit/>
          </a:bodyPr>
          <a:lstStyle/>
          <a:p>
            <a:r>
              <a:rPr lang="zh-CN" altLang="en-US" sz="2000" dirty="0">
                <a:latin typeface="+mn-ea"/>
                <a:ea typeface="+mn-ea"/>
              </a:rPr>
              <a:t>在</a:t>
            </a:r>
            <a:r>
              <a:rPr lang="en-US" altLang="zh-CN" sz="2000" dirty="0">
                <a:latin typeface="+mn-ea"/>
                <a:ea typeface="+mn-ea"/>
              </a:rPr>
              <a:t>2014</a:t>
            </a:r>
            <a:r>
              <a:rPr lang="zh-CN" altLang="en-US" sz="2000" dirty="0">
                <a:latin typeface="+mn-ea"/>
                <a:ea typeface="+mn-ea"/>
              </a:rPr>
              <a:t>年底雇用人数更是达到了</a:t>
            </a:r>
            <a:r>
              <a:rPr lang="en-US" altLang="zh-CN" sz="2000" dirty="0">
                <a:latin typeface="+mn-ea"/>
                <a:ea typeface="+mn-ea"/>
              </a:rPr>
              <a:t>450</a:t>
            </a:r>
            <a:r>
              <a:rPr lang="zh-CN" altLang="en-US" sz="2000" dirty="0">
                <a:latin typeface="+mn-ea"/>
                <a:ea typeface="+mn-ea"/>
              </a:rPr>
              <a:t>万</a:t>
            </a:r>
          </a:p>
        </p:txBody>
      </p:sp>
      <p:sp>
        <p:nvSpPr>
          <p:cNvPr id="22" name="TextBox 21"/>
          <p:cNvSpPr txBox="1"/>
          <p:nvPr/>
        </p:nvSpPr>
        <p:spPr>
          <a:xfrm>
            <a:off x="7102707" y="4027768"/>
            <a:ext cx="3292699" cy="707886"/>
          </a:xfrm>
          <a:prstGeom prst="rect">
            <a:avLst/>
          </a:prstGeom>
          <a:noFill/>
        </p:spPr>
        <p:txBody>
          <a:bodyPr wrap="square" rtlCol="0">
            <a:spAutoFit/>
          </a:bodyPr>
          <a:lstStyle/>
          <a:p>
            <a:r>
              <a:rPr lang="en-US" altLang="zh-CN" sz="2000" dirty="0">
                <a:latin typeface="+mn-ea"/>
                <a:ea typeface="+mn-ea"/>
              </a:rPr>
              <a:t>2010</a:t>
            </a:r>
            <a:r>
              <a:rPr lang="zh-CN" altLang="en-US" sz="2000" dirty="0">
                <a:latin typeface="+mn-ea"/>
                <a:ea typeface="+mn-ea"/>
              </a:rPr>
              <a:t>年底已增长至</a:t>
            </a:r>
            <a:r>
              <a:rPr lang="en-US" altLang="zh-CN" sz="2000" dirty="0">
                <a:latin typeface="+mn-ea"/>
                <a:ea typeface="+mn-ea"/>
              </a:rPr>
              <a:t>277.57</a:t>
            </a:r>
            <a:r>
              <a:rPr lang="zh-CN" altLang="en-US" sz="2000" dirty="0">
                <a:latin typeface="+mn-ea"/>
                <a:ea typeface="+mn-ea"/>
              </a:rPr>
              <a:t>亿元</a:t>
            </a:r>
          </a:p>
        </p:txBody>
      </p:sp>
    </p:spTree>
    <p:extLst>
      <p:ext uri="{BB962C8B-B14F-4D97-AF65-F5344CB8AC3E}">
        <p14:creationId xmlns:p14="http://schemas.microsoft.com/office/powerpoint/2010/main" val="2183058250"/>
      </p:ext>
    </p:extLst>
  </p:cSld>
  <p:clrMapOvr>
    <a:masterClrMapping/>
  </p:clrMapOvr>
  <mc:AlternateContent xmlns:mc="http://schemas.openxmlformats.org/markup-compatibility/2006" xmlns:p14="http://schemas.microsoft.com/office/powerpoint/2010/main">
    <mc:Choice Requires="p14">
      <p:transition spd="slow" p14:dur="800" advTm="5195">
        <p:blinds dir="vert"/>
      </p:transition>
    </mc:Choice>
    <mc:Fallback xmlns="">
      <p:transition spd="slow" advTm="5195">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par>
                              <p:cTn id="12" fill="hold">
                                <p:stCondLst>
                                  <p:cond delay="640"/>
                                </p:stCondLst>
                                <p:childTnLst>
                                  <p:par>
                                    <p:cTn id="13" presetID="2" presetClass="entr" presetSubtype="8" fill="hold" grpId="0" nodeType="afterEffect" p14:presetBounceEnd="40000">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14:bounceEnd="40000">
                                          <p:cBhvr additive="base">
                                            <p:cTn id="15" dur="500" fill="hold"/>
                                            <p:tgtEl>
                                              <p:spTgt spid="4"/>
                                            </p:tgtEl>
                                            <p:attrNameLst>
                                              <p:attrName>ppt_x</p:attrName>
                                            </p:attrNameLst>
                                          </p:cBhvr>
                                          <p:tavLst>
                                            <p:tav tm="0">
                                              <p:val>
                                                <p:strVal val="0-#ppt_w/2"/>
                                              </p:val>
                                            </p:tav>
                                            <p:tav tm="100000">
                                              <p:val>
                                                <p:strVal val="#ppt_x"/>
                                              </p:val>
                                            </p:tav>
                                          </p:tavLst>
                                        </p:anim>
                                        <p:anim calcmode="lin" valueType="num" p14:bounceEnd="40000">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40000">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14:bounceEnd="40000">
                                          <p:cBhvr additive="base">
                                            <p:cTn id="19" dur="500" fill="hold"/>
                                            <p:tgtEl>
                                              <p:spTgt spid="7"/>
                                            </p:tgtEl>
                                            <p:attrNameLst>
                                              <p:attrName>ppt_x</p:attrName>
                                            </p:attrNameLst>
                                          </p:cBhvr>
                                          <p:tavLst>
                                            <p:tav tm="0">
                                              <p:val>
                                                <p:strVal val="1+#ppt_w/2"/>
                                              </p:val>
                                            </p:tav>
                                            <p:tav tm="100000">
                                              <p:val>
                                                <p:strVal val="#ppt_x"/>
                                              </p:val>
                                            </p:tav>
                                          </p:tavLst>
                                        </p:anim>
                                        <p:anim calcmode="lin" valueType="num" p14:bounceEnd="40000">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140"/>
                                </p:stCondLst>
                                <p:childTnLst>
                                  <p:par>
                                    <p:cTn id="22" presetID="2" presetClass="entr" presetSubtype="1" fill="hold" grpId="0" nodeType="afterEffect" p14:presetBounceEnd="40000">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14:bounceEnd="40000">
                                          <p:cBhvr additive="base">
                                            <p:cTn id="24" dur="50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25" dur="500" fill="hold"/>
                                            <p:tgtEl>
                                              <p:spTgt spid="5"/>
                                            </p:tgtEl>
                                            <p:attrNameLst>
                                              <p:attrName>ppt_y</p:attrName>
                                            </p:attrNameLst>
                                          </p:cBhvr>
                                          <p:tavLst>
                                            <p:tav tm="0">
                                              <p:val>
                                                <p:strVal val="0-#ppt_h/2"/>
                                              </p:val>
                                            </p:tav>
                                            <p:tav tm="100000">
                                              <p:val>
                                                <p:strVal val="#ppt_y"/>
                                              </p:val>
                                            </p:tav>
                                          </p:tavLst>
                                        </p:anim>
                                      </p:childTnLst>
                                    </p:cTn>
                                  </p:par>
                                  <p:par>
                                    <p:cTn id="26" presetID="2" presetClass="entr" presetSubtype="4" fill="hold" grpId="0" nodeType="withEffect" p14:presetBounceEnd="40000">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14:bounceEnd="40000">
                                          <p:cBhvr additive="base">
                                            <p:cTn id="28" dur="500" fill="hold"/>
                                            <p:tgtEl>
                                              <p:spTgt spid="6"/>
                                            </p:tgtEl>
                                            <p:attrNameLst>
                                              <p:attrName>ppt_x</p:attrName>
                                            </p:attrNameLst>
                                          </p:cBhvr>
                                          <p:tavLst>
                                            <p:tav tm="0">
                                              <p:val>
                                                <p:strVal val="#ppt_x"/>
                                              </p:val>
                                            </p:tav>
                                            <p:tav tm="100000">
                                              <p:val>
                                                <p:strVal val="#ppt_x"/>
                                              </p:val>
                                            </p:tav>
                                          </p:tavLst>
                                        </p:anim>
                                        <p:anim calcmode="lin" valueType="num" p14:bounceEnd="40000">
                                          <p:cBhvr additive="base">
                                            <p:cTn id="29" dur="500" fill="hold"/>
                                            <p:tgtEl>
                                              <p:spTgt spid="6"/>
                                            </p:tgtEl>
                                            <p:attrNameLst>
                                              <p:attrName>ppt_y</p:attrName>
                                            </p:attrNameLst>
                                          </p:cBhvr>
                                          <p:tavLst>
                                            <p:tav tm="0">
                                              <p:val>
                                                <p:strVal val="1+#ppt_h/2"/>
                                              </p:val>
                                            </p:tav>
                                            <p:tav tm="100000">
                                              <p:val>
                                                <p:strVal val="#ppt_y"/>
                                              </p:val>
                                            </p:tav>
                                          </p:tavLst>
                                        </p:anim>
                                      </p:childTnLst>
                                    </p:cTn>
                                  </p:par>
                                  <p:par>
                                    <p:cTn id="30" presetID="31"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 calcmode="lin" valueType="num">
                                          <p:cBhvr>
                                            <p:cTn id="34" dur="500" fill="hold"/>
                                            <p:tgtEl>
                                              <p:spTgt spid="12"/>
                                            </p:tgtEl>
                                            <p:attrNameLst>
                                              <p:attrName>style.rotation</p:attrName>
                                            </p:attrNameLst>
                                          </p:cBhvr>
                                          <p:tavLst>
                                            <p:tav tm="0">
                                              <p:val>
                                                <p:fltVal val="90"/>
                                              </p:val>
                                            </p:tav>
                                            <p:tav tm="100000">
                                              <p:val>
                                                <p:fltVal val="0"/>
                                              </p:val>
                                            </p:tav>
                                          </p:tavLst>
                                        </p:anim>
                                        <p:animEffect transition="in" filter="fade">
                                          <p:cBhvr>
                                            <p:cTn id="35" dur="500"/>
                                            <p:tgtEl>
                                              <p:spTgt spid="12"/>
                                            </p:tgtEl>
                                          </p:cBhvr>
                                        </p:animEffect>
                                      </p:childTnLst>
                                    </p:cTn>
                                  </p:par>
                                  <p:par>
                                    <p:cTn id="36" presetID="31"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 calcmode="lin" valueType="num">
                                          <p:cBhvr>
                                            <p:cTn id="40" dur="500" fill="hold"/>
                                            <p:tgtEl>
                                              <p:spTgt spid="14"/>
                                            </p:tgtEl>
                                            <p:attrNameLst>
                                              <p:attrName>style.rotation</p:attrName>
                                            </p:attrNameLst>
                                          </p:cBhvr>
                                          <p:tavLst>
                                            <p:tav tm="0">
                                              <p:val>
                                                <p:fltVal val="90"/>
                                              </p:val>
                                            </p:tav>
                                            <p:tav tm="100000">
                                              <p:val>
                                                <p:fltVal val="0"/>
                                              </p:val>
                                            </p:tav>
                                          </p:tavLst>
                                        </p:anim>
                                        <p:animEffect transition="in" filter="fade">
                                          <p:cBhvr>
                                            <p:cTn id="41" dur="500"/>
                                            <p:tgtEl>
                                              <p:spTgt spid="14"/>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anim calcmode="lin" valueType="num">
                                          <p:cBhvr>
                                            <p:cTn id="46" dur="500" fill="hold"/>
                                            <p:tgtEl>
                                              <p:spTgt spid="17"/>
                                            </p:tgtEl>
                                            <p:attrNameLst>
                                              <p:attrName>style.rotation</p:attrName>
                                            </p:attrNameLst>
                                          </p:cBhvr>
                                          <p:tavLst>
                                            <p:tav tm="0">
                                              <p:val>
                                                <p:fltVal val="90"/>
                                              </p:val>
                                            </p:tav>
                                            <p:tav tm="100000">
                                              <p:val>
                                                <p:fltVal val="0"/>
                                              </p:val>
                                            </p:tav>
                                          </p:tavLst>
                                        </p:anim>
                                        <p:animEffect transition="in" filter="fade">
                                          <p:cBhvr>
                                            <p:cTn id="47" dur="500"/>
                                            <p:tgtEl>
                                              <p:spTgt spid="17"/>
                                            </p:tgtEl>
                                          </p:cBhvr>
                                        </p:animEffect>
                                      </p:childTnLst>
                                    </p:cTn>
                                  </p:par>
                                  <p:par>
                                    <p:cTn id="48" presetID="31"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500" fill="hold"/>
                                            <p:tgtEl>
                                              <p:spTgt spid="16"/>
                                            </p:tgtEl>
                                            <p:attrNameLst>
                                              <p:attrName>ppt_w</p:attrName>
                                            </p:attrNameLst>
                                          </p:cBhvr>
                                          <p:tavLst>
                                            <p:tav tm="0">
                                              <p:val>
                                                <p:fltVal val="0"/>
                                              </p:val>
                                            </p:tav>
                                            <p:tav tm="100000">
                                              <p:val>
                                                <p:strVal val="#ppt_w"/>
                                              </p:val>
                                            </p:tav>
                                          </p:tavLst>
                                        </p:anim>
                                        <p:anim calcmode="lin" valueType="num">
                                          <p:cBhvr>
                                            <p:cTn id="51" dur="500" fill="hold"/>
                                            <p:tgtEl>
                                              <p:spTgt spid="16"/>
                                            </p:tgtEl>
                                            <p:attrNameLst>
                                              <p:attrName>ppt_h</p:attrName>
                                            </p:attrNameLst>
                                          </p:cBhvr>
                                          <p:tavLst>
                                            <p:tav tm="0">
                                              <p:val>
                                                <p:fltVal val="0"/>
                                              </p:val>
                                            </p:tav>
                                            <p:tav tm="100000">
                                              <p:val>
                                                <p:strVal val="#ppt_h"/>
                                              </p:val>
                                            </p:tav>
                                          </p:tavLst>
                                        </p:anim>
                                        <p:anim calcmode="lin" valueType="num">
                                          <p:cBhvr>
                                            <p:cTn id="52" dur="500" fill="hold"/>
                                            <p:tgtEl>
                                              <p:spTgt spid="16"/>
                                            </p:tgtEl>
                                            <p:attrNameLst>
                                              <p:attrName>style.rotation</p:attrName>
                                            </p:attrNameLst>
                                          </p:cBhvr>
                                          <p:tavLst>
                                            <p:tav tm="0">
                                              <p:val>
                                                <p:fltVal val="90"/>
                                              </p:val>
                                            </p:tav>
                                            <p:tav tm="100000">
                                              <p:val>
                                                <p:fltVal val="0"/>
                                              </p:val>
                                            </p:tav>
                                          </p:tavLst>
                                        </p:anim>
                                        <p:animEffect transition="in" filter="fade">
                                          <p:cBhvr>
                                            <p:cTn id="53" dur="500"/>
                                            <p:tgtEl>
                                              <p:spTgt spid="16"/>
                                            </p:tgtEl>
                                          </p:cBhvr>
                                        </p:animEffect>
                                      </p:childTnLst>
                                    </p:cTn>
                                  </p:par>
                                </p:childTnLst>
                              </p:cTn>
                            </p:par>
                            <p:par>
                              <p:cTn id="54" fill="hold">
                                <p:stCondLst>
                                  <p:cond delay="1640"/>
                                </p:stCondLst>
                                <p:childTnLst>
                                  <p:par>
                                    <p:cTn id="55" presetID="22" presetClass="entr" presetSubtype="8" fill="hold"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par>
                                    <p:cTn id="58" presetID="22" presetClass="entr" presetSubtype="8" fill="hold"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par>
                                    <p:cTn id="61" presetID="22" presetClass="entr" presetSubtype="8" fill="hold"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left)">
                                          <p:cBhvr>
                                            <p:cTn id="63" dur="500"/>
                                            <p:tgtEl>
                                              <p:spTgt spid="10"/>
                                            </p:tgtEl>
                                          </p:cBhvr>
                                        </p:animEffect>
                                      </p:childTnLst>
                                    </p:cTn>
                                  </p:par>
                                </p:childTnLst>
                              </p:cTn>
                            </p:par>
                            <p:par>
                              <p:cTn id="64" fill="hold">
                                <p:stCondLst>
                                  <p:cond delay="2140"/>
                                </p:stCondLst>
                                <p:childTnLst>
                                  <p:par>
                                    <p:cTn id="65" presetID="22" presetClass="entr" presetSubtype="8"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left)">
                                          <p:cBhvr>
                                            <p:cTn id="70" dur="500"/>
                                            <p:tgtEl>
                                              <p:spTgt spid="20"/>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wipe(left)">
                                          <p:cBhvr>
                                            <p:cTn id="73" dur="500"/>
                                            <p:tgtEl>
                                              <p:spTgt spid="22"/>
                                            </p:tgtEl>
                                          </p:cBhvr>
                                        </p:animEffect>
                                      </p:childTnLst>
                                    </p:cTn>
                                  </p:par>
                                  <p:par>
                                    <p:cTn id="74" presetID="22" presetClass="entr" presetSubtype="2"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right)">
                                          <p:cBhvr>
                                            <p:cTn id="7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4" grpId="0" animBg="1"/>
          <p:bldP spid="5" grpId="0" animBg="1"/>
          <p:bldP spid="6" grpId="0" animBg="1"/>
          <p:bldP spid="7" grpId="0" animBg="1"/>
          <p:bldP spid="12" grpId="0"/>
          <p:bldP spid="14" grpId="0"/>
          <p:bldP spid="16" grpId="0"/>
          <p:bldP spid="17" grpId="0"/>
          <p:bldP spid="19" grpId="0"/>
          <p:bldP spid="20" grpId="0"/>
          <p:bldP spid="21" grpId="0"/>
          <p:bldP spid="2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par>
                              <p:cTn id="12" fill="hold">
                                <p:stCondLst>
                                  <p:cond delay="64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140"/>
                                </p:stCondLst>
                                <p:childTnLst>
                                  <p:par>
                                    <p:cTn id="22" presetID="2"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0-#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par>
                                    <p:cTn id="30" presetID="31"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 calcmode="lin" valueType="num">
                                          <p:cBhvr>
                                            <p:cTn id="34" dur="500" fill="hold"/>
                                            <p:tgtEl>
                                              <p:spTgt spid="12"/>
                                            </p:tgtEl>
                                            <p:attrNameLst>
                                              <p:attrName>style.rotation</p:attrName>
                                            </p:attrNameLst>
                                          </p:cBhvr>
                                          <p:tavLst>
                                            <p:tav tm="0">
                                              <p:val>
                                                <p:fltVal val="90"/>
                                              </p:val>
                                            </p:tav>
                                            <p:tav tm="100000">
                                              <p:val>
                                                <p:fltVal val="0"/>
                                              </p:val>
                                            </p:tav>
                                          </p:tavLst>
                                        </p:anim>
                                        <p:animEffect transition="in" filter="fade">
                                          <p:cBhvr>
                                            <p:cTn id="35" dur="500"/>
                                            <p:tgtEl>
                                              <p:spTgt spid="12"/>
                                            </p:tgtEl>
                                          </p:cBhvr>
                                        </p:animEffect>
                                      </p:childTnLst>
                                    </p:cTn>
                                  </p:par>
                                  <p:par>
                                    <p:cTn id="36" presetID="31"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 calcmode="lin" valueType="num">
                                          <p:cBhvr>
                                            <p:cTn id="40" dur="500" fill="hold"/>
                                            <p:tgtEl>
                                              <p:spTgt spid="14"/>
                                            </p:tgtEl>
                                            <p:attrNameLst>
                                              <p:attrName>style.rotation</p:attrName>
                                            </p:attrNameLst>
                                          </p:cBhvr>
                                          <p:tavLst>
                                            <p:tav tm="0">
                                              <p:val>
                                                <p:fltVal val="90"/>
                                              </p:val>
                                            </p:tav>
                                            <p:tav tm="100000">
                                              <p:val>
                                                <p:fltVal val="0"/>
                                              </p:val>
                                            </p:tav>
                                          </p:tavLst>
                                        </p:anim>
                                        <p:animEffect transition="in" filter="fade">
                                          <p:cBhvr>
                                            <p:cTn id="41" dur="500"/>
                                            <p:tgtEl>
                                              <p:spTgt spid="14"/>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anim calcmode="lin" valueType="num">
                                          <p:cBhvr>
                                            <p:cTn id="46" dur="500" fill="hold"/>
                                            <p:tgtEl>
                                              <p:spTgt spid="17"/>
                                            </p:tgtEl>
                                            <p:attrNameLst>
                                              <p:attrName>style.rotation</p:attrName>
                                            </p:attrNameLst>
                                          </p:cBhvr>
                                          <p:tavLst>
                                            <p:tav tm="0">
                                              <p:val>
                                                <p:fltVal val="90"/>
                                              </p:val>
                                            </p:tav>
                                            <p:tav tm="100000">
                                              <p:val>
                                                <p:fltVal val="0"/>
                                              </p:val>
                                            </p:tav>
                                          </p:tavLst>
                                        </p:anim>
                                        <p:animEffect transition="in" filter="fade">
                                          <p:cBhvr>
                                            <p:cTn id="47" dur="500"/>
                                            <p:tgtEl>
                                              <p:spTgt spid="17"/>
                                            </p:tgtEl>
                                          </p:cBhvr>
                                        </p:animEffect>
                                      </p:childTnLst>
                                    </p:cTn>
                                  </p:par>
                                  <p:par>
                                    <p:cTn id="48" presetID="31"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500" fill="hold"/>
                                            <p:tgtEl>
                                              <p:spTgt spid="16"/>
                                            </p:tgtEl>
                                            <p:attrNameLst>
                                              <p:attrName>ppt_w</p:attrName>
                                            </p:attrNameLst>
                                          </p:cBhvr>
                                          <p:tavLst>
                                            <p:tav tm="0">
                                              <p:val>
                                                <p:fltVal val="0"/>
                                              </p:val>
                                            </p:tav>
                                            <p:tav tm="100000">
                                              <p:val>
                                                <p:strVal val="#ppt_w"/>
                                              </p:val>
                                            </p:tav>
                                          </p:tavLst>
                                        </p:anim>
                                        <p:anim calcmode="lin" valueType="num">
                                          <p:cBhvr>
                                            <p:cTn id="51" dur="500" fill="hold"/>
                                            <p:tgtEl>
                                              <p:spTgt spid="16"/>
                                            </p:tgtEl>
                                            <p:attrNameLst>
                                              <p:attrName>ppt_h</p:attrName>
                                            </p:attrNameLst>
                                          </p:cBhvr>
                                          <p:tavLst>
                                            <p:tav tm="0">
                                              <p:val>
                                                <p:fltVal val="0"/>
                                              </p:val>
                                            </p:tav>
                                            <p:tav tm="100000">
                                              <p:val>
                                                <p:strVal val="#ppt_h"/>
                                              </p:val>
                                            </p:tav>
                                          </p:tavLst>
                                        </p:anim>
                                        <p:anim calcmode="lin" valueType="num">
                                          <p:cBhvr>
                                            <p:cTn id="52" dur="500" fill="hold"/>
                                            <p:tgtEl>
                                              <p:spTgt spid="16"/>
                                            </p:tgtEl>
                                            <p:attrNameLst>
                                              <p:attrName>style.rotation</p:attrName>
                                            </p:attrNameLst>
                                          </p:cBhvr>
                                          <p:tavLst>
                                            <p:tav tm="0">
                                              <p:val>
                                                <p:fltVal val="90"/>
                                              </p:val>
                                            </p:tav>
                                            <p:tav tm="100000">
                                              <p:val>
                                                <p:fltVal val="0"/>
                                              </p:val>
                                            </p:tav>
                                          </p:tavLst>
                                        </p:anim>
                                        <p:animEffect transition="in" filter="fade">
                                          <p:cBhvr>
                                            <p:cTn id="53" dur="500"/>
                                            <p:tgtEl>
                                              <p:spTgt spid="16"/>
                                            </p:tgtEl>
                                          </p:cBhvr>
                                        </p:animEffect>
                                      </p:childTnLst>
                                    </p:cTn>
                                  </p:par>
                                </p:childTnLst>
                              </p:cTn>
                            </p:par>
                            <p:par>
                              <p:cTn id="54" fill="hold">
                                <p:stCondLst>
                                  <p:cond delay="1640"/>
                                </p:stCondLst>
                                <p:childTnLst>
                                  <p:par>
                                    <p:cTn id="55" presetID="22" presetClass="entr" presetSubtype="8" fill="hold"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par>
                                    <p:cTn id="58" presetID="22" presetClass="entr" presetSubtype="8" fill="hold"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par>
                                    <p:cTn id="61" presetID="22" presetClass="entr" presetSubtype="8" fill="hold"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left)">
                                          <p:cBhvr>
                                            <p:cTn id="63" dur="500"/>
                                            <p:tgtEl>
                                              <p:spTgt spid="10"/>
                                            </p:tgtEl>
                                          </p:cBhvr>
                                        </p:animEffect>
                                      </p:childTnLst>
                                    </p:cTn>
                                  </p:par>
                                </p:childTnLst>
                              </p:cTn>
                            </p:par>
                            <p:par>
                              <p:cTn id="64" fill="hold">
                                <p:stCondLst>
                                  <p:cond delay="2140"/>
                                </p:stCondLst>
                                <p:childTnLst>
                                  <p:par>
                                    <p:cTn id="65" presetID="22" presetClass="entr" presetSubtype="8"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left)">
                                          <p:cBhvr>
                                            <p:cTn id="70" dur="500"/>
                                            <p:tgtEl>
                                              <p:spTgt spid="20"/>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wipe(left)">
                                          <p:cBhvr>
                                            <p:cTn id="73" dur="500"/>
                                            <p:tgtEl>
                                              <p:spTgt spid="22"/>
                                            </p:tgtEl>
                                          </p:cBhvr>
                                        </p:animEffect>
                                      </p:childTnLst>
                                    </p:cTn>
                                  </p:par>
                                  <p:par>
                                    <p:cTn id="74" presetID="22" presetClass="entr" presetSubtype="2"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right)">
                                          <p:cBhvr>
                                            <p:cTn id="7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4" grpId="0" animBg="1"/>
          <p:bldP spid="5" grpId="0" animBg="1"/>
          <p:bldP spid="6" grpId="0" animBg="1"/>
          <p:bldP spid="7" grpId="0" animBg="1"/>
          <p:bldP spid="12" grpId="0"/>
          <p:bldP spid="14" grpId="0"/>
          <p:bldP spid="16" grpId="0"/>
          <p:bldP spid="17" grpId="0"/>
          <p:bldP spid="19" grpId="0"/>
          <p:bldP spid="20" grpId="0"/>
          <p:bldP spid="21" grpId="0"/>
          <p:bldP spid="22"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a:ea typeface="微软雅黑"/>
              </a:rPr>
              <a:t>1.1 </a:t>
            </a:r>
            <a:r>
              <a:rPr lang="zh-CN" altLang="en-US" sz="2800" dirty="0" smtClean="0">
                <a:solidFill>
                  <a:schemeClr val="accent2"/>
                </a:solidFill>
                <a:latin typeface="微软雅黑"/>
                <a:ea typeface="微软雅黑"/>
              </a:rPr>
              <a:t>行业</a:t>
            </a:r>
            <a:r>
              <a:rPr lang="zh-CN" altLang="en-US" sz="2800" dirty="0">
                <a:solidFill>
                  <a:schemeClr val="accent2"/>
                </a:solidFill>
                <a:latin typeface="微软雅黑"/>
                <a:ea typeface="微软雅黑"/>
              </a:rPr>
              <a:t>现状</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smtClean="0">
                <a:solidFill>
                  <a:schemeClr val="accent2"/>
                </a:solidFill>
              </a:rPr>
              <a:t>Part</a:t>
            </a:r>
            <a:r>
              <a:rPr lang="en-US" altLang="zh-CN" dirty="0" smtClean="0">
                <a:solidFill>
                  <a:schemeClr val="accent2"/>
                </a:solidFill>
              </a:rPr>
              <a:t>  1</a:t>
            </a:r>
            <a:endParaRPr lang="zh-CN" altLang="en-US" dirty="0">
              <a:solidFill>
                <a:schemeClr val="accent2"/>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754565" y="836712"/>
            <a:ext cx="4032448" cy="6021288"/>
          </a:xfrm>
          <a:prstGeom prst="rect">
            <a:avLst/>
          </a:prstGeom>
        </p:spPr>
      </p:pic>
      <p:sp>
        <p:nvSpPr>
          <p:cNvPr id="2" name="TextBox 1"/>
          <p:cNvSpPr txBox="1"/>
          <p:nvPr/>
        </p:nvSpPr>
        <p:spPr>
          <a:xfrm>
            <a:off x="193725" y="692696"/>
            <a:ext cx="3262432" cy="1015663"/>
          </a:xfrm>
          <a:prstGeom prst="rect">
            <a:avLst/>
          </a:prstGeom>
          <a:noFill/>
        </p:spPr>
        <p:txBody>
          <a:bodyPr wrap="none" rtlCol="0">
            <a:spAutoFit/>
          </a:bodyPr>
          <a:lstStyle/>
          <a:p>
            <a:r>
              <a:rPr lang="zh-CN" altLang="en-US" sz="6000" b="1" dirty="0" smtClean="0">
                <a:solidFill>
                  <a:schemeClr val="bg2"/>
                </a:solidFill>
                <a:latin typeface="+mn-ea"/>
                <a:ea typeface="+mn-ea"/>
              </a:rPr>
              <a:t>目前问题</a:t>
            </a:r>
            <a:endParaRPr lang="zh-CN" altLang="en-US" sz="6000" b="1" dirty="0">
              <a:solidFill>
                <a:schemeClr val="bg2"/>
              </a:solidFill>
              <a:latin typeface="+mn-ea"/>
              <a:ea typeface="+mn-ea"/>
            </a:endParaRPr>
          </a:p>
        </p:txBody>
      </p:sp>
      <p:sp>
        <p:nvSpPr>
          <p:cNvPr id="6" name="TextBox 5"/>
          <p:cNvSpPr txBox="1"/>
          <p:nvPr/>
        </p:nvSpPr>
        <p:spPr>
          <a:xfrm>
            <a:off x="596415" y="2052732"/>
            <a:ext cx="5519460" cy="584775"/>
          </a:xfrm>
          <a:prstGeom prst="rect">
            <a:avLst/>
          </a:prstGeom>
          <a:noFill/>
        </p:spPr>
        <p:txBody>
          <a:bodyPr wrap="none" rtlCol="0">
            <a:spAutoFit/>
          </a:bodyPr>
          <a:lstStyle/>
          <a:p>
            <a:r>
              <a:rPr lang="zh-CN" altLang="en-US" sz="3200" dirty="0">
                <a:solidFill>
                  <a:schemeClr val="accent1"/>
                </a:solidFill>
                <a:latin typeface="+mn-ea"/>
                <a:ea typeface="+mn-ea"/>
              </a:rPr>
              <a:t>保安员文化层次低、素质低！</a:t>
            </a:r>
          </a:p>
        </p:txBody>
      </p:sp>
      <p:sp>
        <p:nvSpPr>
          <p:cNvPr id="7" name="TextBox 6"/>
          <p:cNvSpPr txBox="1"/>
          <p:nvPr/>
        </p:nvSpPr>
        <p:spPr>
          <a:xfrm>
            <a:off x="1187278" y="3864007"/>
            <a:ext cx="2749471" cy="707886"/>
          </a:xfrm>
          <a:prstGeom prst="rect">
            <a:avLst/>
          </a:prstGeom>
          <a:noFill/>
        </p:spPr>
        <p:txBody>
          <a:bodyPr wrap="none" rtlCol="0">
            <a:spAutoFit/>
          </a:bodyPr>
          <a:lstStyle/>
          <a:p>
            <a:r>
              <a:rPr lang="zh-CN" altLang="en-US" sz="4000" b="1" dirty="0">
                <a:solidFill>
                  <a:schemeClr val="accent1"/>
                </a:solidFill>
                <a:latin typeface="+mn-ea"/>
                <a:ea typeface="+mn-ea"/>
              </a:rPr>
              <a:t>脱离监管！</a:t>
            </a:r>
          </a:p>
        </p:txBody>
      </p:sp>
      <p:sp>
        <p:nvSpPr>
          <p:cNvPr id="8" name="TextBox 7"/>
          <p:cNvSpPr txBox="1"/>
          <p:nvPr/>
        </p:nvSpPr>
        <p:spPr>
          <a:xfrm>
            <a:off x="841796" y="4834312"/>
            <a:ext cx="2749471" cy="400110"/>
          </a:xfrm>
          <a:prstGeom prst="rect">
            <a:avLst/>
          </a:prstGeom>
          <a:noFill/>
        </p:spPr>
        <p:txBody>
          <a:bodyPr wrap="none" rtlCol="0">
            <a:spAutoFit/>
          </a:bodyPr>
          <a:lstStyle/>
          <a:p>
            <a:r>
              <a:rPr lang="zh-CN" altLang="en-US" sz="2000" b="1" dirty="0">
                <a:solidFill>
                  <a:schemeClr val="accent1"/>
                </a:solidFill>
                <a:latin typeface="+mn-ea"/>
                <a:ea typeface="+mn-ea"/>
              </a:rPr>
              <a:t>物防装备的整体落后！</a:t>
            </a:r>
          </a:p>
        </p:txBody>
      </p:sp>
      <p:sp>
        <p:nvSpPr>
          <p:cNvPr id="9" name="TextBox 8"/>
          <p:cNvSpPr txBox="1"/>
          <p:nvPr/>
        </p:nvSpPr>
        <p:spPr>
          <a:xfrm>
            <a:off x="2864210" y="5218311"/>
            <a:ext cx="4801314" cy="646331"/>
          </a:xfrm>
          <a:prstGeom prst="rect">
            <a:avLst/>
          </a:prstGeom>
          <a:noFill/>
        </p:spPr>
        <p:txBody>
          <a:bodyPr wrap="none" rtlCol="0">
            <a:spAutoFit/>
          </a:bodyPr>
          <a:lstStyle/>
          <a:p>
            <a:r>
              <a:rPr lang="zh-CN" altLang="en-US" sz="3600" dirty="0">
                <a:solidFill>
                  <a:schemeClr val="accent1"/>
                </a:solidFill>
                <a:latin typeface="+mn-ea"/>
                <a:ea typeface="+mn-ea"/>
              </a:rPr>
              <a:t>行业垄断和自我封闭！</a:t>
            </a:r>
          </a:p>
        </p:txBody>
      </p:sp>
      <p:sp>
        <p:nvSpPr>
          <p:cNvPr id="10" name="TextBox 9"/>
          <p:cNvSpPr txBox="1"/>
          <p:nvPr/>
        </p:nvSpPr>
        <p:spPr>
          <a:xfrm>
            <a:off x="2852161" y="3206453"/>
            <a:ext cx="4031873" cy="400110"/>
          </a:xfrm>
          <a:prstGeom prst="rect">
            <a:avLst/>
          </a:prstGeom>
          <a:noFill/>
        </p:spPr>
        <p:txBody>
          <a:bodyPr wrap="none" rtlCol="0">
            <a:spAutoFit/>
          </a:bodyPr>
          <a:lstStyle/>
          <a:p>
            <a:r>
              <a:rPr lang="zh-CN" altLang="en-US" sz="2000" b="1" dirty="0">
                <a:solidFill>
                  <a:schemeClr val="accent1"/>
                </a:solidFill>
                <a:latin typeface="+mn-ea"/>
                <a:ea typeface="+mn-ea"/>
              </a:rPr>
              <a:t>保安公司根本不培训即安排上岗！</a:t>
            </a:r>
          </a:p>
        </p:txBody>
      </p:sp>
      <p:sp>
        <p:nvSpPr>
          <p:cNvPr id="11" name="TextBox 10"/>
          <p:cNvSpPr txBox="1"/>
          <p:nvPr/>
        </p:nvSpPr>
        <p:spPr>
          <a:xfrm>
            <a:off x="3967132" y="2632406"/>
            <a:ext cx="4852610" cy="523220"/>
          </a:xfrm>
          <a:prstGeom prst="rect">
            <a:avLst/>
          </a:prstGeom>
          <a:noFill/>
        </p:spPr>
        <p:txBody>
          <a:bodyPr wrap="none" rtlCol="0">
            <a:spAutoFit/>
          </a:bodyPr>
          <a:lstStyle/>
          <a:p>
            <a:r>
              <a:rPr lang="zh-CN" altLang="en-US" sz="2800" b="1" dirty="0" smtClean="0">
                <a:solidFill>
                  <a:schemeClr val="accent1"/>
                </a:solidFill>
                <a:latin typeface="+mn-ea"/>
                <a:ea typeface="+mn-ea"/>
              </a:rPr>
              <a:t>无人负责保安员</a:t>
            </a:r>
            <a:r>
              <a:rPr lang="zh-CN" altLang="en-US" sz="2800" b="1" dirty="0">
                <a:solidFill>
                  <a:schemeClr val="accent1"/>
                </a:solidFill>
                <a:latin typeface="+mn-ea"/>
                <a:ea typeface="+mn-ea"/>
              </a:rPr>
              <a:t>的培训工作！</a:t>
            </a:r>
          </a:p>
        </p:txBody>
      </p:sp>
      <p:sp>
        <p:nvSpPr>
          <p:cNvPr id="12" name="TextBox 11"/>
          <p:cNvSpPr txBox="1"/>
          <p:nvPr/>
        </p:nvSpPr>
        <p:spPr>
          <a:xfrm>
            <a:off x="1314678" y="5944506"/>
            <a:ext cx="7007046" cy="523220"/>
          </a:xfrm>
          <a:prstGeom prst="rect">
            <a:avLst/>
          </a:prstGeom>
          <a:noFill/>
        </p:spPr>
        <p:txBody>
          <a:bodyPr wrap="none" rtlCol="0">
            <a:spAutoFit/>
          </a:bodyPr>
          <a:lstStyle/>
          <a:p>
            <a:r>
              <a:rPr lang="zh-CN" altLang="en-US" sz="2800" b="1" dirty="0">
                <a:solidFill>
                  <a:schemeClr val="accent1"/>
                </a:solidFill>
                <a:latin typeface="+mn-ea"/>
                <a:ea typeface="+mn-ea"/>
              </a:rPr>
              <a:t>不能对市场安全服务的需求作出快速反映！</a:t>
            </a:r>
          </a:p>
        </p:txBody>
      </p:sp>
      <p:sp>
        <p:nvSpPr>
          <p:cNvPr id="13" name="TextBox 12"/>
          <p:cNvSpPr txBox="1"/>
          <p:nvPr/>
        </p:nvSpPr>
        <p:spPr>
          <a:xfrm>
            <a:off x="672393" y="3462636"/>
            <a:ext cx="877163" cy="523220"/>
          </a:xfrm>
          <a:prstGeom prst="rect">
            <a:avLst/>
          </a:prstGeom>
          <a:noFill/>
        </p:spPr>
        <p:txBody>
          <a:bodyPr wrap="none" rtlCol="0">
            <a:spAutoFit/>
          </a:bodyPr>
          <a:lstStyle/>
          <a:p>
            <a:r>
              <a:rPr lang="en-US" altLang="zh-CN" sz="2800" b="1" dirty="0">
                <a:solidFill>
                  <a:schemeClr val="accent1"/>
                </a:solidFill>
                <a:latin typeface="+mn-ea"/>
                <a:ea typeface="+mn-ea"/>
              </a:rPr>
              <a:t>……</a:t>
            </a:r>
            <a:endParaRPr lang="zh-CN" altLang="en-US" sz="2800" b="1" dirty="0">
              <a:solidFill>
                <a:schemeClr val="accent1"/>
              </a:solidFill>
              <a:latin typeface="+mn-ea"/>
              <a:ea typeface="+mn-ea"/>
            </a:endParaRPr>
          </a:p>
        </p:txBody>
      </p:sp>
      <p:sp>
        <p:nvSpPr>
          <p:cNvPr id="14" name="TextBox 13"/>
          <p:cNvSpPr txBox="1"/>
          <p:nvPr/>
        </p:nvSpPr>
        <p:spPr>
          <a:xfrm>
            <a:off x="4179868" y="5864642"/>
            <a:ext cx="777777" cy="461665"/>
          </a:xfrm>
          <a:prstGeom prst="rect">
            <a:avLst/>
          </a:prstGeom>
          <a:noFill/>
        </p:spPr>
        <p:txBody>
          <a:bodyPr wrap="none" rtlCol="0">
            <a:spAutoFit/>
          </a:bodyPr>
          <a:lstStyle/>
          <a:p>
            <a:r>
              <a:rPr lang="en-US" altLang="zh-CN" sz="2400" b="1" dirty="0">
                <a:solidFill>
                  <a:schemeClr val="accent1"/>
                </a:solidFill>
                <a:latin typeface="+mn-ea"/>
                <a:ea typeface="+mn-ea"/>
              </a:rPr>
              <a:t>……</a:t>
            </a:r>
            <a:endParaRPr lang="zh-CN" altLang="en-US" sz="2400" b="1" dirty="0">
              <a:solidFill>
                <a:schemeClr val="accent1"/>
              </a:solidFill>
              <a:latin typeface="+mn-ea"/>
              <a:ea typeface="+mn-ea"/>
            </a:endParaRPr>
          </a:p>
        </p:txBody>
      </p:sp>
      <p:sp>
        <p:nvSpPr>
          <p:cNvPr id="15" name="TextBox 14"/>
          <p:cNvSpPr txBox="1"/>
          <p:nvPr/>
        </p:nvSpPr>
        <p:spPr>
          <a:xfrm>
            <a:off x="4391790" y="4463474"/>
            <a:ext cx="3262432" cy="461665"/>
          </a:xfrm>
          <a:prstGeom prst="rect">
            <a:avLst/>
          </a:prstGeom>
          <a:noFill/>
        </p:spPr>
        <p:txBody>
          <a:bodyPr wrap="none" rtlCol="0">
            <a:spAutoFit/>
          </a:bodyPr>
          <a:lstStyle/>
          <a:p>
            <a:r>
              <a:rPr lang="zh-CN" altLang="en-US" sz="2400" dirty="0">
                <a:solidFill>
                  <a:schemeClr val="accent1"/>
                </a:solidFill>
                <a:latin typeface="+mn-ea"/>
                <a:ea typeface="+mn-ea"/>
              </a:rPr>
              <a:t>恶性竞争与黑社会化！</a:t>
            </a:r>
          </a:p>
        </p:txBody>
      </p:sp>
      <p:sp>
        <p:nvSpPr>
          <p:cNvPr id="16" name="TextBox 15"/>
          <p:cNvSpPr txBox="1"/>
          <p:nvPr/>
        </p:nvSpPr>
        <p:spPr>
          <a:xfrm>
            <a:off x="6115875" y="3344953"/>
            <a:ext cx="768159" cy="523220"/>
          </a:xfrm>
          <a:prstGeom prst="rect">
            <a:avLst/>
          </a:prstGeom>
          <a:noFill/>
        </p:spPr>
        <p:txBody>
          <a:bodyPr wrap="none" rtlCol="0">
            <a:spAutoFit/>
          </a:bodyPr>
          <a:lstStyle/>
          <a:p>
            <a:r>
              <a:rPr lang="en-US" altLang="zh-CN" sz="2800" dirty="0">
                <a:solidFill>
                  <a:schemeClr val="accent1"/>
                </a:solidFill>
                <a:latin typeface="+mn-ea"/>
                <a:ea typeface="+mn-ea"/>
              </a:rPr>
              <a:t>……</a:t>
            </a:r>
            <a:endParaRPr lang="zh-CN" altLang="en-US" sz="2800" dirty="0">
              <a:solidFill>
                <a:schemeClr val="accent1"/>
              </a:solidFill>
              <a:latin typeface="+mn-ea"/>
              <a:ea typeface="+mn-ea"/>
            </a:endParaRPr>
          </a:p>
        </p:txBody>
      </p:sp>
    </p:spTree>
    <p:extLst>
      <p:ext uri="{BB962C8B-B14F-4D97-AF65-F5344CB8AC3E}">
        <p14:creationId xmlns:p14="http://schemas.microsoft.com/office/powerpoint/2010/main" val="204693592"/>
      </p:ext>
    </p:extLst>
  </p:cSld>
  <p:clrMapOvr>
    <a:masterClrMapping/>
  </p:clrMapOvr>
  <mc:AlternateContent xmlns:mc="http://schemas.openxmlformats.org/markup-compatibility/2006" xmlns:p14="http://schemas.microsoft.com/office/powerpoint/2010/main">
    <mc:Choice Requires="p14">
      <p:transition spd="slow" p14:dur="800" advTm="9866">
        <p14:prism/>
      </p:transition>
    </mc:Choice>
    <mc:Fallback xmlns="">
      <p:transition spd="slow" advTm="9866">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par>
                              <p:cTn id="12" fill="hold">
                                <p:stCondLst>
                                  <p:cond delay="640"/>
                                </p:stCondLst>
                                <p:childTnLst>
                                  <p:par>
                                    <p:cTn id="13" presetID="42"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1640"/>
                                </p:stCondLst>
                                <p:childTnLst>
                                  <p:par>
                                    <p:cTn id="19" presetID="2" presetClass="entr" presetSubtype="4" fill="hold" grpId="0" nodeType="afterEffect" p14:presetBounceEnd="33333">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14:bounceEnd="33333">
                                          <p:cBhvr additive="base">
                                            <p:cTn id="21" dur="300" fill="hold"/>
                                            <p:tgtEl>
                                              <p:spTgt spid="2"/>
                                            </p:tgtEl>
                                            <p:attrNameLst>
                                              <p:attrName>ppt_x</p:attrName>
                                            </p:attrNameLst>
                                          </p:cBhvr>
                                          <p:tavLst>
                                            <p:tav tm="0">
                                              <p:val>
                                                <p:strVal val="#ppt_x"/>
                                              </p:val>
                                            </p:tav>
                                            <p:tav tm="100000">
                                              <p:val>
                                                <p:strVal val="#ppt_x"/>
                                              </p:val>
                                            </p:tav>
                                          </p:tavLst>
                                        </p:anim>
                                        <p:anim calcmode="lin" valueType="num" p14:bounceEnd="33333">
                                          <p:cBhvr additive="base">
                                            <p:cTn id="22" dur="300" fill="hold"/>
                                            <p:tgtEl>
                                              <p:spTgt spid="2"/>
                                            </p:tgtEl>
                                            <p:attrNameLst>
                                              <p:attrName>ppt_y</p:attrName>
                                            </p:attrNameLst>
                                          </p:cBhvr>
                                          <p:tavLst>
                                            <p:tav tm="0">
                                              <p:val>
                                                <p:strVal val="1+#ppt_h/2"/>
                                              </p:val>
                                            </p:tav>
                                            <p:tav tm="100000">
                                              <p:val>
                                                <p:strVal val="#ppt_y"/>
                                              </p:val>
                                            </p:tav>
                                          </p:tavLst>
                                        </p:anim>
                                      </p:childTnLst>
                                    </p:cTn>
                                  </p:par>
                                </p:childTnLst>
                              </p:cTn>
                            </p:par>
                            <p:par>
                              <p:cTn id="23" fill="hold">
                                <p:stCondLst>
                                  <p:cond delay="1940"/>
                                </p:stCondLst>
                                <p:childTnLst>
                                  <p:par>
                                    <p:cTn id="24" presetID="26" presetClass="emph" presetSubtype="0" fill="hold" grpId="1" nodeType="afterEffect">
                                      <p:stCondLst>
                                        <p:cond delay="1000"/>
                                      </p:stCondLst>
                                      <p:childTnLst>
                                        <p:animEffect transition="out" filter="fade">
                                          <p:cBhvr>
                                            <p:cTn id="25" dur="500" tmFilter="0, 0; .2, .5; .8, .5; 1, 0"/>
                                            <p:tgtEl>
                                              <p:spTgt spid="2"/>
                                            </p:tgtEl>
                                          </p:cBhvr>
                                        </p:animEffect>
                                        <p:animScale>
                                          <p:cBhvr>
                                            <p:cTn id="26" dur="250" autoRev="1" fill="hold"/>
                                            <p:tgtEl>
                                              <p:spTgt spid="2"/>
                                            </p:tgtEl>
                                          </p:cBhvr>
                                          <p:by x="105000" y="105000"/>
                                        </p:animScale>
                                      </p:childTnLst>
                                    </p:cTn>
                                  </p:par>
                                </p:childTnLst>
                              </p:cTn>
                            </p:par>
                            <p:par>
                              <p:cTn id="27" fill="hold">
                                <p:stCondLst>
                                  <p:cond delay="3440"/>
                                </p:stCondLst>
                                <p:childTnLst>
                                  <p:par>
                                    <p:cTn id="28" presetID="2" presetClass="entr" presetSubtype="1" fill="hold" grpId="0" nodeType="afterEffect" p14:presetBounceEnd="40000">
                                      <p:stCondLst>
                                        <p:cond delay="200"/>
                                      </p:stCondLst>
                                      <p:childTnLst>
                                        <p:set>
                                          <p:cBhvr>
                                            <p:cTn id="29" dur="1" fill="hold">
                                              <p:stCondLst>
                                                <p:cond delay="0"/>
                                              </p:stCondLst>
                                            </p:cTn>
                                            <p:tgtEl>
                                              <p:spTgt spid="6"/>
                                            </p:tgtEl>
                                            <p:attrNameLst>
                                              <p:attrName>style.visibility</p:attrName>
                                            </p:attrNameLst>
                                          </p:cBhvr>
                                          <p:to>
                                            <p:strVal val="visible"/>
                                          </p:to>
                                        </p:set>
                                        <p:anim calcmode="lin" valueType="num" p14:bounceEnd="40000">
                                          <p:cBhvr additive="base">
                                            <p:cTn id="30" dur="500" fill="hold"/>
                                            <p:tgtEl>
                                              <p:spTgt spid="6"/>
                                            </p:tgtEl>
                                            <p:attrNameLst>
                                              <p:attrName>ppt_x</p:attrName>
                                            </p:attrNameLst>
                                          </p:cBhvr>
                                          <p:tavLst>
                                            <p:tav tm="0">
                                              <p:val>
                                                <p:strVal val="#ppt_x"/>
                                              </p:val>
                                            </p:tav>
                                            <p:tav tm="100000">
                                              <p:val>
                                                <p:strVal val="#ppt_x"/>
                                              </p:val>
                                            </p:tav>
                                          </p:tavLst>
                                        </p:anim>
                                        <p:anim calcmode="lin" valueType="num" p14:bounceEnd="40000">
                                          <p:cBhvr additive="base">
                                            <p:cTn id="31" dur="500" fill="hold"/>
                                            <p:tgtEl>
                                              <p:spTgt spid="6"/>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14:presetBounceEnd="40000">
                                      <p:stCondLst>
                                        <p:cond delay="1500"/>
                                      </p:stCondLst>
                                      <p:childTnLst>
                                        <p:set>
                                          <p:cBhvr>
                                            <p:cTn id="33" dur="1" fill="hold">
                                              <p:stCondLst>
                                                <p:cond delay="0"/>
                                              </p:stCondLst>
                                            </p:cTn>
                                            <p:tgtEl>
                                              <p:spTgt spid="7"/>
                                            </p:tgtEl>
                                            <p:attrNameLst>
                                              <p:attrName>style.visibility</p:attrName>
                                            </p:attrNameLst>
                                          </p:cBhvr>
                                          <p:to>
                                            <p:strVal val="visible"/>
                                          </p:to>
                                        </p:set>
                                        <p:anim calcmode="lin" valueType="num" p14:bounceEnd="40000">
                                          <p:cBhvr additive="base">
                                            <p:cTn id="34" dur="500" fill="hold"/>
                                            <p:tgtEl>
                                              <p:spTgt spid="7"/>
                                            </p:tgtEl>
                                            <p:attrNameLst>
                                              <p:attrName>ppt_x</p:attrName>
                                            </p:attrNameLst>
                                          </p:cBhvr>
                                          <p:tavLst>
                                            <p:tav tm="0">
                                              <p:val>
                                                <p:strVal val="#ppt_x"/>
                                              </p:val>
                                            </p:tav>
                                            <p:tav tm="100000">
                                              <p:val>
                                                <p:strVal val="#ppt_x"/>
                                              </p:val>
                                            </p:tav>
                                          </p:tavLst>
                                        </p:anim>
                                        <p:anim calcmode="lin" valueType="num" p14:bounceEnd="40000">
                                          <p:cBhvr additive="base">
                                            <p:cTn id="35" dur="500" fill="hold"/>
                                            <p:tgtEl>
                                              <p:spTgt spid="7"/>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14:presetBounceEnd="40000">
                                      <p:stCondLst>
                                        <p:cond delay="3000"/>
                                      </p:stCondLst>
                                      <p:childTnLst>
                                        <p:set>
                                          <p:cBhvr>
                                            <p:cTn id="37" dur="1" fill="hold">
                                              <p:stCondLst>
                                                <p:cond delay="0"/>
                                              </p:stCondLst>
                                            </p:cTn>
                                            <p:tgtEl>
                                              <p:spTgt spid="8"/>
                                            </p:tgtEl>
                                            <p:attrNameLst>
                                              <p:attrName>style.visibility</p:attrName>
                                            </p:attrNameLst>
                                          </p:cBhvr>
                                          <p:to>
                                            <p:strVal val="visible"/>
                                          </p:to>
                                        </p:set>
                                        <p:anim calcmode="lin" valueType="num" p14:bounceEnd="40000">
                                          <p:cBhvr additive="base">
                                            <p:cTn id="38" dur="500" fill="hold"/>
                                            <p:tgtEl>
                                              <p:spTgt spid="8"/>
                                            </p:tgtEl>
                                            <p:attrNameLst>
                                              <p:attrName>ppt_x</p:attrName>
                                            </p:attrNameLst>
                                          </p:cBhvr>
                                          <p:tavLst>
                                            <p:tav tm="0">
                                              <p:val>
                                                <p:strVal val="#ppt_x"/>
                                              </p:val>
                                            </p:tav>
                                            <p:tav tm="100000">
                                              <p:val>
                                                <p:strVal val="#ppt_x"/>
                                              </p:val>
                                            </p:tav>
                                          </p:tavLst>
                                        </p:anim>
                                        <p:anim calcmode="lin" valueType="num" p14:bounceEnd="40000">
                                          <p:cBhvr additive="base">
                                            <p:cTn id="39" dur="500" fill="hold"/>
                                            <p:tgtEl>
                                              <p:spTgt spid="8"/>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14:presetBounceEnd="40000">
                                      <p:stCondLst>
                                        <p:cond delay="2000"/>
                                      </p:stCondLst>
                                      <p:childTnLst>
                                        <p:set>
                                          <p:cBhvr>
                                            <p:cTn id="41" dur="1" fill="hold">
                                              <p:stCondLst>
                                                <p:cond delay="0"/>
                                              </p:stCondLst>
                                            </p:cTn>
                                            <p:tgtEl>
                                              <p:spTgt spid="9"/>
                                            </p:tgtEl>
                                            <p:attrNameLst>
                                              <p:attrName>style.visibility</p:attrName>
                                            </p:attrNameLst>
                                          </p:cBhvr>
                                          <p:to>
                                            <p:strVal val="visible"/>
                                          </p:to>
                                        </p:set>
                                        <p:anim calcmode="lin" valueType="num" p14:bounceEnd="40000">
                                          <p:cBhvr additive="base">
                                            <p:cTn id="42" dur="500" fill="hold"/>
                                            <p:tgtEl>
                                              <p:spTgt spid="9"/>
                                            </p:tgtEl>
                                            <p:attrNameLst>
                                              <p:attrName>ppt_x</p:attrName>
                                            </p:attrNameLst>
                                          </p:cBhvr>
                                          <p:tavLst>
                                            <p:tav tm="0">
                                              <p:val>
                                                <p:strVal val="#ppt_x"/>
                                              </p:val>
                                            </p:tav>
                                            <p:tav tm="100000">
                                              <p:val>
                                                <p:strVal val="#ppt_x"/>
                                              </p:val>
                                            </p:tav>
                                          </p:tavLst>
                                        </p:anim>
                                        <p:anim calcmode="lin" valueType="num" p14:bounceEnd="40000">
                                          <p:cBhvr additive="base">
                                            <p:cTn id="43" dur="500" fill="hold"/>
                                            <p:tgtEl>
                                              <p:spTgt spid="9"/>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14:presetBounceEnd="40000">
                                      <p:stCondLst>
                                        <p:cond delay="3000"/>
                                      </p:stCondLst>
                                      <p:childTnLst>
                                        <p:set>
                                          <p:cBhvr>
                                            <p:cTn id="45" dur="1" fill="hold">
                                              <p:stCondLst>
                                                <p:cond delay="0"/>
                                              </p:stCondLst>
                                            </p:cTn>
                                            <p:tgtEl>
                                              <p:spTgt spid="10"/>
                                            </p:tgtEl>
                                            <p:attrNameLst>
                                              <p:attrName>style.visibility</p:attrName>
                                            </p:attrNameLst>
                                          </p:cBhvr>
                                          <p:to>
                                            <p:strVal val="visible"/>
                                          </p:to>
                                        </p:set>
                                        <p:anim calcmode="lin" valueType="num" p14:bounceEnd="40000">
                                          <p:cBhvr additive="base">
                                            <p:cTn id="46" dur="500" fill="hold"/>
                                            <p:tgtEl>
                                              <p:spTgt spid="10"/>
                                            </p:tgtEl>
                                            <p:attrNameLst>
                                              <p:attrName>ppt_x</p:attrName>
                                            </p:attrNameLst>
                                          </p:cBhvr>
                                          <p:tavLst>
                                            <p:tav tm="0">
                                              <p:val>
                                                <p:strVal val="#ppt_x"/>
                                              </p:val>
                                            </p:tav>
                                            <p:tav tm="100000">
                                              <p:val>
                                                <p:strVal val="#ppt_x"/>
                                              </p:val>
                                            </p:tav>
                                          </p:tavLst>
                                        </p:anim>
                                        <p:anim calcmode="lin" valueType="num" p14:bounceEnd="40000">
                                          <p:cBhvr additive="base">
                                            <p:cTn id="47" dur="500" fill="hold"/>
                                            <p:tgtEl>
                                              <p:spTgt spid="10"/>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14:presetBounceEnd="40000">
                                      <p:stCondLst>
                                        <p:cond delay="800"/>
                                      </p:stCondLst>
                                      <p:childTnLst>
                                        <p:set>
                                          <p:cBhvr>
                                            <p:cTn id="49" dur="1" fill="hold">
                                              <p:stCondLst>
                                                <p:cond delay="0"/>
                                              </p:stCondLst>
                                            </p:cTn>
                                            <p:tgtEl>
                                              <p:spTgt spid="11"/>
                                            </p:tgtEl>
                                            <p:attrNameLst>
                                              <p:attrName>style.visibility</p:attrName>
                                            </p:attrNameLst>
                                          </p:cBhvr>
                                          <p:to>
                                            <p:strVal val="visible"/>
                                          </p:to>
                                        </p:set>
                                        <p:anim calcmode="lin" valueType="num" p14:bounceEnd="40000">
                                          <p:cBhvr additive="base">
                                            <p:cTn id="50" dur="500" fill="hold"/>
                                            <p:tgtEl>
                                              <p:spTgt spid="11"/>
                                            </p:tgtEl>
                                            <p:attrNameLst>
                                              <p:attrName>ppt_x</p:attrName>
                                            </p:attrNameLst>
                                          </p:cBhvr>
                                          <p:tavLst>
                                            <p:tav tm="0">
                                              <p:val>
                                                <p:strVal val="#ppt_x"/>
                                              </p:val>
                                            </p:tav>
                                            <p:tav tm="100000">
                                              <p:val>
                                                <p:strVal val="#ppt_x"/>
                                              </p:val>
                                            </p:tav>
                                          </p:tavLst>
                                        </p:anim>
                                        <p:anim calcmode="lin" valueType="num" p14:bounceEnd="40000">
                                          <p:cBhvr additive="base">
                                            <p:cTn id="51" dur="500" fill="hold"/>
                                            <p:tgtEl>
                                              <p:spTgt spid="11"/>
                                            </p:tgtEl>
                                            <p:attrNameLst>
                                              <p:attrName>ppt_y</p:attrName>
                                            </p:attrNameLst>
                                          </p:cBhvr>
                                          <p:tavLst>
                                            <p:tav tm="0">
                                              <p:val>
                                                <p:strVal val="0-#ppt_h/2"/>
                                              </p:val>
                                            </p:tav>
                                            <p:tav tm="100000">
                                              <p:val>
                                                <p:strVal val="#ppt_y"/>
                                              </p:val>
                                            </p:tav>
                                          </p:tavLst>
                                        </p:anim>
                                      </p:childTnLst>
                                    </p:cTn>
                                  </p:par>
                                  <p:par>
                                    <p:cTn id="52" presetID="2" presetClass="entr" presetSubtype="1" fill="hold" grpId="0" nodeType="withEffect" p14:presetBounceEnd="40000">
                                      <p:stCondLst>
                                        <p:cond delay="3000"/>
                                      </p:stCondLst>
                                      <p:childTnLst>
                                        <p:set>
                                          <p:cBhvr>
                                            <p:cTn id="53" dur="1" fill="hold">
                                              <p:stCondLst>
                                                <p:cond delay="0"/>
                                              </p:stCondLst>
                                            </p:cTn>
                                            <p:tgtEl>
                                              <p:spTgt spid="12"/>
                                            </p:tgtEl>
                                            <p:attrNameLst>
                                              <p:attrName>style.visibility</p:attrName>
                                            </p:attrNameLst>
                                          </p:cBhvr>
                                          <p:to>
                                            <p:strVal val="visible"/>
                                          </p:to>
                                        </p:set>
                                        <p:anim calcmode="lin" valueType="num" p14:bounceEnd="40000">
                                          <p:cBhvr additive="base">
                                            <p:cTn id="54" dur="500" fill="hold"/>
                                            <p:tgtEl>
                                              <p:spTgt spid="12"/>
                                            </p:tgtEl>
                                            <p:attrNameLst>
                                              <p:attrName>ppt_x</p:attrName>
                                            </p:attrNameLst>
                                          </p:cBhvr>
                                          <p:tavLst>
                                            <p:tav tm="0">
                                              <p:val>
                                                <p:strVal val="#ppt_x"/>
                                              </p:val>
                                            </p:tav>
                                            <p:tav tm="100000">
                                              <p:val>
                                                <p:strVal val="#ppt_x"/>
                                              </p:val>
                                            </p:tav>
                                          </p:tavLst>
                                        </p:anim>
                                        <p:anim calcmode="lin" valueType="num" p14:bounceEnd="40000">
                                          <p:cBhvr additive="base">
                                            <p:cTn id="55" dur="500" fill="hold"/>
                                            <p:tgtEl>
                                              <p:spTgt spid="12"/>
                                            </p:tgtEl>
                                            <p:attrNameLst>
                                              <p:attrName>ppt_y</p:attrName>
                                            </p:attrNameLst>
                                          </p:cBhvr>
                                          <p:tavLst>
                                            <p:tav tm="0">
                                              <p:val>
                                                <p:strVal val="0-#ppt_h/2"/>
                                              </p:val>
                                            </p:tav>
                                            <p:tav tm="100000">
                                              <p:val>
                                                <p:strVal val="#ppt_y"/>
                                              </p:val>
                                            </p:tav>
                                          </p:tavLst>
                                        </p:anim>
                                      </p:childTnLst>
                                    </p:cTn>
                                  </p:par>
                                  <p:par>
                                    <p:cTn id="56" presetID="2" presetClass="entr" presetSubtype="1" fill="hold" grpId="0" nodeType="withEffect" p14:presetBounceEnd="40000">
                                      <p:stCondLst>
                                        <p:cond delay="2000"/>
                                      </p:stCondLst>
                                      <p:childTnLst>
                                        <p:set>
                                          <p:cBhvr>
                                            <p:cTn id="57" dur="1" fill="hold">
                                              <p:stCondLst>
                                                <p:cond delay="0"/>
                                              </p:stCondLst>
                                            </p:cTn>
                                            <p:tgtEl>
                                              <p:spTgt spid="13"/>
                                            </p:tgtEl>
                                            <p:attrNameLst>
                                              <p:attrName>style.visibility</p:attrName>
                                            </p:attrNameLst>
                                          </p:cBhvr>
                                          <p:to>
                                            <p:strVal val="visible"/>
                                          </p:to>
                                        </p:set>
                                        <p:anim calcmode="lin" valueType="num" p14:bounceEnd="40000">
                                          <p:cBhvr additive="base">
                                            <p:cTn id="58" dur="50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59" dur="500" fill="hold"/>
                                            <p:tgtEl>
                                              <p:spTgt spid="13"/>
                                            </p:tgtEl>
                                            <p:attrNameLst>
                                              <p:attrName>ppt_y</p:attrName>
                                            </p:attrNameLst>
                                          </p:cBhvr>
                                          <p:tavLst>
                                            <p:tav tm="0">
                                              <p:val>
                                                <p:strVal val="0-#ppt_h/2"/>
                                              </p:val>
                                            </p:tav>
                                            <p:tav tm="100000">
                                              <p:val>
                                                <p:strVal val="#ppt_y"/>
                                              </p:val>
                                            </p:tav>
                                          </p:tavLst>
                                        </p:anim>
                                      </p:childTnLst>
                                    </p:cTn>
                                  </p:par>
                                  <p:par>
                                    <p:cTn id="60" presetID="2" presetClass="entr" presetSubtype="1" fill="hold" grpId="0" nodeType="withEffect" p14:presetBounceEnd="40000">
                                      <p:stCondLst>
                                        <p:cond delay="3000"/>
                                      </p:stCondLst>
                                      <p:childTnLst>
                                        <p:set>
                                          <p:cBhvr>
                                            <p:cTn id="61" dur="1" fill="hold">
                                              <p:stCondLst>
                                                <p:cond delay="0"/>
                                              </p:stCondLst>
                                            </p:cTn>
                                            <p:tgtEl>
                                              <p:spTgt spid="14"/>
                                            </p:tgtEl>
                                            <p:attrNameLst>
                                              <p:attrName>style.visibility</p:attrName>
                                            </p:attrNameLst>
                                          </p:cBhvr>
                                          <p:to>
                                            <p:strVal val="visible"/>
                                          </p:to>
                                        </p:set>
                                        <p:anim calcmode="lin" valueType="num" p14:bounceEnd="40000">
                                          <p:cBhvr additive="base">
                                            <p:cTn id="62" dur="500" fill="hold"/>
                                            <p:tgtEl>
                                              <p:spTgt spid="14"/>
                                            </p:tgtEl>
                                            <p:attrNameLst>
                                              <p:attrName>ppt_x</p:attrName>
                                            </p:attrNameLst>
                                          </p:cBhvr>
                                          <p:tavLst>
                                            <p:tav tm="0">
                                              <p:val>
                                                <p:strVal val="#ppt_x"/>
                                              </p:val>
                                            </p:tav>
                                            <p:tav tm="100000">
                                              <p:val>
                                                <p:strVal val="#ppt_x"/>
                                              </p:val>
                                            </p:tav>
                                          </p:tavLst>
                                        </p:anim>
                                        <p:anim calcmode="lin" valueType="num" p14:bounceEnd="40000">
                                          <p:cBhvr additive="base">
                                            <p:cTn id="63" dur="500" fill="hold"/>
                                            <p:tgtEl>
                                              <p:spTgt spid="14"/>
                                            </p:tgtEl>
                                            <p:attrNameLst>
                                              <p:attrName>ppt_y</p:attrName>
                                            </p:attrNameLst>
                                          </p:cBhvr>
                                          <p:tavLst>
                                            <p:tav tm="0">
                                              <p:val>
                                                <p:strVal val="0-#ppt_h/2"/>
                                              </p:val>
                                            </p:tav>
                                            <p:tav tm="100000">
                                              <p:val>
                                                <p:strVal val="#ppt_y"/>
                                              </p:val>
                                            </p:tav>
                                          </p:tavLst>
                                        </p:anim>
                                      </p:childTnLst>
                                    </p:cTn>
                                  </p:par>
                                  <p:par>
                                    <p:cTn id="64" presetID="2" presetClass="entr" presetSubtype="1" fill="hold" grpId="0" nodeType="withEffect" p14:presetBounceEnd="40000">
                                      <p:stCondLst>
                                        <p:cond delay="1500"/>
                                      </p:stCondLst>
                                      <p:childTnLst>
                                        <p:set>
                                          <p:cBhvr>
                                            <p:cTn id="65" dur="1" fill="hold">
                                              <p:stCondLst>
                                                <p:cond delay="0"/>
                                              </p:stCondLst>
                                            </p:cTn>
                                            <p:tgtEl>
                                              <p:spTgt spid="15"/>
                                            </p:tgtEl>
                                            <p:attrNameLst>
                                              <p:attrName>style.visibility</p:attrName>
                                            </p:attrNameLst>
                                          </p:cBhvr>
                                          <p:to>
                                            <p:strVal val="visible"/>
                                          </p:to>
                                        </p:set>
                                        <p:anim calcmode="lin" valueType="num" p14:bounceEnd="40000">
                                          <p:cBhvr additive="base">
                                            <p:cTn id="66" dur="500" fill="hold"/>
                                            <p:tgtEl>
                                              <p:spTgt spid="15"/>
                                            </p:tgtEl>
                                            <p:attrNameLst>
                                              <p:attrName>ppt_x</p:attrName>
                                            </p:attrNameLst>
                                          </p:cBhvr>
                                          <p:tavLst>
                                            <p:tav tm="0">
                                              <p:val>
                                                <p:strVal val="#ppt_x"/>
                                              </p:val>
                                            </p:tav>
                                            <p:tav tm="100000">
                                              <p:val>
                                                <p:strVal val="#ppt_x"/>
                                              </p:val>
                                            </p:tav>
                                          </p:tavLst>
                                        </p:anim>
                                        <p:anim calcmode="lin" valueType="num" p14:bounceEnd="40000">
                                          <p:cBhvr additive="base">
                                            <p:cTn id="67" dur="500" fill="hold"/>
                                            <p:tgtEl>
                                              <p:spTgt spid="15"/>
                                            </p:tgtEl>
                                            <p:attrNameLst>
                                              <p:attrName>ppt_y</p:attrName>
                                            </p:attrNameLst>
                                          </p:cBhvr>
                                          <p:tavLst>
                                            <p:tav tm="0">
                                              <p:val>
                                                <p:strVal val="0-#ppt_h/2"/>
                                              </p:val>
                                            </p:tav>
                                            <p:tav tm="100000">
                                              <p:val>
                                                <p:strVal val="#ppt_y"/>
                                              </p:val>
                                            </p:tav>
                                          </p:tavLst>
                                        </p:anim>
                                      </p:childTnLst>
                                    </p:cTn>
                                  </p:par>
                                  <p:par>
                                    <p:cTn id="68" presetID="2" presetClass="entr" presetSubtype="1" fill="hold" grpId="0" nodeType="withEffect" p14:presetBounceEnd="40000">
                                      <p:stCondLst>
                                        <p:cond delay="3000"/>
                                      </p:stCondLst>
                                      <p:childTnLst>
                                        <p:set>
                                          <p:cBhvr>
                                            <p:cTn id="69" dur="1" fill="hold">
                                              <p:stCondLst>
                                                <p:cond delay="0"/>
                                              </p:stCondLst>
                                            </p:cTn>
                                            <p:tgtEl>
                                              <p:spTgt spid="16"/>
                                            </p:tgtEl>
                                            <p:attrNameLst>
                                              <p:attrName>style.visibility</p:attrName>
                                            </p:attrNameLst>
                                          </p:cBhvr>
                                          <p:to>
                                            <p:strVal val="visible"/>
                                          </p:to>
                                        </p:set>
                                        <p:anim calcmode="lin" valueType="num" p14:bounceEnd="40000">
                                          <p:cBhvr additive="base">
                                            <p:cTn id="70" dur="500" fill="hold"/>
                                            <p:tgtEl>
                                              <p:spTgt spid="16"/>
                                            </p:tgtEl>
                                            <p:attrNameLst>
                                              <p:attrName>ppt_x</p:attrName>
                                            </p:attrNameLst>
                                          </p:cBhvr>
                                          <p:tavLst>
                                            <p:tav tm="0">
                                              <p:val>
                                                <p:strVal val="#ppt_x"/>
                                              </p:val>
                                            </p:tav>
                                            <p:tav tm="100000">
                                              <p:val>
                                                <p:strVal val="#ppt_x"/>
                                              </p:val>
                                            </p:tav>
                                          </p:tavLst>
                                        </p:anim>
                                        <p:anim calcmode="lin" valueType="num" p14:bounceEnd="40000">
                                          <p:cBhvr additive="base">
                                            <p:cTn id="71"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P spid="2" grpId="1"/>
          <p:bldP spid="6" grpId="0"/>
          <p:bldP spid="7" grpId="0"/>
          <p:bldP spid="8" grpId="0"/>
          <p:bldP spid="9" grpId="0"/>
          <p:bldP spid="10" grpId="0"/>
          <p:bldP spid="11" grpId="0"/>
          <p:bldP spid="12" grpId="0"/>
          <p:bldP spid="13" grpId="0"/>
          <p:bldP spid="14" grpId="0"/>
          <p:bldP spid="15"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par>
                              <p:cTn id="12" fill="hold">
                                <p:stCondLst>
                                  <p:cond delay="640"/>
                                </p:stCondLst>
                                <p:childTnLst>
                                  <p:par>
                                    <p:cTn id="13" presetID="42"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1640"/>
                                </p:stCondLst>
                                <p:childTnLst>
                                  <p:par>
                                    <p:cTn id="19" presetID="2" presetClass="entr" presetSubtype="4"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300" fill="hold"/>
                                            <p:tgtEl>
                                              <p:spTgt spid="2"/>
                                            </p:tgtEl>
                                            <p:attrNameLst>
                                              <p:attrName>ppt_x</p:attrName>
                                            </p:attrNameLst>
                                          </p:cBhvr>
                                          <p:tavLst>
                                            <p:tav tm="0">
                                              <p:val>
                                                <p:strVal val="#ppt_x"/>
                                              </p:val>
                                            </p:tav>
                                            <p:tav tm="100000">
                                              <p:val>
                                                <p:strVal val="#ppt_x"/>
                                              </p:val>
                                            </p:tav>
                                          </p:tavLst>
                                        </p:anim>
                                        <p:anim calcmode="lin" valueType="num">
                                          <p:cBhvr additive="base">
                                            <p:cTn id="22" dur="300" fill="hold"/>
                                            <p:tgtEl>
                                              <p:spTgt spid="2"/>
                                            </p:tgtEl>
                                            <p:attrNameLst>
                                              <p:attrName>ppt_y</p:attrName>
                                            </p:attrNameLst>
                                          </p:cBhvr>
                                          <p:tavLst>
                                            <p:tav tm="0">
                                              <p:val>
                                                <p:strVal val="1+#ppt_h/2"/>
                                              </p:val>
                                            </p:tav>
                                            <p:tav tm="100000">
                                              <p:val>
                                                <p:strVal val="#ppt_y"/>
                                              </p:val>
                                            </p:tav>
                                          </p:tavLst>
                                        </p:anim>
                                      </p:childTnLst>
                                    </p:cTn>
                                  </p:par>
                                </p:childTnLst>
                              </p:cTn>
                            </p:par>
                            <p:par>
                              <p:cTn id="23" fill="hold">
                                <p:stCondLst>
                                  <p:cond delay="1940"/>
                                </p:stCondLst>
                                <p:childTnLst>
                                  <p:par>
                                    <p:cTn id="24" presetID="26" presetClass="emph" presetSubtype="0" fill="hold" grpId="1" nodeType="afterEffect">
                                      <p:stCondLst>
                                        <p:cond delay="1000"/>
                                      </p:stCondLst>
                                      <p:childTnLst>
                                        <p:animEffect transition="out" filter="fade">
                                          <p:cBhvr>
                                            <p:cTn id="25" dur="500" tmFilter="0, 0; .2, .5; .8, .5; 1, 0"/>
                                            <p:tgtEl>
                                              <p:spTgt spid="2"/>
                                            </p:tgtEl>
                                          </p:cBhvr>
                                        </p:animEffect>
                                        <p:animScale>
                                          <p:cBhvr>
                                            <p:cTn id="26" dur="250" autoRev="1" fill="hold"/>
                                            <p:tgtEl>
                                              <p:spTgt spid="2"/>
                                            </p:tgtEl>
                                          </p:cBhvr>
                                          <p:by x="105000" y="105000"/>
                                        </p:animScale>
                                      </p:childTnLst>
                                    </p:cTn>
                                  </p:par>
                                </p:childTnLst>
                              </p:cTn>
                            </p:par>
                            <p:par>
                              <p:cTn id="27" fill="hold">
                                <p:stCondLst>
                                  <p:cond delay="3440"/>
                                </p:stCondLst>
                                <p:childTnLst>
                                  <p:par>
                                    <p:cTn id="28" presetID="2" presetClass="entr" presetSubtype="1" fill="hold" grpId="0" nodeType="afterEffect">
                                      <p:stCondLst>
                                        <p:cond delay="20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150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ppt_x"/>
                                              </p:val>
                                            </p:tav>
                                            <p:tav tm="100000">
                                              <p:val>
                                                <p:strVal val="#ppt_x"/>
                                              </p:val>
                                            </p:tav>
                                          </p:tavLst>
                                        </p:anim>
                                        <p:anim calcmode="lin" valueType="num">
                                          <p:cBhvr additive="base">
                                            <p:cTn id="35" dur="500" fill="hold"/>
                                            <p:tgtEl>
                                              <p:spTgt spid="7"/>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30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20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ppt_x"/>
                                              </p:val>
                                            </p:tav>
                                            <p:tav tm="100000">
                                              <p:val>
                                                <p:strVal val="#ppt_x"/>
                                              </p:val>
                                            </p:tav>
                                          </p:tavLst>
                                        </p:anim>
                                        <p:anim calcmode="lin" valueType="num">
                                          <p:cBhvr additive="base">
                                            <p:cTn id="43" dur="500" fill="hold"/>
                                            <p:tgtEl>
                                              <p:spTgt spid="9"/>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300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ppt_x"/>
                                              </p:val>
                                            </p:tav>
                                            <p:tav tm="100000">
                                              <p:val>
                                                <p:strVal val="#ppt_x"/>
                                              </p:val>
                                            </p:tav>
                                          </p:tavLst>
                                        </p:anim>
                                        <p:anim calcmode="lin" valueType="num">
                                          <p:cBhvr additive="base">
                                            <p:cTn id="47" dur="500" fill="hold"/>
                                            <p:tgtEl>
                                              <p:spTgt spid="10"/>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80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ppt_x"/>
                                              </p:val>
                                            </p:tav>
                                            <p:tav tm="100000">
                                              <p:val>
                                                <p:strVal val="#ppt_x"/>
                                              </p:val>
                                            </p:tav>
                                          </p:tavLst>
                                        </p:anim>
                                        <p:anim calcmode="lin" valueType="num">
                                          <p:cBhvr additive="base">
                                            <p:cTn id="51" dur="500" fill="hold"/>
                                            <p:tgtEl>
                                              <p:spTgt spid="11"/>
                                            </p:tgtEl>
                                            <p:attrNameLst>
                                              <p:attrName>ppt_y</p:attrName>
                                            </p:attrNameLst>
                                          </p:cBhvr>
                                          <p:tavLst>
                                            <p:tav tm="0">
                                              <p:val>
                                                <p:strVal val="0-#ppt_h/2"/>
                                              </p:val>
                                            </p:tav>
                                            <p:tav tm="100000">
                                              <p:val>
                                                <p:strVal val="#ppt_y"/>
                                              </p:val>
                                            </p:tav>
                                          </p:tavLst>
                                        </p:anim>
                                      </p:childTnLst>
                                    </p:cTn>
                                  </p:par>
                                  <p:par>
                                    <p:cTn id="52" presetID="2" presetClass="entr" presetSubtype="1" fill="hold" grpId="0" nodeType="withEffect">
                                      <p:stCondLst>
                                        <p:cond delay="300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ppt_x"/>
                                              </p:val>
                                            </p:tav>
                                            <p:tav tm="100000">
                                              <p:val>
                                                <p:strVal val="#ppt_x"/>
                                              </p:val>
                                            </p:tav>
                                          </p:tavLst>
                                        </p:anim>
                                        <p:anim calcmode="lin" valueType="num">
                                          <p:cBhvr additive="base">
                                            <p:cTn id="55" dur="500" fill="hold"/>
                                            <p:tgtEl>
                                              <p:spTgt spid="12"/>
                                            </p:tgtEl>
                                            <p:attrNameLst>
                                              <p:attrName>ppt_y</p:attrName>
                                            </p:attrNameLst>
                                          </p:cBhvr>
                                          <p:tavLst>
                                            <p:tav tm="0">
                                              <p:val>
                                                <p:strVal val="0-#ppt_h/2"/>
                                              </p:val>
                                            </p:tav>
                                            <p:tav tm="100000">
                                              <p:val>
                                                <p:strVal val="#ppt_y"/>
                                              </p:val>
                                            </p:tav>
                                          </p:tavLst>
                                        </p:anim>
                                      </p:childTnLst>
                                    </p:cTn>
                                  </p:par>
                                  <p:par>
                                    <p:cTn id="56" presetID="2" presetClass="entr" presetSubtype="1" fill="hold" grpId="0" nodeType="withEffect">
                                      <p:stCondLst>
                                        <p:cond delay="200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fill="hold"/>
                                            <p:tgtEl>
                                              <p:spTgt spid="13"/>
                                            </p:tgtEl>
                                            <p:attrNameLst>
                                              <p:attrName>ppt_x</p:attrName>
                                            </p:attrNameLst>
                                          </p:cBhvr>
                                          <p:tavLst>
                                            <p:tav tm="0">
                                              <p:val>
                                                <p:strVal val="#ppt_x"/>
                                              </p:val>
                                            </p:tav>
                                            <p:tav tm="100000">
                                              <p:val>
                                                <p:strVal val="#ppt_x"/>
                                              </p:val>
                                            </p:tav>
                                          </p:tavLst>
                                        </p:anim>
                                        <p:anim calcmode="lin" valueType="num">
                                          <p:cBhvr additive="base">
                                            <p:cTn id="59" dur="500" fill="hold"/>
                                            <p:tgtEl>
                                              <p:spTgt spid="13"/>
                                            </p:tgtEl>
                                            <p:attrNameLst>
                                              <p:attrName>ppt_y</p:attrName>
                                            </p:attrNameLst>
                                          </p:cBhvr>
                                          <p:tavLst>
                                            <p:tav tm="0">
                                              <p:val>
                                                <p:strVal val="0-#ppt_h/2"/>
                                              </p:val>
                                            </p:tav>
                                            <p:tav tm="100000">
                                              <p:val>
                                                <p:strVal val="#ppt_y"/>
                                              </p:val>
                                            </p:tav>
                                          </p:tavLst>
                                        </p:anim>
                                      </p:childTnLst>
                                    </p:cTn>
                                  </p:par>
                                  <p:par>
                                    <p:cTn id="60" presetID="2" presetClass="entr" presetSubtype="1" fill="hold" grpId="0" nodeType="withEffect">
                                      <p:stCondLst>
                                        <p:cond delay="3000"/>
                                      </p:stCondLst>
                                      <p:childTnLst>
                                        <p:set>
                                          <p:cBhvr>
                                            <p:cTn id="61" dur="1" fill="hold">
                                              <p:stCondLst>
                                                <p:cond delay="0"/>
                                              </p:stCondLst>
                                            </p:cTn>
                                            <p:tgtEl>
                                              <p:spTgt spid="14"/>
                                            </p:tgtEl>
                                            <p:attrNameLst>
                                              <p:attrName>style.visibility</p:attrName>
                                            </p:attrNameLst>
                                          </p:cBhvr>
                                          <p:to>
                                            <p:strVal val="visible"/>
                                          </p:to>
                                        </p:set>
                                        <p:anim calcmode="lin" valueType="num">
                                          <p:cBhvr additive="base">
                                            <p:cTn id="62" dur="500" fill="hold"/>
                                            <p:tgtEl>
                                              <p:spTgt spid="14"/>
                                            </p:tgtEl>
                                            <p:attrNameLst>
                                              <p:attrName>ppt_x</p:attrName>
                                            </p:attrNameLst>
                                          </p:cBhvr>
                                          <p:tavLst>
                                            <p:tav tm="0">
                                              <p:val>
                                                <p:strVal val="#ppt_x"/>
                                              </p:val>
                                            </p:tav>
                                            <p:tav tm="100000">
                                              <p:val>
                                                <p:strVal val="#ppt_x"/>
                                              </p:val>
                                            </p:tav>
                                          </p:tavLst>
                                        </p:anim>
                                        <p:anim calcmode="lin" valueType="num">
                                          <p:cBhvr additive="base">
                                            <p:cTn id="63" dur="500" fill="hold"/>
                                            <p:tgtEl>
                                              <p:spTgt spid="14"/>
                                            </p:tgtEl>
                                            <p:attrNameLst>
                                              <p:attrName>ppt_y</p:attrName>
                                            </p:attrNameLst>
                                          </p:cBhvr>
                                          <p:tavLst>
                                            <p:tav tm="0">
                                              <p:val>
                                                <p:strVal val="0-#ppt_h/2"/>
                                              </p:val>
                                            </p:tav>
                                            <p:tav tm="100000">
                                              <p:val>
                                                <p:strVal val="#ppt_y"/>
                                              </p:val>
                                            </p:tav>
                                          </p:tavLst>
                                        </p:anim>
                                      </p:childTnLst>
                                    </p:cTn>
                                  </p:par>
                                  <p:par>
                                    <p:cTn id="64" presetID="2" presetClass="entr" presetSubtype="1" fill="hold" grpId="0" nodeType="withEffect">
                                      <p:stCondLst>
                                        <p:cond delay="1500"/>
                                      </p:stCondLst>
                                      <p:childTnLst>
                                        <p:set>
                                          <p:cBhvr>
                                            <p:cTn id="65" dur="1" fill="hold">
                                              <p:stCondLst>
                                                <p:cond delay="0"/>
                                              </p:stCondLst>
                                            </p:cTn>
                                            <p:tgtEl>
                                              <p:spTgt spid="15"/>
                                            </p:tgtEl>
                                            <p:attrNameLst>
                                              <p:attrName>style.visibility</p:attrName>
                                            </p:attrNameLst>
                                          </p:cBhvr>
                                          <p:to>
                                            <p:strVal val="visible"/>
                                          </p:to>
                                        </p:set>
                                        <p:anim calcmode="lin" valueType="num">
                                          <p:cBhvr additive="base">
                                            <p:cTn id="66" dur="500" fill="hold"/>
                                            <p:tgtEl>
                                              <p:spTgt spid="15"/>
                                            </p:tgtEl>
                                            <p:attrNameLst>
                                              <p:attrName>ppt_x</p:attrName>
                                            </p:attrNameLst>
                                          </p:cBhvr>
                                          <p:tavLst>
                                            <p:tav tm="0">
                                              <p:val>
                                                <p:strVal val="#ppt_x"/>
                                              </p:val>
                                            </p:tav>
                                            <p:tav tm="100000">
                                              <p:val>
                                                <p:strVal val="#ppt_x"/>
                                              </p:val>
                                            </p:tav>
                                          </p:tavLst>
                                        </p:anim>
                                        <p:anim calcmode="lin" valueType="num">
                                          <p:cBhvr additive="base">
                                            <p:cTn id="67" dur="500" fill="hold"/>
                                            <p:tgtEl>
                                              <p:spTgt spid="15"/>
                                            </p:tgtEl>
                                            <p:attrNameLst>
                                              <p:attrName>ppt_y</p:attrName>
                                            </p:attrNameLst>
                                          </p:cBhvr>
                                          <p:tavLst>
                                            <p:tav tm="0">
                                              <p:val>
                                                <p:strVal val="0-#ppt_h/2"/>
                                              </p:val>
                                            </p:tav>
                                            <p:tav tm="100000">
                                              <p:val>
                                                <p:strVal val="#ppt_y"/>
                                              </p:val>
                                            </p:tav>
                                          </p:tavLst>
                                        </p:anim>
                                      </p:childTnLst>
                                    </p:cTn>
                                  </p:par>
                                  <p:par>
                                    <p:cTn id="68" presetID="2" presetClass="entr" presetSubtype="1" fill="hold" grpId="0" nodeType="withEffect">
                                      <p:stCondLst>
                                        <p:cond delay="300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500" fill="hold"/>
                                            <p:tgtEl>
                                              <p:spTgt spid="16"/>
                                            </p:tgtEl>
                                            <p:attrNameLst>
                                              <p:attrName>ppt_x</p:attrName>
                                            </p:attrNameLst>
                                          </p:cBhvr>
                                          <p:tavLst>
                                            <p:tav tm="0">
                                              <p:val>
                                                <p:strVal val="#ppt_x"/>
                                              </p:val>
                                            </p:tav>
                                            <p:tav tm="100000">
                                              <p:val>
                                                <p:strVal val="#ppt_x"/>
                                              </p:val>
                                            </p:tav>
                                          </p:tavLst>
                                        </p:anim>
                                        <p:anim calcmode="lin" valueType="num">
                                          <p:cBhvr additive="base">
                                            <p:cTn id="71"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P spid="2" grpId="1"/>
          <p:bldP spid="6" grpId="0"/>
          <p:bldP spid="7" grpId="0"/>
          <p:bldP spid="8" grpId="0"/>
          <p:bldP spid="9" grpId="0"/>
          <p:bldP spid="10" grpId="0"/>
          <p:bldP spid="11" grpId="0"/>
          <p:bldP spid="12" grpId="0"/>
          <p:bldP spid="13" grpId="0"/>
          <p:bldP spid="14" grpId="0"/>
          <p:bldP spid="15" grpId="0"/>
          <p:bldP spid="16"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a:ea typeface="微软雅黑"/>
              </a:rPr>
              <a:t>1.2 </a:t>
            </a:r>
            <a:r>
              <a:rPr lang="zh-CN" altLang="en-US" sz="2800" dirty="0" smtClean="0">
                <a:solidFill>
                  <a:schemeClr val="accent2"/>
                </a:solidFill>
                <a:latin typeface="微软雅黑"/>
                <a:ea typeface="微软雅黑"/>
              </a:rPr>
              <a:t>现有政策</a:t>
            </a:r>
            <a:endParaRPr lang="zh-CN" altLang="en-US" sz="2800" dirty="0">
              <a:solidFill>
                <a:schemeClr val="accent2"/>
              </a:solidFill>
              <a:latin typeface="微软雅黑"/>
              <a:ea typeface="微软雅黑"/>
            </a:endParaRP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smtClean="0">
                <a:solidFill>
                  <a:schemeClr val="accent2"/>
                </a:solidFill>
              </a:rPr>
              <a:t>Part</a:t>
            </a:r>
            <a:r>
              <a:rPr lang="en-US" altLang="zh-CN" dirty="0" smtClean="0">
                <a:solidFill>
                  <a:schemeClr val="accent2"/>
                </a:solidFill>
              </a:rPr>
              <a:t> 1</a:t>
            </a:r>
            <a:endParaRPr lang="zh-CN" altLang="en-US" dirty="0">
              <a:solidFill>
                <a:schemeClr val="accent2"/>
              </a:solidFill>
            </a:endParaRPr>
          </a:p>
        </p:txBody>
      </p:sp>
      <p:sp>
        <p:nvSpPr>
          <p:cNvPr id="57" name="矩形 56"/>
          <p:cNvSpPr/>
          <p:nvPr/>
        </p:nvSpPr>
        <p:spPr bwMode="auto">
          <a:xfrm>
            <a:off x="477742" y="2620912"/>
            <a:ext cx="5047350" cy="3860719"/>
          </a:xfrm>
          <a:prstGeom prst="rect">
            <a:avLst/>
          </a:prstGeom>
          <a:blipFill>
            <a:blip r:embed="rId3"/>
            <a:stretch>
              <a:fillRect/>
            </a:stretch>
          </a:blipFill>
          <a:ln w="9525" cap="flat" cmpd="sng" algn="ctr">
            <a:solidFill>
              <a:schemeClr val="accent1">
                <a:lumMod val="40000"/>
                <a:lumOff val="6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58" name="椭圆 57"/>
          <p:cNvSpPr/>
          <p:nvPr/>
        </p:nvSpPr>
        <p:spPr bwMode="auto">
          <a:xfrm>
            <a:off x="1747121" y="1280823"/>
            <a:ext cx="1153070" cy="1153070"/>
          </a:xfrm>
          <a:prstGeom prst="ellipse">
            <a:avLst/>
          </a:prstGeom>
          <a:solidFill>
            <a:schemeClr val="tx2"/>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C4261D"/>
              </a:solidFill>
            </a:endParaRPr>
          </a:p>
        </p:txBody>
      </p:sp>
      <p:sp>
        <p:nvSpPr>
          <p:cNvPr id="59" name="椭圆 58"/>
          <p:cNvSpPr/>
          <p:nvPr/>
        </p:nvSpPr>
        <p:spPr bwMode="auto">
          <a:xfrm>
            <a:off x="3030843" y="1280823"/>
            <a:ext cx="1153070" cy="1153070"/>
          </a:xfrm>
          <a:prstGeom prst="ellipse">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C4261D"/>
              </a:solidFill>
            </a:endParaRPr>
          </a:p>
        </p:txBody>
      </p:sp>
      <p:sp>
        <p:nvSpPr>
          <p:cNvPr id="60" name="椭圆 59"/>
          <p:cNvSpPr/>
          <p:nvPr/>
        </p:nvSpPr>
        <p:spPr bwMode="auto">
          <a:xfrm>
            <a:off x="4297239" y="1280823"/>
            <a:ext cx="1153070" cy="1153070"/>
          </a:xfrm>
          <a:prstGeom prst="ellipse">
            <a:avLst/>
          </a:prstGeom>
          <a:solidFill>
            <a:schemeClr val="accent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C4261D"/>
              </a:solidFill>
            </a:endParaRPr>
          </a:p>
        </p:txBody>
      </p:sp>
      <p:sp>
        <p:nvSpPr>
          <p:cNvPr id="61" name="椭圆 60"/>
          <p:cNvSpPr/>
          <p:nvPr/>
        </p:nvSpPr>
        <p:spPr bwMode="auto">
          <a:xfrm>
            <a:off x="456516" y="1280823"/>
            <a:ext cx="1153070" cy="1153070"/>
          </a:xfrm>
          <a:prstGeom prst="ellipse">
            <a:avLst/>
          </a:prstGeom>
          <a:solidFill>
            <a:schemeClr val="bg2"/>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C4261D"/>
              </a:solidFill>
            </a:endParaRPr>
          </a:p>
        </p:txBody>
      </p:sp>
      <p:sp>
        <p:nvSpPr>
          <p:cNvPr id="63" name="TextBox 62"/>
          <p:cNvSpPr txBox="1"/>
          <p:nvPr/>
        </p:nvSpPr>
        <p:spPr>
          <a:xfrm>
            <a:off x="6372994" y="1156682"/>
            <a:ext cx="3794125" cy="400110"/>
          </a:xfrm>
          <a:prstGeom prst="rect">
            <a:avLst/>
          </a:prstGeom>
          <a:noFill/>
        </p:spPr>
        <p:txBody>
          <a:bodyPr>
            <a:spAutoFit/>
          </a:bodyPr>
          <a:lstStyle/>
          <a:p>
            <a:pPr>
              <a:buFont typeface="Arial" pitchFamily="34" charset="0"/>
              <a:buNone/>
              <a:defRPr/>
            </a:pPr>
            <a:endParaRPr lang="en-US" altLang="zh-CN" sz="2000" b="1" dirty="0">
              <a:solidFill>
                <a:schemeClr val="accent1">
                  <a:lumMod val="50000"/>
                </a:schemeClr>
              </a:solidFill>
              <a:latin typeface="微软雅黑"/>
              <a:ea typeface="微软雅黑"/>
            </a:endParaRPr>
          </a:p>
        </p:txBody>
      </p:sp>
      <p:sp>
        <p:nvSpPr>
          <p:cNvPr id="64" name="TextBox 63"/>
          <p:cNvSpPr txBox="1"/>
          <p:nvPr/>
        </p:nvSpPr>
        <p:spPr>
          <a:xfrm>
            <a:off x="6363622" y="692696"/>
            <a:ext cx="5314414" cy="4524315"/>
          </a:xfrm>
          <a:prstGeom prst="rect">
            <a:avLst/>
          </a:prstGeom>
          <a:noFill/>
        </p:spPr>
        <p:txBody>
          <a:bodyPr wrap="square">
            <a:spAutoFit/>
          </a:bodyPr>
          <a:lstStyle>
            <a:defPPr>
              <a:defRPr lang="zh-CN"/>
            </a:defPPr>
            <a:lvl1pPr>
              <a:buFont typeface="Arial" pitchFamily="34" charset="0"/>
              <a:buNone/>
              <a:defRPr>
                <a:solidFill>
                  <a:srgbClr val="333333"/>
                </a:solidFill>
                <a:latin typeface="微软雅黑"/>
                <a:ea typeface="微软雅黑"/>
              </a:defRPr>
            </a:lvl1pPr>
          </a:lstStyle>
          <a:p>
            <a:r>
              <a:rPr lang="en-US" altLang="zh-CN" sz="2400" dirty="0" smtClean="0">
                <a:solidFill>
                  <a:schemeClr val="accent1">
                    <a:lumMod val="50000"/>
                  </a:schemeClr>
                </a:solidFill>
              </a:rPr>
              <a:t>1</a:t>
            </a:r>
            <a:r>
              <a:rPr lang="zh-CN" altLang="en-US" sz="2400" dirty="0" smtClean="0">
                <a:solidFill>
                  <a:schemeClr val="accent1">
                    <a:lumMod val="50000"/>
                  </a:schemeClr>
                </a:solidFill>
              </a:rPr>
              <a:t>、温家宝</a:t>
            </a:r>
            <a:r>
              <a:rPr lang="zh-CN" altLang="en-US" sz="2400" dirty="0">
                <a:solidFill>
                  <a:schemeClr val="accent1">
                    <a:lumMod val="50000"/>
                  </a:schemeClr>
                </a:solidFill>
              </a:rPr>
              <a:t>总理</a:t>
            </a:r>
            <a:r>
              <a:rPr lang="en-US" altLang="zh-CN" sz="2400" dirty="0">
                <a:solidFill>
                  <a:schemeClr val="accent1">
                    <a:lumMod val="50000"/>
                  </a:schemeClr>
                </a:solidFill>
              </a:rPr>
              <a:t>2010</a:t>
            </a:r>
            <a:r>
              <a:rPr lang="zh-CN" altLang="en-US" sz="2400" dirty="0">
                <a:solidFill>
                  <a:schemeClr val="accent1">
                    <a:lumMod val="50000"/>
                  </a:schemeClr>
                </a:solidFill>
              </a:rPr>
              <a:t>年</a:t>
            </a:r>
            <a:r>
              <a:rPr lang="en-US" altLang="zh-CN" sz="2400" dirty="0">
                <a:solidFill>
                  <a:schemeClr val="accent1">
                    <a:lumMod val="50000"/>
                  </a:schemeClr>
                </a:solidFill>
              </a:rPr>
              <a:t>1</a:t>
            </a:r>
            <a:r>
              <a:rPr lang="zh-CN" altLang="en-US" sz="2400" dirty="0">
                <a:solidFill>
                  <a:schemeClr val="accent1">
                    <a:lumMod val="50000"/>
                  </a:schemeClr>
                </a:solidFill>
              </a:rPr>
              <a:t>月</a:t>
            </a:r>
            <a:r>
              <a:rPr lang="en-US" altLang="zh-CN" sz="2400" dirty="0">
                <a:solidFill>
                  <a:schemeClr val="accent1">
                    <a:lumMod val="50000"/>
                  </a:schemeClr>
                </a:solidFill>
              </a:rPr>
              <a:t>1</a:t>
            </a:r>
            <a:r>
              <a:rPr lang="zh-CN" altLang="en-US" sz="2400" dirty="0">
                <a:solidFill>
                  <a:schemeClr val="accent1">
                    <a:lumMod val="50000"/>
                  </a:schemeClr>
                </a:solidFill>
              </a:rPr>
              <a:t>日签署并公布的</a:t>
            </a:r>
            <a:r>
              <a:rPr lang="en-US" altLang="zh-CN" sz="2400" dirty="0">
                <a:solidFill>
                  <a:schemeClr val="accent1">
                    <a:lumMod val="50000"/>
                  </a:schemeClr>
                </a:solidFill>
              </a:rPr>
              <a:t>《</a:t>
            </a:r>
            <a:r>
              <a:rPr lang="zh-CN" altLang="en-US" sz="2400" dirty="0">
                <a:solidFill>
                  <a:schemeClr val="accent1">
                    <a:lumMod val="50000"/>
                  </a:schemeClr>
                </a:solidFill>
              </a:rPr>
              <a:t>保安服务管理条例</a:t>
            </a:r>
            <a:r>
              <a:rPr lang="en-US" altLang="zh-CN" sz="2400" dirty="0">
                <a:solidFill>
                  <a:schemeClr val="accent1">
                    <a:lumMod val="50000"/>
                  </a:schemeClr>
                </a:solidFill>
              </a:rPr>
              <a:t>》</a:t>
            </a:r>
            <a:r>
              <a:rPr lang="zh-CN" altLang="en-US" sz="2400" dirty="0">
                <a:solidFill>
                  <a:schemeClr val="accent1">
                    <a:lumMod val="50000"/>
                  </a:schemeClr>
                </a:solidFill>
              </a:rPr>
              <a:t>中第三条明确规定：国务院公安部门负责全国安保服务活动的监督管理工作。县级以上地方人民政府公安机关负责本行政区域内安保服务活动的监督管理工作。安保服务行业协会在公安机关的指导下，依法开展安保服务行业自律活动</a:t>
            </a:r>
            <a:r>
              <a:rPr lang="zh-CN" altLang="en-US" sz="2400" dirty="0" smtClean="0">
                <a:solidFill>
                  <a:schemeClr val="accent1">
                    <a:lumMod val="50000"/>
                  </a:schemeClr>
                </a:solidFill>
              </a:rPr>
              <a:t>。</a:t>
            </a:r>
            <a:endParaRPr lang="en-US" altLang="zh-CN" sz="2400" dirty="0" smtClean="0">
              <a:solidFill>
                <a:schemeClr val="accent1">
                  <a:lumMod val="50000"/>
                </a:schemeClr>
              </a:solidFill>
            </a:endParaRPr>
          </a:p>
          <a:p>
            <a:r>
              <a:rPr lang="en-US" altLang="zh-CN" sz="2400" dirty="0" smtClean="0">
                <a:solidFill>
                  <a:schemeClr val="accent1">
                    <a:lumMod val="50000"/>
                  </a:schemeClr>
                </a:solidFill>
              </a:rPr>
              <a:t>2</a:t>
            </a:r>
            <a:r>
              <a:rPr lang="zh-CN" altLang="en-US" sz="2400" dirty="0" smtClean="0">
                <a:solidFill>
                  <a:schemeClr val="accent1">
                    <a:lumMod val="50000"/>
                  </a:schemeClr>
                </a:solidFill>
              </a:rPr>
              <a:t>、国家</a:t>
            </a:r>
            <a:r>
              <a:rPr lang="zh-CN" altLang="en-US" sz="2400" dirty="0">
                <a:solidFill>
                  <a:schemeClr val="accent1">
                    <a:lumMod val="50000"/>
                  </a:schemeClr>
                </a:solidFill>
              </a:rPr>
              <a:t>已着手启动安保中等职业教育，并于</a:t>
            </a:r>
            <a:r>
              <a:rPr lang="en-US" altLang="zh-CN" sz="2400" dirty="0">
                <a:solidFill>
                  <a:schemeClr val="accent1">
                    <a:lumMod val="50000"/>
                  </a:schemeClr>
                </a:solidFill>
              </a:rPr>
              <a:t>2006</a:t>
            </a:r>
            <a:r>
              <a:rPr lang="zh-CN" altLang="en-US" sz="2400" dirty="0">
                <a:solidFill>
                  <a:schemeClr val="accent1">
                    <a:lumMod val="50000"/>
                  </a:schemeClr>
                </a:solidFill>
              </a:rPr>
              <a:t>年将安保服务人员纳入国家紧缺人才培养工程。</a:t>
            </a:r>
          </a:p>
        </p:txBody>
      </p:sp>
      <p:sp>
        <p:nvSpPr>
          <p:cNvPr id="25" name="椭圆 24"/>
          <p:cNvSpPr/>
          <p:nvPr/>
        </p:nvSpPr>
        <p:spPr bwMode="auto">
          <a:xfrm>
            <a:off x="5799013" y="1605330"/>
            <a:ext cx="504056" cy="504056"/>
          </a:xfrm>
          <a:prstGeom prst="ellipse">
            <a:avLst/>
          </a:prstGeom>
          <a:solidFill>
            <a:schemeClr val="tx1"/>
          </a:solidFill>
          <a:ln w="9525"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200" b="1" i="0" u="none" strike="noStrike" cap="none" normalizeH="0" baseline="0" dirty="0" smtClean="0">
              <a:ln>
                <a:noFill/>
              </a:ln>
              <a:solidFill>
                <a:schemeClr val="accent2"/>
              </a:solidFill>
              <a:effectLst/>
              <a:latin typeface="+mn-ea"/>
              <a:ea typeface="+mn-ea"/>
            </a:endParaRPr>
          </a:p>
        </p:txBody>
      </p:sp>
      <p:sp>
        <p:nvSpPr>
          <p:cNvPr id="26" name="椭圆 25"/>
          <p:cNvSpPr/>
          <p:nvPr/>
        </p:nvSpPr>
        <p:spPr bwMode="auto">
          <a:xfrm>
            <a:off x="5810349" y="5373386"/>
            <a:ext cx="504056" cy="504056"/>
          </a:xfrm>
          <a:prstGeom prst="ellipse">
            <a:avLst/>
          </a:prstGeom>
          <a:solidFill>
            <a:schemeClr val="bg2"/>
          </a:solidFill>
          <a:ln w="9525"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200" b="1" i="0" u="none" strike="noStrike" cap="none" normalizeH="0" baseline="0" dirty="0" smtClean="0">
              <a:ln>
                <a:noFill/>
              </a:ln>
              <a:solidFill>
                <a:schemeClr val="accent2"/>
              </a:solidFill>
              <a:effectLst/>
              <a:latin typeface="+mn-ea"/>
              <a:ea typeface="+mn-ea"/>
            </a:endParaRPr>
          </a:p>
        </p:txBody>
      </p:sp>
      <p:sp>
        <p:nvSpPr>
          <p:cNvPr id="2" name="TextBox 1"/>
          <p:cNvSpPr txBox="1"/>
          <p:nvPr/>
        </p:nvSpPr>
        <p:spPr>
          <a:xfrm>
            <a:off x="6818461" y="5805264"/>
            <a:ext cx="184731" cy="369332"/>
          </a:xfrm>
          <a:prstGeom prst="rect">
            <a:avLst/>
          </a:prstGeom>
          <a:noFill/>
        </p:spPr>
        <p:txBody>
          <a:bodyPr wrap="none" rtlCol="0">
            <a:spAutoFit/>
          </a:bodyPr>
          <a:lstStyle/>
          <a:p>
            <a:endParaRPr lang="zh-CN" altLang="en-US" dirty="0"/>
          </a:p>
        </p:txBody>
      </p:sp>
      <p:sp>
        <p:nvSpPr>
          <p:cNvPr id="3" name="TextBox 2"/>
          <p:cNvSpPr txBox="1"/>
          <p:nvPr/>
        </p:nvSpPr>
        <p:spPr>
          <a:xfrm>
            <a:off x="6363622" y="5373386"/>
            <a:ext cx="5724644" cy="830997"/>
          </a:xfrm>
          <a:prstGeom prst="rect">
            <a:avLst/>
          </a:prstGeom>
          <a:noFill/>
        </p:spPr>
        <p:txBody>
          <a:bodyPr wrap="none" rtlCol="0">
            <a:spAutoFit/>
          </a:bodyPr>
          <a:lstStyle/>
          <a:p>
            <a:r>
              <a:rPr lang="zh-CN" altLang="en-US" sz="2400" b="1" dirty="0" smtClean="0"/>
              <a:t>从现有的政策条文来看，在保安这方面的</a:t>
            </a:r>
            <a:endParaRPr lang="en-US" altLang="zh-CN" sz="2400" b="1" dirty="0" smtClean="0"/>
          </a:p>
          <a:p>
            <a:r>
              <a:rPr lang="zh-CN" altLang="en-US" sz="2400" b="1" dirty="0" smtClean="0"/>
              <a:t>政策还较为空白。</a:t>
            </a:r>
            <a:endParaRPr lang="zh-CN" altLang="en-US" sz="2400" b="1" dirty="0"/>
          </a:p>
        </p:txBody>
      </p:sp>
    </p:spTree>
    <p:extLst>
      <p:ext uri="{BB962C8B-B14F-4D97-AF65-F5344CB8AC3E}">
        <p14:creationId xmlns:p14="http://schemas.microsoft.com/office/powerpoint/2010/main" val="2851093572"/>
      </p:ext>
    </p:extLst>
  </p:cSld>
  <p:clrMapOvr>
    <a:masterClrMapping/>
  </p:clrMapOvr>
  <mc:AlternateContent xmlns:mc="http://schemas.openxmlformats.org/markup-compatibility/2006" xmlns:p14="http://schemas.microsoft.com/office/powerpoint/2010/main">
    <mc:Choice Requires="p14">
      <p:transition spd="slow" p14:dur="800" advTm="10169">
        <p14:gallery dir="l"/>
      </p:transition>
    </mc:Choice>
    <mc:Fallback xmlns="">
      <p:transition spd="slow" advTm="1016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par>
                          <p:cTn id="12" fill="hold">
                            <p:stCondLst>
                              <p:cond delay="640"/>
                            </p:stCondLst>
                            <p:childTnLst>
                              <p:par>
                                <p:cTn id="13" presetID="22" presetClass="entr" presetSubtype="8" fill="hold" grpId="0"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left)">
                                      <p:cBhvr>
                                        <p:cTn id="15" dur="1000"/>
                                        <p:tgtEl>
                                          <p:spTgt spid="57"/>
                                        </p:tgtEl>
                                      </p:cBhvr>
                                    </p:animEffect>
                                  </p:childTnLst>
                                </p:cTn>
                              </p:par>
                            </p:childTnLst>
                          </p:cTn>
                        </p:par>
                        <p:par>
                          <p:cTn id="16" fill="hold">
                            <p:stCondLst>
                              <p:cond delay="1640"/>
                            </p:stCondLst>
                            <p:childTnLst>
                              <p:par>
                                <p:cTn id="17" presetID="52" presetClass="entr" presetSubtype="0"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Scale>
                                      <p:cBhvr>
                                        <p:cTn id="19" dur="1000" decel="50000" fill="hold">
                                          <p:stCondLst>
                                            <p:cond delay="0"/>
                                          </p:stCondLst>
                                        </p:cTn>
                                        <p:tgtEl>
                                          <p:spTgt spid="6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61"/>
                                        </p:tgtEl>
                                        <p:attrNameLst>
                                          <p:attrName>ppt_x</p:attrName>
                                          <p:attrName>ppt_y</p:attrName>
                                        </p:attrNameLst>
                                      </p:cBhvr>
                                    </p:animMotion>
                                    <p:animEffect transition="in" filter="fade">
                                      <p:cBhvr>
                                        <p:cTn id="21" dur="1000"/>
                                        <p:tgtEl>
                                          <p:spTgt spid="61"/>
                                        </p:tgtEl>
                                      </p:cBhvr>
                                    </p:animEffect>
                                  </p:childTnLst>
                                </p:cTn>
                              </p:par>
                              <p:par>
                                <p:cTn id="22" presetID="52" presetClass="entr" presetSubtype="0" fill="hold" grpId="0" nodeType="withEffect">
                                  <p:stCondLst>
                                    <p:cond delay="200"/>
                                  </p:stCondLst>
                                  <p:childTnLst>
                                    <p:set>
                                      <p:cBhvr>
                                        <p:cTn id="23" dur="1" fill="hold">
                                          <p:stCondLst>
                                            <p:cond delay="0"/>
                                          </p:stCondLst>
                                        </p:cTn>
                                        <p:tgtEl>
                                          <p:spTgt spid="58"/>
                                        </p:tgtEl>
                                        <p:attrNameLst>
                                          <p:attrName>style.visibility</p:attrName>
                                        </p:attrNameLst>
                                      </p:cBhvr>
                                      <p:to>
                                        <p:strVal val="visible"/>
                                      </p:to>
                                    </p:set>
                                    <p:animScale>
                                      <p:cBhvr>
                                        <p:cTn id="24" dur="1000" decel="50000" fill="hold">
                                          <p:stCondLst>
                                            <p:cond delay="0"/>
                                          </p:stCondLst>
                                        </p:cTn>
                                        <p:tgtEl>
                                          <p:spTgt spid="5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58"/>
                                        </p:tgtEl>
                                        <p:attrNameLst>
                                          <p:attrName>ppt_x</p:attrName>
                                          <p:attrName>ppt_y</p:attrName>
                                        </p:attrNameLst>
                                      </p:cBhvr>
                                    </p:animMotion>
                                    <p:animEffect transition="in" filter="fade">
                                      <p:cBhvr>
                                        <p:cTn id="26" dur="1000"/>
                                        <p:tgtEl>
                                          <p:spTgt spid="58"/>
                                        </p:tgtEl>
                                      </p:cBhvr>
                                    </p:animEffect>
                                  </p:childTnLst>
                                </p:cTn>
                              </p:par>
                              <p:par>
                                <p:cTn id="27" presetID="52" presetClass="entr" presetSubtype="0" fill="hold" grpId="0" nodeType="withEffect">
                                  <p:stCondLst>
                                    <p:cond delay="400"/>
                                  </p:stCondLst>
                                  <p:childTnLst>
                                    <p:set>
                                      <p:cBhvr>
                                        <p:cTn id="28" dur="1" fill="hold">
                                          <p:stCondLst>
                                            <p:cond delay="0"/>
                                          </p:stCondLst>
                                        </p:cTn>
                                        <p:tgtEl>
                                          <p:spTgt spid="59"/>
                                        </p:tgtEl>
                                        <p:attrNameLst>
                                          <p:attrName>style.visibility</p:attrName>
                                        </p:attrNameLst>
                                      </p:cBhvr>
                                      <p:to>
                                        <p:strVal val="visible"/>
                                      </p:to>
                                    </p:set>
                                    <p:animScale>
                                      <p:cBhvr>
                                        <p:cTn id="29" dur="1000" decel="50000" fill="hold">
                                          <p:stCondLst>
                                            <p:cond delay="0"/>
                                          </p:stCondLst>
                                        </p:cTn>
                                        <p:tgtEl>
                                          <p:spTgt spid="5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59"/>
                                        </p:tgtEl>
                                        <p:attrNameLst>
                                          <p:attrName>ppt_x</p:attrName>
                                          <p:attrName>ppt_y</p:attrName>
                                        </p:attrNameLst>
                                      </p:cBhvr>
                                    </p:animMotion>
                                    <p:animEffect transition="in" filter="fade">
                                      <p:cBhvr>
                                        <p:cTn id="31" dur="1000"/>
                                        <p:tgtEl>
                                          <p:spTgt spid="59"/>
                                        </p:tgtEl>
                                      </p:cBhvr>
                                    </p:animEffect>
                                  </p:childTnLst>
                                </p:cTn>
                              </p:par>
                              <p:par>
                                <p:cTn id="32" presetID="52" presetClass="entr" presetSubtype="0" fill="hold" grpId="0" nodeType="withEffect">
                                  <p:stCondLst>
                                    <p:cond delay="600"/>
                                  </p:stCondLst>
                                  <p:childTnLst>
                                    <p:set>
                                      <p:cBhvr>
                                        <p:cTn id="33" dur="1" fill="hold">
                                          <p:stCondLst>
                                            <p:cond delay="0"/>
                                          </p:stCondLst>
                                        </p:cTn>
                                        <p:tgtEl>
                                          <p:spTgt spid="60"/>
                                        </p:tgtEl>
                                        <p:attrNameLst>
                                          <p:attrName>style.visibility</p:attrName>
                                        </p:attrNameLst>
                                      </p:cBhvr>
                                      <p:to>
                                        <p:strVal val="visible"/>
                                      </p:to>
                                    </p:set>
                                    <p:animScale>
                                      <p:cBhvr>
                                        <p:cTn id="34" dur="1000" decel="50000" fill="hold">
                                          <p:stCondLst>
                                            <p:cond delay="0"/>
                                          </p:stCondLst>
                                        </p:cTn>
                                        <p:tgtEl>
                                          <p:spTgt spid="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1000" decel="50000" fill="hold">
                                          <p:stCondLst>
                                            <p:cond delay="0"/>
                                          </p:stCondLst>
                                        </p:cTn>
                                        <p:tgtEl>
                                          <p:spTgt spid="60"/>
                                        </p:tgtEl>
                                        <p:attrNameLst>
                                          <p:attrName>ppt_x</p:attrName>
                                          <p:attrName>ppt_y</p:attrName>
                                        </p:attrNameLst>
                                      </p:cBhvr>
                                    </p:animMotion>
                                    <p:animEffect transition="in" filter="fade">
                                      <p:cBhvr>
                                        <p:cTn id="36" dur="1000"/>
                                        <p:tgtEl>
                                          <p:spTgt spid="60"/>
                                        </p:tgtEl>
                                      </p:cBhvr>
                                    </p:animEffect>
                                  </p:childTnLst>
                                </p:cTn>
                              </p:par>
                            </p:childTnLst>
                          </p:cTn>
                        </p:par>
                        <p:par>
                          <p:cTn id="37" fill="hold">
                            <p:stCondLst>
                              <p:cond delay="3240"/>
                            </p:stCondLst>
                            <p:childTnLst>
                              <p:par>
                                <p:cTn id="38" presetID="2" presetClass="entr" presetSubtype="12"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fill="hold"/>
                                        <p:tgtEl>
                                          <p:spTgt spid="25"/>
                                        </p:tgtEl>
                                        <p:attrNameLst>
                                          <p:attrName>ppt_x</p:attrName>
                                        </p:attrNameLst>
                                      </p:cBhvr>
                                      <p:tavLst>
                                        <p:tav tm="0">
                                          <p:val>
                                            <p:strVal val="0-#ppt_w/2"/>
                                          </p:val>
                                        </p:tav>
                                        <p:tav tm="100000">
                                          <p:val>
                                            <p:strVal val="#ppt_x"/>
                                          </p:val>
                                        </p:tav>
                                      </p:tavLst>
                                    </p:anim>
                                    <p:anim calcmode="lin" valueType="num">
                                      <p:cBhvr additive="base">
                                        <p:cTn id="41" dur="500" fill="hold"/>
                                        <p:tgtEl>
                                          <p:spTgt spid="25"/>
                                        </p:tgtEl>
                                        <p:attrNameLst>
                                          <p:attrName>ppt_y</p:attrName>
                                        </p:attrNameLst>
                                      </p:cBhvr>
                                      <p:tavLst>
                                        <p:tav tm="0">
                                          <p:val>
                                            <p:strVal val="1+#ppt_h/2"/>
                                          </p:val>
                                        </p:tav>
                                        <p:tav tm="100000">
                                          <p:val>
                                            <p:strVal val="#ppt_y"/>
                                          </p:val>
                                        </p:tav>
                                      </p:tavLst>
                                    </p:anim>
                                  </p:childTnLst>
                                </p:cTn>
                              </p:par>
                              <p:par>
                                <p:cTn id="42" presetID="2" presetClass="entr" presetSubtype="12" fill="hold" grpId="0" nodeType="withEffect">
                                  <p:stCondLst>
                                    <p:cond delay="100"/>
                                  </p:stCondLst>
                                  <p:childTnLst>
                                    <p:set>
                                      <p:cBhvr>
                                        <p:cTn id="43" dur="1" fill="hold">
                                          <p:stCondLst>
                                            <p:cond delay="0"/>
                                          </p:stCondLst>
                                        </p:cTn>
                                        <p:tgtEl>
                                          <p:spTgt spid="26"/>
                                        </p:tgtEl>
                                        <p:attrNameLst>
                                          <p:attrName>style.visibility</p:attrName>
                                        </p:attrNameLst>
                                      </p:cBhvr>
                                      <p:to>
                                        <p:strVal val="visible"/>
                                      </p:to>
                                    </p:set>
                                    <p:anim calcmode="lin" valueType="num">
                                      <p:cBhvr additive="base">
                                        <p:cTn id="44" dur="500" fill="hold"/>
                                        <p:tgtEl>
                                          <p:spTgt spid="26"/>
                                        </p:tgtEl>
                                        <p:attrNameLst>
                                          <p:attrName>ppt_x</p:attrName>
                                        </p:attrNameLst>
                                      </p:cBhvr>
                                      <p:tavLst>
                                        <p:tav tm="0">
                                          <p:val>
                                            <p:strVal val="0-#ppt_w/2"/>
                                          </p:val>
                                        </p:tav>
                                        <p:tav tm="100000">
                                          <p:val>
                                            <p:strVal val="#ppt_x"/>
                                          </p:val>
                                        </p:tav>
                                      </p:tavLst>
                                    </p:anim>
                                    <p:anim calcmode="lin" valueType="num">
                                      <p:cBhvr additive="base">
                                        <p:cTn id="45" dur="500" fill="hold"/>
                                        <p:tgtEl>
                                          <p:spTgt spid="26"/>
                                        </p:tgtEl>
                                        <p:attrNameLst>
                                          <p:attrName>ppt_y</p:attrName>
                                        </p:attrNameLst>
                                      </p:cBhvr>
                                      <p:tavLst>
                                        <p:tav tm="0">
                                          <p:val>
                                            <p:strVal val="1+#ppt_h/2"/>
                                          </p:val>
                                        </p:tav>
                                        <p:tav tm="100000">
                                          <p:val>
                                            <p:strVal val="#ppt_y"/>
                                          </p:val>
                                        </p:tav>
                                      </p:tavLst>
                                    </p:anim>
                                  </p:childTnLst>
                                </p:cTn>
                              </p:par>
                            </p:childTnLst>
                          </p:cTn>
                        </p:par>
                        <p:par>
                          <p:cTn id="46" fill="hold">
                            <p:stCondLst>
                              <p:cond delay="3840"/>
                            </p:stCondLst>
                            <p:childTnLst>
                              <p:par>
                                <p:cTn id="47" presetID="31" presetClass="entr" presetSubtype="0" fill="hold" grpId="0" nodeType="after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 calcmode="lin" valueType="num">
                                      <p:cBhvr>
                                        <p:cTn id="49" dur="400" fill="hold"/>
                                        <p:tgtEl>
                                          <p:spTgt spid="63"/>
                                        </p:tgtEl>
                                        <p:attrNameLst>
                                          <p:attrName>ppt_w</p:attrName>
                                        </p:attrNameLst>
                                      </p:cBhvr>
                                      <p:tavLst>
                                        <p:tav tm="0">
                                          <p:val>
                                            <p:fltVal val="0"/>
                                          </p:val>
                                        </p:tav>
                                        <p:tav tm="100000">
                                          <p:val>
                                            <p:strVal val="#ppt_w"/>
                                          </p:val>
                                        </p:tav>
                                      </p:tavLst>
                                    </p:anim>
                                    <p:anim calcmode="lin" valueType="num">
                                      <p:cBhvr>
                                        <p:cTn id="50" dur="400" fill="hold"/>
                                        <p:tgtEl>
                                          <p:spTgt spid="63"/>
                                        </p:tgtEl>
                                        <p:attrNameLst>
                                          <p:attrName>ppt_h</p:attrName>
                                        </p:attrNameLst>
                                      </p:cBhvr>
                                      <p:tavLst>
                                        <p:tav tm="0">
                                          <p:val>
                                            <p:fltVal val="0"/>
                                          </p:val>
                                        </p:tav>
                                        <p:tav tm="100000">
                                          <p:val>
                                            <p:strVal val="#ppt_h"/>
                                          </p:val>
                                        </p:tav>
                                      </p:tavLst>
                                    </p:anim>
                                    <p:anim calcmode="lin" valueType="num">
                                      <p:cBhvr>
                                        <p:cTn id="51" dur="400" fill="hold"/>
                                        <p:tgtEl>
                                          <p:spTgt spid="63"/>
                                        </p:tgtEl>
                                        <p:attrNameLst>
                                          <p:attrName>style.rotation</p:attrName>
                                        </p:attrNameLst>
                                      </p:cBhvr>
                                      <p:tavLst>
                                        <p:tav tm="0">
                                          <p:val>
                                            <p:fltVal val="90"/>
                                          </p:val>
                                        </p:tav>
                                        <p:tav tm="100000">
                                          <p:val>
                                            <p:fltVal val="0"/>
                                          </p:val>
                                        </p:tav>
                                      </p:tavLst>
                                    </p:anim>
                                    <p:animEffect transition="in" filter="fade">
                                      <p:cBhvr>
                                        <p:cTn id="52" dur="400"/>
                                        <p:tgtEl>
                                          <p:spTgt spid="63"/>
                                        </p:tgtEl>
                                      </p:cBhvr>
                                    </p:animEffect>
                                  </p:childTnLst>
                                </p:cTn>
                              </p:par>
                            </p:childTnLst>
                          </p:cTn>
                        </p:par>
                        <p:par>
                          <p:cTn id="53" fill="hold">
                            <p:stCondLst>
                              <p:cond delay="4240"/>
                            </p:stCondLst>
                            <p:childTnLst>
                              <p:par>
                                <p:cTn id="54" presetID="22" presetClass="entr" presetSubtype="1" fill="hold" grpId="0" nodeType="after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wipe(up)">
                                      <p:cBhvr>
                                        <p:cTn id="56"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7" grpId="0" animBg="1"/>
      <p:bldP spid="58" grpId="0" animBg="1"/>
      <p:bldP spid="59" grpId="0" animBg="1"/>
      <p:bldP spid="60" grpId="0" animBg="1"/>
      <p:bldP spid="61" grpId="0" animBg="1"/>
      <p:bldP spid="63" grpId="0"/>
      <p:bldP spid="64" grpId="0"/>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a:ea typeface="微软雅黑"/>
              </a:rPr>
              <a:t>1.3 </a:t>
            </a:r>
            <a:r>
              <a:rPr lang="zh-CN" altLang="en-US" sz="2800" dirty="0">
                <a:solidFill>
                  <a:schemeClr val="accent2"/>
                </a:solidFill>
                <a:latin typeface="微软雅黑"/>
                <a:ea typeface="微软雅黑"/>
              </a:rPr>
              <a:t>行业趋势</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smtClean="0">
                <a:solidFill>
                  <a:schemeClr val="accent2"/>
                </a:solidFill>
              </a:rPr>
              <a:t>Part </a:t>
            </a:r>
            <a:r>
              <a:rPr lang="en-US" altLang="zh-CN" dirty="0">
                <a:solidFill>
                  <a:schemeClr val="accent2"/>
                </a:solidFill>
              </a:rPr>
              <a:t>1</a:t>
            </a:r>
            <a:r>
              <a:rPr lang="en-US" altLang="zh-CN" dirty="0" smtClean="0">
                <a:solidFill>
                  <a:schemeClr val="accent2"/>
                </a:solidFill>
              </a:rPr>
              <a:t> </a:t>
            </a:r>
            <a:endParaRPr lang="zh-CN" altLang="en-US" dirty="0">
              <a:solidFill>
                <a:schemeClr val="accent2"/>
              </a:solidFill>
            </a:endParaRPr>
          </a:p>
        </p:txBody>
      </p:sp>
      <p:grpSp>
        <p:nvGrpSpPr>
          <p:cNvPr id="4" name="组合 3"/>
          <p:cNvGrpSpPr/>
          <p:nvPr/>
        </p:nvGrpSpPr>
        <p:grpSpPr>
          <a:xfrm>
            <a:off x="824314" y="1408661"/>
            <a:ext cx="2521365" cy="2521366"/>
            <a:chOff x="1131888" y="1470025"/>
            <a:chExt cx="2098675" cy="2098676"/>
          </a:xfrm>
        </p:grpSpPr>
        <p:sp>
          <p:nvSpPr>
            <p:cNvPr id="5" name="Oval 9"/>
            <p:cNvSpPr>
              <a:spLocks noChangeArrowheads="1"/>
            </p:cNvSpPr>
            <p:nvPr/>
          </p:nvSpPr>
          <p:spPr bwMode="auto">
            <a:xfrm>
              <a:off x="1131888" y="1470025"/>
              <a:ext cx="2098675" cy="2098676"/>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12"/>
            <p:cNvSpPr>
              <a:spLocks noEditPoints="1"/>
            </p:cNvSpPr>
            <p:nvPr/>
          </p:nvSpPr>
          <p:spPr bwMode="auto">
            <a:xfrm>
              <a:off x="1463804" y="1860708"/>
              <a:ext cx="1469769" cy="1380808"/>
            </a:xfrm>
            <a:custGeom>
              <a:avLst/>
              <a:gdLst>
                <a:gd name="T0" fmla="*/ 988 w 1615"/>
                <a:gd name="T1" fmla="*/ 25 h 1518"/>
                <a:gd name="T2" fmla="*/ 787 w 1615"/>
                <a:gd name="T3" fmla="*/ 96 h 1518"/>
                <a:gd name="T4" fmla="*/ 604 w 1615"/>
                <a:gd name="T5" fmla="*/ 17 h 1518"/>
                <a:gd name="T6" fmla="*/ 19 w 1615"/>
                <a:gd name="T7" fmla="*/ 603 h 1518"/>
                <a:gd name="T8" fmla="*/ 210 w 1615"/>
                <a:gd name="T9" fmla="*/ 879 h 1518"/>
                <a:gd name="T10" fmla="*/ 307 w 1615"/>
                <a:gd name="T11" fmla="*/ 1056 h 1518"/>
                <a:gd name="T12" fmla="*/ 433 w 1615"/>
                <a:gd name="T13" fmla="*/ 1311 h 1518"/>
                <a:gd name="T14" fmla="*/ 664 w 1615"/>
                <a:gd name="T15" fmla="*/ 1410 h 1518"/>
                <a:gd name="T16" fmla="*/ 926 w 1615"/>
                <a:gd name="T17" fmla="*/ 1460 h 1518"/>
                <a:gd name="T18" fmla="*/ 1029 w 1615"/>
                <a:gd name="T19" fmla="*/ 1421 h 1518"/>
                <a:gd name="T20" fmla="*/ 1190 w 1615"/>
                <a:gd name="T21" fmla="*/ 1311 h 1518"/>
                <a:gd name="T22" fmla="*/ 1228 w 1615"/>
                <a:gd name="T23" fmla="*/ 1158 h 1518"/>
                <a:gd name="T24" fmla="*/ 1353 w 1615"/>
                <a:gd name="T25" fmla="*/ 1142 h 1518"/>
                <a:gd name="T26" fmla="*/ 1395 w 1615"/>
                <a:gd name="T27" fmla="*/ 991 h 1518"/>
                <a:gd name="T28" fmla="*/ 1536 w 1615"/>
                <a:gd name="T29" fmla="*/ 849 h 1518"/>
                <a:gd name="T30" fmla="*/ 1589 w 1615"/>
                <a:gd name="T31" fmla="*/ 703 h 1518"/>
                <a:gd name="T32" fmla="*/ 1527 w 1615"/>
                <a:gd name="T33" fmla="*/ 683 h 1518"/>
                <a:gd name="T34" fmla="*/ 1460 w 1615"/>
                <a:gd name="T35" fmla="*/ 722 h 1518"/>
                <a:gd name="T36" fmla="*/ 1282 w 1615"/>
                <a:gd name="T37" fmla="*/ 829 h 1518"/>
                <a:gd name="T38" fmla="*/ 1286 w 1615"/>
                <a:gd name="T39" fmla="*/ 844 h 1518"/>
                <a:gd name="T40" fmla="*/ 1108 w 1615"/>
                <a:gd name="T41" fmla="*/ 950 h 1518"/>
                <a:gd name="T42" fmla="*/ 1160 w 1615"/>
                <a:gd name="T43" fmla="*/ 1044 h 1518"/>
                <a:gd name="T44" fmla="*/ 982 w 1615"/>
                <a:gd name="T45" fmla="*/ 1151 h 1518"/>
                <a:gd name="T46" fmla="*/ 1029 w 1615"/>
                <a:gd name="T47" fmla="*/ 1235 h 1518"/>
                <a:gd name="T48" fmla="*/ 851 w 1615"/>
                <a:gd name="T49" fmla="*/ 1341 h 1518"/>
                <a:gd name="T50" fmla="*/ 880 w 1615"/>
                <a:gd name="T51" fmla="*/ 1414 h 1518"/>
                <a:gd name="T52" fmla="*/ 730 w 1615"/>
                <a:gd name="T53" fmla="*/ 1370 h 1518"/>
                <a:gd name="T54" fmla="*/ 753 w 1615"/>
                <a:gd name="T55" fmla="*/ 1317 h 1518"/>
                <a:gd name="T56" fmla="*/ 928 w 1615"/>
                <a:gd name="T57" fmla="*/ 1059 h 1518"/>
                <a:gd name="T58" fmla="*/ 516 w 1615"/>
                <a:gd name="T59" fmla="*/ 1358 h 1518"/>
                <a:gd name="T60" fmla="*/ 553 w 1615"/>
                <a:gd name="T61" fmla="*/ 1208 h 1518"/>
                <a:gd name="T62" fmla="*/ 466 w 1615"/>
                <a:gd name="T63" fmla="*/ 1215 h 1518"/>
                <a:gd name="T64" fmla="*/ 353 w 1615"/>
                <a:gd name="T65" fmla="*/ 1102 h 1518"/>
                <a:gd name="T66" fmla="*/ 421 w 1615"/>
                <a:gd name="T67" fmla="*/ 954 h 1518"/>
                <a:gd name="T68" fmla="*/ 270 w 1615"/>
                <a:gd name="T69" fmla="*/ 939 h 1518"/>
                <a:gd name="T70" fmla="*/ 276 w 1615"/>
                <a:gd name="T71" fmla="*/ 890 h 1518"/>
                <a:gd name="T72" fmla="*/ 292 w 1615"/>
                <a:gd name="T73" fmla="*/ 860 h 1518"/>
                <a:gd name="T74" fmla="*/ 509 w 1615"/>
                <a:gd name="T75" fmla="*/ 640 h 1518"/>
                <a:gd name="T76" fmla="*/ 343 w 1615"/>
                <a:gd name="T77" fmla="*/ 655 h 1518"/>
                <a:gd name="T78" fmla="*/ 236 w 1615"/>
                <a:gd name="T79" fmla="*/ 487 h 1518"/>
                <a:gd name="T80" fmla="*/ 871 w 1615"/>
                <a:gd name="T81" fmla="*/ 477 h 1518"/>
                <a:gd name="T82" fmla="*/ 848 w 1615"/>
                <a:gd name="T83" fmla="*/ 137 h 1518"/>
                <a:gd name="T84" fmla="*/ 988 w 1615"/>
                <a:gd name="T85" fmla="*/ 90 h 1518"/>
                <a:gd name="T86" fmla="*/ 1527 w 1615"/>
                <a:gd name="T87" fmla="*/ 683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15" h="1518">
                  <a:moveTo>
                    <a:pt x="1530" y="456"/>
                  </a:moveTo>
                  <a:lnTo>
                    <a:pt x="1169" y="95"/>
                  </a:lnTo>
                  <a:cubicBezTo>
                    <a:pt x="1126" y="52"/>
                    <a:pt x="1056" y="25"/>
                    <a:pt x="988" y="25"/>
                  </a:cubicBezTo>
                  <a:cubicBezTo>
                    <a:pt x="964" y="25"/>
                    <a:pt x="943" y="28"/>
                    <a:pt x="922" y="34"/>
                  </a:cubicBezTo>
                  <a:lnTo>
                    <a:pt x="907" y="39"/>
                  </a:lnTo>
                  <a:cubicBezTo>
                    <a:pt x="871" y="50"/>
                    <a:pt x="828" y="71"/>
                    <a:pt x="787" y="96"/>
                  </a:cubicBezTo>
                  <a:lnTo>
                    <a:pt x="786" y="96"/>
                  </a:lnTo>
                  <a:cubicBezTo>
                    <a:pt x="715" y="65"/>
                    <a:pt x="649" y="31"/>
                    <a:pt x="619" y="22"/>
                  </a:cubicBezTo>
                  <a:lnTo>
                    <a:pt x="604" y="17"/>
                  </a:lnTo>
                  <a:cubicBezTo>
                    <a:pt x="547" y="0"/>
                    <a:pt x="465" y="20"/>
                    <a:pt x="423" y="62"/>
                  </a:cubicBezTo>
                  <a:lnTo>
                    <a:pt x="62" y="423"/>
                  </a:lnTo>
                  <a:cubicBezTo>
                    <a:pt x="20" y="465"/>
                    <a:pt x="0" y="546"/>
                    <a:pt x="19" y="603"/>
                  </a:cubicBezTo>
                  <a:lnTo>
                    <a:pt x="26" y="625"/>
                  </a:lnTo>
                  <a:cubicBezTo>
                    <a:pt x="45" y="682"/>
                    <a:pt x="94" y="763"/>
                    <a:pt x="137" y="805"/>
                  </a:cubicBezTo>
                  <a:lnTo>
                    <a:pt x="210" y="879"/>
                  </a:lnTo>
                  <a:cubicBezTo>
                    <a:pt x="195" y="931"/>
                    <a:pt x="204" y="984"/>
                    <a:pt x="241" y="1021"/>
                  </a:cubicBezTo>
                  <a:cubicBezTo>
                    <a:pt x="259" y="1039"/>
                    <a:pt x="282" y="1051"/>
                    <a:pt x="307" y="1056"/>
                  </a:cubicBezTo>
                  <a:lnTo>
                    <a:pt x="307" y="1056"/>
                  </a:lnTo>
                  <a:cubicBezTo>
                    <a:pt x="238" y="1125"/>
                    <a:pt x="228" y="1224"/>
                    <a:pt x="286" y="1282"/>
                  </a:cubicBezTo>
                  <a:cubicBezTo>
                    <a:pt x="310" y="1306"/>
                    <a:pt x="344" y="1320"/>
                    <a:pt x="381" y="1320"/>
                  </a:cubicBezTo>
                  <a:cubicBezTo>
                    <a:pt x="398" y="1320"/>
                    <a:pt x="415" y="1316"/>
                    <a:pt x="433" y="1311"/>
                  </a:cubicBezTo>
                  <a:cubicBezTo>
                    <a:pt x="433" y="1347"/>
                    <a:pt x="446" y="1380"/>
                    <a:pt x="470" y="1404"/>
                  </a:cubicBezTo>
                  <a:cubicBezTo>
                    <a:pt x="494" y="1428"/>
                    <a:pt x="528" y="1442"/>
                    <a:pt x="565" y="1442"/>
                  </a:cubicBezTo>
                  <a:cubicBezTo>
                    <a:pt x="599" y="1442"/>
                    <a:pt x="634" y="1430"/>
                    <a:pt x="664" y="1410"/>
                  </a:cubicBezTo>
                  <a:cubicBezTo>
                    <a:pt x="669" y="1436"/>
                    <a:pt x="681" y="1461"/>
                    <a:pt x="700" y="1480"/>
                  </a:cubicBezTo>
                  <a:cubicBezTo>
                    <a:pt x="725" y="1504"/>
                    <a:pt x="758" y="1518"/>
                    <a:pt x="795" y="1518"/>
                  </a:cubicBezTo>
                  <a:cubicBezTo>
                    <a:pt x="841" y="1518"/>
                    <a:pt x="889" y="1496"/>
                    <a:pt x="926" y="1460"/>
                  </a:cubicBezTo>
                  <a:lnTo>
                    <a:pt x="946" y="1440"/>
                  </a:lnTo>
                  <a:cubicBezTo>
                    <a:pt x="969" y="1445"/>
                    <a:pt x="994" y="1442"/>
                    <a:pt x="1016" y="1429"/>
                  </a:cubicBezTo>
                  <a:lnTo>
                    <a:pt x="1029" y="1421"/>
                  </a:lnTo>
                  <a:cubicBezTo>
                    <a:pt x="1066" y="1398"/>
                    <a:pt x="1083" y="1354"/>
                    <a:pt x="1072" y="1314"/>
                  </a:cubicBezTo>
                  <a:lnTo>
                    <a:pt x="1082" y="1304"/>
                  </a:lnTo>
                  <a:cubicBezTo>
                    <a:pt x="1112" y="1328"/>
                    <a:pt x="1155" y="1332"/>
                    <a:pt x="1190" y="1311"/>
                  </a:cubicBezTo>
                  <a:lnTo>
                    <a:pt x="1203" y="1303"/>
                  </a:lnTo>
                  <a:cubicBezTo>
                    <a:pt x="1249" y="1276"/>
                    <a:pt x="1263" y="1217"/>
                    <a:pt x="1236" y="1172"/>
                  </a:cubicBezTo>
                  <a:lnTo>
                    <a:pt x="1228" y="1158"/>
                  </a:lnTo>
                  <a:lnTo>
                    <a:pt x="1238" y="1148"/>
                  </a:lnTo>
                  <a:cubicBezTo>
                    <a:pt x="1268" y="1167"/>
                    <a:pt x="1307" y="1169"/>
                    <a:pt x="1340" y="1150"/>
                  </a:cubicBezTo>
                  <a:lnTo>
                    <a:pt x="1353" y="1142"/>
                  </a:lnTo>
                  <a:cubicBezTo>
                    <a:pt x="1399" y="1115"/>
                    <a:pt x="1413" y="1056"/>
                    <a:pt x="1386" y="1010"/>
                  </a:cubicBezTo>
                  <a:lnTo>
                    <a:pt x="1382" y="1004"/>
                  </a:lnTo>
                  <a:lnTo>
                    <a:pt x="1395" y="991"/>
                  </a:lnTo>
                  <a:cubicBezTo>
                    <a:pt x="1424" y="1006"/>
                    <a:pt x="1460" y="1007"/>
                    <a:pt x="1490" y="989"/>
                  </a:cubicBezTo>
                  <a:lnTo>
                    <a:pt x="1504" y="981"/>
                  </a:lnTo>
                  <a:cubicBezTo>
                    <a:pt x="1549" y="954"/>
                    <a:pt x="1564" y="894"/>
                    <a:pt x="1536" y="849"/>
                  </a:cubicBezTo>
                  <a:lnTo>
                    <a:pt x="1528" y="835"/>
                  </a:lnTo>
                  <a:cubicBezTo>
                    <a:pt x="1551" y="798"/>
                    <a:pt x="1571" y="758"/>
                    <a:pt x="1582" y="724"/>
                  </a:cubicBezTo>
                  <a:lnTo>
                    <a:pt x="1589" y="703"/>
                  </a:lnTo>
                  <a:cubicBezTo>
                    <a:pt x="1615" y="622"/>
                    <a:pt x="1590" y="516"/>
                    <a:pt x="1530" y="456"/>
                  </a:cubicBezTo>
                  <a:close/>
                  <a:moveTo>
                    <a:pt x="1527" y="683"/>
                  </a:moveTo>
                  <a:lnTo>
                    <a:pt x="1527" y="683"/>
                  </a:lnTo>
                  <a:lnTo>
                    <a:pt x="1520" y="704"/>
                  </a:lnTo>
                  <a:cubicBezTo>
                    <a:pt x="1513" y="724"/>
                    <a:pt x="1503" y="748"/>
                    <a:pt x="1490" y="771"/>
                  </a:cubicBezTo>
                  <a:lnTo>
                    <a:pt x="1460" y="722"/>
                  </a:lnTo>
                  <a:cubicBezTo>
                    <a:pt x="1433" y="677"/>
                    <a:pt x="1374" y="662"/>
                    <a:pt x="1328" y="689"/>
                  </a:cubicBezTo>
                  <a:lnTo>
                    <a:pt x="1315" y="697"/>
                  </a:lnTo>
                  <a:cubicBezTo>
                    <a:pt x="1270" y="724"/>
                    <a:pt x="1255" y="784"/>
                    <a:pt x="1282" y="829"/>
                  </a:cubicBezTo>
                  <a:lnTo>
                    <a:pt x="1351" y="943"/>
                  </a:lnTo>
                  <a:lnTo>
                    <a:pt x="1348" y="946"/>
                  </a:lnTo>
                  <a:lnTo>
                    <a:pt x="1286" y="844"/>
                  </a:lnTo>
                  <a:cubicBezTo>
                    <a:pt x="1259" y="798"/>
                    <a:pt x="1200" y="783"/>
                    <a:pt x="1154" y="811"/>
                  </a:cubicBezTo>
                  <a:lnTo>
                    <a:pt x="1141" y="819"/>
                  </a:lnTo>
                  <a:cubicBezTo>
                    <a:pt x="1096" y="846"/>
                    <a:pt x="1081" y="905"/>
                    <a:pt x="1108" y="950"/>
                  </a:cubicBezTo>
                  <a:lnTo>
                    <a:pt x="1196" y="1097"/>
                  </a:lnTo>
                  <a:lnTo>
                    <a:pt x="1193" y="1100"/>
                  </a:lnTo>
                  <a:lnTo>
                    <a:pt x="1160" y="1044"/>
                  </a:lnTo>
                  <a:cubicBezTo>
                    <a:pt x="1133" y="999"/>
                    <a:pt x="1073" y="984"/>
                    <a:pt x="1028" y="1011"/>
                  </a:cubicBezTo>
                  <a:lnTo>
                    <a:pt x="1015" y="1020"/>
                  </a:lnTo>
                  <a:cubicBezTo>
                    <a:pt x="970" y="1047"/>
                    <a:pt x="955" y="1106"/>
                    <a:pt x="982" y="1151"/>
                  </a:cubicBezTo>
                  <a:lnTo>
                    <a:pt x="1042" y="1251"/>
                  </a:lnTo>
                  <a:lnTo>
                    <a:pt x="1040" y="1253"/>
                  </a:lnTo>
                  <a:lnTo>
                    <a:pt x="1029" y="1235"/>
                  </a:lnTo>
                  <a:cubicBezTo>
                    <a:pt x="1002" y="1189"/>
                    <a:pt x="943" y="1175"/>
                    <a:pt x="898" y="1202"/>
                  </a:cubicBezTo>
                  <a:lnTo>
                    <a:pt x="884" y="1210"/>
                  </a:lnTo>
                  <a:cubicBezTo>
                    <a:pt x="839" y="1237"/>
                    <a:pt x="824" y="1296"/>
                    <a:pt x="851" y="1341"/>
                  </a:cubicBezTo>
                  <a:lnTo>
                    <a:pt x="884" y="1396"/>
                  </a:lnTo>
                  <a:cubicBezTo>
                    <a:pt x="886" y="1399"/>
                    <a:pt x="888" y="1401"/>
                    <a:pt x="890" y="1404"/>
                  </a:cubicBezTo>
                  <a:lnTo>
                    <a:pt x="880" y="1414"/>
                  </a:lnTo>
                  <a:cubicBezTo>
                    <a:pt x="855" y="1439"/>
                    <a:pt x="823" y="1452"/>
                    <a:pt x="795" y="1452"/>
                  </a:cubicBezTo>
                  <a:cubicBezTo>
                    <a:pt x="776" y="1452"/>
                    <a:pt x="759" y="1447"/>
                    <a:pt x="746" y="1434"/>
                  </a:cubicBezTo>
                  <a:cubicBezTo>
                    <a:pt x="731" y="1418"/>
                    <a:pt x="725" y="1395"/>
                    <a:pt x="730" y="1370"/>
                  </a:cubicBezTo>
                  <a:cubicBezTo>
                    <a:pt x="732" y="1358"/>
                    <a:pt x="736" y="1346"/>
                    <a:pt x="742" y="1334"/>
                  </a:cubicBezTo>
                  <a:cubicBezTo>
                    <a:pt x="743" y="1333"/>
                    <a:pt x="744" y="1332"/>
                    <a:pt x="745" y="1330"/>
                  </a:cubicBezTo>
                  <a:cubicBezTo>
                    <a:pt x="747" y="1326"/>
                    <a:pt x="750" y="1321"/>
                    <a:pt x="753" y="1317"/>
                  </a:cubicBezTo>
                  <a:cubicBezTo>
                    <a:pt x="757" y="1311"/>
                    <a:pt x="762" y="1306"/>
                    <a:pt x="767" y="1300"/>
                  </a:cubicBezTo>
                  <a:lnTo>
                    <a:pt x="968" y="1100"/>
                  </a:lnTo>
                  <a:lnTo>
                    <a:pt x="928" y="1059"/>
                  </a:lnTo>
                  <a:lnTo>
                    <a:pt x="650" y="1337"/>
                  </a:lnTo>
                  <a:cubicBezTo>
                    <a:pt x="624" y="1363"/>
                    <a:pt x="593" y="1376"/>
                    <a:pt x="565" y="1376"/>
                  </a:cubicBezTo>
                  <a:cubicBezTo>
                    <a:pt x="546" y="1376"/>
                    <a:pt x="529" y="1370"/>
                    <a:pt x="516" y="1358"/>
                  </a:cubicBezTo>
                  <a:cubicBezTo>
                    <a:pt x="485" y="1327"/>
                    <a:pt x="495" y="1267"/>
                    <a:pt x="537" y="1224"/>
                  </a:cubicBezTo>
                  <a:lnTo>
                    <a:pt x="546" y="1215"/>
                  </a:lnTo>
                  <a:lnTo>
                    <a:pt x="553" y="1208"/>
                  </a:lnTo>
                  <a:lnTo>
                    <a:pt x="815" y="946"/>
                  </a:lnTo>
                  <a:lnTo>
                    <a:pt x="775" y="906"/>
                  </a:lnTo>
                  <a:lnTo>
                    <a:pt x="466" y="1215"/>
                  </a:lnTo>
                  <a:cubicBezTo>
                    <a:pt x="441" y="1240"/>
                    <a:pt x="409" y="1254"/>
                    <a:pt x="381" y="1254"/>
                  </a:cubicBezTo>
                  <a:cubicBezTo>
                    <a:pt x="362" y="1254"/>
                    <a:pt x="345" y="1248"/>
                    <a:pt x="332" y="1236"/>
                  </a:cubicBezTo>
                  <a:cubicBezTo>
                    <a:pt x="301" y="1205"/>
                    <a:pt x="311" y="1144"/>
                    <a:pt x="353" y="1102"/>
                  </a:cubicBezTo>
                  <a:lnTo>
                    <a:pt x="662" y="793"/>
                  </a:lnTo>
                  <a:lnTo>
                    <a:pt x="622" y="753"/>
                  </a:lnTo>
                  <a:lnTo>
                    <a:pt x="421" y="954"/>
                  </a:lnTo>
                  <a:cubicBezTo>
                    <a:pt x="395" y="979"/>
                    <a:pt x="363" y="993"/>
                    <a:pt x="335" y="993"/>
                  </a:cubicBezTo>
                  <a:cubicBezTo>
                    <a:pt x="317" y="993"/>
                    <a:pt x="300" y="987"/>
                    <a:pt x="287" y="975"/>
                  </a:cubicBezTo>
                  <a:cubicBezTo>
                    <a:pt x="277" y="965"/>
                    <a:pt x="272" y="952"/>
                    <a:pt x="270" y="939"/>
                  </a:cubicBezTo>
                  <a:cubicBezTo>
                    <a:pt x="268" y="928"/>
                    <a:pt x="269" y="916"/>
                    <a:pt x="272" y="904"/>
                  </a:cubicBezTo>
                  <a:cubicBezTo>
                    <a:pt x="272" y="903"/>
                    <a:pt x="272" y="901"/>
                    <a:pt x="273" y="900"/>
                  </a:cubicBezTo>
                  <a:cubicBezTo>
                    <a:pt x="274" y="897"/>
                    <a:pt x="275" y="894"/>
                    <a:pt x="276" y="890"/>
                  </a:cubicBezTo>
                  <a:cubicBezTo>
                    <a:pt x="277" y="886"/>
                    <a:pt x="279" y="882"/>
                    <a:pt x="281" y="878"/>
                  </a:cubicBezTo>
                  <a:cubicBezTo>
                    <a:pt x="282" y="876"/>
                    <a:pt x="283" y="874"/>
                    <a:pt x="284" y="872"/>
                  </a:cubicBezTo>
                  <a:cubicBezTo>
                    <a:pt x="287" y="868"/>
                    <a:pt x="289" y="864"/>
                    <a:pt x="292" y="860"/>
                  </a:cubicBezTo>
                  <a:cubicBezTo>
                    <a:pt x="293" y="859"/>
                    <a:pt x="294" y="857"/>
                    <a:pt x="295" y="856"/>
                  </a:cubicBezTo>
                  <a:cubicBezTo>
                    <a:pt x="299" y="851"/>
                    <a:pt x="303" y="846"/>
                    <a:pt x="307" y="841"/>
                  </a:cubicBezTo>
                  <a:lnTo>
                    <a:pt x="509" y="640"/>
                  </a:lnTo>
                  <a:lnTo>
                    <a:pt x="489" y="621"/>
                  </a:lnTo>
                  <a:cubicBezTo>
                    <a:pt x="479" y="611"/>
                    <a:pt x="471" y="599"/>
                    <a:pt x="466" y="586"/>
                  </a:cubicBezTo>
                  <a:lnTo>
                    <a:pt x="343" y="655"/>
                  </a:lnTo>
                  <a:cubicBezTo>
                    <a:pt x="325" y="666"/>
                    <a:pt x="304" y="671"/>
                    <a:pt x="284" y="671"/>
                  </a:cubicBezTo>
                  <a:cubicBezTo>
                    <a:pt x="248" y="671"/>
                    <a:pt x="214" y="654"/>
                    <a:pt x="195" y="625"/>
                  </a:cubicBezTo>
                  <a:cubicBezTo>
                    <a:pt x="165" y="578"/>
                    <a:pt x="184" y="516"/>
                    <a:pt x="236" y="487"/>
                  </a:cubicBezTo>
                  <a:lnTo>
                    <a:pt x="595" y="284"/>
                  </a:lnTo>
                  <a:cubicBezTo>
                    <a:pt x="606" y="298"/>
                    <a:pt x="620" y="311"/>
                    <a:pt x="636" y="322"/>
                  </a:cubicBezTo>
                  <a:lnTo>
                    <a:pt x="871" y="477"/>
                  </a:lnTo>
                  <a:cubicBezTo>
                    <a:pt x="941" y="524"/>
                    <a:pt x="1032" y="511"/>
                    <a:pt x="1073" y="449"/>
                  </a:cubicBezTo>
                  <a:cubicBezTo>
                    <a:pt x="1114" y="387"/>
                    <a:pt x="1091" y="298"/>
                    <a:pt x="1021" y="251"/>
                  </a:cubicBezTo>
                  <a:lnTo>
                    <a:pt x="848" y="137"/>
                  </a:lnTo>
                  <a:cubicBezTo>
                    <a:pt x="875" y="121"/>
                    <a:pt x="903" y="109"/>
                    <a:pt x="927" y="101"/>
                  </a:cubicBezTo>
                  <a:lnTo>
                    <a:pt x="942" y="96"/>
                  </a:lnTo>
                  <a:cubicBezTo>
                    <a:pt x="956" y="92"/>
                    <a:pt x="972" y="90"/>
                    <a:pt x="988" y="90"/>
                  </a:cubicBezTo>
                  <a:cubicBezTo>
                    <a:pt x="1037" y="90"/>
                    <a:pt x="1091" y="109"/>
                    <a:pt x="1123" y="141"/>
                  </a:cubicBezTo>
                  <a:lnTo>
                    <a:pt x="1484" y="502"/>
                  </a:lnTo>
                  <a:cubicBezTo>
                    <a:pt x="1526" y="544"/>
                    <a:pt x="1545" y="625"/>
                    <a:pt x="1527" y="6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TextBox 6"/>
          <p:cNvSpPr txBox="1"/>
          <p:nvPr/>
        </p:nvSpPr>
        <p:spPr>
          <a:xfrm>
            <a:off x="851108" y="4123554"/>
            <a:ext cx="2529868" cy="584775"/>
          </a:xfrm>
          <a:prstGeom prst="rect">
            <a:avLst/>
          </a:prstGeom>
          <a:solidFill>
            <a:schemeClr val="tx1"/>
          </a:solidFill>
        </p:spPr>
        <p:txBody>
          <a:bodyPr wrap="square" rtlCol="0">
            <a:spAutoFit/>
          </a:bodyPr>
          <a:lstStyle/>
          <a:p>
            <a:pPr algn="ctr"/>
            <a:r>
              <a:rPr lang="zh-CN" altLang="en-US" sz="3200" dirty="0" smtClean="0">
                <a:solidFill>
                  <a:schemeClr val="accent2"/>
                </a:solidFill>
                <a:latin typeface="微软雅黑"/>
                <a:ea typeface="微软雅黑"/>
              </a:rPr>
              <a:t>行业趋势</a:t>
            </a:r>
            <a:endParaRPr lang="zh-CN" altLang="en-US" sz="3200" dirty="0">
              <a:solidFill>
                <a:schemeClr val="accent2"/>
              </a:solidFill>
              <a:latin typeface="微软雅黑"/>
              <a:ea typeface="微软雅黑"/>
            </a:endParaRPr>
          </a:p>
        </p:txBody>
      </p:sp>
      <p:sp>
        <p:nvSpPr>
          <p:cNvPr id="9" name="椭圆 8"/>
          <p:cNvSpPr/>
          <p:nvPr/>
        </p:nvSpPr>
        <p:spPr bwMode="auto">
          <a:xfrm>
            <a:off x="3538135" y="733246"/>
            <a:ext cx="504056" cy="504056"/>
          </a:xfrm>
          <a:prstGeom prst="ellipse">
            <a:avLst/>
          </a:prstGeom>
          <a:solidFill>
            <a:schemeClr val="bg2"/>
          </a:solidFill>
          <a:ln w="9525"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sz="2200" b="1" dirty="0">
                <a:solidFill>
                  <a:schemeClr val="accent2"/>
                </a:solidFill>
                <a:latin typeface="+mn-ea"/>
                <a:ea typeface="+mn-ea"/>
              </a:rPr>
              <a:t>1</a:t>
            </a:r>
            <a:endParaRPr kumimoji="0" lang="zh-CN" altLang="en-US" sz="2200" b="1" i="0" u="none" strike="noStrike" cap="none" normalizeH="0" baseline="0" dirty="0" smtClean="0">
              <a:ln>
                <a:noFill/>
              </a:ln>
              <a:solidFill>
                <a:schemeClr val="accent2"/>
              </a:solidFill>
              <a:effectLst/>
              <a:latin typeface="+mn-ea"/>
              <a:ea typeface="+mn-ea"/>
            </a:endParaRPr>
          </a:p>
        </p:txBody>
      </p:sp>
      <p:sp>
        <p:nvSpPr>
          <p:cNvPr id="12" name="TextBox 11"/>
          <p:cNvSpPr txBox="1"/>
          <p:nvPr/>
        </p:nvSpPr>
        <p:spPr>
          <a:xfrm>
            <a:off x="4154165" y="733246"/>
            <a:ext cx="7848872" cy="6124754"/>
          </a:xfrm>
          <a:prstGeom prst="rect">
            <a:avLst/>
          </a:prstGeom>
          <a:noFill/>
        </p:spPr>
        <p:txBody>
          <a:bodyPr wrap="square" rtlCol="0">
            <a:spAutoFit/>
          </a:bodyPr>
          <a:lstStyle/>
          <a:p>
            <a:r>
              <a:rPr lang="en-US" altLang="zh-CN" sz="2400" dirty="0" smtClean="0">
                <a:solidFill>
                  <a:schemeClr val="accent1"/>
                </a:solidFill>
                <a:latin typeface="微软雅黑" pitchFamily="34" charset="-122"/>
                <a:ea typeface="微软雅黑" pitchFamily="34" charset="-122"/>
              </a:rPr>
              <a:t>       </a:t>
            </a:r>
            <a:r>
              <a:rPr lang="en-US" altLang="zh-CN" sz="2800" dirty="0">
                <a:solidFill>
                  <a:schemeClr val="accent1"/>
                </a:solidFill>
                <a:latin typeface="微软雅黑" pitchFamily="34" charset="-122"/>
                <a:ea typeface="微软雅黑" pitchFamily="34" charset="-122"/>
              </a:rPr>
              <a:t>2015</a:t>
            </a:r>
            <a:r>
              <a:rPr lang="zh-CN" altLang="en-US" sz="2800" dirty="0">
                <a:solidFill>
                  <a:schemeClr val="accent1"/>
                </a:solidFill>
                <a:latin typeface="微软雅黑" pitchFamily="34" charset="-122"/>
                <a:ea typeface="微软雅黑" pitchFamily="34" charset="-122"/>
              </a:rPr>
              <a:t>年全球信息安全的三个关键词：大数据、可视化、威胁情报。面对如今越发严重的安全形势，传统安全方法已无法应对高级攻击。</a:t>
            </a:r>
            <a:endParaRPr lang="en-US" altLang="zh-CN" sz="2800" dirty="0">
              <a:solidFill>
                <a:schemeClr val="accent1"/>
              </a:solidFill>
              <a:latin typeface="微软雅黑" pitchFamily="34" charset="-122"/>
              <a:ea typeface="微软雅黑" pitchFamily="34" charset="-122"/>
            </a:endParaRPr>
          </a:p>
          <a:p>
            <a:r>
              <a:rPr lang="zh-CN" altLang="en-US" sz="2800" dirty="0">
                <a:solidFill>
                  <a:schemeClr val="accent1"/>
                </a:solidFill>
                <a:latin typeface="微软雅黑" pitchFamily="34" charset="-122"/>
                <a:ea typeface="微软雅黑" pitchFamily="34" charset="-122"/>
              </a:rPr>
              <a:t>       因此在未来的行业发展中，安保企业要根据自身的产业特点，设立机构，建立健全技防开发、市场预测和装备保障等具有前瞻性和综合性职能的业务部门，特别是要依托云计算、大数据的发展、推动如相关安防网络、智能化、网络化监控设备、虚拟化、视频云存储等先进技术的发展，为广泛的用户乃至机构提供丰富多样的安全服务。        </a:t>
            </a:r>
            <a:endParaRPr lang="en-US" altLang="zh-CN" sz="2800" dirty="0">
              <a:solidFill>
                <a:schemeClr val="accent1"/>
              </a:solidFill>
              <a:latin typeface="微软雅黑" pitchFamily="34" charset="-122"/>
              <a:ea typeface="微软雅黑" pitchFamily="34" charset="-122"/>
            </a:endParaRPr>
          </a:p>
          <a:p>
            <a:r>
              <a:rPr lang="en-US" altLang="zh-CN" sz="2800" dirty="0">
                <a:solidFill>
                  <a:schemeClr val="accent1"/>
                </a:solidFill>
                <a:latin typeface="微软雅黑" pitchFamily="34" charset="-122"/>
                <a:ea typeface="微软雅黑" pitchFamily="34" charset="-122"/>
              </a:rPr>
              <a:t>       </a:t>
            </a:r>
            <a:r>
              <a:rPr lang="zh-CN" altLang="en-US" sz="2800" dirty="0">
                <a:solidFill>
                  <a:schemeClr val="accent1"/>
                </a:solidFill>
                <a:latin typeface="微软雅黑" pitchFamily="34" charset="-122"/>
                <a:ea typeface="微软雅黑" pitchFamily="34" charset="-122"/>
              </a:rPr>
              <a:t>只有让安保企业具备及时发现未知威胁，避免遭到更大的安全损失的能力，才能在未来激烈的市场竞争中站稳脚跟，进而壮大和发展自己，不被时代所淘汰。</a:t>
            </a:r>
          </a:p>
        </p:txBody>
      </p:sp>
    </p:spTree>
    <p:extLst>
      <p:ext uri="{BB962C8B-B14F-4D97-AF65-F5344CB8AC3E}">
        <p14:creationId xmlns:p14="http://schemas.microsoft.com/office/powerpoint/2010/main" val="1193057855"/>
      </p:ext>
    </p:extLst>
  </p:cSld>
  <p:clrMapOvr>
    <a:masterClrMapping/>
  </p:clrMapOvr>
  <mc:AlternateContent xmlns:mc="http://schemas.openxmlformats.org/markup-compatibility/2006" xmlns:p14="http://schemas.microsoft.com/office/powerpoint/2010/main">
    <mc:Choice Requires="p14">
      <p:transition spd="slow" p14:dur="800" advTm="6532">
        <p14:doors dir="vert"/>
      </p:transition>
    </mc:Choice>
    <mc:Fallback xmlns="">
      <p:transition spd="slow" advTm="653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par>
                          <p:cTn id="12" fill="hold">
                            <p:stCondLst>
                              <p:cond delay="640"/>
                            </p:stCondLst>
                            <p:childTnLst>
                              <p:par>
                                <p:cTn id="13" presetID="52"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Scale>
                                      <p:cBhvr>
                                        <p:cTn id="15"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 dur="1000" decel="50000" fill="hold">
                                          <p:stCondLst>
                                            <p:cond delay="0"/>
                                          </p:stCondLst>
                                        </p:cTn>
                                        <p:tgtEl>
                                          <p:spTgt spid="4"/>
                                        </p:tgtEl>
                                        <p:attrNameLst>
                                          <p:attrName>ppt_x</p:attrName>
                                          <p:attrName>ppt_y</p:attrName>
                                        </p:attrNameLst>
                                      </p:cBhvr>
                                    </p:animMotion>
                                    <p:animEffect transition="in" filter="fade">
                                      <p:cBhvr>
                                        <p:cTn id="17" dur="1000"/>
                                        <p:tgtEl>
                                          <p:spTgt spid="4"/>
                                        </p:tgtEl>
                                      </p:cBhvr>
                                    </p:animEffect>
                                  </p:childTnLst>
                                </p:cTn>
                              </p:par>
                            </p:childTnLst>
                          </p:cTn>
                        </p:par>
                        <p:par>
                          <p:cTn id="18" fill="hold">
                            <p:stCondLst>
                              <p:cond delay="164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par>
                                <p:cTn id="22" presetID="2" presetClass="entr" presetSubtype="12" fill="hold" grpId="0" nodeType="withEffect">
                                  <p:stCondLst>
                                    <p:cond delay="1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2" presetClass="entr" presetSubtype="8" fill="hold" grpId="0" nodeType="withEffect">
                                  <p:stCondLst>
                                    <p:cond delay="10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7" grpId="0" animBg="1"/>
      <p:bldP spid="9"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a:ea typeface="微软雅黑"/>
              </a:rPr>
              <a:t>1.3 </a:t>
            </a:r>
            <a:r>
              <a:rPr lang="zh-CN" altLang="en-US" sz="2800" dirty="0">
                <a:solidFill>
                  <a:schemeClr val="accent2"/>
                </a:solidFill>
                <a:latin typeface="微软雅黑"/>
                <a:ea typeface="微软雅黑"/>
              </a:rPr>
              <a:t>行业趋势</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smtClean="0">
                <a:solidFill>
                  <a:schemeClr val="accent2"/>
                </a:solidFill>
              </a:rPr>
              <a:t>Part </a:t>
            </a:r>
            <a:r>
              <a:rPr lang="en-US" altLang="zh-CN" dirty="0">
                <a:solidFill>
                  <a:schemeClr val="accent2"/>
                </a:solidFill>
              </a:rPr>
              <a:t>1</a:t>
            </a:r>
            <a:r>
              <a:rPr lang="en-US" altLang="zh-CN" dirty="0" smtClean="0">
                <a:solidFill>
                  <a:schemeClr val="accent2"/>
                </a:solidFill>
              </a:rPr>
              <a:t> </a:t>
            </a:r>
            <a:endParaRPr lang="zh-CN" altLang="en-US" dirty="0">
              <a:solidFill>
                <a:schemeClr val="accent2"/>
              </a:solidFill>
            </a:endParaRPr>
          </a:p>
        </p:txBody>
      </p:sp>
      <p:grpSp>
        <p:nvGrpSpPr>
          <p:cNvPr id="4" name="组合 3"/>
          <p:cNvGrpSpPr/>
          <p:nvPr/>
        </p:nvGrpSpPr>
        <p:grpSpPr>
          <a:xfrm>
            <a:off x="824314" y="1408661"/>
            <a:ext cx="2521365" cy="2521366"/>
            <a:chOff x="1131888" y="1470025"/>
            <a:chExt cx="2098675" cy="2098676"/>
          </a:xfrm>
        </p:grpSpPr>
        <p:sp>
          <p:nvSpPr>
            <p:cNvPr id="5" name="Oval 9"/>
            <p:cNvSpPr>
              <a:spLocks noChangeArrowheads="1"/>
            </p:cNvSpPr>
            <p:nvPr/>
          </p:nvSpPr>
          <p:spPr bwMode="auto">
            <a:xfrm>
              <a:off x="1131888" y="1470025"/>
              <a:ext cx="2098675" cy="2098676"/>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12"/>
            <p:cNvSpPr>
              <a:spLocks noEditPoints="1"/>
            </p:cNvSpPr>
            <p:nvPr/>
          </p:nvSpPr>
          <p:spPr bwMode="auto">
            <a:xfrm>
              <a:off x="1463804" y="1860708"/>
              <a:ext cx="1469769" cy="1380808"/>
            </a:xfrm>
            <a:custGeom>
              <a:avLst/>
              <a:gdLst>
                <a:gd name="T0" fmla="*/ 988 w 1615"/>
                <a:gd name="T1" fmla="*/ 25 h 1518"/>
                <a:gd name="T2" fmla="*/ 787 w 1615"/>
                <a:gd name="T3" fmla="*/ 96 h 1518"/>
                <a:gd name="T4" fmla="*/ 604 w 1615"/>
                <a:gd name="T5" fmla="*/ 17 h 1518"/>
                <a:gd name="T6" fmla="*/ 19 w 1615"/>
                <a:gd name="T7" fmla="*/ 603 h 1518"/>
                <a:gd name="T8" fmla="*/ 210 w 1615"/>
                <a:gd name="T9" fmla="*/ 879 h 1518"/>
                <a:gd name="T10" fmla="*/ 307 w 1615"/>
                <a:gd name="T11" fmla="*/ 1056 h 1518"/>
                <a:gd name="T12" fmla="*/ 433 w 1615"/>
                <a:gd name="T13" fmla="*/ 1311 h 1518"/>
                <a:gd name="T14" fmla="*/ 664 w 1615"/>
                <a:gd name="T15" fmla="*/ 1410 h 1518"/>
                <a:gd name="T16" fmla="*/ 926 w 1615"/>
                <a:gd name="T17" fmla="*/ 1460 h 1518"/>
                <a:gd name="T18" fmla="*/ 1029 w 1615"/>
                <a:gd name="T19" fmla="*/ 1421 h 1518"/>
                <a:gd name="T20" fmla="*/ 1190 w 1615"/>
                <a:gd name="T21" fmla="*/ 1311 h 1518"/>
                <a:gd name="T22" fmla="*/ 1228 w 1615"/>
                <a:gd name="T23" fmla="*/ 1158 h 1518"/>
                <a:gd name="T24" fmla="*/ 1353 w 1615"/>
                <a:gd name="T25" fmla="*/ 1142 h 1518"/>
                <a:gd name="T26" fmla="*/ 1395 w 1615"/>
                <a:gd name="T27" fmla="*/ 991 h 1518"/>
                <a:gd name="T28" fmla="*/ 1536 w 1615"/>
                <a:gd name="T29" fmla="*/ 849 h 1518"/>
                <a:gd name="T30" fmla="*/ 1589 w 1615"/>
                <a:gd name="T31" fmla="*/ 703 h 1518"/>
                <a:gd name="T32" fmla="*/ 1527 w 1615"/>
                <a:gd name="T33" fmla="*/ 683 h 1518"/>
                <a:gd name="T34" fmla="*/ 1460 w 1615"/>
                <a:gd name="T35" fmla="*/ 722 h 1518"/>
                <a:gd name="T36" fmla="*/ 1282 w 1615"/>
                <a:gd name="T37" fmla="*/ 829 h 1518"/>
                <a:gd name="T38" fmla="*/ 1286 w 1615"/>
                <a:gd name="T39" fmla="*/ 844 h 1518"/>
                <a:gd name="T40" fmla="*/ 1108 w 1615"/>
                <a:gd name="T41" fmla="*/ 950 h 1518"/>
                <a:gd name="T42" fmla="*/ 1160 w 1615"/>
                <a:gd name="T43" fmla="*/ 1044 h 1518"/>
                <a:gd name="T44" fmla="*/ 982 w 1615"/>
                <a:gd name="T45" fmla="*/ 1151 h 1518"/>
                <a:gd name="T46" fmla="*/ 1029 w 1615"/>
                <a:gd name="T47" fmla="*/ 1235 h 1518"/>
                <a:gd name="T48" fmla="*/ 851 w 1615"/>
                <a:gd name="T49" fmla="*/ 1341 h 1518"/>
                <a:gd name="T50" fmla="*/ 880 w 1615"/>
                <a:gd name="T51" fmla="*/ 1414 h 1518"/>
                <a:gd name="T52" fmla="*/ 730 w 1615"/>
                <a:gd name="T53" fmla="*/ 1370 h 1518"/>
                <a:gd name="T54" fmla="*/ 753 w 1615"/>
                <a:gd name="T55" fmla="*/ 1317 h 1518"/>
                <a:gd name="T56" fmla="*/ 928 w 1615"/>
                <a:gd name="T57" fmla="*/ 1059 h 1518"/>
                <a:gd name="T58" fmla="*/ 516 w 1615"/>
                <a:gd name="T59" fmla="*/ 1358 h 1518"/>
                <a:gd name="T60" fmla="*/ 553 w 1615"/>
                <a:gd name="T61" fmla="*/ 1208 h 1518"/>
                <a:gd name="T62" fmla="*/ 466 w 1615"/>
                <a:gd name="T63" fmla="*/ 1215 h 1518"/>
                <a:gd name="T64" fmla="*/ 353 w 1615"/>
                <a:gd name="T65" fmla="*/ 1102 h 1518"/>
                <a:gd name="T66" fmla="*/ 421 w 1615"/>
                <a:gd name="T67" fmla="*/ 954 h 1518"/>
                <a:gd name="T68" fmla="*/ 270 w 1615"/>
                <a:gd name="T69" fmla="*/ 939 h 1518"/>
                <a:gd name="T70" fmla="*/ 276 w 1615"/>
                <a:gd name="T71" fmla="*/ 890 h 1518"/>
                <a:gd name="T72" fmla="*/ 292 w 1615"/>
                <a:gd name="T73" fmla="*/ 860 h 1518"/>
                <a:gd name="T74" fmla="*/ 509 w 1615"/>
                <a:gd name="T75" fmla="*/ 640 h 1518"/>
                <a:gd name="T76" fmla="*/ 343 w 1615"/>
                <a:gd name="T77" fmla="*/ 655 h 1518"/>
                <a:gd name="T78" fmla="*/ 236 w 1615"/>
                <a:gd name="T79" fmla="*/ 487 h 1518"/>
                <a:gd name="T80" fmla="*/ 871 w 1615"/>
                <a:gd name="T81" fmla="*/ 477 h 1518"/>
                <a:gd name="T82" fmla="*/ 848 w 1615"/>
                <a:gd name="T83" fmla="*/ 137 h 1518"/>
                <a:gd name="T84" fmla="*/ 988 w 1615"/>
                <a:gd name="T85" fmla="*/ 90 h 1518"/>
                <a:gd name="T86" fmla="*/ 1527 w 1615"/>
                <a:gd name="T87" fmla="*/ 683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15" h="1518">
                  <a:moveTo>
                    <a:pt x="1530" y="456"/>
                  </a:moveTo>
                  <a:lnTo>
                    <a:pt x="1169" y="95"/>
                  </a:lnTo>
                  <a:cubicBezTo>
                    <a:pt x="1126" y="52"/>
                    <a:pt x="1056" y="25"/>
                    <a:pt x="988" y="25"/>
                  </a:cubicBezTo>
                  <a:cubicBezTo>
                    <a:pt x="964" y="25"/>
                    <a:pt x="943" y="28"/>
                    <a:pt x="922" y="34"/>
                  </a:cubicBezTo>
                  <a:lnTo>
                    <a:pt x="907" y="39"/>
                  </a:lnTo>
                  <a:cubicBezTo>
                    <a:pt x="871" y="50"/>
                    <a:pt x="828" y="71"/>
                    <a:pt x="787" y="96"/>
                  </a:cubicBezTo>
                  <a:lnTo>
                    <a:pt x="786" y="96"/>
                  </a:lnTo>
                  <a:cubicBezTo>
                    <a:pt x="715" y="65"/>
                    <a:pt x="649" y="31"/>
                    <a:pt x="619" y="22"/>
                  </a:cubicBezTo>
                  <a:lnTo>
                    <a:pt x="604" y="17"/>
                  </a:lnTo>
                  <a:cubicBezTo>
                    <a:pt x="547" y="0"/>
                    <a:pt x="465" y="20"/>
                    <a:pt x="423" y="62"/>
                  </a:cubicBezTo>
                  <a:lnTo>
                    <a:pt x="62" y="423"/>
                  </a:lnTo>
                  <a:cubicBezTo>
                    <a:pt x="20" y="465"/>
                    <a:pt x="0" y="546"/>
                    <a:pt x="19" y="603"/>
                  </a:cubicBezTo>
                  <a:lnTo>
                    <a:pt x="26" y="625"/>
                  </a:lnTo>
                  <a:cubicBezTo>
                    <a:pt x="45" y="682"/>
                    <a:pt x="94" y="763"/>
                    <a:pt x="137" y="805"/>
                  </a:cubicBezTo>
                  <a:lnTo>
                    <a:pt x="210" y="879"/>
                  </a:lnTo>
                  <a:cubicBezTo>
                    <a:pt x="195" y="931"/>
                    <a:pt x="204" y="984"/>
                    <a:pt x="241" y="1021"/>
                  </a:cubicBezTo>
                  <a:cubicBezTo>
                    <a:pt x="259" y="1039"/>
                    <a:pt x="282" y="1051"/>
                    <a:pt x="307" y="1056"/>
                  </a:cubicBezTo>
                  <a:lnTo>
                    <a:pt x="307" y="1056"/>
                  </a:lnTo>
                  <a:cubicBezTo>
                    <a:pt x="238" y="1125"/>
                    <a:pt x="228" y="1224"/>
                    <a:pt x="286" y="1282"/>
                  </a:cubicBezTo>
                  <a:cubicBezTo>
                    <a:pt x="310" y="1306"/>
                    <a:pt x="344" y="1320"/>
                    <a:pt x="381" y="1320"/>
                  </a:cubicBezTo>
                  <a:cubicBezTo>
                    <a:pt x="398" y="1320"/>
                    <a:pt x="415" y="1316"/>
                    <a:pt x="433" y="1311"/>
                  </a:cubicBezTo>
                  <a:cubicBezTo>
                    <a:pt x="433" y="1347"/>
                    <a:pt x="446" y="1380"/>
                    <a:pt x="470" y="1404"/>
                  </a:cubicBezTo>
                  <a:cubicBezTo>
                    <a:pt x="494" y="1428"/>
                    <a:pt x="528" y="1442"/>
                    <a:pt x="565" y="1442"/>
                  </a:cubicBezTo>
                  <a:cubicBezTo>
                    <a:pt x="599" y="1442"/>
                    <a:pt x="634" y="1430"/>
                    <a:pt x="664" y="1410"/>
                  </a:cubicBezTo>
                  <a:cubicBezTo>
                    <a:pt x="669" y="1436"/>
                    <a:pt x="681" y="1461"/>
                    <a:pt x="700" y="1480"/>
                  </a:cubicBezTo>
                  <a:cubicBezTo>
                    <a:pt x="725" y="1504"/>
                    <a:pt x="758" y="1518"/>
                    <a:pt x="795" y="1518"/>
                  </a:cubicBezTo>
                  <a:cubicBezTo>
                    <a:pt x="841" y="1518"/>
                    <a:pt x="889" y="1496"/>
                    <a:pt x="926" y="1460"/>
                  </a:cubicBezTo>
                  <a:lnTo>
                    <a:pt x="946" y="1440"/>
                  </a:lnTo>
                  <a:cubicBezTo>
                    <a:pt x="969" y="1445"/>
                    <a:pt x="994" y="1442"/>
                    <a:pt x="1016" y="1429"/>
                  </a:cubicBezTo>
                  <a:lnTo>
                    <a:pt x="1029" y="1421"/>
                  </a:lnTo>
                  <a:cubicBezTo>
                    <a:pt x="1066" y="1398"/>
                    <a:pt x="1083" y="1354"/>
                    <a:pt x="1072" y="1314"/>
                  </a:cubicBezTo>
                  <a:lnTo>
                    <a:pt x="1082" y="1304"/>
                  </a:lnTo>
                  <a:cubicBezTo>
                    <a:pt x="1112" y="1328"/>
                    <a:pt x="1155" y="1332"/>
                    <a:pt x="1190" y="1311"/>
                  </a:cubicBezTo>
                  <a:lnTo>
                    <a:pt x="1203" y="1303"/>
                  </a:lnTo>
                  <a:cubicBezTo>
                    <a:pt x="1249" y="1276"/>
                    <a:pt x="1263" y="1217"/>
                    <a:pt x="1236" y="1172"/>
                  </a:cubicBezTo>
                  <a:lnTo>
                    <a:pt x="1228" y="1158"/>
                  </a:lnTo>
                  <a:lnTo>
                    <a:pt x="1238" y="1148"/>
                  </a:lnTo>
                  <a:cubicBezTo>
                    <a:pt x="1268" y="1167"/>
                    <a:pt x="1307" y="1169"/>
                    <a:pt x="1340" y="1150"/>
                  </a:cubicBezTo>
                  <a:lnTo>
                    <a:pt x="1353" y="1142"/>
                  </a:lnTo>
                  <a:cubicBezTo>
                    <a:pt x="1399" y="1115"/>
                    <a:pt x="1413" y="1056"/>
                    <a:pt x="1386" y="1010"/>
                  </a:cubicBezTo>
                  <a:lnTo>
                    <a:pt x="1382" y="1004"/>
                  </a:lnTo>
                  <a:lnTo>
                    <a:pt x="1395" y="991"/>
                  </a:lnTo>
                  <a:cubicBezTo>
                    <a:pt x="1424" y="1006"/>
                    <a:pt x="1460" y="1007"/>
                    <a:pt x="1490" y="989"/>
                  </a:cubicBezTo>
                  <a:lnTo>
                    <a:pt x="1504" y="981"/>
                  </a:lnTo>
                  <a:cubicBezTo>
                    <a:pt x="1549" y="954"/>
                    <a:pt x="1564" y="894"/>
                    <a:pt x="1536" y="849"/>
                  </a:cubicBezTo>
                  <a:lnTo>
                    <a:pt x="1528" y="835"/>
                  </a:lnTo>
                  <a:cubicBezTo>
                    <a:pt x="1551" y="798"/>
                    <a:pt x="1571" y="758"/>
                    <a:pt x="1582" y="724"/>
                  </a:cubicBezTo>
                  <a:lnTo>
                    <a:pt x="1589" y="703"/>
                  </a:lnTo>
                  <a:cubicBezTo>
                    <a:pt x="1615" y="622"/>
                    <a:pt x="1590" y="516"/>
                    <a:pt x="1530" y="456"/>
                  </a:cubicBezTo>
                  <a:close/>
                  <a:moveTo>
                    <a:pt x="1527" y="683"/>
                  </a:moveTo>
                  <a:lnTo>
                    <a:pt x="1527" y="683"/>
                  </a:lnTo>
                  <a:lnTo>
                    <a:pt x="1520" y="704"/>
                  </a:lnTo>
                  <a:cubicBezTo>
                    <a:pt x="1513" y="724"/>
                    <a:pt x="1503" y="748"/>
                    <a:pt x="1490" y="771"/>
                  </a:cubicBezTo>
                  <a:lnTo>
                    <a:pt x="1460" y="722"/>
                  </a:lnTo>
                  <a:cubicBezTo>
                    <a:pt x="1433" y="677"/>
                    <a:pt x="1374" y="662"/>
                    <a:pt x="1328" y="689"/>
                  </a:cubicBezTo>
                  <a:lnTo>
                    <a:pt x="1315" y="697"/>
                  </a:lnTo>
                  <a:cubicBezTo>
                    <a:pt x="1270" y="724"/>
                    <a:pt x="1255" y="784"/>
                    <a:pt x="1282" y="829"/>
                  </a:cubicBezTo>
                  <a:lnTo>
                    <a:pt x="1351" y="943"/>
                  </a:lnTo>
                  <a:lnTo>
                    <a:pt x="1348" y="946"/>
                  </a:lnTo>
                  <a:lnTo>
                    <a:pt x="1286" y="844"/>
                  </a:lnTo>
                  <a:cubicBezTo>
                    <a:pt x="1259" y="798"/>
                    <a:pt x="1200" y="783"/>
                    <a:pt x="1154" y="811"/>
                  </a:cubicBezTo>
                  <a:lnTo>
                    <a:pt x="1141" y="819"/>
                  </a:lnTo>
                  <a:cubicBezTo>
                    <a:pt x="1096" y="846"/>
                    <a:pt x="1081" y="905"/>
                    <a:pt x="1108" y="950"/>
                  </a:cubicBezTo>
                  <a:lnTo>
                    <a:pt x="1196" y="1097"/>
                  </a:lnTo>
                  <a:lnTo>
                    <a:pt x="1193" y="1100"/>
                  </a:lnTo>
                  <a:lnTo>
                    <a:pt x="1160" y="1044"/>
                  </a:lnTo>
                  <a:cubicBezTo>
                    <a:pt x="1133" y="999"/>
                    <a:pt x="1073" y="984"/>
                    <a:pt x="1028" y="1011"/>
                  </a:cubicBezTo>
                  <a:lnTo>
                    <a:pt x="1015" y="1020"/>
                  </a:lnTo>
                  <a:cubicBezTo>
                    <a:pt x="970" y="1047"/>
                    <a:pt x="955" y="1106"/>
                    <a:pt x="982" y="1151"/>
                  </a:cubicBezTo>
                  <a:lnTo>
                    <a:pt x="1042" y="1251"/>
                  </a:lnTo>
                  <a:lnTo>
                    <a:pt x="1040" y="1253"/>
                  </a:lnTo>
                  <a:lnTo>
                    <a:pt x="1029" y="1235"/>
                  </a:lnTo>
                  <a:cubicBezTo>
                    <a:pt x="1002" y="1189"/>
                    <a:pt x="943" y="1175"/>
                    <a:pt x="898" y="1202"/>
                  </a:cubicBezTo>
                  <a:lnTo>
                    <a:pt x="884" y="1210"/>
                  </a:lnTo>
                  <a:cubicBezTo>
                    <a:pt x="839" y="1237"/>
                    <a:pt x="824" y="1296"/>
                    <a:pt x="851" y="1341"/>
                  </a:cubicBezTo>
                  <a:lnTo>
                    <a:pt x="884" y="1396"/>
                  </a:lnTo>
                  <a:cubicBezTo>
                    <a:pt x="886" y="1399"/>
                    <a:pt x="888" y="1401"/>
                    <a:pt x="890" y="1404"/>
                  </a:cubicBezTo>
                  <a:lnTo>
                    <a:pt x="880" y="1414"/>
                  </a:lnTo>
                  <a:cubicBezTo>
                    <a:pt x="855" y="1439"/>
                    <a:pt x="823" y="1452"/>
                    <a:pt x="795" y="1452"/>
                  </a:cubicBezTo>
                  <a:cubicBezTo>
                    <a:pt x="776" y="1452"/>
                    <a:pt x="759" y="1447"/>
                    <a:pt x="746" y="1434"/>
                  </a:cubicBezTo>
                  <a:cubicBezTo>
                    <a:pt x="731" y="1418"/>
                    <a:pt x="725" y="1395"/>
                    <a:pt x="730" y="1370"/>
                  </a:cubicBezTo>
                  <a:cubicBezTo>
                    <a:pt x="732" y="1358"/>
                    <a:pt x="736" y="1346"/>
                    <a:pt x="742" y="1334"/>
                  </a:cubicBezTo>
                  <a:cubicBezTo>
                    <a:pt x="743" y="1333"/>
                    <a:pt x="744" y="1332"/>
                    <a:pt x="745" y="1330"/>
                  </a:cubicBezTo>
                  <a:cubicBezTo>
                    <a:pt x="747" y="1326"/>
                    <a:pt x="750" y="1321"/>
                    <a:pt x="753" y="1317"/>
                  </a:cubicBezTo>
                  <a:cubicBezTo>
                    <a:pt x="757" y="1311"/>
                    <a:pt x="762" y="1306"/>
                    <a:pt x="767" y="1300"/>
                  </a:cubicBezTo>
                  <a:lnTo>
                    <a:pt x="968" y="1100"/>
                  </a:lnTo>
                  <a:lnTo>
                    <a:pt x="928" y="1059"/>
                  </a:lnTo>
                  <a:lnTo>
                    <a:pt x="650" y="1337"/>
                  </a:lnTo>
                  <a:cubicBezTo>
                    <a:pt x="624" y="1363"/>
                    <a:pt x="593" y="1376"/>
                    <a:pt x="565" y="1376"/>
                  </a:cubicBezTo>
                  <a:cubicBezTo>
                    <a:pt x="546" y="1376"/>
                    <a:pt x="529" y="1370"/>
                    <a:pt x="516" y="1358"/>
                  </a:cubicBezTo>
                  <a:cubicBezTo>
                    <a:pt x="485" y="1327"/>
                    <a:pt x="495" y="1267"/>
                    <a:pt x="537" y="1224"/>
                  </a:cubicBezTo>
                  <a:lnTo>
                    <a:pt x="546" y="1215"/>
                  </a:lnTo>
                  <a:lnTo>
                    <a:pt x="553" y="1208"/>
                  </a:lnTo>
                  <a:lnTo>
                    <a:pt x="815" y="946"/>
                  </a:lnTo>
                  <a:lnTo>
                    <a:pt x="775" y="906"/>
                  </a:lnTo>
                  <a:lnTo>
                    <a:pt x="466" y="1215"/>
                  </a:lnTo>
                  <a:cubicBezTo>
                    <a:pt x="441" y="1240"/>
                    <a:pt x="409" y="1254"/>
                    <a:pt x="381" y="1254"/>
                  </a:cubicBezTo>
                  <a:cubicBezTo>
                    <a:pt x="362" y="1254"/>
                    <a:pt x="345" y="1248"/>
                    <a:pt x="332" y="1236"/>
                  </a:cubicBezTo>
                  <a:cubicBezTo>
                    <a:pt x="301" y="1205"/>
                    <a:pt x="311" y="1144"/>
                    <a:pt x="353" y="1102"/>
                  </a:cubicBezTo>
                  <a:lnTo>
                    <a:pt x="662" y="793"/>
                  </a:lnTo>
                  <a:lnTo>
                    <a:pt x="622" y="753"/>
                  </a:lnTo>
                  <a:lnTo>
                    <a:pt x="421" y="954"/>
                  </a:lnTo>
                  <a:cubicBezTo>
                    <a:pt x="395" y="979"/>
                    <a:pt x="363" y="993"/>
                    <a:pt x="335" y="993"/>
                  </a:cubicBezTo>
                  <a:cubicBezTo>
                    <a:pt x="317" y="993"/>
                    <a:pt x="300" y="987"/>
                    <a:pt x="287" y="975"/>
                  </a:cubicBezTo>
                  <a:cubicBezTo>
                    <a:pt x="277" y="965"/>
                    <a:pt x="272" y="952"/>
                    <a:pt x="270" y="939"/>
                  </a:cubicBezTo>
                  <a:cubicBezTo>
                    <a:pt x="268" y="928"/>
                    <a:pt x="269" y="916"/>
                    <a:pt x="272" y="904"/>
                  </a:cubicBezTo>
                  <a:cubicBezTo>
                    <a:pt x="272" y="903"/>
                    <a:pt x="272" y="901"/>
                    <a:pt x="273" y="900"/>
                  </a:cubicBezTo>
                  <a:cubicBezTo>
                    <a:pt x="274" y="897"/>
                    <a:pt x="275" y="894"/>
                    <a:pt x="276" y="890"/>
                  </a:cubicBezTo>
                  <a:cubicBezTo>
                    <a:pt x="277" y="886"/>
                    <a:pt x="279" y="882"/>
                    <a:pt x="281" y="878"/>
                  </a:cubicBezTo>
                  <a:cubicBezTo>
                    <a:pt x="282" y="876"/>
                    <a:pt x="283" y="874"/>
                    <a:pt x="284" y="872"/>
                  </a:cubicBezTo>
                  <a:cubicBezTo>
                    <a:pt x="287" y="868"/>
                    <a:pt x="289" y="864"/>
                    <a:pt x="292" y="860"/>
                  </a:cubicBezTo>
                  <a:cubicBezTo>
                    <a:pt x="293" y="859"/>
                    <a:pt x="294" y="857"/>
                    <a:pt x="295" y="856"/>
                  </a:cubicBezTo>
                  <a:cubicBezTo>
                    <a:pt x="299" y="851"/>
                    <a:pt x="303" y="846"/>
                    <a:pt x="307" y="841"/>
                  </a:cubicBezTo>
                  <a:lnTo>
                    <a:pt x="509" y="640"/>
                  </a:lnTo>
                  <a:lnTo>
                    <a:pt x="489" y="621"/>
                  </a:lnTo>
                  <a:cubicBezTo>
                    <a:pt x="479" y="611"/>
                    <a:pt x="471" y="599"/>
                    <a:pt x="466" y="586"/>
                  </a:cubicBezTo>
                  <a:lnTo>
                    <a:pt x="343" y="655"/>
                  </a:lnTo>
                  <a:cubicBezTo>
                    <a:pt x="325" y="666"/>
                    <a:pt x="304" y="671"/>
                    <a:pt x="284" y="671"/>
                  </a:cubicBezTo>
                  <a:cubicBezTo>
                    <a:pt x="248" y="671"/>
                    <a:pt x="214" y="654"/>
                    <a:pt x="195" y="625"/>
                  </a:cubicBezTo>
                  <a:cubicBezTo>
                    <a:pt x="165" y="578"/>
                    <a:pt x="184" y="516"/>
                    <a:pt x="236" y="487"/>
                  </a:cubicBezTo>
                  <a:lnTo>
                    <a:pt x="595" y="284"/>
                  </a:lnTo>
                  <a:cubicBezTo>
                    <a:pt x="606" y="298"/>
                    <a:pt x="620" y="311"/>
                    <a:pt x="636" y="322"/>
                  </a:cubicBezTo>
                  <a:lnTo>
                    <a:pt x="871" y="477"/>
                  </a:lnTo>
                  <a:cubicBezTo>
                    <a:pt x="941" y="524"/>
                    <a:pt x="1032" y="511"/>
                    <a:pt x="1073" y="449"/>
                  </a:cubicBezTo>
                  <a:cubicBezTo>
                    <a:pt x="1114" y="387"/>
                    <a:pt x="1091" y="298"/>
                    <a:pt x="1021" y="251"/>
                  </a:cubicBezTo>
                  <a:lnTo>
                    <a:pt x="848" y="137"/>
                  </a:lnTo>
                  <a:cubicBezTo>
                    <a:pt x="875" y="121"/>
                    <a:pt x="903" y="109"/>
                    <a:pt x="927" y="101"/>
                  </a:cubicBezTo>
                  <a:lnTo>
                    <a:pt x="942" y="96"/>
                  </a:lnTo>
                  <a:cubicBezTo>
                    <a:pt x="956" y="92"/>
                    <a:pt x="972" y="90"/>
                    <a:pt x="988" y="90"/>
                  </a:cubicBezTo>
                  <a:cubicBezTo>
                    <a:pt x="1037" y="90"/>
                    <a:pt x="1091" y="109"/>
                    <a:pt x="1123" y="141"/>
                  </a:cubicBezTo>
                  <a:lnTo>
                    <a:pt x="1484" y="502"/>
                  </a:lnTo>
                  <a:cubicBezTo>
                    <a:pt x="1526" y="544"/>
                    <a:pt x="1545" y="625"/>
                    <a:pt x="1527" y="6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TextBox 6"/>
          <p:cNvSpPr txBox="1"/>
          <p:nvPr/>
        </p:nvSpPr>
        <p:spPr>
          <a:xfrm>
            <a:off x="851108" y="4123554"/>
            <a:ext cx="2529868" cy="584775"/>
          </a:xfrm>
          <a:prstGeom prst="rect">
            <a:avLst/>
          </a:prstGeom>
          <a:solidFill>
            <a:schemeClr val="tx1"/>
          </a:solidFill>
        </p:spPr>
        <p:txBody>
          <a:bodyPr wrap="square" rtlCol="0">
            <a:spAutoFit/>
          </a:bodyPr>
          <a:lstStyle/>
          <a:p>
            <a:pPr algn="ctr"/>
            <a:r>
              <a:rPr lang="zh-CN" altLang="en-US" sz="3200" dirty="0" smtClean="0">
                <a:solidFill>
                  <a:schemeClr val="accent2"/>
                </a:solidFill>
                <a:latin typeface="微软雅黑"/>
                <a:ea typeface="微软雅黑"/>
              </a:rPr>
              <a:t>行业趋势</a:t>
            </a:r>
            <a:endParaRPr lang="zh-CN" altLang="en-US" sz="3200" dirty="0">
              <a:solidFill>
                <a:schemeClr val="accent2"/>
              </a:solidFill>
              <a:latin typeface="微软雅黑"/>
              <a:ea typeface="微软雅黑"/>
            </a:endParaRPr>
          </a:p>
        </p:txBody>
      </p:sp>
      <p:sp>
        <p:nvSpPr>
          <p:cNvPr id="9" name="椭圆 8"/>
          <p:cNvSpPr/>
          <p:nvPr/>
        </p:nvSpPr>
        <p:spPr bwMode="auto">
          <a:xfrm>
            <a:off x="3533819" y="904605"/>
            <a:ext cx="504056" cy="504056"/>
          </a:xfrm>
          <a:prstGeom prst="ellipse">
            <a:avLst/>
          </a:prstGeom>
          <a:solidFill>
            <a:schemeClr val="bg2"/>
          </a:solidFill>
          <a:ln w="9525"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sz="2200" b="1" dirty="0" smtClean="0">
                <a:solidFill>
                  <a:schemeClr val="accent2"/>
                </a:solidFill>
                <a:latin typeface="+mn-ea"/>
                <a:ea typeface="+mn-ea"/>
              </a:rPr>
              <a:t>2</a:t>
            </a:r>
            <a:endParaRPr kumimoji="0" lang="zh-CN" altLang="en-US" sz="2200" b="1" i="0" u="none" strike="noStrike" cap="none" normalizeH="0" baseline="0" dirty="0" smtClean="0">
              <a:ln>
                <a:noFill/>
              </a:ln>
              <a:solidFill>
                <a:schemeClr val="accent2"/>
              </a:solidFill>
              <a:effectLst/>
              <a:latin typeface="+mn-ea"/>
              <a:ea typeface="+mn-ea"/>
            </a:endParaRPr>
          </a:p>
        </p:txBody>
      </p:sp>
      <p:sp>
        <p:nvSpPr>
          <p:cNvPr id="12" name="TextBox 11"/>
          <p:cNvSpPr txBox="1"/>
          <p:nvPr/>
        </p:nvSpPr>
        <p:spPr>
          <a:xfrm>
            <a:off x="4154165" y="905455"/>
            <a:ext cx="7560840" cy="5693866"/>
          </a:xfrm>
          <a:prstGeom prst="rect">
            <a:avLst/>
          </a:prstGeom>
          <a:noFill/>
        </p:spPr>
        <p:txBody>
          <a:bodyPr wrap="square" rtlCol="0">
            <a:spAutoFit/>
          </a:bodyPr>
          <a:lstStyle/>
          <a:p>
            <a:r>
              <a:rPr lang="zh-CN" altLang="en-US" sz="2400" dirty="0" smtClean="0">
                <a:solidFill>
                  <a:schemeClr val="accent1"/>
                </a:solidFill>
                <a:latin typeface="微软雅黑" pitchFamily="34" charset="-122"/>
                <a:ea typeface="微软雅黑" pitchFamily="34" charset="-122"/>
              </a:rPr>
              <a:t>       </a:t>
            </a:r>
            <a:r>
              <a:rPr lang="zh-CN" altLang="en-US" sz="2800" dirty="0">
                <a:solidFill>
                  <a:schemeClr val="accent1"/>
                </a:solidFill>
                <a:latin typeface="微软雅黑" pitchFamily="34" charset="-122"/>
                <a:ea typeface="微软雅黑" pitchFamily="34" charset="-122"/>
              </a:rPr>
              <a:t>纵观世界安保业史，行业都是因为国家经济的超速发展，社会犯罪的急剧增多和警力的严重不足而兴起。后期安保业的发展日趋成熟，已然成为国家、社会中一个规模宏大的行业，在人力、财力、物力上都已接近或超过了政府警察机构的水平。</a:t>
            </a:r>
            <a:endParaRPr lang="en-US" altLang="zh-CN" sz="2800" dirty="0">
              <a:solidFill>
                <a:schemeClr val="accent1"/>
              </a:solidFill>
              <a:latin typeface="微软雅黑" pitchFamily="34" charset="-122"/>
              <a:ea typeface="微软雅黑" pitchFamily="34" charset="-122"/>
            </a:endParaRPr>
          </a:p>
          <a:p>
            <a:r>
              <a:rPr lang="zh-CN" altLang="en-US" sz="2800" dirty="0">
                <a:solidFill>
                  <a:schemeClr val="accent1"/>
                </a:solidFill>
                <a:latin typeface="微软雅黑" pitchFamily="34" charset="-122"/>
                <a:ea typeface="微软雅黑" pitchFamily="34" charset="-122"/>
              </a:rPr>
              <a:t>       国外安保业是随着资本主义的不断发展而成长起来的，究其原因在于越来越多的资本集中到少数资本家手中，而现有的国家力量不能全方位无死角的提供安全保护，所以私人安保业也就应运而生。如美国诞生的世界上第一家安保公司，其担当的职责便是巡逻防控，保护英国殖民者的利益。</a:t>
            </a:r>
          </a:p>
        </p:txBody>
      </p:sp>
    </p:spTree>
    <p:extLst>
      <p:ext uri="{BB962C8B-B14F-4D97-AF65-F5344CB8AC3E}">
        <p14:creationId xmlns:p14="http://schemas.microsoft.com/office/powerpoint/2010/main" val="2437675482"/>
      </p:ext>
    </p:extLst>
  </p:cSld>
  <p:clrMapOvr>
    <a:masterClrMapping/>
  </p:clrMapOvr>
  <mc:AlternateContent xmlns:mc="http://schemas.openxmlformats.org/markup-compatibility/2006" xmlns:p14="http://schemas.microsoft.com/office/powerpoint/2010/main">
    <mc:Choice Requires="p14">
      <p:transition spd="slow" p14:dur="800" advTm="6532">
        <p14:doors dir="vert"/>
      </p:transition>
    </mc:Choice>
    <mc:Fallback xmlns="">
      <p:transition spd="slow" advTm="653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par>
                          <p:cTn id="12" fill="hold">
                            <p:stCondLst>
                              <p:cond delay="640"/>
                            </p:stCondLst>
                            <p:childTnLst>
                              <p:par>
                                <p:cTn id="13" presetID="52"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Scale>
                                      <p:cBhvr>
                                        <p:cTn id="15"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 dur="1000" decel="50000" fill="hold">
                                          <p:stCondLst>
                                            <p:cond delay="0"/>
                                          </p:stCondLst>
                                        </p:cTn>
                                        <p:tgtEl>
                                          <p:spTgt spid="4"/>
                                        </p:tgtEl>
                                        <p:attrNameLst>
                                          <p:attrName>ppt_x</p:attrName>
                                          <p:attrName>ppt_y</p:attrName>
                                        </p:attrNameLst>
                                      </p:cBhvr>
                                    </p:animMotion>
                                    <p:animEffect transition="in" filter="fade">
                                      <p:cBhvr>
                                        <p:cTn id="17" dur="1000"/>
                                        <p:tgtEl>
                                          <p:spTgt spid="4"/>
                                        </p:tgtEl>
                                      </p:cBhvr>
                                    </p:animEffect>
                                  </p:childTnLst>
                                </p:cTn>
                              </p:par>
                            </p:childTnLst>
                          </p:cTn>
                        </p:par>
                        <p:par>
                          <p:cTn id="18" fill="hold">
                            <p:stCondLst>
                              <p:cond delay="164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par>
                                <p:cTn id="22" presetID="2" presetClass="entr" presetSubtype="12" fill="hold" grpId="0" nodeType="withEffect">
                                  <p:stCondLst>
                                    <p:cond delay="1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2" presetClass="entr" presetSubtype="8" fill="hold" grpId="0" nodeType="withEffect">
                                  <p:stCondLst>
                                    <p:cond delay="10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7" grpId="0" animBg="1"/>
      <p:bldP spid="9"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4"/>
            <a:ext cx="5042228" cy="5232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a:ea typeface="微软雅黑"/>
              </a:rPr>
              <a:t>1.3 </a:t>
            </a:r>
            <a:r>
              <a:rPr lang="zh-CN" altLang="en-US" sz="2800" dirty="0">
                <a:solidFill>
                  <a:schemeClr val="accent2"/>
                </a:solidFill>
                <a:latin typeface="微软雅黑"/>
                <a:ea typeface="微软雅黑"/>
              </a:rPr>
              <a:t>行业趋势</a:t>
            </a:r>
          </a:p>
        </p:txBody>
      </p:sp>
      <p:sp>
        <p:nvSpPr>
          <p:cNvPr id="56" name="TextBox 55"/>
          <p:cNvSpPr txBox="1"/>
          <p:nvPr/>
        </p:nvSpPr>
        <p:spPr>
          <a:xfrm>
            <a:off x="140263" y="106179"/>
            <a:ext cx="1064260" cy="400110"/>
          </a:xfrm>
          <a:prstGeom prst="rect">
            <a:avLst/>
          </a:prstGeom>
          <a:noFill/>
        </p:spPr>
        <p:txBody>
          <a:bodyPr wrap="square" rtlCol="0">
            <a:spAutoFit/>
          </a:bodyPr>
          <a:lstStyle/>
          <a:p>
            <a:pPr algn="r"/>
            <a:r>
              <a:rPr lang="en-US" altLang="zh-CN" sz="2000" dirty="0" smtClean="0">
                <a:solidFill>
                  <a:schemeClr val="accent2"/>
                </a:solidFill>
              </a:rPr>
              <a:t>Part </a:t>
            </a:r>
            <a:r>
              <a:rPr lang="en-US" altLang="zh-CN" dirty="0">
                <a:solidFill>
                  <a:schemeClr val="accent2"/>
                </a:solidFill>
              </a:rPr>
              <a:t>1</a:t>
            </a:r>
            <a:r>
              <a:rPr lang="en-US" altLang="zh-CN" dirty="0" smtClean="0">
                <a:solidFill>
                  <a:schemeClr val="accent2"/>
                </a:solidFill>
              </a:rPr>
              <a:t> </a:t>
            </a:r>
            <a:endParaRPr lang="zh-CN" altLang="en-US" dirty="0">
              <a:solidFill>
                <a:schemeClr val="accent2"/>
              </a:solidFill>
            </a:endParaRPr>
          </a:p>
        </p:txBody>
      </p:sp>
      <p:grpSp>
        <p:nvGrpSpPr>
          <p:cNvPr id="4" name="组合 3"/>
          <p:cNvGrpSpPr/>
          <p:nvPr/>
        </p:nvGrpSpPr>
        <p:grpSpPr>
          <a:xfrm>
            <a:off x="824314" y="1408661"/>
            <a:ext cx="2521365" cy="2521366"/>
            <a:chOff x="1131888" y="1470025"/>
            <a:chExt cx="2098675" cy="2098676"/>
          </a:xfrm>
        </p:grpSpPr>
        <p:sp>
          <p:nvSpPr>
            <p:cNvPr id="5" name="Oval 9"/>
            <p:cNvSpPr>
              <a:spLocks noChangeArrowheads="1"/>
            </p:cNvSpPr>
            <p:nvPr/>
          </p:nvSpPr>
          <p:spPr bwMode="auto">
            <a:xfrm>
              <a:off x="1131888" y="1470025"/>
              <a:ext cx="2098675" cy="2098676"/>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12"/>
            <p:cNvSpPr>
              <a:spLocks noEditPoints="1"/>
            </p:cNvSpPr>
            <p:nvPr/>
          </p:nvSpPr>
          <p:spPr bwMode="auto">
            <a:xfrm>
              <a:off x="1463804" y="1860708"/>
              <a:ext cx="1469769" cy="1380808"/>
            </a:xfrm>
            <a:custGeom>
              <a:avLst/>
              <a:gdLst>
                <a:gd name="T0" fmla="*/ 988 w 1615"/>
                <a:gd name="T1" fmla="*/ 25 h 1518"/>
                <a:gd name="T2" fmla="*/ 787 w 1615"/>
                <a:gd name="T3" fmla="*/ 96 h 1518"/>
                <a:gd name="T4" fmla="*/ 604 w 1615"/>
                <a:gd name="T5" fmla="*/ 17 h 1518"/>
                <a:gd name="T6" fmla="*/ 19 w 1615"/>
                <a:gd name="T7" fmla="*/ 603 h 1518"/>
                <a:gd name="T8" fmla="*/ 210 w 1615"/>
                <a:gd name="T9" fmla="*/ 879 h 1518"/>
                <a:gd name="T10" fmla="*/ 307 w 1615"/>
                <a:gd name="T11" fmla="*/ 1056 h 1518"/>
                <a:gd name="T12" fmla="*/ 433 w 1615"/>
                <a:gd name="T13" fmla="*/ 1311 h 1518"/>
                <a:gd name="T14" fmla="*/ 664 w 1615"/>
                <a:gd name="T15" fmla="*/ 1410 h 1518"/>
                <a:gd name="T16" fmla="*/ 926 w 1615"/>
                <a:gd name="T17" fmla="*/ 1460 h 1518"/>
                <a:gd name="T18" fmla="*/ 1029 w 1615"/>
                <a:gd name="T19" fmla="*/ 1421 h 1518"/>
                <a:gd name="T20" fmla="*/ 1190 w 1615"/>
                <a:gd name="T21" fmla="*/ 1311 h 1518"/>
                <a:gd name="T22" fmla="*/ 1228 w 1615"/>
                <a:gd name="T23" fmla="*/ 1158 h 1518"/>
                <a:gd name="T24" fmla="*/ 1353 w 1615"/>
                <a:gd name="T25" fmla="*/ 1142 h 1518"/>
                <a:gd name="T26" fmla="*/ 1395 w 1615"/>
                <a:gd name="T27" fmla="*/ 991 h 1518"/>
                <a:gd name="T28" fmla="*/ 1536 w 1615"/>
                <a:gd name="T29" fmla="*/ 849 h 1518"/>
                <a:gd name="T30" fmla="*/ 1589 w 1615"/>
                <a:gd name="T31" fmla="*/ 703 h 1518"/>
                <a:gd name="T32" fmla="*/ 1527 w 1615"/>
                <a:gd name="T33" fmla="*/ 683 h 1518"/>
                <a:gd name="T34" fmla="*/ 1460 w 1615"/>
                <a:gd name="T35" fmla="*/ 722 h 1518"/>
                <a:gd name="T36" fmla="*/ 1282 w 1615"/>
                <a:gd name="T37" fmla="*/ 829 h 1518"/>
                <a:gd name="T38" fmla="*/ 1286 w 1615"/>
                <a:gd name="T39" fmla="*/ 844 h 1518"/>
                <a:gd name="T40" fmla="*/ 1108 w 1615"/>
                <a:gd name="T41" fmla="*/ 950 h 1518"/>
                <a:gd name="T42" fmla="*/ 1160 w 1615"/>
                <a:gd name="T43" fmla="*/ 1044 h 1518"/>
                <a:gd name="T44" fmla="*/ 982 w 1615"/>
                <a:gd name="T45" fmla="*/ 1151 h 1518"/>
                <a:gd name="T46" fmla="*/ 1029 w 1615"/>
                <a:gd name="T47" fmla="*/ 1235 h 1518"/>
                <a:gd name="T48" fmla="*/ 851 w 1615"/>
                <a:gd name="T49" fmla="*/ 1341 h 1518"/>
                <a:gd name="T50" fmla="*/ 880 w 1615"/>
                <a:gd name="T51" fmla="*/ 1414 h 1518"/>
                <a:gd name="T52" fmla="*/ 730 w 1615"/>
                <a:gd name="T53" fmla="*/ 1370 h 1518"/>
                <a:gd name="T54" fmla="*/ 753 w 1615"/>
                <a:gd name="T55" fmla="*/ 1317 h 1518"/>
                <a:gd name="T56" fmla="*/ 928 w 1615"/>
                <a:gd name="T57" fmla="*/ 1059 h 1518"/>
                <a:gd name="T58" fmla="*/ 516 w 1615"/>
                <a:gd name="T59" fmla="*/ 1358 h 1518"/>
                <a:gd name="T60" fmla="*/ 553 w 1615"/>
                <a:gd name="T61" fmla="*/ 1208 h 1518"/>
                <a:gd name="T62" fmla="*/ 466 w 1615"/>
                <a:gd name="T63" fmla="*/ 1215 h 1518"/>
                <a:gd name="T64" fmla="*/ 353 w 1615"/>
                <a:gd name="T65" fmla="*/ 1102 h 1518"/>
                <a:gd name="T66" fmla="*/ 421 w 1615"/>
                <a:gd name="T67" fmla="*/ 954 h 1518"/>
                <a:gd name="T68" fmla="*/ 270 w 1615"/>
                <a:gd name="T69" fmla="*/ 939 h 1518"/>
                <a:gd name="T70" fmla="*/ 276 w 1615"/>
                <a:gd name="T71" fmla="*/ 890 h 1518"/>
                <a:gd name="T72" fmla="*/ 292 w 1615"/>
                <a:gd name="T73" fmla="*/ 860 h 1518"/>
                <a:gd name="T74" fmla="*/ 509 w 1615"/>
                <a:gd name="T75" fmla="*/ 640 h 1518"/>
                <a:gd name="T76" fmla="*/ 343 w 1615"/>
                <a:gd name="T77" fmla="*/ 655 h 1518"/>
                <a:gd name="T78" fmla="*/ 236 w 1615"/>
                <a:gd name="T79" fmla="*/ 487 h 1518"/>
                <a:gd name="T80" fmla="*/ 871 w 1615"/>
                <a:gd name="T81" fmla="*/ 477 h 1518"/>
                <a:gd name="T82" fmla="*/ 848 w 1615"/>
                <a:gd name="T83" fmla="*/ 137 h 1518"/>
                <a:gd name="T84" fmla="*/ 988 w 1615"/>
                <a:gd name="T85" fmla="*/ 90 h 1518"/>
                <a:gd name="T86" fmla="*/ 1527 w 1615"/>
                <a:gd name="T87" fmla="*/ 683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15" h="1518">
                  <a:moveTo>
                    <a:pt x="1530" y="456"/>
                  </a:moveTo>
                  <a:lnTo>
                    <a:pt x="1169" y="95"/>
                  </a:lnTo>
                  <a:cubicBezTo>
                    <a:pt x="1126" y="52"/>
                    <a:pt x="1056" y="25"/>
                    <a:pt x="988" y="25"/>
                  </a:cubicBezTo>
                  <a:cubicBezTo>
                    <a:pt x="964" y="25"/>
                    <a:pt x="943" y="28"/>
                    <a:pt x="922" y="34"/>
                  </a:cubicBezTo>
                  <a:lnTo>
                    <a:pt x="907" y="39"/>
                  </a:lnTo>
                  <a:cubicBezTo>
                    <a:pt x="871" y="50"/>
                    <a:pt x="828" y="71"/>
                    <a:pt x="787" y="96"/>
                  </a:cubicBezTo>
                  <a:lnTo>
                    <a:pt x="786" y="96"/>
                  </a:lnTo>
                  <a:cubicBezTo>
                    <a:pt x="715" y="65"/>
                    <a:pt x="649" y="31"/>
                    <a:pt x="619" y="22"/>
                  </a:cubicBezTo>
                  <a:lnTo>
                    <a:pt x="604" y="17"/>
                  </a:lnTo>
                  <a:cubicBezTo>
                    <a:pt x="547" y="0"/>
                    <a:pt x="465" y="20"/>
                    <a:pt x="423" y="62"/>
                  </a:cubicBezTo>
                  <a:lnTo>
                    <a:pt x="62" y="423"/>
                  </a:lnTo>
                  <a:cubicBezTo>
                    <a:pt x="20" y="465"/>
                    <a:pt x="0" y="546"/>
                    <a:pt x="19" y="603"/>
                  </a:cubicBezTo>
                  <a:lnTo>
                    <a:pt x="26" y="625"/>
                  </a:lnTo>
                  <a:cubicBezTo>
                    <a:pt x="45" y="682"/>
                    <a:pt x="94" y="763"/>
                    <a:pt x="137" y="805"/>
                  </a:cubicBezTo>
                  <a:lnTo>
                    <a:pt x="210" y="879"/>
                  </a:lnTo>
                  <a:cubicBezTo>
                    <a:pt x="195" y="931"/>
                    <a:pt x="204" y="984"/>
                    <a:pt x="241" y="1021"/>
                  </a:cubicBezTo>
                  <a:cubicBezTo>
                    <a:pt x="259" y="1039"/>
                    <a:pt x="282" y="1051"/>
                    <a:pt x="307" y="1056"/>
                  </a:cubicBezTo>
                  <a:lnTo>
                    <a:pt x="307" y="1056"/>
                  </a:lnTo>
                  <a:cubicBezTo>
                    <a:pt x="238" y="1125"/>
                    <a:pt x="228" y="1224"/>
                    <a:pt x="286" y="1282"/>
                  </a:cubicBezTo>
                  <a:cubicBezTo>
                    <a:pt x="310" y="1306"/>
                    <a:pt x="344" y="1320"/>
                    <a:pt x="381" y="1320"/>
                  </a:cubicBezTo>
                  <a:cubicBezTo>
                    <a:pt x="398" y="1320"/>
                    <a:pt x="415" y="1316"/>
                    <a:pt x="433" y="1311"/>
                  </a:cubicBezTo>
                  <a:cubicBezTo>
                    <a:pt x="433" y="1347"/>
                    <a:pt x="446" y="1380"/>
                    <a:pt x="470" y="1404"/>
                  </a:cubicBezTo>
                  <a:cubicBezTo>
                    <a:pt x="494" y="1428"/>
                    <a:pt x="528" y="1442"/>
                    <a:pt x="565" y="1442"/>
                  </a:cubicBezTo>
                  <a:cubicBezTo>
                    <a:pt x="599" y="1442"/>
                    <a:pt x="634" y="1430"/>
                    <a:pt x="664" y="1410"/>
                  </a:cubicBezTo>
                  <a:cubicBezTo>
                    <a:pt x="669" y="1436"/>
                    <a:pt x="681" y="1461"/>
                    <a:pt x="700" y="1480"/>
                  </a:cubicBezTo>
                  <a:cubicBezTo>
                    <a:pt x="725" y="1504"/>
                    <a:pt x="758" y="1518"/>
                    <a:pt x="795" y="1518"/>
                  </a:cubicBezTo>
                  <a:cubicBezTo>
                    <a:pt x="841" y="1518"/>
                    <a:pt x="889" y="1496"/>
                    <a:pt x="926" y="1460"/>
                  </a:cubicBezTo>
                  <a:lnTo>
                    <a:pt x="946" y="1440"/>
                  </a:lnTo>
                  <a:cubicBezTo>
                    <a:pt x="969" y="1445"/>
                    <a:pt x="994" y="1442"/>
                    <a:pt x="1016" y="1429"/>
                  </a:cubicBezTo>
                  <a:lnTo>
                    <a:pt x="1029" y="1421"/>
                  </a:lnTo>
                  <a:cubicBezTo>
                    <a:pt x="1066" y="1398"/>
                    <a:pt x="1083" y="1354"/>
                    <a:pt x="1072" y="1314"/>
                  </a:cubicBezTo>
                  <a:lnTo>
                    <a:pt x="1082" y="1304"/>
                  </a:lnTo>
                  <a:cubicBezTo>
                    <a:pt x="1112" y="1328"/>
                    <a:pt x="1155" y="1332"/>
                    <a:pt x="1190" y="1311"/>
                  </a:cubicBezTo>
                  <a:lnTo>
                    <a:pt x="1203" y="1303"/>
                  </a:lnTo>
                  <a:cubicBezTo>
                    <a:pt x="1249" y="1276"/>
                    <a:pt x="1263" y="1217"/>
                    <a:pt x="1236" y="1172"/>
                  </a:cubicBezTo>
                  <a:lnTo>
                    <a:pt x="1228" y="1158"/>
                  </a:lnTo>
                  <a:lnTo>
                    <a:pt x="1238" y="1148"/>
                  </a:lnTo>
                  <a:cubicBezTo>
                    <a:pt x="1268" y="1167"/>
                    <a:pt x="1307" y="1169"/>
                    <a:pt x="1340" y="1150"/>
                  </a:cubicBezTo>
                  <a:lnTo>
                    <a:pt x="1353" y="1142"/>
                  </a:lnTo>
                  <a:cubicBezTo>
                    <a:pt x="1399" y="1115"/>
                    <a:pt x="1413" y="1056"/>
                    <a:pt x="1386" y="1010"/>
                  </a:cubicBezTo>
                  <a:lnTo>
                    <a:pt x="1382" y="1004"/>
                  </a:lnTo>
                  <a:lnTo>
                    <a:pt x="1395" y="991"/>
                  </a:lnTo>
                  <a:cubicBezTo>
                    <a:pt x="1424" y="1006"/>
                    <a:pt x="1460" y="1007"/>
                    <a:pt x="1490" y="989"/>
                  </a:cubicBezTo>
                  <a:lnTo>
                    <a:pt x="1504" y="981"/>
                  </a:lnTo>
                  <a:cubicBezTo>
                    <a:pt x="1549" y="954"/>
                    <a:pt x="1564" y="894"/>
                    <a:pt x="1536" y="849"/>
                  </a:cubicBezTo>
                  <a:lnTo>
                    <a:pt x="1528" y="835"/>
                  </a:lnTo>
                  <a:cubicBezTo>
                    <a:pt x="1551" y="798"/>
                    <a:pt x="1571" y="758"/>
                    <a:pt x="1582" y="724"/>
                  </a:cubicBezTo>
                  <a:lnTo>
                    <a:pt x="1589" y="703"/>
                  </a:lnTo>
                  <a:cubicBezTo>
                    <a:pt x="1615" y="622"/>
                    <a:pt x="1590" y="516"/>
                    <a:pt x="1530" y="456"/>
                  </a:cubicBezTo>
                  <a:close/>
                  <a:moveTo>
                    <a:pt x="1527" y="683"/>
                  </a:moveTo>
                  <a:lnTo>
                    <a:pt x="1527" y="683"/>
                  </a:lnTo>
                  <a:lnTo>
                    <a:pt x="1520" y="704"/>
                  </a:lnTo>
                  <a:cubicBezTo>
                    <a:pt x="1513" y="724"/>
                    <a:pt x="1503" y="748"/>
                    <a:pt x="1490" y="771"/>
                  </a:cubicBezTo>
                  <a:lnTo>
                    <a:pt x="1460" y="722"/>
                  </a:lnTo>
                  <a:cubicBezTo>
                    <a:pt x="1433" y="677"/>
                    <a:pt x="1374" y="662"/>
                    <a:pt x="1328" y="689"/>
                  </a:cubicBezTo>
                  <a:lnTo>
                    <a:pt x="1315" y="697"/>
                  </a:lnTo>
                  <a:cubicBezTo>
                    <a:pt x="1270" y="724"/>
                    <a:pt x="1255" y="784"/>
                    <a:pt x="1282" y="829"/>
                  </a:cubicBezTo>
                  <a:lnTo>
                    <a:pt x="1351" y="943"/>
                  </a:lnTo>
                  <a:lnTo>
                    <a:pt x="1348" y="946"/>
                  </a:lnTo>
                  <a:lnTo>
                    <a:pt x="1286" y="844"/>
                  </a:lnTo>
                  <a:cubicBezTo>
                    <a:pt x="1259" y="798"/>
                    <a:pt x="1200" y="783"/>
                    <a:pt x="1154" y="811"/>
                  </a:cubicBezTo>
                  <a:lnTo>
                    <a:pt x="1141" y="819"/>
                  </a:lnTo>
                  <a:cubicBezTo>
                    <a:pt x="1096" y="846"/>
                    <a:pt x="1081" y="905"/>
                    <a:pt x="1108" y="950"/>
                  </a:cubicBezTo>
                  <a:lnTo>
                    <a:pt x="1196" y="1097"/>
                  </a:lnTo>
                  <a:lnTo>
                    <a:pt x="1193" y="1100"/>
                  </a:lnTo>
                  <a:lnTo>
                    <a:pt x="1160" y="1044"/>
                  </a:lnTo>
                  <a:cubicBezTo>
                    <a:pt x="1133" y="999"/>
                    <a:pt x="1073" y="984"/>
                    <a:pt x="1028" y="1011"/>
                  </a:cubicBezTo>
                  <a:lnTo>
                    <a:pt x="1015" y="1020"/>
                  </a:lnTo>
                  <a:cubicBezTo>
                    <a:pt x="970" y="1047"/>
                    <a:pt x="955" y="1106"/>
                    <a:pt x="982" y="1151"/>
                  </a:cubicBezTo>
                  <a:lnTo>
                    <a:pt x="1042" y="1251"/>
                  </a:lnTo>
                  <a:lnTo>
                    <a:pt x="1040" y="1253"/>
                  </a:lnTo>
                  <a:lnTo>
                    <a:pt x="1029" y="1235"/>
                  </a:lnTo>
                  <a:cubicBezTo>
                    <a:pt x="1002" y="1189"/>
                    <a:pt x="943" y="1175"/>
                    <a:pt x="898" y="1202"/>
                  </a:cubicBezTo>
                  <a:lnTo>
                    <a:pt x="884" y="1210"/>
                  </a:lnTo>
                  <a:cubicBezTo>
                    <a:pt x="839" y="1237"/>
                    <a:pt x="824" y="1296"/>
                    <a:pt x="851" y="1341"/>
                  </a:cubicBezTo>
                  <a:lnTo>
                    <a:pt x="884" y="1396"/>
                  </a:lnTo>
                  <a:cubicBezTo>
                    <a:pt x="886" y="1399"/>
                    <a:pt x="888" y="1401"/>
                    <a:pt x="890" y="1404"/>
                  </a:cubicBezTo>
                  <a:lnTo>
                    <a:pt x="880" y="1414"/>
                  </a:lnTo>
                  <a:cubicBezTo>
                    <a:pt x="855" y="1439"/>
                    <a:pt x="823" y="1452"/>
                    <a:pt x="795" y="1452"/>
                  </a:cubicBezTo>
                  <a:cubicBezTo>
                    <a:pt x="776" y="1452"/>
                    <a:pt x="759" y="1447"/>
                    <a:pt x="746" y="1434"/>
                  </a:cubicBezTo>
                  <a:cubicBezTo>
                    <a:pt x="731" y="1418"/>
                    <a:pt x="725" y="1395"/>
                    <a:pt x="730" y="1370"/>
                  </a:cubicBezTo>
                  <a:cubicBezTo>
                    <a:pt x="732" y="1358"/>
                    <a:pt x="736" y="1346"/>
                    <a:pt x="742" y="1334"/>
                  </a:cubicBezTo>
                  <a:cubicBezTo>
                    <a:pt x="743" y="1333"/>
                    <a:pt x="744" y="1332"/>
                    <a:pt x="745" y="1330"/>
                  </a:cubicBezTo>
                  <a:cubicBezTo>
                    <a:pt x="747" y="1326"/>
                    <a:pt x="750" y="1321"/>
                    <a:pt x="753" y="1317"/>
                  </a:cubicBezTo>
                  <a:cubicBezTo>
                    <a:pt x="757" y="1311"/>
                    <a:pt x="762" y="1306"/>
                    <a:pt x="767" y="1300"/>
                  </a:cubicBezTo>
                  <a:lnTo>
                    <a:pt x="968" y="1100"/>
                  </a:lnTo>
                  <a:lnTo>
                    <a:pt x="928" y="1059"/>
                  </a:lnTo>
                  <a:lnTo>
                    <a:pt x="650" y="1337"/>
                  </a:lnTo>
                  <a:cubicBezTo>
                    <a:pt x="624" y="1363"/>
                    <a:pt x="593" y="1376"/>
                    <a:pt x="565" y="1376"/>
                  </a:cubicBezTo>
                  <a:cubicBezTo>
                    <a:pt x="546" y="1376"/>
                    <a:pt x="529" y="1370"/>
                    <a:pt x="516" y="1358"/>
                  </a:cubicBezTo>
                  <a:cubicBezTo>
                    <a:pt x="485" y="1327"/>
                    <a:pt x="495" y="1267"/>
                    <a:pt x="537" y="1224"/>
                  </a:cubicBezTo>
                  <a:lnTo>
                    <a:pt x="546" y="1215"/>
                  </a:lnTo>
                  <a:lnTo>
                    <a:pt x="553" y="1208"/>
                  </a:lnTo>
                  <a:lnTo>
                    <a:pt x="815" y="946"/>
                  </a:lnTo>
                  <a:lnTo>
                    <a:pt x="775" y="906"/>
                  </a:lnTo>
                  <a:lnTo>
                    <a:pt x="466" y="1215"/>
                  </a:lnTo>
                  <a:cubicBezTo>
                    <a:pt x="441" y="1240"/>
                    <a:pt x="409" y="1254"/>
                    <a:pt x="381" y="1254"/>
                  </a:cubicBezTo>
                  <a:cubicBezTo>
                    <a:pt x="362" y="1254"/>
                    <a:pt x="345" y="1248"/>
                    <a:pt x="332" y="1236"/>
                  </a:cubicBezTo>
                  <a:cubicBezTo>
                    <a:pt x="301" y="1205"/>
                    <a:pt x="311" y="1144"/>
                    <a:pt x="353" y="1102"/>
                  </a:cubicBezTo>
                  <a:lnTo>
                    <a:pt x="662" y="793"/>
                  </a:lnTo>
                  <a:lnTo>
                    <a:pt x="622" y="753"/>
                  </a:lnTo>
                  <a:lnTo>
                    <a:pt x="421" y="954"/>
                  </a:lnTo>
                  <a:cubicBezTo>
                    <a:pt x="395" y="979"/>
                    <a:pt x="363" y="993"/>
                    <a:pt x="335" y="993"/>
                  </a:cubicBezTo>
                  <a:cubicBezTo>
                    <a:pt x="317" y="993"/>
                    <a:pt x="300" y="987"/>
                    <a:pt x="287" y="975"/>
                  </a:cubicBezTo>
                  <a:cubicBezTo>
                    <a:pt x="277" y="965"/>
                    <a:pt x="272" y="952"/>
                    <a:pt x="270" y="939"/>
                  </a:cubicBezTo>
                  <a:cubicBezTo>
                    <a:pt x="268" y="928"/>
                    <a:pt x="269" y="916"/>
                    <a:pt x="272" y="904"/>
                  </a:cubicBezTo>
                  <a:cubicBezTo>
                    <a:pt x="272" y="903"/>
                    <a:pt x="272" y="901"/>
                    <a:pt x="273" y="900"/>
                  </a:cubicBezTo>
                  <a:cubicBezTo>
                    <a:pt x="274" y="897"/>
                    <a:pt x="275" y="894"/>
                    <a:pt x="276" y="890"/>
                  </a:cubicBezTo>
                  <a:cubicBezTo>
                    <a:pt x="277" y="886"/>
                    <a:pt x="279" y="882"/>
                    <a:pt x="281" y="878"/>
                  </a:cubicBezTo>
                  <a:cubicBezTo>
                    <a:pt x="282" y="876"/>
                    <a:pt x="283" y="874"/>
                    <a:pt x="284" y="872"/>
                  </a:cubicBezTo>
                  <a:cubicBezTo>
                    <a:pt x="287" y="868"/>
                    <a:pt x="289" y="864"/>
                    <a:pt x="292" y="860"/>
                  </a:cubicBezTo>
                  <a:cubicBezTo>
                    <a:pt x="293" y="859"/>
                    <a:pt x="294" y="857"/>
                    <a:pt x="295" y="856"/>
                  </a:cubicBezTo>
                  <a:cubicBezTo>
                    <a:pt x="299" y="851"/>
                    <a:pt x="303" y="846"/>
                    <a:pt x="307" y="841"/>
                  </a:cubicBezTo>
                  <a:lnTo>
                    <a:pt x="509" y="640"/>
                  </a:lnTo>
                  <a:lnTo>
                    <a:pt x="489" y="621"/>
                  </a:lnTo>
                  <a:cubicBezTo>
                    <a:pt x="479" y="611"/>
                    <a:pt x="471" y="599"/>
                    <a:pt x="466" y="586"/>
                  </a:cubicBezTo>
                  <a:lnTo>
                    <a:pt x="343" y="655"/>
                  </a:lnTo>
                  <a:cubicBezTo>
                    <a:pt x="325" y="666"/>
                    <a:pt x="304" y="671"/>
                    <a:pt x="284" y="671"/>
                  </a:cubicBezTo>
                  <a:cubicBezTo>
                    <a:pt x="248" y="671"/>
                    <a:pt x="214" y="654"/>
                    <a:pt x="195" y="625"/>
                  </a:cubicBezTo>
                  <a:cubicBezTo>
                    <a:pt x="165" y="578"/>
                    <a:pt x="184" y="516"/>
                    <a:pt x="236" y="487"/>
                  </a:cubicBezTo>
                  <a:lnTo>
                    <a:pt x="595" y="284"/>
                  </a:lnTo>
                  <a:cubicBezTo>
                    <a:pt x="606" y="298"/>
                    <a:pt x="620" y="311"/>
                    <a:pt x="636" y="322"/>
                  </a:cubicBezTo>
                  <a:lnTo>
                    <a:pt x="871" y="477"/>
                  </a:lnTo>
                  <a:cubicBezTo>
                    <a:pt x="941" y="524"/>
                    <a:pt x="1032" y="511"/>
                    <a:pt x="1073" y="449"/>
                  </a:cubicBezTo>
                  <a:cubicBezTo>
                    <a:pt x="1114" y="387"/>
                    <a:pt x="1091" y="298"/>
                    <a:pt x="1021" y="251"/>
                  </a:cubicBezTo>
                  <a:lnTo>
                    <a:pt x="848" y="137"/>
                  </a:lnTo>
                  <a:cubicBezTo>
                    <a:pt x="875" y="121"/>
                    <a:pt x="903" y="109"/>
                    <a:pt x="927" y="101"/>
                  </a:cubicBezTo>
                  <a:lnTo>
                    <a:pt x="942" y="96"/>
                  </a:lnTo>
                  <a:cubicBezTo>
                    <a:pt x="956" y="92"/>
                    <a:pt x="972" y="90"/>
                    <a:pt x="988" y="90"/>
                  </a:cubicBezTo>
                  <a:cubicBezTo>
                    <a:pt x="1037" y="90"/>
                    <a:pt x="1091" y="109"/>
                    <a:pt x="1123" y="141"/>
                  </a:cubicBezTo>
                  <a:lnTo>
                    <a:pt x="1484" y="502"/>
                  </a:lnTo>
                  <a:cubicBezTo>
                    <a:pt x="1526" y="544"/>
                    <a:pt x="1545" y="625"/>
                    <a:pt x="1527" y="6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TextBox 6"/>
          <p:cNvSpPr txBox="1"/>
          <p:nvPr/>
        </p:nvSpPr>
        <p:spPr>
          <a:xfrm>
            <a:off x="851108" y="4123554"/>
            <a:ext cx="2529868" cy="584775"/>
          </a:xfrm>
          <a:prstGeom prst="rect">
            <a:avLst/>
          </a:prstGeom>
          <a:solidFill>
            <a:schemeClr val="tx1"/>
          </a:solidFill>
        </p:spPr>
        <p:txBody>
          <a:bodyPr wrap="square" rtlCol="0">
            <a:spAutoFit/>
          </a:bodyPr>
          <a:lstStyle/>
          <a:p>
            <a:pPr algn="ctr"/>
            <a:r>
              <a:rPr lang="zh-CN" altLang="en-US" sz="3200" dirty="0" smtClean="0">
                <a:solidFill>
                  <a:schemeClr val="accent2"/>
                </a:solidFill>
                <a:latin typeface="微软雅黑"/>
                <a:ea typeface="微软雅黑"/>
              </a:rPr>
              <a:t>行业趋势</a:t>
            </a:r>
            <a:endParaRPr lang="zh-CN" altLang="en-US" sz="3200" dirty="0">
              <a:solidFill>
                <a:schemeClr val="accent2"/>
              </a:solidFill>
              <a:latin typeface="微软雅黑"/>
              <a:ea typeface="微软雅黑"/>
            </a:endParaRPr>
          </a:p>
        </p:txBody>
      </p:sp>
      <p:sp>
        <p:nvSpPr>
          <p:cNvPr id="8" name="椭圆 7"/>
          <p:cNvSpPr/>
          <p:nvPr/>
        </p:nvSpPr>
        <p:spPr bwMode="auto">
          <a:xfrm>
            <a:off x="3599852" y="836712"/>
            <a:ext cx="504056" cy="504056"/>
          </a:xfrm>
          <a:prstGeom prst="ellipse">
            <a:avLst/>
          </a:prstGeom>
          <a:solidFill>
            <a:schemeClr val="bg2"/>
          </a:solidFill>
          <a:ln w="9525"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sz="2200" b="1" dirty="0">
                <a:solidFill>
                  <a:schemeClr val="accent2"/>
                </a:solidFill>
                <a:latin typeface="+mn-ea"/>
                <a:ea typeface="+mn-ea"/>
              </a:rPr>
              <a:t>3</a:t>
            </a:r>
            <a:endParaRPr kumimoji="0" lang="zh-CN" altLang="en-US" sz="2200" b="1" i="0" u="none" strike="noStrike" cap="none" normalizeH="0" baseline="0" dirty="0" smtClean="0">
              <a:ln>
                <a:noFill/>
              </a:ln>
              <a:solidFill>
                <a:schemeClr val="accent2"/>
              </a:solidFill>
              <a:effectLst/>
              <a:latin typeface="+mn-ea"/>
              <a:ea typeface="+mn-ea"/>
            </a:endParaRPr>
          </a:p>
        </p:txBody>
      </p:sp>
      <p:sp>
        <p:nvSpPr>
          <p:cNvPr id="11" name="TextBox 10"/>
          <p:cNvSpPr txBox="1"/>
          <p:nvPr/>
        </p:nvSpPr>
        <p:spPr>
          <a:xfrm>
            <a:off x="4226173" y="836712"/>
            <a:ext cx="6840760" cy="4832092"/>
          </a:xfrm>
          <a:prstGeom prst="rect">
            <a:avLst/>
          </a:prstGeom>
          <a:noFill/>
        </p:spPr>
        <p:txBody>
          <a:bodyPr wrap="square" rtlCol="0">
            <a:spAutoFit/>
          </a:bodyPr>
          <a:lstStyle/>
          <a:p>
            <a:r>
              <a:rPr lang="zh-CN" altLang="en-US" sz="2800" dirty="0" smtClean="0">
                <a:solidFill>
                  <a:schemeClr val="accent1"/>
                </a:solidFill>
                <a:latin typeface="微软雅黑" pitchFamily="34" charset="-122"/>
                <a:ea typeface="微软雅黑" pitchFamily="34" charset="-122"/>
              </a:rPr>
              <a:t>       随着</a:t>
            </a:r>
            <a:r>
              <a:rPr lang="zh-CN" altLang="en-US" sz="2800" dirty="0">
                <a:solidFill>
                  <a:schemeClr val="accent1"/>
                </a:solidFill>
                <a:latin typeface="微软雅黑" pitchFamily="34" charset="-122"/>
                <a:ea typeface="微软雅黑" pitchFamily="34" charset="-122"/>
              </a:rPr>
              <a:t>中国市场的开放与繁荣，越来越多的政客要人，社会名流相应加大了对自身安全的关注，私人保镖业务的发展更是呈现方兴未艾之势</a:t>
            </a:r>
            <a:r>
              <a:rPr lang="zh-CN" altLang="en-US" sz="2800" dirty="0" smtClean="0">
                <a:solidFill>
                  <a:schemeClr val="accent1"/>
                </a:solidFill>
                <a:latin typeface="微软雅黑" pitchFamily="34" charset="-122"/>
                <a:ea typeface="微软雅黑" pitchFamily="34" charset="-122"/>
              </a:rPr>
              <a:t>。</a:t>
            </a:r>
            <a:endParaRPr lang="en-US" altLang="zh-CN" sz="2800" dirty="0" smtClean="0">
              <a:solidFill>
                <a:schemeClr val="accent1"/>
              </a:solidFill>
              <a:latin typeface="微软雅黑" pitchFamily="34" charset="-122"/>
              <a:ea typeface="微软雅黑" pitchFamily="34" charset="-122"/>
            </a:endParaRPr>
          </a:p>
          <a:p>
            <a:r>
              <a:rPr lang="en-US" altLang="zh-CN" sz="2800" dirty="0">
                <a:solidFill>
                  <a:schemeClr val="accent1"/>
                </a:solidFill>
                <a:latin typeface="微软雅黑" pitchFamily="34" charset="-122"/>
                <a:ea typeface="微软雅黑" pitchFamily="34" charset="-122"/>
              </a:rPr>
              <a:t> </a:t>
            </a:r>
            <a:r>
              <a:rPr lang="en-US" altLang="zh-CN" sz="2800" dirty="0" smtClean="0">
                <a:solidFill>
                  <a:schemeClr val="accent1"/>
                </a:solidFill>
                <a:latin typeface="微软雅黑" pitchFamily="34" charset="-122"/>
                <a:ea typeface="微软雅黑" pitchFamily="34" charset="-122"/>
              </a:rPr>
              <a:t>      </a:t>
            </a:r>
            <a:r>
              <a:rPr lang="zh-CN" altLang="en-US" sz="2800" dirty="0" smtClean="0">
                <a:solidFill>
                  <a:schemeClr val="accent1"/>
                </a:solidFill>
                <a:latin typeface="微软雅黑" pitchFamily="34" charset="-122"/>
                <a:ea typeface="微软雅黑" pitchFamily="34" charset="-122"/>
              </a:rPr>
              <a:t>目前</a:t>
            </a:r>
            <a:r>
              <a:rPr lang="zh-CN" altLang="en-US" sz="2800" dirty="0">
                <a:solidFill>
                  <a:schemeClr val="accent1"/>
                </a:solidFill>
                <a:latin typeface="微软雅黑" pitchFamily="34" charset="-122"/>
                <a:ea typeface="微软雅黑" pitchFamily="34" charset="-122"/>
              </a:rPr>
              <a:t>，我国安保服务公司从专业化不断向社会化方向发展，形成了以政府主管的安保服务公司为龙头、社会各种力量开办的安保服务企业为辅助的多种所有制、多种管理模式的安保服务主体的大格局，并成为了维护社会稳定、维护公共安全和治安秩序的重要治安社会力量。</a:t>
            </a:r>
          </a:p>
        </p:txBody>
      </p:sp>
    </p:spTree>
    <p:extLst>
      <p:ext uri="{BB962C8B-B14F-4D97-AF65-F5344CB8AC3E}">
        <p14:creationId xmlns:p14="http://schemas.microsoft.com/office/powerpoint/2010/main" val="3306774652"/>
      </p:ext>
    </p:extLst>
  </p:cSld>
  <p:clrMapOvr>
    <a:masterClrMapping/>
  </p:clrMapOvr>
  <mc:AlternateContent xmlns:mc="http://schemas.openxmlformats.org/markup-compatibility/2006" xmlns:p14="http://schemas.microsoft.com/office/powerpoint/2010/main">
    <mc:Choice Requires="p14">
      <p:transition spd="slow" p14:dur="800" advTm="6532">
        <p14:doors dir="vert"/>
      </p:transition>
    </mc:Choice>
    <mc:Fallback xmlns="">
      <p:transition spd="slow" advTm="653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4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5"/>
                                        </p:tgtEl>
                                        <p:attrNameLst>
                                          <p:attrName>ppt_y</p:attrName>
                                        </p:attrNameLst>
                                      </p:cBhvr>
                                      <p:tavLst>
                                        <p:tav tm="0">
                                          <p:val>
                                            <p:strVal val="#ppt_y"/>
                                          </p:val>
                                        </p:tav>
                                        <p:tav tm="100000">
                                          <p:val>
                                            <p:strVal val="#ppt_y"/>
                                          </p:val>
                                        </p:tav>
                                      </p:tavLst>
                                    </p:anim>
                                    <p:anim calcmode="lin" valueType="num">
                                      <p:cBhvr>
                                        <p:cTn id="9" dur="4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5"/>
                                        </p:tgtEl>
                                      </p:cBhvr>
                                    </p:animEffect>
                                  </p:childTnLst>
                                </p:cTn>
                              </p:par>
                            </p:childTnLst>
                          </p:cTn>
                        </p:par>
                        <p:par>
                          <p:cTn id="12" fill="hold">
                            <p:stCondLst>
                              <p:cond delay="640"/>
                            </p:stCondLst>
                            <p:childTnLst>
                              <p:par>
                                <p:cTn id="13" presetID="52"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Scale>
                                      <p:cBhvr>
                                        <p:cTn id="15"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 dur="1000" decel="50000" fill="hold">
                                          <p:stCondLst>
                                            <p:cond delay="0"/>
                                          </p:stCondLst>
                                        </p:cTn>
                                        <p:tgtEl>
                                          <p:spTgt spid="4"/>
                                        </p:tgtEl>
                                        <p:attrNameLst>
                                          <p:attrName>ppt_x</p:attrName>
                                          <p:attrName>ppt_y</p:attrName>
                                        </p:attrNameLst>
                                      </p:cBhvr>
                                    </p:animMotion>
                                    <p:animEffect transition="in" filter="fade">
                                      <p:cBhvr>
                                        <p:cTn id="17" dur="1000"/>
                                        <p:tgtEl>
                                          <p:spTgt spid="4"/>
                                        </p:tgtEl>
                                      </p:cBhvr>
                                    </p:animEffect>
                                  </p:childTnLst>
                                </p:cTn>
                              </p:par>
                            </p:childTnLst>
                          </p:cTn>
                        </p:par>
                        <p:par>
                          <p:cTn id="18" fill="hold">
                            <p:stCondLst>
                              <p:cond delay="164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140"/>
                            </p:stCondLst>
                            <p:childTnLst>
                              <p:par>
                                <p:cTn id="23" presetID="2" presetClass="entr" presetSubtype="12"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par>
                          <p:cTn id="27" fill="hold">
                            <p:stCondLst>
                              <p:cond delay="264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7" grpId="0" animBg="1"/>
      <p:bldP spid="8" grpId="0" animBg="1"/>
      <p:bldP spid="11" grpId="0"/>
    </p:bldLst>
  </p:timing>
</p:sld>
</file>

<file path=ppt/theme/theme1.xml><?xml version="1.0" encoding="utf-8"?>
<a:theme xmlns:a="http://schemas.openxmlformats.org/drawingml/2006/main" name="1_默认设计模板">
  <a:themeElements>
    <a:clrScheme name="155">
      <a:dk1>
        <a:srgbClr val="294A5A"/>
      </a:dk1>
      <a:lt1>
        <a:srgbClr val="99CC39"/>
      </a:lt1>
      <a:dk2>
        <a:srgbClr val="F9C900"/>
      </a:dk2>
      <a:lt2>
        <a:srgbClr val="ED5A00"/>
      </a:lt2>
      <a:accent1>
        <a:srgbClr val="484849"/>
      </a:accent1>
      <a:accent2>
        <a:srgbClr val="FFFFFF"/>
      </a:accent2>
      <a:accent3>
        <a:srgbClr val="969696"/>
      </a:accent3>
      <a:accent4>
        <a:srgbClr val="00AAA2"/>
      </a:accent4>
      <a:accent5>
        <a:srgbClr val="99CC39"/>
      </a:accent5>
      <a:accent6>
        <a:srgbClr val="F9C900"/>
      </a:accent6>
      <a:hlink>
        <a:srgbClr val="ED5A00"/>
      </a:hlink>
      <a:folHlink>
        <a:srgbClr val="48484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9907</TotalTime>
  <Pages>0</Pages>
  <Words>1490</Words>
  <Characters>0</Characters>
  <Application>Microsoft Office PowerPoint</Application>
  <DocSecurity>0</DocSecurity>
  <PresentationFormat>自定义</PresentationFormat>
  <Lines>0</Lines>
  <Paragraphs>130</Paragraphs>
  <Slides>18</Slides>
  <Notes>18</Notes>
  <HiddenSlides>0</HiddenSlides>
  <MMClips>1</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Base>https://dxpu.taobao.com/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大侠素材铺科技有限公司</dc:title>
  <dc:creator>大侠素材铺</dc:creator>
  <dc:description>大侠素材铺_x000d_
淘宝店：https://dxpu.taobao.com/</dc:description>
  <cp:lastModifiedBy>孟九</cp:lastModifiedBy>
  <cp:revision>835</cp:revision>
  <dcterms:created xsi:type="dcterms:W3CDTF">2013-01-25T01:44:32Z</dcterms:created>
  <dcterms:modified xsi:type="dcterms:W3CDTF">2017-12-17T08:13:07Z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2052-9.1.0.4429</vt:lpwstr>
  </property>
</Properties>
</file>