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7" r:id="rId2"/>
    <p:sldId id="284" r:id="rId3"/>
    <p:sldId id="285" r:id="rId4"/>
    <p:sldId id="286" r:id="rId5"/>
    <p:sldId id="258" r:id="rId6"/>
    <p:sldId id="264" r:id="rId7"/>
    <p:sldId id="266" r:id="rId8"/>
    <p:sldId id="267" r:id="rId9"/>
    <p:sldId id="268" r:id="rId10"/>
    <p:sldId id="265" r:id="rId11"/>
    <p:sldId id="276" r:id="rId12"/>
    <p:sldId id="280" r:id="rId13"/>
    <p:sldId id="281" r:id="rId14"/>
    <p:sldId id="278" r:id="rId15"/>
    <p:sldId id="270" r:id="rId16"/>
    <p:sldId id="282" r:id="rId17"/>
    <p:sldId id="271" r:id="rId18"/>
    <p:sldId id="272" r:id="rId19"/>
    <p:sldId id="274" r:id="rId20"/>
    <p:sldId id="273" r:id="rId21"/>
    <p:sldId id="283" r:id="rId22"/>
    <p:sldId id="287" r:id="rId23"/>
    <p:sldId id="288" r:id="rId2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5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16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4AE8F3-F3E8-4EC1-8095-767B88532226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2017年11月28日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DC0C31-3BFD-43A2-B8EE-356E8F332F68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B6703DD-A759-44FD-AEAB-994C16259307}" type="datetime2">
              <a:rPr lang="zh-CN" altLang="en-US" noProof="0" smtClean="0"/>
              <a:t>2017年11月28日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7908AF-65BE-457F-9D87-289A548E61F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65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rtl="0">
              <a:spcBef>
                <a:spcPct val="0"/>
              </a:spcBef>
              <a:buNone/>
            </a:pPr>
            <a:endParaRPr lang="zh-CN" altLang="en-US" sz="44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rtlCol="0"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 rtlCol="0"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06407E-3090-4B1B-9B9F-834EF7E96B9B}" type="datetime2">
              <a:rPr lang="zh-CN" altLang="en-US" smtClean="0"/>
              <a:t>2017年11月28日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5765C-2DB5-4D66-A191-5716A63C10E3}" type="datetime2">
              <a:rPr lang="zh-CN" altLang="en-US" noProof="0" smtClean="0"/>
              <a:t>2017年11月28日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01C461-A0CD-4DBC-AA0C-5752F27403C0}" type="datetime2">
              <a:rPr lang="zh-CN" altLang="en-US" noProof="0" smtClean="0"/>
              <a:t>2017年11月28日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F15C11-65F1-4398-AFC1-445C8964A214}" type="datetime2">
              <a:rPr lang="zh-CN" altLang="en-US" noProof="0" smtClean="0"/>
              <a:t>2017年11月28日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1CF163-E75C-4B32-B1C2-2592377BFACC}" type="datetime2">
              <a:rPr lang="zh-CN" altLang="en-US" noProof="0" smtClean="0"/>
              <a:t>2017年11月28日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A4C695-9A2B-443B-8C35-F3875FA3C489}" type="datetime2">
              <a:rPr lang="zh-CN" altLang="en-US" noProof="0" smtClean="0"/>
              <a:t>2017年11月28日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BDB65D-DF60-46B6-8AA3-2949EA6D9124}" type="datetime2">
              <a:rPr lang="zh-CN" altLang="en-US" noProof="0" smtClean="0"/>
              <a:t>2017年11月28日</a:t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F897F3-ECD9-4CC0-8A4F-C74AFBDF7FF5}" type="datetime2">
              <a:rPr lang="zh-CN" altLang="en-US" noProof="0" smtClean="0"/>
              <a:t>2017年11月28日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F7B8CA-8099-47C7-AF60-3334C1AD40B6}" type="datetime2">
              <a:rPr lang="zh-CN" altLang="en-US" noProof="0" smtClean="0"/>
              <a:t>2017年11月28日</a:t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F45617-0286-4B8B-8A8D-1554FC71B0DA}" type="datetime2">
              <a:rPr lang="zh-CN" altLang="en-US" noProof="0" smtClean="0"/>
              <a:t>2017年11月28日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A4D166-C1B4-43F8-8F5B-FC2475011F46}" type="datetime2">
              <a:rPr lang="zh-CN" altLang="en-US" noProof="0" smtClean="0"/>
              <a:t>2017年11月28日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29B1531-42C6-4E44-B9AF-0A12FC8B8137}" type="datetime2">
              <a:rPr lang="zh-CN" altLang="en-US" noProof="0" smtClean="0"/>
              <a:t>2017年11月28日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D068D91-5085-43EA-8734-9AB23AC0958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1&#34920;&#26684;&#24067;&#23616;_&#36716;.wm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2&#23548;&#33322;css&#26679;&#24335;_&#36716;.wmv" TargetMode="External"/><Relationship Id="rId2" Type="http://schemas.openxmlformats.org/officeDocument/2006/relationships/hyperlink" Target="2&#32534;&#36753;css&#26679;&#24335;_&#36716;.wm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3&#25554;&#20837;&#23618;&#24067;&#23616;_&#36716;.wm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5&#32972;&#26223;&#22270;&#29255;&#39068;&#33394;_&#36716;.wmv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6&#25554;&#20837;&#22270;&#20687;&#21450;&#25991;&#23383;_&#36716;.wmv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4&#25554;&#20837;&#28378;&#21160;&#23383;&#24149;_&#36716;.wmv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8&#20027;&#39029;&#19982;&#20854;&#23427;&#39029;&#38142;&#25509;_&#36716;.wmv" TargetMode="External"/><Relationship Id="rId2" Type="http://schemas.openxmlformats.org/officeDocument/2006/relationships/hyperlink" Target="7&#20445;&#23384;&#20027;&#39029;&#24182;&#20351;&#29992;&#27983;&#35272;&#22120;&#39044;&#35272;_&#36716;.wm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91.12/zd1707/01" TargetMode="External"/><Relationship Id="rId2" Type="http://schemas.openxmlformats.org/officeDocument/2006/relationships/hyperlink" Target="http://172.16.91.12/&#29677;&#21495;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网站设计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35146" y="4403712"/>
            <a:ext cx="1321708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CN" altLang="en-US" dirty="0" smtClean="0"/>
              <a:t>   朱</a:t>
            </a:r>
            <a:r>
              <a:rPr lang="zh-CN" altLang="en-US" dirty="0"/>
              <a:t>世</a:t>
            </a:r>
            <a:r>
              <a:rPr lang="zh-CN" altLang="en-US" dirty="0" smtClean="0"/>
              <a:t>敏</a:t>
            </a:r>
            <a:endParaRPr lang="en-US" altLang="zh-CN" dirty="0" smtClean="0"/>
          </a:p>
          <a:p>
            <a:r>
              <a:rPr lang="en-US" altLang="zh-CN" dirty="0" smtClean="0"/>
              <a:t>2017/11/20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六、设计步骤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、搜集资料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sz="2000" dirty="0"/>
              <a:t>在</a:t>
            </a:r>
            <a:r>
              <a:rPr lang="zh-CN" altLang="en-US" sz="2000" dirty="0"/>
              <a:t>学号</a:t>
            </a:r>
            <a:r>
              <a:rPr lang="zh-CN" altLang="zh-CN" sz="2000" dirty="0"/>
              <a:t>该文件夹下建立</a:t>
            </a:r>
            <a:r>
              <a:rPr lang="en-US" altLang="zh-CN" sz="2000" dirty="0">
                <a:solidFill>
                  <a:srgbClr val="FF0000"/>
                </a:solidFill>
              </a:rPr>
              <a:t>images</a:t>
            </a:r>
            <a:r>
              <a:rPr lang="zh-CN" altLang="zh-CN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media, </a:t>
            </a:r>
            <a:r>
              <a:rPr lang="en-US" altLang="zh-CN" sz="2000" dirty="0" smtClean="0">
                <a:solidFill>
                  <a:srgbClr val="FF0000"/>
                </a:solidFill>
              </a:rPr>
              <a:t>pages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css</a:t>
            </a:r>
            <a:r>
              <a:rPr lang="zh-CN" altLang="zh-CN" sz="2000" dirty="0" smtClean="0"/>
              <a:t>文件夹</a:t>
            </a:r>
            <a:r>
              <a:rPr lang="zh-CN" altLang="zh-CN" sz="2000" dirty="0"/>
              <a:t>；综合设计实验报告（</a:t>
            </a:r>
            <a:r>
              <a:rPr lang="en-US" altLang="zh-CN" sz="2000" dirty="0"/>
              <a:t>zhxsybg.doc</a:t>
            </a:r>
            <a:r>
              <a:rPr lang="zh-CN" altLang="zh-CN" sz="2000" dirty="0"/>
              <a:t>）；主页（</a:t>
            </a:r>
            <a:r>
              <a:rPr lang="en-US" altLang="zh-CN" sz="2000" dirty="0"/>
              <a:t>index.html</a:t>
            </a:r>
            <a:r>
              <a:rPr lang="zh-CN" altLang="zh-CN" sz="2000" dirty="0"/>
              <a:t>）</a:t>
            </a: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文件命名</a:t>
            </a:r>
            <a:r>
              <a:rPr lang="zh-CN" altLang="en-US" sz="2000" dirty="0" smtClean="0"/>
              <a:t>中可包含数字或下划线，不能过长，不能有特殊字符，不用中文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对图片先进行预处理</a:t>
            </a:r>
            <a:r>
              <a:rPr lang="en-US" altLang="zh-CN" sz="2000" dirty="0" smtClean="0"/>
              <a:t>(images)</a:t>
            </a:r>
          </a:p>
          <a:p>
            <a:pPr marL="0" indent="0">
              <a:buNone/>
            </a:pPr>
            <a:r>
              <a:rPr lang="zh-CN" altLang="en-US" sz="2000" dirty="0" smtClean="0"/>
              <a:t>网上搜索</a:t>
            </a:r>
            <a:r>
              <a:rPr lang="zh-CN" altLang="en-US" sz="2000" dirty="0" smtClean="0">
                <a:solidFill>
                  <a:srgbClr val="FF0000"/>
                </a:solidFill>
              </a:rPr>
              <a:t>文字去掉超级链接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33" y="6888543"/>
            <a:ext cx="5330477" cy="421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3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00039 -0.60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、表格布局</a:t>
            </a:r>
            <a:r>
              <a:rPr lang="en-US" altLang="zh-CN" dirty="0" smtClean="0"/>
              <a:t>-</a:t>
            </a:r>
            <a:r>
              <a:rPr lang="zh-CN" altLang="en-US" sz="2400" dirty="0" smtClean="0">
                <a:hlinkClick r:id="rId2" action="ppaction://hlinkfile"/>
              </a:rPr>
              <a:t>创建网站及表格布局视频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9106"/>
          <a:stretch/>
        </p:blipFill>
        <p:spPr>
          <a:xfrm>
            <a:off x="838200" y="2053943"/>
            <a:ext cx="4222315" cy="4133850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 rotWithShape="1">
          <a:blip r:embed="rId4"/>
          <a:srcRect r="55020"/>
          <a:stretch/>
        </p:blipFill>
        <p:spPr>
          <a:xfrm>
            <a:off x="5782719" y="2125380"/>
            <a:ext cx="3778815" cy="399097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5275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框架布局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686" y="1825625"/>
            <a:ext cx="7190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、编辑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-</a:t>
            </a:r>
            <a:r>
              <a:rPr lang="zh-CN" altLang="en-US" sz="2400" dirty="0" smtClean="0">
                <a:hlinkClick r:id="rId2" action="ppaction://hlinkfile"/>
              </a:rPr>
              <a:t>网站标题样式</a:t>
            </a:r>
            <a:r>
              <a:rPr lang="zh-CN" altLang="en-US" sz="2400" dirty="0" smtClean="0"/>
              <a:t>及</a:t>
            </a:r>
            <a:r>
              <a:rPr lang="zh-CN" altLang="en-US" sz="2400" dirty="0" smtClean="0">
                <a:hlinkClick r:id="rId3" action="ppaction://hlinkfile"/>
              </a:rPr>
              <a:t>导航样式设置</a:t>
            </a:r>
            <a:r>
              <a:rPr lang="zh-CN" altLang="en-US" sz="2400" dirty="0" smtClean="0"/>
              <a:t>视频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CSS</a:t>
            </a:r>
            <a:r>
              <a:rPr lang="zh-CN" altLang="en-US" b="1" dirty="0"/>
              <a:t>样式</a:t>
            </a:r>
            <a:r>
              <a:rPr lang="zh-CN" altLang="en-US" dirty="0"/>
              <a:t>全称为</a:t>
            </a:r>
            <a:r>
              <a:rPr lang="en-US" altLang="zh-CN" dirty="0"/>
              <a:t>Cascading Style Sheets</a:t>
            </a:r>
            <a:r>
              <a:rPr lang="zh-CN" altLang="en-US" dirty="0"/>
              <a:t>，中文翻译为“</a:t>
            </a:r>
            <a:r>
              <a:rPr lang="zh-CN" altLang="en-US" b="1" dirty="0"/>
              <a:t>层叠样式表</a:t>
            </a:r>
            <a:r>
              <a:rPr lang="zh-CN" altLang="en-US" dirty="0"/>
              <a:t>”，简称样式表有被我们称为</a:t>
            </a:r>
            <a:r>
              <a:rPr lang="en-US" altLang="zh-CN" dirty="0"/>
              <a:t>CSS</a:t>
            </a:r>
            <a:r>
              <a:rPr lang="zh-CN" altLang="en-US" dirty="0"/>
              <a:t>样式或认知的</a:t>
            </a:r>
            <a:r>
              <a:rPr lang="en-US" altLang="zh-CN" b="1" dirty="0"/>
              <a:t>div </a:t>
            </a:r>
            <a:r>
              <a:rPr lang="en-US" altLang="zh-CN" b="1" dirty="0" err="1"/>
              <a:t>css</a:t>
            </a:r>
            <a:r>
              <a:rPr lang="zh-CN" altLang="en-US" b="1" dirty="0"/>
              <a:t>样式</a:t>
            </a:r>
            <a:r>
              <a:rPr lang="zh-CN" altLang="en-US" dirty="0"/>
              <a:t>，而</a:t>
            </a:r>
            <a:r>
              <a:rPr lang="en-US" altLang="zh-CN" dirty="0"/>
              <a:t>CSS</a:t>
            </a:r>
            <a:r>
              <a:rPr lang="zh-CN" altLang="en-US" dirty="0"/>
              <a:t>就是</a:t>
            </a:r>
            <a:r>
              <a:rPr lang="en-US" altLang="zh-CN" dirty="0"/>
              <a:t>Cascading Style Sheets</a:t>
            </a:r>
            <a:r>
              <a:rPr lang="zh-CN" altLang="en-US" dirty="0"/>
              <a:t>英文单词开头字母缩写</a:t>
            </a:r>
            <a:r>
              <a:rPr lang="zh-CN" altLang="en-US" dirty="0" smtClean="0"/>
              <a:t>，是</a:t>
            </a:r>
            <a:r>
              <a:rPr lang="zh-CN" altLang="en-US" dirty="0"/>
              <a:t>一种制作网页样式的</a:t>
            </a:r>
            <a:r>
              <a:rPr lang="zh-CN" altLang="en-US" dirty="0" smtClean="0"/>
              <a:t>新技术。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95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、插入</a:t>
            </a:r>
            <a:r>
              <a:rPr lang="en-US" altLang="zh-CN" dirty="0" err="1" smtClean="0"/>
              <a:t>Div</a:t>
            </a:r>
            <a:r>
              <a:rPr lang="zh-CN" altLang="en-US" dirty="0" smtClean="0"/>
              <a:t>层</a:t>
            </a:r>
            <a:r>
              <a:rPr lang="en-US" altLang="zh-CN" dirty="0" smtClean="0"/>
              <a:t>-</a:t>
            </a:r>
            <a:r>
              <a:rPr lang="zh-CN" altLang="en-US" sz="2400" dirty="0" smtClean="0">
                <a:hlinkClick r:id="rId2" action="ppaction://hlinkfile"/>
              </a:rPr>
              <a:t>插入布局对象</a:t>
            </a:r>
            <a:r>
              <a:rPr lang="en-US" altLang="zh-CN" sz="2400" dirty="0" smtClean="0">
                <a:hlinkClick r:id="rId2" action="ppaction://hlinkfile"/>
              </a:rPr>
              <a:t>-</a:t>
            </a:r>
            <a:r>
              <a:rPr lang="zh-CN" altLang="en-US" sz="2400" dirty="0" smtClean="0">
                <a:hlinkClick r:id="rId2" action="ppaction://hlinkfile"/>
              </a:rPr>
              <a:t>层视频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1502" y="1889549"/>
            <a:ext cx="8277225" cy="404812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027" y="6858000"/>
            <a:ext cx="7897912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588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-0.00821 -0.696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3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、插入图片</a:t>
            </a:r>
            <a:r>
              <a:rPr lang="en-US" altLang="zh-CN" dirty="0" smtClean="0"/>
              <a:t>-</a:t>
            </a:r>
            <a:r>
              <a:rPr lang="zh-CN" altLang="en-US" sz="2400" dirty="0" smtClean="0">
                <a:hlinkClick r:id="rId2" action="ppaction://hlinkfile"/>
              </a:rPr>
              <a:t>设置背景颜色或插入背景图片视频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488" y="1695450"/>
            <a:ext cx="83153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、插入文字</a:t>
            </a:r>
            <a:r>
              <a:rPr lang="en-US" altLang="zh-CN" dirty="0" smtClean="0"/>
              <a:t>-</a:t>
            </a:r>
            <a:r>
              <a:rPr lang="zh-CN" altLang="en-US" sz="2400" dirty="0" smtClean="0">
                <a:hlinkClick r:id="rId2" action="ppaction://hlinkfile"/>
              </a:rPr>
              <a:t>插入层便于调整文字位置视频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网上搜索</a:t>
            </a:r>
            <a:r>
              <a:rPr lang="zh-CN" altLang="en-US" dirty="0" smtClean="0"/>
              <a:t>文字一定要去掉超级链接，否则认为链接失败！影响整体效果及功能。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26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、插入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动画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037" y="1853406"/>
            <a:ext cx="85439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、插入滚动字幕</a:t>
            </a:r>
            <a:r>
              <a:rPr lang="en-US" altLang="zh-CN" dirty="0" smtClean="0"/>
              <a:t>-</a:t>
            </a:r>
            <a:r>
              <a:rPr lang="zh-CN" altLang="en-US" sz="2400" dirty="0" smtClean="0">
                <a:hlinkClick r:id="rId2" action="ppaction://hlinkfile"/>
              </a:rPr>
              <a:t>滚动字幕视频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5566" y="1825625"/>
            <a:ext cx="73408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0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、超级链接设置</a:t>
            </a:r>
            <a:r>
              <a:rPr lang="en-US" altLang="zh-CN" dirty="0" smtClean="0"/>
              <a:t>-</a:t>
            </a:r>
            <a:r>
              <a:rPr lang="zh-CN" altLang="en-US" sz="2400" dirty="0" smtClean="0">
                <a:hlinkClick r:id="rId2" action="ppaction://hlinkfile"/>
              </a:rPr>
              <a:t>保存主页</a:t>
            </a:r>
            <a:r>
              <a:rPr lang="zh-CN" altLang="en-US" sz="2400" dirty="0" smtClean="0"/>
              <a:t>及</a:t>
            </a:r>
            <a:r>
              <a:rPr lang="zh-CN" altLang="en-US" sz="2400" dirty="0" smtClean="0">
                <a:hlinkClick r:id="rId3" action="ppaction://hlinkfile"/>
              </a:rPr>
              <a:t>主页与其它页间链接视频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09737" y="1690688"/>
            <a:ext cx="8772525" cy="301942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715" y="6889315"/>
            <a:ext cx="7610475" cy="408622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391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842 L -0.00066 -0.72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一、网站设计要求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4556"/>
            <a:ext cx="10515600" cy="508344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．网站可在给定题目选择，亦可自选主题，但要求内容健康、主题鲜明、结构清晰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由</a:t>
            </a:r>
            <a:r>
              <a:rPr lang="zh-CN" altLang="en-US" dirty="0"/>
              <a:t>班长</a:t>
            </a:r>
            <a:r>
              <a:rPr lang="en-US" altLang="zh-CN" dirty="0"/>
              <a:t>/</a:t>
            </a:r>
            <a:r>
              <a:rPr lang="zh-CN" altLang="en-US" dirty="0"/>
              <a:t>学委统计</a:t>
            </a:r>
            <a:r>
              <a:rPr lang="zh-CN" altLang="en-US" dirty="0" smtClean="0"/>
              <a:t>题目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．网站的网页不小于</a:t>
            </a:r>
            <a:r>
              <a:rPr lang="en-US" altLang="zh-CN" dirty="0"/>
              <a:t>5</a:t>
            </a:r>
            <a:r>
              <a:rPr lang="zh-CN" altLang="en-US" dirty="0"/>
              <a:t>页，层数</a:t>
            </a:r>
            <a:r>
              <a:rPr lang="en-US" altLang="zh-CN" dirty="0"/>
              <a:t>&gt;=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，大小</a:t>
            </a:r>
            <a:r>
              <a:rPr lang="en-US" altLang="zh-CN" dirty="0" smtClean="0"/>
              <a:t>&lt;40M(</a:t>
            </a:r>
            <a:r>
              <a:rPr lang="zh-CN" altLang="en-US" sz="2200" dirty="0" smtClean="0"/>
              <a:t>上传前确认文件大小，一旦空间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占满过</a:t>
            </a:r>
            <a:r>
              <a:rPr lang="zh-CN" altLang="en-US" sz="2200" dirty="0" smtClean="0"/>
              <a:t>会影响下次上传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、网站中所有网页字数和不少于</a:t>
            </a:r>
            <a:r>
              <a:rPr lang="en-US" altLang="zh-CN" dirty="0"/>
              <a:t>500</a:t>
            </a:r>
            <a:r>
              <a:rPr lang="zh-CN" altLang="en-US" dirty="0"/>
              <a:t>字。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、网站中要求必须有滚动字幕、表格、超链接（</a:t>
            </a:r>
            <a:r>
              <a:rPr lang="zh-CN" altLang="en-US" sz="2200" dirty="0"/>
              <a:t>注意：在复制网络文本时，无超级链接文字一定要取消超级链接显示，否则认为链接失败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/>
              <a:t>、上交时间要求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14</a:t>
            </a:r>
            <a:r>
              <a:rPr lang="zh-CN" altLang="en-US" dirty="0" smtClean="0"/>
              <a:t>周相应上课时间前</a:t>
            </a:r>
            <a:r>
              <a:rPr lang="zh-CN" altLang="en-US" dirty="0"/>
              <a:t>提交至</a:t>
            </a:r>
            <a:r>
              <a:rPr lang="en-US" altLang="zh-CN" dirty="0"/>
              <a:t>FTP 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FTP</a:t>
            </a:r>
            <a:r>
              <a:rPr lang="zh-CN" altLang="en-US" dirty="0"/>
              <a:t>登陆用户名依据班级排序号，如自动</a:t>
            </a:r>
            <a:r>
              <a:rPr lang="en-US" altLang="zh-CN" dirty="0" smtClean="0"/>
              <a:t>1707</a:t>
            </a:r>
            <a:r>
              <a:rPr lang="zh-CN" altLang="en-US" dirty="0"/>
              <a:t>班班级排序</a:t>
            </a:r>
            <a:r>
              <a:rPr lang="zh-CN" altLang="en-US" dirty="0" smtClean="0"/>
              <a:t>号  </a:t>
            </a:r>
            <a:r>
              <a:rPr lang="en-US" altLang="zh-CN" dirty="0" smtClean="0"/>
              <a:t>170701</a:t>
            </a:r>
            <a:r>
              <a:rPr lang="zh-CN" altLang="en-US" dirty="0"/>
              <a:t>，登录名为：</a:t>
            </a:r>
            <a:r>
              <a:rPr lang="en-US" altLang="zh-CN" dirty="0" smtClean="0"/>
              <a:t>zd170701</a:t>
            </a:r>
            <a:r>
              <a:rPr lang="zh-CN" altLang="en-US" dirty="0" smtClean="0"/>
              <a:t>，初始</a:t>
            </a:r>
            <a:r>
              <a:rPr lang="zh-CN" altLang="en-US" dirty="0"/>
              <a:t>密码：空的，请及时设置密码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8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、插入锚记</a:t>
            </a:r>
            <a:r>
              <a:rPr lang="en-US" altLang="zh-CN" dirty="0" smtClean="0"/>
              <a:t>-</a:t>
            </a:r>
            <a:r>
              <a:rPr lang="zh-CN" altLang="en-US" sz="2800" dirty="0" smtClean="0"/>
              <a:t>进行页面内跳转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237" y="1843881"/>
            <a:ext cx="83915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、插入背景音乐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bgsound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</a:t>
            </a:r>
            <a:r>
              <a:rPr lang="zh-CN" altLang="en-US" dirty="0"/>
              <a:t>音乐文件相对地址</a:t>
            </a:r>
            <a:r>
              <a:rPr lang="en-US" altLang="zh-CN" dirty="0"/>
              <a:t>" loop="-1"&gt;</a:t>
            </a:r>
          </a:p>
          <a:p>
            <a:r>
              <a:rPr lang="zh-CN" altLang="en-US" dirty="0"/>
              <a:t>背景音乐只能用</a:t>
            </a:r>
            <a:r>
              <a:rPr lang="en-US" altLang="zh-CN" dirty="0"/>
              <a:t>mid</a:t>
            </a:r>
            <a:r>
              <a:rPr lang="zh-CN" altLang="en-US" dirty="0"/>
              <a:t>格式</a:t>
            </a:r>
            <a:r>
              <a:rPr lang="en-US" altLang="zh-CN" dirty="0"/>
              <a:t>,</a:t>
            </a:r>
            <a:r>
              <a:rPr lang="zh-CN" altLang="en-US" dirty="0" smtClean="0"/>
              <a:t>不过要</a:t>
            </a:r>
            <a:r>
              <a:rPr lang="zh-CN" altLang="en-US" dirty="0"/>
              <a:t>实现</a:t>
            </a:r>
            <a:r>
              <a:rPr lang="en-US" altLang="zh-CN" dirty="0"/>
              <a:t>mp3</a:t>
            </a:r>
            <a:r>
              <a:rPr lang="zh-CN" altLang="en-US" dirty="0"/>
              <a:t>歌曲背景音乐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实现</a:t>
            </a:r>
            <a:r>
              <a:rPr lang="zh-CN" altLang="en-US" dirty="0"/>
              <a:t>代码如</a:t>
            </a:r>
            <a:r>
              <a:rPr lang="en-US" altLang="zh-CN" dirty="0"/>
              <a:t>:&lt;embed hidden="true" </a:t>
            </a:r>
            <a:r>
              <a:rPr lang="en-US" altLang="zh-CN" dirty="0" err="1"/>
              <a:t>src</a:t>
            </a:r>
            <a:r>
              <a:rPr lang="en-US" altLang="zh-CN" dirty="0"/>
              <a:t>="bw.mp3" border="0px" width="0px" height="0px"&gt; &lt;/embed &gt;</a:t>
            </a:r>
            <a:r>
              <a:rPr lang="zh-CN" altLang="en-US" dirty="0"/>
              <a:t>在</a:t>
            </a:r>
            <a:r>
              <a:rPr lang="en-US" altLang="zh-CN" dirty="0"/>
              <a:t>&lt;body&gt;</a:t>
            </a:r>
            <a:r>
              <a:rPr lang="zh-CN" altLang="en-US" dirty="0"/>
              <a:t>区中添加</a:t>
            </a:r>
          </a:p>
        </p:txBody>
      </p:sp>
    </p:spTree>
    <p:extLst>
      <p:ext uri="{BB962C8B-B14F-4D97-AF65-F5344CB8AC3E}">
        <p14:creationId xmlns:p14="http://schemas.microsoft.com/office/powerpoint/2010/main" val="79843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</a:t>
            </a:r>
            <a:r>
              <a:rPr lang="zh-CN" altLang="en-US" dirty="0" smtClean="0"/>
              <a:t>、</a:t>
            </a:r>
            <a:r>
              <a:rPr lang="zh-CN" altLang="en-US" dirty="0"/>
              <a:t>创建</a:t>
            </a:r>
            <a:r>
              <a:rPr lang="zh-CN" altLang="en-US" dirty="0" smtClean="0"/>
              <a:t>网站具体方法及注意事项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步骤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：建立存放网页及素材的文件夹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D</a:t>
            </a:r>
            <a:r>
              <a:rPr lang="zh-CN" altLang="en-US" sz="2000" dirty="0"/>
              <a:t>或</a:t>
            </a:r>
            <a:r>
              <a:rPr lang="en-US" altLang="zh-CN" sz="2000" dirty="0"/>
              <a:t>E</a:t>
            </a:r>
            <a:r>
              <a:rPr lang="zh-CN" altLang="en-US" sz="2000" dirty="0"/>
              <a:t>盘下建立  学号文件夹；在该文件夹下建立</a:t>
            </a:r>
            <a:r>
              <a:rPr lang="en-US" altLang="zh-CN" sz="2000" dirty="0"/>
              <a:t>images</a:t>
            </a:r>
            <a:r>
              <a:rPr lang="zh-CN" altLang="en-US" sz="2000" dirty="0"/>
              <a:t>，</a:t>
            </a:r>
            <a:r>
              <a:rPr lang="en-US" altLang="zh-CN" sz="2000" dirty="0"/>
              <a:t>media, pages</a:t>
            </a:r>
            <a:r>
              <a:rPr lang="zh-CN" altLang="en-US" sz="2000" dirty="0"/>
              <a:t>文件夹，综合设计实验报告（</a:t>
            </a:r>
            <a:r>
              <a:rPr lang="en-US" altLang="zh-CN" sz="2000" dirty="0"/>
              <a:t>zhxsybg.doc</a:t>
            </a:r>
            <a:r>
              <a:rPr lang="zh-CN" altLang="en-US" sz="2000" dirty="0"/>
              <a:t>）；主页（</a:t>
            </a:r>
            <a:r>
              <a:rPr lang="en-US" altLang="zh-CN" sz="2000" dirty="0"/>
              <a:t>index.html</a:t>
            </a:r>
            <a:r>
              <a:rPr lang="zh-CN" altLang="en-US" sz="2000" dirty="0"/>
              <a:t>）</a:t>
            </a:r>
          </a:p>
          <a:p>
            <a:r>
              <a:rPr lang="en-US" altLang="zh-CN" sz="2000" dirty="0"/>
              <a:t>//</a:t>
            </a:r>
            <a:r>
              <a:rPr lang="zh-CN" altLang="en-US" sz="2000" dirty="0"/>
              <a:t>将网页设计中需要插入的图片</a:t>
            </a:r>
            <a:r>
              <a:rPr lang="en-US" altLang="zh-CN" sz="2000" dirty="0"/>
              <a:t>/</a:t>
            </a:r>
            <a:r>
              <a:rPr lang="zh-CN" altLang="en-US" sz="2000" dirty="0"/>
              <a:t>音频文件等素材存放到相应的文件夹中，</a:t>
            </a:r>
            <a:r>
              <a:rPr lang="en-US" altLang="zh-CN" sz="2000" dirty="0"/>
              <a:t>images</a:t>
            </a:r>
            <a:r>
              <a:rPr lang="zh-CN" altLang="en-US" sz="2000" dirty="0"/>
              <a:t>存放图片</a:t>
            </a:r>
            <a:r>
              <a:rPr lang="en-US" altLang="zh-CN" sz="2000" dirty="0"/>
              <a:t>(*.gif</a:t>
            </a:r>
            <a:r>
              <a:rPr lang="zh-CN" altLang="en-US" sz="2000" dirty="0"/>
              <a:t>或*</a:t>
            </a:r>
            <a:r>
              <a:rPr lang="en-US" altLang="zh-CN" sz="2000" dirty="0"/>
              <a:t>.jpg)</a:t>
            </a:r>
            <a:r>
              <a:rPr lang="zh-CN" altLang="en-US" sz="2000" dirty="0"/>
              <a:t>，</a:t>
            </a:r>
            <a:r>
              <a:rPr lang="en-US" altLang="zh-CN" sz="2000" dirty="0"/>
              <a:t>media</a:t>
            </a:r>
            <a:r>
              <a:rPr lang="zh-CN" altLang="en-US" sz="2000" dirty="0"/>
              <a:t>存放音频或视频文件</a:t>
            </a:r>
            <a:r>
              <a:rPr lang="en-US" altLang="zh-CN" sz="2000" dirty="0"/>
              <a:t>(*.wma</a:t>
            </a:r>
            <a:r>
              <a:rPr lang="zh-CN" altLang="en-US" sz="2000" dirty="0"/>
              <a:t>、*</a:t>
            </a:r>
            <a:r>
              <a:rPr lang="en-US" altLang="zh-CN" sz="2000" dirty="0"/>
              <a:t>.wav</a:t>
            </a:r>
            <a:r>
              <a:rPr lang="zh-CN" altLang="en-US" sz="2000" dirty="0"/>
              <a:t>、*</a:t>
            </a:r>
            <a:r>
              <a:rPr lang="en-US" altLang="zh-CN" sz="2000" dirty="0"/>
              <a:t>.mp3</a:t>
            </a:r>
            <a:r>
              <a:rPr lang="zh-CN" altLang="en-US" sz="2000" dirty="0"/>
              <a:t>、*</a:t>
            </a:r>
            <a:r>
              <a:rPr lang="en-US" altLang="zh-CN" sz="2000" dirty="0"/>
              <a:t>.</a:t>
            </a:r>
            <a:r>
              <a:rPr lang="en-US" altLang="zh-CN" sz="2000" dirty="0" err="1"/>
              <a:t>wmv</a:t>
            </a:r>
            <a:r>
              <a:rPr lang="zh-CN" altLang="en-US" sz="2000" dirty="0"/>
              <a:t>，网上下载流媒体文件需转换格式*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swf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pages</a:t>
            </a:r>
            <a:r>
              <a:rPr lang="zh-CN" altLang="en-US" sz="2000" dirty="0"/>
              <a:t>存放非主网页</a:t>
            </a:r>
            <a:r>
              <a:rPr lang="en-US" altLang="zh-CN" sz="2000" dirty="0"/>
              <a:t>(*.html)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步骤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：创建网站，设置主页</a:t>
            </a:r>
          </a:p>
          <a:p>
            <a:r>
              <a:rPr lang="zh-CN" altLang="en-US" sz="2000" dirty="0"/>
              <a:t>创建网站网页，保存默认主页文件名</a:t>
            </a:r>
            <a:r>
              <a:rPr lang="en-US" altLang="zh-CN" sz="2000" dirty="0"/>
              <a:t>index.html,</a:t>
            </a:r>
            <a:r>
              <a:rPr lang="zh-CN" altLang="en-US" sz="2000" dirty="0"/>
              <a:t>保存到</a:t>
            </a:r>
            <a:r>
              <a:rPr lang="en-US" altLang="zh-CN" sz="2000" dirty="0"/>
              <a:t>D</a:t>
            </a:r>
            <a:r>
              <a:rPr lang="zh-CN" altLang="en-US" sz="2000" dirty="0"/>
              <a:t>盘学号文件夹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//</a:t>
            </a:r>
            <a:r>
              <a:rPr lang="zh-CN" altLang="en-US" sz="2000" dirty="0"/>
              <a:t>主页名一定为：</a:t>
            </a:r>
            <a:r>
              <a:rPr lang="en-US" altLang="zh-CN" sz="2000" dirty="0"/>
              <a:t>index.html</a:t>
            </a:r>
            <a:r>
              <a:rPr lang="zh-CN" altLang="en-US" sz="2000" dirty="0"/>
              <a:t>，页面内包含链接“综合课程设计实验报告”，滚动字幕，且该文件必须放在你的</a:t>
            </a:r>
            <a:r>
              <a:rPr lang="en-US" altLang="zh-CN" sz="2000" dirty="0"/>
              <a:t>FTP</a:t>
            </a:r>
            <a:r>
              <a:rPr lang="zh-CN" altLang="en-US" sz="2000" dirty="0"/>
              <a:t>根目录下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zh-CN" altLang="zh-CN" sz="2000" dirty="0">
                <a:solidFill>
                  <a:srgbClr val="FF0000"/>
                </a:solidFill>
              </a:rPr>
              <a:t>步骤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zh-CN" sz="2000" dirty="0">
                <a:solidFill>
                  <a:srgbClr val="FF0000"/>
                </a:solidFill>
              </a:rPr>
              <a:t>：页面布局、框架设计</a:t>
            </a:r>
          </a:p>
          <a:p>
            <a:r>
              <a:rPr lang="zh-CN" altLang="zh-CN" sz="2000" dirty="0"/>
              <a:t>菜单栏 表格——布局表格和单元格，应用表格设计网页框架</a:t>
            </a:r>
          </a:p>
          <a:p>
            <a:r>
              <a:rPr lang="zh-CN" altLang="zh-CN" sz="2000" dirty="0"/>
              <a:t>插入图片等</a:t>
            </a:r>
          </a:p>
          <a:p>
            <a:r>
              <a:rPr lang="en-US" altLang="zh-CN" sz="2000" dirty="0"/>
              <a:t>//</a:t>
            </a:r>
            <a:r>
              <a:rPr lang="zh-CN" altLang="zh-CN" sz="2000" dirty="0"/>
              <a:t>图片及音乐文件插入前要放到相应的文件夹，再插入应用，即可使用相对路径，保证网页素材的正常显示，注意文件大小，空间</a:t>
            </a:r>
            <a:r>
              <a:rPr lang="zh-CN" altLang="zh-CN" sz="2000" dirty="0" smtClean="0"/>
              <a:t>有限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6088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七、创建网站具体方法及注意事项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zh-CN" altLang="zh-CN" sz="2000" dirty="0">
                <a:solidFill>
                  <a:srgbClr val="FF0000"/>
                </a:solidFill>
              </a:rPr>
              <a:t>步骤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zh-CN" altLang="zh-CN" sz="2000" dirty="0">
                <a:solidFill>
                  <a:srgbClr val="FF0000"/>
                </a:solidFill>
              </a:rPr>
              <a:t>：非主页面的设计及页面间链接</a:t>
            </a:r>
          </a:p>
          <a:p>
            <a:r>
              <a:rPr lang="zh-CN" altLang="zh-CN" sz="2000" dirty="0"/>
              <a:t>新建网页保存在  学号</a:t>
            </a:r>
            <a:r>
              <a:rPr lang="en-US" altLang="zh-CN" sz="2000" dirty="0"/>
              <a:t>/pages</a:t>
            </a:r>
            <a:r>
              <a:rPr lang="zh-CN" altLang="zh-CN" sz="2000" dirty="0"/>
              <a:t>下，网页文件命名为</a:t>
            </a:r>
            <a:r>
              <a:rPr lang="en-US" altLang="zh-CN" sz="2000" dirty="0"/>
              <a:t>3-8</a:t>
            </a:r>
            <a:r>
              <a:rPr lang="zh-CN" altLang="zh-CN" sz="2000" dirty="0"/>
              <a:t>个字符，字符为英文、数字或下划线，如</a:t>
            </a:r>
            <a:r>
              <a:rPr lang="en-US" altLang="zh-CN" sz="2000" dirty="0"/>
              <a:t>page_2.htm</a:t>
            </a:r>
            <a:r>
              <a:rPr lang="zh-CN" altLang="zh-CN" sz="2000" dirty="0"/>
              <a:t>、</a:t>
            </a:r>
            <a:r>
              <a:rPr lang="en-US" altLang="zh-CN" sz="2000" dirty="0"/>
              <a:t>page2.htm</a:t>
            </a:r>
            <a:r>
              <a:rPr lang="zh-CN" altLang="zh-CN" sz="2000" dirty="0"/>
              <a:t>；</a:t>
            </a:r>
          </a:p>
          <a:p>
            <a:r>
              <a:rPr lang="en-US" altLang="zh-CN" sz="2000" dirty="0"/>
              <a:t>//</a:t>
            </a:r>
            <a:r>
              <a:rPr lang="zh-CN" altLang="zh-CN" sz="2000" dirty="0"/>
              <a:t>各页面之间通过超级链接实现主页、非主页间关联；</a:t>
            </a:r>
          </a:p>
          <a:p>
            <a:r>
              <a:rPr lang="zh-CN" altLang="zh-CN" sz="2000" dirty="0"/>
              <a:t>文字</a:t>
            </a:r>
            <a:r>
              <a:rPr lang="en-US" altLang="zh-CN" sz="2000" dirty="0"/>
              <a:t>/</a:t>
            </a:r>
            <a:r>
              <a:rPr lang="zh-CN" altLang="zh-CN" sz="2000" dirty="0"/>
              <a:t>图片均可创建超级链接；</a:t>
            </a:r>
          </a:p>
          <a:p>
            <a:r>
              <a:rPr lang="zh-CN" altLang="zh-CN" sz="2000" dirty="0">
                <a:solidFill>
                  <a:srgbClr val="FF0000"/>
                </a:solidFill>
              </a:rPr>
              <a:t>步骤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zh-CN" altLang="zh-CN" sz="2000" dirty="0">
                <a:solidFill>
                  <a:srgbClr val="FF0000"/>
                </a:solidFill>
              </a:rPr>
              <a:t>：网页上传</a:t>
            </a:r>
          </a:p>
          <a:p>
            <a:r>
              <a:rPr lang="zh-CN" altLang="zh-CN" sz="2000" dirty="0"/>
              <a:t>建立及修改期间可每次把学号文件夹直接复制</a:t>
            </a:r>
            <a:r>
              <a:rPr lang="zh-CN" altLang="zh-CN" sz="2000" dirty="0" smtClean="0"/>
              <a:t>到</a:t>
            </a:r>
            <a:r>
              <a:rPr lang="en-US" altLang="zh-CN" sz="2000" dirty="0" smtClean="0"/>
              <a:t>FTP</a:t>
            </a:r>
            <a:r>
              <a:rPr lang="zh-CN" altLang="zh-CN" sz="2000" dirty="0" smtClean="0"/>
              <a:t>空间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如：</a:t>
            </a:r>
            <a:r>
              <a:rPr lang="en-US" altLang="zh-CN" sz="2000" dirty="0" smtClean="0"/>
              <a:t>zd1760701)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保证应用相对路径。最终完成后</a:t>
            </a:r>
            <a:r>
              <a:rPr lang="zh-CN" altLang="zh-CN" sz="2000" b="1" dirty="0"/>
              <a:t>去掉</a:t>
            </a:r>
            <a:r>
              <a:rPr lang="zh-CN" altLang="zh-CN" sz="2000" dirty="0"/>
              <a:t>文件夹，直接上传</a:t>
            </a:r>
            <a:r>
              <a:rPr lang="zh-CN" altLang="zh-CN" sz="2000" b="1" dirty="0"/>
              <a:t>文件夹内文件</a:t>
            </a:r>
            <a:r>
              <a:rPr lang="zh-CN" altLang="zh-CN" sz="2000" dirty="0"/>
              <a:t>至</a:t>
            </a:r>
            <a:r>
              <a:rPr lang="en-US" altLang="zh-CN" sz="2000" dirty="0"/>
              <a:t>FTP</a:t>
            </a:r>
            <a:r>
              <a:rPr lang="zh-CN" altLang="zh-CN" sz="2000" dirty="0"/>
              <a:t>空间。</a:t>
            </a:r>
          </a:p>
          <a:p>
            <a:r>
              <a:rPr lang="zh-CN" altLang="zh-CN" sz="2000" dirty="0" smtClean="0">
                <a:solidFill>
                  <a:srgbClr val="FF0000"/>
                </a:solidFill>
              </a:rPr>
              <a:t>步骤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zh-CN" sz="2000" dirty="0" smtClean="0">
                <a:solidFill>
                  <a:srgbClr val="FF0000"/>
                </a:solidFill>
              </a:rPr>
              <a:t>：</a:t>
            </a:r>
            <a:r>
              <a:rPr lang="zh-CN" altLang="zh-CN" sz="2000" dirty="0">
                <a:solidFill>
                  <a:srgbClr val="FF0000"/>
                </a:solidFill>
              </a:rPr>
              <a:t>查看个人成果</a:t>
            </a:r>
          </a:p>
          <a:p>
            <a:r>
              <a:rPr lang="en-US" altLang="zh-CN" sz="2000" dirty="0"/>
              <a:t>IE</a:t>
            </a:r>
            <a:r>
              <a:rPr lang="zh-CN" altLang="zh-CN" sz="2000" dirty="0"/>
              <a:t>地址栏</a:t>
            </a:r>
            <a:r>
              <a:rPr lang="en-US" altLang="zh-CN" sz="2000" u="sng" dirty="0">
                <a:hlinkClick r:id="rId2"/>
              </a:rPr>
              <a:t>http://172.16.91.12/班号/</a:t>
            </a:r>
            <a:r>
              <a:rPr lang="zh-CN" altLang="zh-CN" sz="2000" dirty="0"/>
              <a:t>班级排序号后两位</a:t>
            </a:r>
          </a:p>
          <a:p>
            <a:r>
              <a:rPr lang="en-US" altLang="zh-CN" sz="2000" dirty="0"/>
              <a:t> </a:t>
            </a:r>
            <a:r>
              <a:rPr lang="zh-CN" altLang="zh-CN" sz="2000" dirty="0"/>
              <a:t>如：</a:t>
            </a:r>
            <a:r>
              <a:rPr lang="en-US" altLang="zh-CN" sz="2000" u="sng" dirty="0">
                <a:hlinkClick r:id="rId3"/>
              </a:rPr>
              <a:t>http://</a:t>
            </a:r>
            <a:r>
              <a:rPr lang="en-US" altLang="zh-CN" sz="2000" u="sng" dirty="0" smtClean="0">
                <a:hlinkClick r:id="rId3"/>
              </a:rPr>
              <a:t>172.16.91.12/zd1707/01</a:t>
            </a:r>
            <a:endParaRPr lang="en-US" altLang="zh-CN" sz="2000" u="sng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注意：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FTP</a:t>
            </a:r>
            <a:r>
              <a:rPr lang="zh-CN" altLang="en-US" sz="1800" dirty="0" smtClean="0"/>
              <a:t>中直接打开网页、图片及链接均不能正常显示或工作，必须打开计算中心主页地址栏后添加序号</a:t>
            </a:r>
            <a:r>
              <a:rPr lang="en-US" altLang="zh-CN" sz="1800" u="sng" dirty="0" smtClean="0">
                <a:hlinkClick r:id="rId3"/>
              </a:rPr>
              <a:t>http</a:t>
            </a:r>
            <a:r>
              <a:rPr lang="en-US" altLang="zh-CN" sz="1800" u="sng" dirty="0">
                <a:hlinkClick r:id="rId3"/>
              </a:rPr>
              <a:t>://</a:t>
            </a:r>
            <a:r>
              <a:rPr lang="en-US" altLang="zh-CN" sz="1800" u="sng" dirty="0" smtClean="0">
                <a:hlinkClick r:id="rId3"/>
              </a:rPr>
              <a:t>172.16.91.12/zd1707/01</a:t>
            </a:r>
            <a:r>
              <a:rPr lang="zh-CN" altLang="en-US" sz="1800" dirty="0" smtClean="0"/>
              <a:t>下查验链接及图片的正常情况</a:t>
            </a:r>
            <a:endParaRPr lang="zh-CN" altLang="zh-CN" sz="1800" dirty="0"/>
          </a:p>
          <a:p>
            <a:r>
              <a:rPr lang="zh-CN" altLang="zh-CN" sz="2000" dirty="0">
                <a:solidFill>
                  <a:srgbClr val="FF0000"/>
                </a:solidFill>
              </a:rPr>
              <a:t>重要提示：所有图像、音频、网页等文件和文件夹命名必须为有意义英文或数字，不可有汉字，且不宜过长</a:t>
            </a:r>
            <a:r>
              <a:rPr lang="zh-CN" altLang="zh-CN" sz="2000" dirty="0" smtClean="0">
                <a:solidFill>
                  <a:srgbClr val="FF0000"/>
                </a:solidFill>
              </a:rPr>
              <a:t>。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4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>
                <a:effectLst/>
              </a:rPr>
              <a:t>二、给定题目</a:t>
            </a:r>
            <a:r>
              <a:rPr lang="zh-CN" altLang="zh-CN" b="1" dirty="0" smtClean="0">
                <a:effectLst/>
              </a:rPr>
              <a:t>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1" y="1690688"/>
            <a:ext cx="498241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7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kern="2200" dirty="0">
                <a:latin typeface="Times New Roman" panose="02020603050405020304" pitchFamily="18" charset="0"/>
              </a:rPr>
              <a:t>三、计算机基础综合设计性实验评分</a:t>
            </a:r>
            <a:r>
              <a:rPr lang="zh-CN" altLang="zh-CN" b="1" kern="2200" dirty="0" smtClean="0">
                <a:latin typeface="Times New Roman" panose="02020603050405020304" pitchFamily="18" charset="0"/>
              </a:rPr>
              <a:t>要求</a:t>
            </a:r>
            <a:r>
              <a:rPr lang="en-US" altLang="zh-CN" b="1" kern="2200" dirty="0">
                <a:latin typeface="Times New Roman" panose="02020603050405020304" pitchFamily="18" charset="0"/>
              </a:rPr>
              <a:t>(zhxsybg.doc)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</a:rPr>
              <a:t>、封面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</a:rPr>
              <a:t>、各网页链接示意图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Times New Roman" panose="02020603050405020304" pitchFamily="18" charset="0"/>
              </a:rPr>
              <a:t>、各网页功能说明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Times New Roman" panose="02020603050405020304" pitchFamily="18" charset="0"/>
              </a:rPr>
              <a:t>、设计总结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55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四、网站设计工具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/>
              <a:t>网页设计编辑排版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	FrontPage</a:t>
            </a:r>
            <a:r>
              <a:rPr lang="zh-CN" altLang="en-US" sz="2000" dirty="0"/>
              <a:t>（简单易用，且高度符合</a:t>
            </a:r>
            <a:r>
              <a:rPr lang="en-US" altLang="zh-CN" sz="2000" dirty="0"/>
              <a:t>IE</a:t>
            </a:r>
            <a:r>
              <a:rPr lang="zh-CN" altLang="en-US" sz="2000" dirty="0"/>
              <a:t>浏览器支持设计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DreamWaver</a:t>
            </a:r>
            <a:r>
              <a:rPr lang="zh-CN" altLang="en-US" sz="2000" dirty="0"/>
              <a:t>（功能强大，设计成品支持众多浏览器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dirty="0" smtClean="0"/>
              <a:t>网页</a:t>
            </a:r>
            <a:r>
              <a:rPr lang="zh-CN" altLang="en-US" dirty="0"/>
              <a:t>图像设计</a:t>
            </a:r>
            <a:r>
              <a:rPr lang="zh-CN" altLang="en-US" dirty="0" smtClean="0"/>
              <a:t>工具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Photoshop </a:t>
            </a:r>
            <a:r>
              <a:rPr lang="zh-CN" altLang="en-US" sz="2000" dirty="0"/>
              <a:t>或</a:t>
            </a:r>
            <a:r>
              <a:rPr lang="en-US" altLang="zh-CN" sz="2000" dirty="0"/>
              <a:t>Fireworks </a:t>
            </a:r>
            <a:r>
              <a:rPr lang="zh-CN" altLang="en-US" sz="2000" dirty="0"/>
              <a:t>；动画制作：</a:t>
            </a:r>
            <a:r>
              <a:rPr lang="en-US" altLang="zh-CN" sz="2000" dirty="0"/>
              <a:t>Flash </a:t>
            </a:r>
            <a:r>
              <a:rPr lang="en-US" altLang="zh-CN" sz="2000" dirty="0" smtClean="0"/>
              <a:t>MX</a:t>
            </a:r>
          </a:p>
          <a:p>
            <a:pPr lvl="0"/>
            <a:r>
              <a:rPr lang="zh-CN" altLang="en-US" dirty="0" smtClean="0"/>
              <a:t>浏览器工具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sz="2000" dirty="0" smtClean="0"/>
              <a:t>IExplore9.0</a:t>
            </a:r>
          </a:p>
        </p:txBody>
      </p:sp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五、设计</a:t>
            </a:r>
            <a:r>
              <a:rPr lang="zh-CN" altLang="en-US" dirty="0"/>
              <a:t>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突出主题</a:t>
            </a:r>
            <a:endParaRPr lang="en-US" altLang="zh-CN" dirty="0"/>
          </a:p>
          <a:p>
            <a:r>
              <a:rPr lang="zh-CN" altLang="en-US" dirty="0" smtClean="0"/>
              <a:t>简洁性</a:t>
            </a:r>
            <a:endParaRPr lang="en-US" altLang="zh-CN" dirty="0" smtClean="0"/>
          </a:p>
          <a:p>
            <a:r>
              <a:rPr lang="zh-CN" altLang="en-US" dirty="0" smtClean="0"/>
              <a:t>实用性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只有</a:t>
            </a:r>
            <a:r>
              <a:rPr lang="zh-CN" altLang="en-US" dirty="0"/>
              <a:t>被需求才能</a:t>
            </a:r>
            <a:r>
              <a:rPr lang="zh-CN" altLang="en-US" dirty="0" smtClean="0"/>
              <a:t>生存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84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82" y="1919288"/>
            <a:ext cx="88011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1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55" y="1790896"/>
            <a:ext cx="85439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967322"/>
            <a:ext cx="81534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2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乐谱设计模板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208276_TF03460577" id="{33A32164-10BC-407B-951D-B1DE0E4F024B}" vid="{1112B4E0-4DF1-48BF-AE79-52D9B6C940E8}"/>
    </a:ext>
  </a:extLst>
</a:theme>
</file>

<file path=ppt/theme/theme2.xml><?xml version="1.0" encoding="utf-8"?>
<a:theme xmlns:a="http://schemas.openxmlformats.org/drawingml/2006/main" name="办公室主题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乐谱设计幻灯片</Template>
  <TotalTime>252</TotalTime>
  <Words>1010</Words>
  <Application>Microsoft Office PowerPoint</Application>
  <PresentationFormat>宽屏</PresentationFormat>
  <Paragraphs>76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微软雅黑</vt:lpstr>
      <vt:lpstr>Arial</vt:lpstr>
      <vt:lpstr>Times New Roman</vt:lpstr>
      <vt:lpstr>乐谱设计模板</vt:lpstr>
      <vt:lpstr>网站设计</vt:lpstr>
      <vt:lpstr>一、网站设计要求</vt:lpstr>
      <vt:lpstr>二、给定题目：</vt:lpstr>
      <vt:lpstr>三、计算机基础综合设计性实验评分要求(zhxsybg.doc)</vt:lpstr>
      <vt:lpstr>四、网站设计工具</vt:lpstr>
      <vt:lpstr>五、设计原则</vt:lpstr>
      <vt:lpstr>PowerPoint 演示文稿</vt:lpstr>
      <vt:lpstr>PowerPoint 演示文稿</vt:lpstr>
      <vt:lpstr>PowerPoint 演示文稿</vt:lpstr>
      <vt:lpstr>六、设计步骤</vt:lpstr>
      <vt:lpstr>2、表格布局-创建网站及表格布局视频</vt:lpstr>
      <vt:lpstr>框架布局</vt:lpstr>
      <vt:lpstr>3、编辑CSS样式-网站标题样式及导航样式设置视频</vt:lpstr>
      <vt:lpstr>4、插入Div层-插入布局对象-层视频</vt:lpstr>
      <vt:lpstr>5、插入图片-设置背景颜色或插入背景图片视频</vt:lpstr>
      <vt:lpstr>6、插入文字-插入层便于调整文字位置视频</vt:lpstr>
      <vt:lpstr>7、插入flash动画</vt:lpstr>
      <vt:lpstr>8、插入滚动字幕-滚动字幕视频</vt:lpstr>
      <vt:lpstr>9、超级链接设置-保存主页及主页与其它页间链接视频</vt:lpstr>
      <vt:lpstr>10、插入锚记-进行页面内跳转</vt:lpstr>
      <vt:lpstr>11、插入背景音乐</vt:lpstr>
      <vt:lpstr>七、创建网站具体方法及注意事项</vt:lpstr>
      <vt:lpstr>七、创建网站具体方法及注意事项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china</dc:creator>
  <cp:lastModifiedBy>china</cp:lastModifiedBy>
  <cp:revision>78</cp:revision>
  <dcterms:created xsi:type="dcterms:W3CDTF">2017-11-16T02:40:25Z</dcterms:created>
  <dcterms:modified xsi:type="dcterms:W3CDTF">2017-11-28T03:56:06Z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