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  <p:sldId id="319" r:id="rId3"/>
    <p:sldId id="320" r:id="rId4"/>
    <p:sldId id="321" r:id="rId5"/>
    <p:sldId id="322" r:id="rId6"/>
    <p:sldId id="32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82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50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Ø"/>
              <a:defRPr/>
            </a:lvl1pPr>
            <a:lvl2pPr>
              <a:buClr>
                <a:srgbClr val="FF0000"/>
              </a:buClr>
              <a:buSzPct val="80000"/>
              <a:buFont typeface="Wingdings" pitchFamily="2" charset="2"/>
              <a:buChar char="l"/>
              <a:defRPr/>
            </a:lvl2pPr>
            <a:lvl3pPr>
              <a:buClr>
                <a:srgbClr val="FF0000"/>
              </a:buClr>
              <a:defRPr/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71461" y="1071546"/>
            <a:ext cx="11144328" cy="1588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571461" y="1071546"/>
            <a:ext cx="5524539" cy="142876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71461" y="6143644"/>
            <a:ext cx="11144328" cy="1588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8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56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7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1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71461" y="1000108"/>
            <a:ext cx="10953827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71461" y="6143644"/>
            <a:ext cx="10953827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571462" y="1000108"/>
            <a:ext cx="5334037" cy="10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6757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26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5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67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5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196752"/>
            <a:ext cx="8064896" cy="1008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某一标尺为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0~1000</a:t>
            </a:r>
            <a:r>
              <a:rPr lang="en-US" altLang="zh-CN" sz="2400" b="1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的温度计出厂前经校验，其刻度标尺上的各点测量结果分别为：</a:t>
            </a:r>
          </a:p>
          <a:p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2279575" y="2132856"/>
          <a:ext cx="7560843" cy="1728192"/>
        </p:xfrm>
        <a:graphic>
          <a:graphicData uri="http://schemas.openxmlformats.org/drawingml/2006/table">
            <a:tbl>
              <a:tblPr/>
              <a:tblGrid>
                <a:gridCol w="1145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6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3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37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7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标准表读数（℃）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600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700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800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900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1000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被校表读数（℃）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201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402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604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706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805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903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1001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5314" marR="653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3" name="Rectangle 81"/>
          <p:cNvSpPr>
            <a:spLocks noChangeArrowheads="1"/>
          </p:cNvSpPr>
          <p:nvPr/>
        </p:nvSpPr>
        <p:spPr bwMode="auto">
          <a:xfrm>
            <a:off x="2351584" y="4077072"/>
            <a:ext cx="7560840" cy="149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 indent="-457200" algn="just">
              <a:spcBef>
                <a:spcPct val="0"/>
              </a:spcBef>
              <a:tabLst>
                <a:tab pos="457200" algn="l"/>
              </a:tabLst>
            </a:pP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    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求出该温度计的最大绝对误差值；</a:t>
            </a:r>
            <a:endParaRPr lang="zh-CN" altLang="en-US" sz="2400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indent="-457200" algn="just" eaLnBrk="0" hangingPunct="0">
              <a:spcBef>
                <a:spcPct val="0"/>
              </a:spcBef>
              <a:tabLst>
                <a:tab pos="457200" algn="l"/>
              </a:tabLst>
            </a:pP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    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确定该温度计的精度等级；</a:t>
            </a:r>
          </a:p>
          <a:p>
            <a:pPr indent="-457200" algn="just" eaLnBrk="0" hangingPunct="0">
              <a:spcBef>
                <a:spcPct val="0"/>
              </a:spcBef>
              <a:tabLst>
                <a:tab pos="457200" algn="l"/>
              </a:tabLst>
            </a:pP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）    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如果工艺上允许的最大绝对误差为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8</a:t>
            </a:r>
            <a:r>
              <a:rPr lang="en-US" altLang="zh-CN" sz="2400" b="1" baseline="30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，问该温 度计是否符合要求？ 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95600" y="1863988"/>
          <a:ext cx="7560840" cy="3312368"/>
        </p:xfrm>
        <a:graphic>
          <a:graphicData uri="http://schemas.openxmlformats.org/drawingml/2006/table">
            <a:tbl>
              <a:tblPr/>
              <a:tblGrid>
                <a:gridCol w="122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5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0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56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42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标准表读数（℃）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400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600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700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800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900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1000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2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被校表读数（℃）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201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402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604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706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805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903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1001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绝对误差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0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6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5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3</a:t>
                      </a:r>
                      <a:endParaRPr lang="zh-CN" sz="1000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</a:t>
                      </a:r>
                      <a:endParaRPr lang="zh-CN" sz="100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409" marR="684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79576" y="134076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解：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3"/>
          <p:cNvSpPr>
            <a:spLocks noChangeArrowheads="1"/>
          </p:cNvSpPr>
          <p:nvPr/>
        </p:nvSpPr>
        <p:spPr bwMode="auto">
          <a:xfrm>
            <a:off x="2351584" y="1412777"/>
            <a:ext cx="3096344" cy="39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宋体" panose="02010600030101010101" pitchFamily="2" charset="-122"/>
              </a:rPr>
              <a:t>）最大绝对误差 </a:t>
            </a:r>
            <a:endParaRPr lang="zh-CN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84"/>
          <p:cNvGraphicFramePr>
            <a:graphicFrameLocks noChangeAspect="1"/>
          </p:cNvGraphicFramePr>
          <p:nvPr/>
        </p:nvGraphicFramePr>
        <p:xfrm>
          <a:off x="5447928" y="1340769"/>
          <a:ext cx="3379712" cy="517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1637589" imgH="253890" progId="Equation.3">
                  <p:embed/>
                </p:oleObj>
              </mc:Choice>
              <mc:Fallback>
                <p:oleObj r:id="rId3" imgW="1637589" imgH="253890" progId="Equation.3">
                  <p:embed/>
                  <p:pic>
                    <p:nvPicPr>
                      <p:cNvPr id="5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1340769"/>
                        <a:ext cx="3379712" cy="5170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6"/>
          <p:cNvSpPr>
            <a:spLocks noChangeArrowheads="1"/>
          </p:cNvSpPr>
          <p:nvPr/>
        </p:nvSpPr>
        <p:spPr bwMode="auto">
          <a:xfrm>
            <a:off x="2351584" y="2132857"/>
            <a:ext cx="2376264" cy="39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宋体" panose="02010600030101010101" pitchFamily="2" charset="-122"/>
              </a:rPr>
              <a:t>）允许误差 </a:t>
            </a:r>
            <a:endParaRPr lang="zh-CN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Object 87"/>
          <p:cNvGraphicFramePr>
            <a:graphicFrameLocks noChangeAspect="1"/>
          </p:cNvGraphicFramePr>
          <p:nvPr/>
        </p:nvGraphicFramePr>
        <p:xfrm>
          <a:off x="2711624" y="2780929"/>
          <a:ext cx="6984776" cy="869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5" imgW="3111500" imgH="406400" progId="Equation.3">
                  <p:embed/>
                </p:oleObj>
              </mc:Choice>
              <mc:Fallback>
                <p:oleObj r:id="rId5" imgW="3111500" imgH="406400" progId="Equation.3">
                  <p:embed/>
                  <p:pic>
                    <p:nvPicPr>
                      <p:cNvPr id="7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2780929"/>
                        <a:ext cx="6984776" cy="8697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9"/>
          <p:cNvSpPr>
            <a:spLocks noChangeArrowheads="1"/>
          </p:cNvSpPr>
          <p:nvPr/>
        </p:nvSpPr>
        <p:spPr bwMode="auto">
          <a:xfrm>
            <a:off x="2711624" y="3861049"/>
            <a:ext cx="5943600" cy="7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宋体" panose="02010600030101010101" pitchFamily="2" charset="-122"/>
              </a:rPr>
              <a:t>按照靠系列的要求，选择等级低的为此温度计的精度等级 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宋体" panose="02010600030101010101" pitchFamily="2" charset="-122"/>
              </a:rPr>
              <a:t>1.0;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0"/>
          <p:cNvSpPr>
            <a:spLocks noChangeArrowheads="1"/>
          </p:cNvSpPr>
          <p:nvPr/>
        </p:nvSpPr>
        <p:spPr bwMode="auto">
          <a:xfrm>
            <a:off x="2351584" y="1412777"/>
            <a:ext cx="2664296" cy="39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宋体" panose="02010600030101010101" pitchFamily="2" charset="-122"/>
              </a:rPr>
              <a:t>）工艺要求 </a:t>
            </a:r>
            <a:endParaRPr lang="zh-CN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Object 91"/>
          <p:cNvGraphicFramePr>
            <a:graphicFrameLocks noChangeAspect="1"/>
          </p:cNvGraphicFramePr>
          <p:nvPr/>
        </p:nvGraphicFramePr>
        <p:xfrm>
          <a:off x="5015880" y="1412777"/>
          <a:ext cx="1944216" cy="364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926698" imgH="177723" progId="Equation.3">
                  <p:embed/>
                </p:oleObj>
              </mc:Choice>
              <mc:Fallback>
                <p:oleObj r:id="rId3" imgW="926698" imgH="177723" progId="Equation.3">
                  <p:embed/>
                  <p:pic>
                    <p:nvPicPr>
                      <p:cNvPr id="1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0" y="1412777"/>
                        <a:ext cx="1944216" cy="364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3"/>
          <p:cNvGraphicFramePr>
            <a:graphicFrameLocks noChangeAspect="1"/>
          </p:cNvGraphicFramePr>
          <p:nvPr/>
        </p:nvGraphicFramePr>
        <p:xfrm>
          <a:off x="2639617" y="2420888"/>
          <a:ext cx="6048673" cy="789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5" imgW="3086100" imgH="406400" progId="Equation.3">
                  <p:embed/>
                </p:oleObj>
              </mc:Choice>
              <mc:Fallback>
                <p:oleObj r:id="rId5" imgW="3086100" imgH="406400" progId="Equation.3">
                  <p:embed/>
                  <p:pic>
                    <p:nvPicPr>
                      <p:cNvPr id="11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7" y="2420888"/>
                        <a:ext cx="6048673" cy="789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5"/>
          <p:cNvSpPr>
            <a:spLocks noChangeArrowheads="1"/>
          </p:cNvSpPr>
          <p:nvPr/>
        </p:nvSpPr>
        <p:spPr bwMode="auto">
          <a:xfrm>
            <a:off x="2639616" y="3429001"/>
            <a:ext cx="6019800" cy="7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宋体" panose="02010600030101010101" pitchFamily="2" charset="-122"/>
              </a:rPr>
              <a:t>按照靠系列，根据工艺要求选取，要选择等级高的精度等级，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  <a:ea typeface="宋体" panose="02010600030101010101" pitchFamily="2" charset="-122"/>
              </a:rPr>
              <a:t>0.5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宋体" panose="02010600030101010101" pitchFamily="2" charset="-122"/>
              </a:rPr>
              <a:t>;</a:t>
            </a:r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13" name="Rectangle 96"/>
          <p:cNvSpPr>
            <a:spLocks noChangeArrowheads="1"/>
          </p:cNvSpPr>
          <p:nvPr/>
        </p:nvSpPr>
        <p:spPr bwMode="auto">
          <a:xfrm>
            <a:off x="2639616" y="4365105"/>
            <a:ext cx="3729670" cy="39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0800" rIns="18000" bIns="10800" anchorCtr="1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宋体" panose="02010600030101010101" pitchFamily="2" charset="-122"/>
              </a:rPr>
              <a:t>所以此温度计不符合要求。</a:t>
            </a:r>
          </a:p>
        </p:txBody>
      </p:sp>
      <p:sp>
        <p:nvSpPr>
          <p:cNvPr id="14" name="Rectangle 97"/>
          <p:cNvSpPr>
            <a:spLocks noChangeArrowheads="1"/>
          </p:cNvSpPr>
          <p:nvPr/>
        </p:nvSpPr>
        <p:spPr bwMode="auto">
          <a:xfrm>
            <a:off x="2423592" y="1988841"/>
            <a:ext cx="2016224" cy="39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宋体" panose="02010600030101010101" pitchFamily="2" charset="-122"/>
              </a:rPr>
              <a:t>那么求得 </a:t>
            </a:r>
            <a:endParaRPr lang="zh-CN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13608" y="582883"/>
            <a:ext cx="8158856" cy="4525963"/>
          </a:xfrm>
        </p:spPr>
        <p:txBody>
          <a:bodyPr>
            <a:normAutofit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   例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现对量程为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250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级的温度计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和温度计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进行检定，发现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）温度计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在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123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处的示值误差绝对值最大，为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4.6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；（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）温度计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150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处的仪表示值分别为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204.5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155.8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 ℃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，问这两个温度计是否合格？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351585" y="2776014"/>
          <a:ext cx="6986413" cy="93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3377880" imgH="469800" progId="">
                  <p:embed/>
                </p:oleObj>
              </mc:Choice>
              <mc:Fallback>
                <p:oleObj name="Equation" r:id="rId3" imgW="3377880" imgH="469800" progId="">
                  <p:embed/>
                  <p:pic>
                    <p:nvPicPr>
                      <p:cNvPr id="7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5" y="2776014"/>
                        <a:ext cx="6986413" cy="9364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542580" y="3719478"/>
          <a:ext cx="73009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3530520" imgH="469800" progId="">
                  <p:embed/>
                </p:oleObj>
              </mc:Choice>
              <mc:Fallback>
                <p:oleObj name="Equation" r:id="rId5" imgW="3530520" imgH="469800" progId="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580" y="3719478"/>
                        <a:ext cx="7300913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83632" y="4653137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合格，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不合格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52596" y="285729"/>
            <a:ext cx="73580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：某待测电压为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100V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，现有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0.5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级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0~300V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和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1.0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级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0~120V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两个电压表，问用哪一个电压表测量较好？</a:t>
            </a:r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2423592" y="1700809"/>
          <a:ext cx="3488060" cy="584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714320" imgH="253800" progId="">
                  <p:embed/>
                </p:oleObj>
              </mc:Choice>
              <mc:Fallback>
                <p:oleObj name="Equation" r:id="rId3" imgW="1714320" imgH="253800" progId="">
                  <p:embed/>
                  <p:pic>
                    <p:nvPicPr>
                      <p:cNvPr id="737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1700809"/>
                        <a:ext cx="3488060" cy="5844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6096001" y="1628801"/>
          <a:ext cx="35734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701720" imgH="253800" progId="">
                  <p:embed/>
                </p:oleObj>
              </mc:Choice>
              <mc:Fallback>
                <p:oleObj name="Equation" r:id="rId5" imgW="1701720" imgH="253800" progId="">
                  <p:embed/>
                  <p:pic>
                    <p:nvPicPr>
                      <p:cNvPr id="737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1628801"/>
                        <a:ext cx="3573463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11"/>
          <p:cNvGraphicFramePr>
            <a:graphicFrameLocks noChangeAspect="1"/>
          </p:cNvGraphicFramePr>
          <p:nvPr/>
        </p:nvGraphicFramePr>
        <p:xfrm>
          <a:off x="2423592" y="2492896"/>
          <a:ext cx="3384376" cy="945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562040" imgH="393480" progId="">
                  <p:embed/>
                </p:oleObj>
              </mc:Choice>
              <mc:Fallback>
                <p:oleObj name="Equation" r:id="rId7" imgW="1562040" imgH="393480" progId="">
                  <p:embed/>
                  <p:pic>
                    <p:nvPicPr>
                      <p:cNvPr id="7373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492896"/>
                        <a:ext cx="3384376" cy="9454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6381753" y="2500307"/>
          <a:ext cx="3026616" cy="856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1574640" imgH="393480" progId="">
                  <p:embed/>
                </p:oleObj>
              </mc:Choice>
              <mc:Fallback>
                <p:oleObj name="Equation" r:id="rId9" imgW="1574640" imgH="393480" progId="">
                  <p:embed/>
                  <p:pic>
                    <p:nvPicPr>
                      <p:cNvPr id="73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3" y="2500307"/>
                        <a:ext cx="3026616" cy="8566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2423592" y="4005064"/>
          <a:ext cx="7143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3340080" imgH="241200" progId="">
                  <p:embed/>
                </p:oleObj>
              </mc:Choice>
              <mc:Fallback>
                <p:oleObj name="Equation" r:id="rId11" imgW="3340080" imgH="241200" progId="">
                  <p:embed/>
                  <p:pic>
                    <p:nvPicPr>
                      <p:cNvPr id="73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4005064"/>
                        <a:ext cx="71437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95472" y="1285861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268</Words>
  <Application>Microsoft Office PowerPoint</Application>
  <PresentationFormat>宽屏</PresentationFormat>
  <Paragraphs>61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主题</vt:lpstr>
      <vt:lpstr>Equation.3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若愚</dc:creator>
  <cp:lastModifiedBy>陈 若愚</cp:lastModifiedBy>
  <cp:revision>1</cp:revision>
  <dcterms:created xsi:type="dcterms:W3CDTF">2019-09-05T14:42:42Z</dcterms:created>
  <dcterms:modified xsi:type="dcterms:W3CDTF">2019-09-05T14:43:47Z</dcterms:modified>
</cp:coreProperties>
</file>