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1" r:id="rId6"/>
    <p:sldId id="262" r:id="rId7"/>
    <p:sldId id="315" r:id="rId8"/>
    <p:sldId id="314" r:id="rId9"/>
    <p:sldId id="316" r:id="rId10"/>
    <p:sldId id="317" r:id="rId11"/>
    <p:sldId id="312" r:id="rId12"/>
    <p:sldId id="311" r:id="rId13"/>
    <p:sldId id="263" r:id="rId14"/>
    <p:sldId id="264" r:id="rId15"/>
    <p:sldId id="302" r:id="rId16"/>
    <p:sldId id="266" r:id="rId17"/>
    <p:sldId id="267" r:id="rId18"/>
    <p:sldId id="26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1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0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Ø"/>
              <a:defRPr/>
            </a:lvl1pPr>
            <a:lvl2pPr>
              <a:buClr>
                <a:srgbClr val="FF0000"/>
              </a:buClr>
              <a:buSzPct val="80000"/>
              <a:buFont typeface="Wingdings" pitchFamily="2" charset="2"/>
              <a:buChar char="l"/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28596" y="1071546"/>
            <a:ext cx="8358246" cy="1588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428596" y="1071546"/>
            <a:ext cx="4143404" cy="14287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28596" y="6143644"/>
            <a:ext cx="8358246" cy="1588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28596" y="1000108"/>
            <a:ext cx="821537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428596" y="6143644"/>
            <a:ext cx="821537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428596" y="1000108"/>
            <a:ext cx="4000528" cy="10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20202;&#22120;&#24320;&#21457;&#35774;&#35745;&#36807;&#31243;.do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381000"/>
            <a:ext cx="7920880" cy="5830888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                </a:t>
            </a:r>
            <a:r>
              <a:rPr lang="en-US" altLang="zh-CN" b="1" dirty="0">
                <a:latin typeface="Times New Roman" pitchFamily="18" charset="0"/>
              </a:rPr>
              <a:t>1 </a:t>
            </a:r>
            <a:r>
              <a:rPr lang="zh-CN" altLang="en-US" b="1" dirty="0">
                <a:latin typeface="Times New Roman" pitchFamily="18" charset="0"/>
              </a:rPr>
              <a:t> 绪        论（</a:t>
            </a:r>
            <a:r>
              <a:rPr lang="en-US" altLang="zh-CN" b="1" dirty="0">
                <a:latin typeface="Times New Roman" pitchFamily="18" charset="0"/>
              </a:rPr>
              <a:t>Introduction）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1.1</a:t>
            </a:r>
            <a:r>
              <a:rPr lang="zh-CN" altLang="en-US" b="1" dirty="0">
                <a:latin typeface="Times New Roman" pitchFamily="18" charset="0"/>
              </a:rPr>
              <a:t>、热工测量仪表(</a:t>
            </a:r>
            <a:r>
              <a:rPr lang="en-US" altLang="zh-CN" b="1" dirty="0">
                <a:latin typeface="Times New Roman" pitchFamily="18" charset="0"/>
              </a:rPr>
              <a:t>thermal measurement 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instrument)</a:t>
            </a:r>
            <a:r>
              <a:rPr lang="zh-CN" altLang="en-US" b="1" dirty="0">
                <a:latin typeface="Times New Roman" pitchFamily="18" charset="0"/>
              </a:rPr>
              <a:t>简介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1. 热工参数(</a:t>
            </a:r>
            <a:r>
              <a:rPr lang="en-US" altLang="zh-CN" b="1" dirty="0">
                <a:latin typeface="Times New Roman" pitchFamily="18" charset="0"/>
              </a:rPr>
              <a:t>thermal  variable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</a:rPr>
              <a:t>压力（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</a:rPr>
              <a:t>)、</a:t>
            </a:r>
            <a:r>
              <a:rPr lang="zh-CN" altLang="en-US" b="1" dirty="0">
                <a:latin typeface="Times New Roman" pitchFamily="18" charset="0"/>
              </a:rPr>
              <a:t>温度(</a:t>
            </a:r>
            <a:r>
              <a:rPr lang="en-US" altLang="zh-CN" b="1" i="1" dirty="0">
                <a:latin typeface="Times New Roman" pitchFamily="18" charset="0"/>
              </a:rPr>
              <a:t>T</a:t>
            </a:r>
            <a:r>
              <a:rPr lang="en-US" altLang="zh-CN" b="1" dirty="0">
                <a:latin typeface="Times New Roman" pitchFamily="18" charset="0"/>
              </a:rPr>
              <a:t>)、</a:t>
            </a:r>
            <a:r>
              <a:rPr lang="zh-CN" altLang="en-US" b="1" dirty="0">
                <a:latin typeface="Times New Roman" pitchFamily="18" charset="0"/>
              </a:rPr>
              <a:t>流量(</a:t>
            </a:r>
            <a:r>
              <a:rPr lang="en-US" altLang="zh-CN" b="1" i="1" dirty="0">
                <a:latin typeface="Times New Roman" pitchFamily="18" charset="0"/>
              </a:rPr>
              <a:t>F</a:t>
            </a:r>
            <a:r>
              <a:rPr lang="en-US" altLang="zh-CN" b="1" dirty="0">
                <a:latin typeface="Times New Roman" pitchFamily="18" charset="0"/>
              </a:rPr>
              <a:t>)、</a:t>
            </a:r>
            <a:r>
              <a:rPr lang="zh-CN" altLang="en-US" b="1" dirty="0">
                <a:latin typeface="Times New Roman" pitchFamily="18" charset="0"/>
              </a:rPr>
              <a:t>物位（</a:t>
            </a:r>
            <a:r>
              <a:rPr lang="en-US" altLang="zh-CN" b="1" i="1" dirty="0">
                <a:latin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等。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2.热工测量仪表: 在生产中自动检测热工参数的仪表。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0"/>
          <p:cNvSpPr>
            <a:spLocks noChangeArrowheads="1"/>
          </p:cNvSpPr>
          <p:nvPr/>
        </p:nvSpPr>
        <p:spPr bwMode="auto">
          <a:xfrm>
            <a:off x="827584" y="1412776"/>
            <a:ext cx="2664296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）工艺要求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" name="Object 91"/>
          <p:cNvGraphicFramePr>
            <a:graphicFrameLocks noChangeAspect="1"/>
          </p:cNvGraphicFramePr>
          <p:nvPr/>
        </p:nvGraphicFramePr>
        <p:xfrm>
          <a:off x="3491880" y="1412776"/>
          <a:ext cx="1944216" cy="36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r:id="rId3" imgW="926698" imgH="177723" progId="Equation.3">
                  <p:embed/>
                </p:oleObj>
              </mc:Choice>
              <mc:Fallback>
                <p:oleObj r:id="rId3" imgW="926698" imgH="17772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12776"/>
                        <a:ext cx="1944216" cy="36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3"/>
          <p:cNvGraphicFramePr>
            <a:graphicFrameLocks noChangeAspect="1"/>
          </p:cNvGraphicFramePr>
          <p:nvPr/>
        </p:nvGraphicFramePr>
        <p:xfrm>
          <a:off x="1115616" y="2420888"/>
          <a:ext cx="6048673" cy="78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r:id="rId5" imgW="3086100" imgH="406400" progId="Equation.3">
                  <p:embed/>
                </p:oleObj>
              </mc:Choice>
              <mc:Fallback>
                <p:oleObj r:id="rId5" imgW="30861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6048673" cy="789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1115616" y="3429000"/>
            <a:ext cx="6019800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按照靠系列，根据工艺要求选取，要选择等级高的精度等级，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0.5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1115616" y="4365104"/>
            <a:ext cx="3729670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 anchorCtr="1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所以此温度计不符合要求。</a:t>
            </a: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899592" y="1988840"/>
            <a:ext cx="201622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那么求得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608" y="582882"/>
            <a:ext cx="8158856" cy="4525963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现对量程为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250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级的温度计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进行检定，发现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处的示值误差绝对值最大，为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4.6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处的仪表示值分别为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204.5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155.8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，问这两个温度计是否合格？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74809"/>
              </p:ext>
            </p:extLst>
          </p:nvPr>
        </p:nvGraphicFramePr>
        <p:xfrm>
          <a:off x="827584" y="2776014"/>
          <a:ext cx="6986413" cy="9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3" imgW="3377880" imgH="469800" progId="">
                  <p:embed/>
                </p:oleObj>
              </mc:Choice>
              <mc:Fallback>
                <p:oleObj name="Equation" r:id="rId3" imgW="3377880" imgH="469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76014"/>
                        <a:ext cx="6986413" cy="93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94129"/>
              </p:ext>
            </p:extLst>
          </p:nvPr>
        </p:nvGraphicFramePr>
        <p:xfrm>
          <a:off x="1018579" y="3719477"/>
          <a:ext cx="7300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5" imgW="3530520" imgH="469800" progId="">
                  <p:embed/>
                </p:oleObj>
              </mc:Choice>
              <mc:Fallback>
                <p:oleObj name="Equation" r:id="rId5" imgW="3530520" imgH="469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579" y="3719477"/>
                        <a:ext cx="73009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465313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合格，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不合格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596" y="285728"/>
            <a:ext cx="7358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：某待测电压为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，现有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级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0~300V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级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0~120V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两个电压表，问用哪一个电压表测量较好？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899592" y="1700808"/>
          <a:ext cx="3488060" cy="58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3" imgW="1714320" imgH="253800" progId="">
                  <p:embed/>
                </p:oleObj>
              </mc:Choice>
              <mc:Fallback>
                <p:oleObj name="Equation" r:id="rId3" imgW="1714320" imgH="253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3488060" cy="584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572000" y="1628800"/>
          <a:ext cx="35734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5" imgW="1701720" imgH="253800" progId="">
                  <p:embed/>
                </p:oleObj>
              </mc:Choice>
              <mc:Fallback>
                <p:oleObj name="Equation" r:id="rId5" imgW="1701720" imgH="253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800"/>
                        <a:ext cx="35734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1"/>
          <p:cNvGraphicFramePr>
            <a:graphicFrameLocks noChangeAspect="1"/>
          </p:cNvGraphicFramePr>
          <p:nvPr/>
        </p:nvGraphicFramePr>
        <p:xfrm>
          <a:off x="899592" y="2492896"/>
          <a:ext cx="3384376" cy="94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7" imgW="1562040" imgH="393480" progId="">
                  <p:embed/>
                </p:oleObj>
              </mc:Choice>
              <mc:Fallback>
                <p:oleObj name="Equation" r:id="rId7" imgW="156204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3384376" cy="945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857753" y="2500307"/>
          <a:ext cx="3026616" cy="85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9" imgW="1574640" imgH="393480" progId="">
                  <p:embed/>
                </p:oleObj>
              </mc:Choice>
              <mc:Fallback>
                <p:oleObj name="Equation" r:id="rId9" imgW="157464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3" y="2500307"/>
                        <a:ext cx="3026616" cy="856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99592" y="4005064"/>
          <a:ext cx="714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11" imgW="3340080" imgH="241200" progId="">
                  <p:embed/>
                </p:oleObj>
              </mc:Choice>
              <mc:Fallback>
                <p:oleObj name="Equation" r:id="rId11" imgW="334008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05064"/>
                        <a:ext cx="7143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128586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94625" cy="1462088"/>
          </a:xfrm>
        </p:spPr>
        <p:txBody>
          <a:bodyPr/>
          <a:lstStyle/>
          <a:p>
            <a:pPr algn="l" eaLnBrk="1" hangingPunct="1"/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</a:rPr>
              <a:t>1.5    </a:t>
            </a:r>
            <a:r>
              <a:rPr lang="zh-CN" altLang="en-US" sz="2500" b="1" dirty="0">
                <a:solidFill>
                  <a:schemeClr val="tx1"/>
                </a:solidFill>
                <a:latin typeface="Times New Roman" pitchFamily="18" charset="0"/>
              </a:rPr>
              <a:t>测量系统</a:t>
            </a:r>
            <a:br>
              <a:rPr lang="zh-CN" altLang="en-US" sz="2500" b="1" dirty="0">
                <a:solidFill>
                  <a:schemeClr val="tx1"/>
                </a:solidFill>
                <a:latin typeface="Times New Roman" pitchFamily="18" charset="0"/>
              </a:rPr>
            </a:br>
            <a:endParaRPr lang="zh-CN" altLang="en-US" sz="25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866632" cy="44688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1.5.1   </a:t>
            </a:r>
            <a:r>
              <a:rPr lang="zh-CN" altLang="en-US" sz="2400" b="1" dirty="0">
                <a:latin typeface="Times New Roman" pitchFamily="18" charset="0"/>
              </a:rPr>
              <a:t>测量系统组成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传感器(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sensor)  </a:t>
            </a:r>
            <a:r>
              <a:rPr lang="zh-CN" altLang="en-US" sz="2400" b="1" dirty="0">
                <a:latin typeface="Times New Roman" pitchFamily="18" charset="0"/>
              </a:rPr>
              <a:t>也常被称作敏感元件、一次仪表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 ：感受到被测参数的变化及时的转化成相应可测信号输出。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变换器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(converter)</a:t>
            </a:r>
            <a:r>
              <a:rPr lang="zh-CN" altLang="en-US" sz="2400" b="1" dirty="0">
                <a:latin typeface="Times New Roman" pitchFamily="18" charset="0"/>
              </a:rPr>
              <a:t>：对传感器传来的信号进行传递、放大、转换。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显示装置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(display, indicator)</a:t>
            </a:r>
            <a:r>
              <a:rPr lang="zh-CN" altLang="en-US" sz="2400" b="1" dirty="0">
                <a:latin typeface="Times New Roman" pitchFamily="18" charset="0"/>
              </a:rPr>
              <a:t>：显示器、指示器或记录仪。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传输通道（传送元件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</a:rPr>
              <a:t>transmission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element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zh-CN" altLang="en-US" sz="2400" b="1" dirty="0">
                <a:latin typeface="Times New Roman" pitchFamily="18" charset="0"/>
              </a:rPr>
              <a:t>：导线，导管，光导纤维，无线电通信。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76672"/>
            <a:ext cx="8278812" cy="594518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1.5.2    </a:t>
            </a:r>
            <a:r>
              <a:rPr lang="zh-CN" altLang="en-US" sz="2400" b="1" dirty="0">
                <a:latin typeface="Times New Roman" pitchFamily="18" charset="0"/>
              </a:rPr>
              <a:t>测量系统的</a:t>
            </a:r>
            <a:r>
              <a:rPr lang="zh-CN" altLang="en-US" sz="2400" b="1">
                <a:latin typeface="Times New Roman" pitchFamily="18" charset="0"/>
              </a:rPr>
              <a:t>基本特性</a:t>
            </a:r>
            <a:endParaRPr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1、 准确度（精度</a:t>
            </a:r>
            <a:r>
              <a:rPr lang="en-US" altLang="zh-CN" sz="2400" b="1" dirty="0">
                <a:latin typeface="Times New Roman" pitchFamily="18" charset="0"/>
              </a:rPr>
              <a:t>accuracy</a:t>
            </a:r>
            <a:r>
              <a:rPr lang="zh-CN" altLang="en-US" sz="2400" b="1" dirty="0">
                <a:latin typeface="Times New Roman" pitchFamily="18" charset="0"/>
              </a:rPr>
              <a:t>）：表征仪表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示值与真实值</a:t>
            </a:r>
            <a:r>
              <a:rPr lang="zh-CN" altLang="en-US" sz="2400" b="1" dirty="0">
                <a:latin typeface="Times New Roman" pitchFamily="18" charset="0"/>
              </a:rPr>
              <a:t>的接近程度，用相对误差表示。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、测量仪表的误差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3</a:t>
            </a:r>
            <a:r>
              <a:rPr lang="zh-CN" altLang="en-US" sz="2400" b="1" dirty="0">
                <a:latin typeface="Times New Roman" pitchFamily="18" charset="0"/>
              </a:rPr>
              <a:t>、测量范围和量程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     思考：某温度计</a:t>
            </a: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测量的最低温度为</a:t>
            </a:r>
            <a:r>
              <a:rPr lang="en-US" altLang="zh-CN" sz="2400" b="1" dirty="0">
                <a:latin typeface="Times New Roman" pitchFamily="18" charset="0"/>
              </a:rPr>
              <a:t>20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，最高温度为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，某温度计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测量的</a:t>
            </a:r>
            <a:r>
              <a:rPr lang="zh-CN" altLang="en-US" sz="2400" b="1" dirty="0">
                <a:latin typeface="Times New Roman" pitchFamily="18" charset="0"/>
              </a:rPr>
              <a:t>最低温度为</a:t>
            </a:r>
            <a:r>
              <a:rPr lang="en-US" altLang="zh-CN" sz="2400" b="1" dirty="0">
                <a:latin typeface="Times New Roman" pitchFamily="18" charset="0"/>
              </a:rPr>
              <a:t>-20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，最高温度为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灵敏度(</a:t>
            </a:r>
            <a:r>
              <a:rPr lang="en-US" altLang="zh-CN" sz="2400" b="1" dirty="0">
                <a:latin typeface="Times New Roman" pitchFamily="18" charset="0"/>
              </a:rPr>
              <a:t>sensitivity)：</a:t>
            </a:r>
            <a:r>
              <a:rPr lang="zh-CN" altLang="en-US" sz="2400" b="1" dirty="0">
                <a:latin typeface="Times New Roman" pitchFamily="18" charset="0"/>
              </a:rPr>
              <a:t>仪表在稳定状态下输出微小变化与输入微小变化值比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       S= </a:t>
            </a:r>
            <a:r>
              <a:rPr lang="en-US" altLang="zh-CN" sz="2400" b="1" dirty="0" err="1">
                <a:latin typeface="Times New Roman" pitchFamily="18" charset="0"/>
              </a:rPr>
              <a:t>dy</a:t>
            </a:r>
            <a:r>
              <a:rPr lang="en-US" altLang="zh-CN" sz="2400" b="1" dirty="0">
                <a:latin typeface="Times New Roman" pitchFamily="18" charset="0"/>
              </a:rPr>
              <a:t>/</a:t>
            </a:r>
            <a:r>
              <a:rPr lang="en-US" altLang="zh-CN" sz="2400" b="1" dirty="0" err="1">
                <a:latin typeface="Times New Roman" pitchFamily="18" charset="0"/>
              </a:rPr>
              <a:t>dx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      </a:t>
            </a:r>
            <a:r>
              <a:rPr lang="zh-CN" altLang="en-US" sz="2400" b="1" dirty="0">
                <a:latin typeface="Times New Roman" pitchFamily="18" charset="0"/>
              </a:rPr>
              <a:t> 思考：灵敏度是否越高越好？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031836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</a:rPr>
              <a:t>、迟滞误差（</a:t>
            </a:r>
            <a:r>
              <a:rPr lang="en-US" altLang="zh-CN" sz="2400" b="1" dirty="0">
                <a:latin typeface="Times New Roman" pitchFamily="18" charset="0"/>
              </a:rPr>
              <a:t>hysteresis error</a:t>
            </a:r>
            <a:r>
              <a:rPr lang="zh-CN" altLang="en-US" sz="2400" b="1" dirty="0">
                <a:latin typeface="Times New Roman" pitchFamily="18" charset="0"/>
              </a:rPr>
              <a:t>）：仪表的正向特性与反向特性不一致的程度。</a:t>
            </a:r>
          </a:p>
          <a:p>
            <a:pPr>
              <a:spcBef>
                <a:spcPct val="0"/>
              </a:spcBef>
              <a:buNone/>
            </a:pPr>
            <a:endParaRPr lang="zh-CN" altLang="en-US" sz="2400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endParaRPr kumimoji="1" lang="zh-CN" altLang="en-US" sz="2400" b="1" dirty="0">
              <a:latin typeface="Times New Roman" pitchFamily="18" charset="0"/>
            </a:endParaRPr>
          </a:p>
          <a:p>
            <a:pPr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6、线性度（非线性误差</a:t>
            </a:r>
            <a:r>
              <a:rPr kumimoji="1" lang="en-US" altLang="zh-CN" sz="2400" b="1" dirty="0">
                <a:latin typeface="Times New Roman" pitchFamily="18" charset="0"/>
              </a:rPr>
              <a:t>non-linear error</a:t>
            </a:r>
            <a:r>
              <a:rPr kumimoji="1" lang="zh-CN" altLang="en-US" sz="2400" b="1" dirty="0">
                <a:latin typeface="Times New Roman" pitchFamily="18" charset="0"/>
              </a:rPr>
              <a:t>）对于理论上线性输入输出特性曲线的仪表，实际特性曲线往往偏离线性关系。它们间的最大差值于量程范围值比的百分数称为线性度。</a:t>
            </a:r>
          </a:p>
          <a:p>
            <a:pPr>
              <a:buNone/>
            </a:pPr>
            <a:endParaRPr kumimoji="1" lang="zh-CN" altLang="en-US" sz="2400" b="1" dirty="0">
              <a:latin typeface="Times New Roman" pitchFamily="18" charset="0"/>
            </a:endParaRPr>
          </a:p>
          <a:p>
            <a:pPr>
              <a:buNone/>
            </a:pPr>
            <a:endParaRPr lang="zh-CN" altLang="en-US" sz="2400" dirty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851920" y="1988840"/>
          <a:ext cx="27860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244520" imgH="431640" progId="">
                  <p:embed/>
                </p:oleObj>
              </mc:Choice>
              <mc:Fallback>
                <p:oleObj name="Equation" r:id="rId3" imgW="124452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988840"/>
                        <a:ext cx="2786063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2699793" y="4293096"/>
          <a:ext cx="2520280" cy="88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1244520" imgH="431640" progId="">
                  <p:embed/>
                </p:oleObj>
              </mc:Choice>
              <mc:Fallback>
                <p:oleObj name="Equation" r:id="rId5" imgW="124452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3" y="4293096"/>
                        <a:ext cx="2520280" cy="881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959828" cy="508793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7</a:t>
            </a:r>
            <a:r>
              <a:rPr lang="zh-CN" altLang="en-US" sz="2400" b="1" dirty="0">
                <a:latin typeface="Times New Roman" pitchFamily="18" charset="0"/>
              </a:rPr>
              <a:t>、稳定性(</a:t>
            </a:r>
            <a:r>
              <a:rPr lang="en-US" altLang="zh-CN" sz="2400" b="1" dirty="0">
                <a:latin typeface="Times New Roman" pitchFamily="18" charset="0"/>
              </a:rPr>
              <a:t>stability</a:t>
            </a:r>
            <a:r>
              <a:rPr lang="en-US" altLang="zh-CN" sz="2400" b="1" i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</a:rPr>
              <a:t>仪表示值不随时间和使用条件变化的性能。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8</a:t>
            </a:r>
            <a:r>
              <a:rPr lang="zh-CN" altLang="en-US" sz="2400" b="1" dirty="0">
                <a:latin typeface="Times New Roman" pitchFamily="18" charset="0"/>
              </a:rPr>
              <a:t>、重复性(</a:t>
            </a:r>
            <a:r>
              <a:rPr lang="en-US" altLang="zh-CN" sz="2400" b="1" dirty="0">
                <a:latin typeface="Times New Roman" pitchFamily="18" charset="0"/>
              </a:rPr>
              <a:t>repeatability)：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相同的条件下</a:t>
            </a:r>
            <a:r>
              <a:rPr lang="zh-CN" altLang="en-US" sz="2400" b="1" dirty="0">
                <a:latin typeface="Times New Roman" pitchFamily="18" charset="0"/>
              </a:rPr>
              <a:t>对同一被测量多次重复测量其示值不一致的程度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9</a:t>
            </a:r>
            <a:r>
              <a:rPr lang="zh-CN" altLang="en-US" sz="2400" b="1" dirty="0">
                <a:latin typeface="Times New Roman" pitchFamily="18" charset="0"/>
              </a:rPr>
              <a:t>、复现性（</a:t>
            </a:r>
            <a:r>
              <a:rPr lang="en-US" altLang="zh-CN" sz="2400" b="1" dirty="0">
                <a:latin typeface="Times New Roman" pitchFamily="18" charset="0"/>
              </a:rPr>
              <a:t>reproducibility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变化的条件下</a:t>
            </a:r>
            <a:r>
              <a:rPr lang="zh-CN" altLang="en-US" sz="2400" b="1" dirty="0">
                <a:latin typeface="Times New Roman" pitchFamily="18" charset="0"/>
              </a:rPr>
              <a:t>对同一被测量多次重复测量其示值不一致的程度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10</a:t>
            </a:r>
            <a:r>
              <a:rPr lang="zh-CN" altLang="en-US" sz="2400" b="1" dirty="0">
                <a:latin typeface="Times New Roman" pitchFamily="18" charset="0"/>
              </a:rPr>
              <a:t>、可靠性（</a:t>
            </a:r>
            <a:r>
              <a:rPr lang="en-US" altLang="zh-CN" sz="2400" b="1" dirty="0">
                <a:latin typeface="Times New Roman" pitchFamily="18" charset="0"/>
              </a:rPr>
              <a:t>reliability)    </a:t>
            </a:r>
            <a:r>
              <a:rPr lang="zh-CN" altLang="en-US" sz="2400" b="1" dirty="0">
                <a:latin typeface="Times New Roman" pitchFamily="18" charset="0"/>
              </a:rPr>
              <a:t>测量系统在规定的条件和规定的时间内能保持正常工作的特性。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770813" cy="5792787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11. </a:t>
            </a:r>
            <a:r>
              <a:rPr lang="zh-CN" altLang="en-US" sz="2800" b="1" dirty="0">
                <a:latin typeface="Times New Roman" pitchFamily="18" charset="0"/>
              </a:rPr>
              <a:t>动态性能(</a:t>
            </a:r>
            <a:r>
              <a:rPr lang="en-US" altLang="zh-CN" sz="2800" b="1" dirty="0">
                <a:latin typeface="Times New Roman" pitchFamily="18" charset="0"/>
              </a:rPr>
              <a:t>dynamic performance)：</a:t>
            </a:r>
            <a:r>
              <a:rPr lang="zh-CN" altLang="en-US" sz="2800" b="1" dirty="0">
                <a:latin typeface="Times New Roman" pitchFamily="18" charset="0"/>
              </a:rPr>
              <a:t>仪表示值跟随被测量随时间变化的能力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75656" y="2492896"/>
            <a:ext cx="5972175" cy="2314575"/>
            <a:chOff x="846" y="798"/>
            <a:chExt cx="3762" cy="1458"/>
          </a:xfrm>
        </p:grpSpPr>
        <p:sp>
          <p:nvSpPr>
            <p:cNvPr id="16388" name="Line 5"/>
            <p:cNvSpPr>
              <a:spLocks noChangeShapeType="1"/>
            </p:cNvSpPr>
            <p:nvPr/>
          </p:nvSpPr>
          <p:spPr bwMode="auto">
            <a:xfrm>
              <a:off x="1056" y="175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 flipV="1">
              <a:off x="1584" y="86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Line 8"/>
            <p:cNvSpPr>
              <a:spLocks noChangeShapeType="1"/>
            </p:cNvSpPr>
            <p:nvPr/>
          </p:nvSpPr>
          <p:spPr bwMode="auto">
            <a:xfrm>
              <a:off x="1584" y="1126"/>
              <a:ext cx="2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Text Box 9"/>
            <p:cNvSpPr txBox="1">
              <a:spLocks noChangeArrowheads="1"/>
            </p:cNvSpPr>
            <p:nvPr/>
          </p:nvSpPr>
          <p:spPr bwMode="auto">
            <a:xfrm>
              <a:off x="3695" y="1031"/>
              <a:ext cx="91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kumimoji="1" lang="zh-CN" altLang="en-US" sz="2500">
                  <a:latin typeface="Times New Roman" pitchFamily="18" charset="0"/>
                </a:rPr>
                <a:t>稳态值</a:t>
              </a:r>
            </a:p>
          </p:txBody>
        </p:sp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3792" y="1655"/>
              <a:ext cx="43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kumimoji="1" lang="en-US" altLang="zh-CN" sz="25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393" name="Freeform 17"/>
            <p:cNvSpPr>
              <a:spLocks/>
            </p:cNvSpPr>
            <p:nvPr/>
          </p:nvSpPr>
          <p:spPr bwMode="auto">
            <a:xfrm>
              <a:off x="1566" y="798"/>
              <a:ext cx="2064" cy="952"/>
            </a:xfrm>
            <a:custGeom>
              <a:avLst/>
              <a:gdLst>
                <a:gd name="T0" fmla="*/ 0 w 2064"/>
                <a:gd name="T1" fmla="*/ 952 h 952"/>
                <a:gd name="T2" fmla="*/ 192 w 2064"/>
                <a:gd name="T3" fmla="*/ 760 h 952"/>
                <a:gd name="T4" fmla="*/ 288 w 2064"/>
                <a:gd name="T5" fmla="*/ 40 h 952"/>
                <a:gd name="T6" fmla="*/ 480 w 2064"/>
                <a:gd name="T7" fmla="*/ 520 h 952"/>
                <a:gd name="T8" fmla="*/ 624 w 2064"/>
                <a:gd name="T9" fmla="*/ 328 h 952"/>
                <a:gd name="T10" fmla="*/ 816 w 2064"/>
                <a:gd name="T11" fmla="*/ 184 h 952"/>
                <a:gd name="T12" fmla="*/ 1056 w 2064"/>
                <a:gd name="T13" fmla="*/ 376 h 952"/>
                <a:gd name="T14" fmla="*/ 1200 w 2064"/>
                <a:gd name="T15" fmla="*/ 472 h 952"/>
                <a:gd name="T16" fmla="*/ 1344 w 2064"/>
                <a:gd name="T17" fmla="*/ 328 h 952"/>
                <a:gd name="T18" fmla="*/ 1392 w 2064"/>
                <a:gd name="T19" fmla="*/ 232 h 952"/>
                <a:gd name="T20" fmla="*/ 1488 w 2064"/>
                <a:gd name="T21" fmla="*/ 232 h 952"/>
                <a:gd name="T22" fmla="*/ 1680 w 2064"/>
                <a:gd name="T23" fmla="*/ 424 h 952"/>
                <a:gd name="T24" fmla="*/ 1824 w 2064"/>
                <a:gd name="T25" fmla="*/ 328 h 952"/>
                <a:gd name="T26" fmla="*/ 1968 w 2064"/>
                <a:gd name="T27" fmla="*/ 280 h 952"/>
                <a:gd name="T28" fmla="*/ 2064 w 2064"/>
                <a:gd name="T29" fmla="*/ 328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64"/>
                <a:gd name="T46" fmla="*/ 0 h 952"/>
                <a:gd name="T47" fmla="*/ 2064 w 2064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64" h="952">
                  <a:moveTo>
                    <a:pt x="0" y="952"/>
                  </a:moveTo>
                  <a:cubicBezTo>
                    <a:pt x="72" y="932"/>
                    <a:pt x="144" y="912"/>
                    <a:pt x="192" y="760"/>
                  </a:cubicBezTo>
                  <a:cubicBezTo>
                    <a:pt x="240" y="608"/>
                    <a:pt x="240" y="80"/>
                    <a:pt x="288" y="40"/>
                  </a:cubicBezTo>
                  <a:cubicBezTo>
                    <a:pt x="336" y="0"/>
                    <a:pt x="424" y="472"/>
                    <a:pt x="480" y="520"/>
                  </a:cubicBezTo>
                  <a:cubicBezTo>
                    <a:pt x="536" y="568"/>
                    <a:pt x="568" y="384"/>
                    <a:pt x="624" y="328"/>
                  </a:cubicBezTo>
                  <a:cubicBezTo>
                    <a:pt x="680" y="272"/>
                    <a:pt x="744" y="176"/>
                    <a:pt x="816" y="184"/>
                  </a:cubicBezTo>
                  <a:cubicBezTo>
                    <a:pt x="888" y="192"/>
                    <a:pt x="992" y="328"/>
                    <a:pt x="1056" y="376"/>
                  </a:cubicBezTo>
                  <a:cubicBezTo>
                    <a:pt x="1120" y="424"/>
                    <a:pt x="1152" y="480"/>
                    <a:pt x="1200" y="472"/>
                  </a:cubicBezTo>
                  <a:cubicBezTo>
                    <a:pt x="1248" y="464"/>
                    <a:pt x="1312" y="368"/>
                    <a:pt x="1344" y="328"/>
                  </a:cubicBezTo>
                  <a:cubicBezTo>
                    <a:pt x="1376" y="288"/>
                    <a:pt x="1368" y="248"/>
                    <a:pt x="1392" y="232"/>
                  </a:cubicBezTo>
                  <a:cubicBezTo>
                    <a:pt x="1416" y="216"/>
                    <a:pt x="1440" y="200"/>
                    <a:pt x="1488" y="232"/>
                  </a:cubicBezTo>
                  <a:cubicBezTo>
                    <a:pt x="1536" y="264"/>
                    <a:pt x="1624" y="408"/>
                    <a:pt x="1680" y="424"/>
                  </a:cubicBezTo>
                  <a:cubicBezTo>
                    <a:pt x="1736" y="440"/>
                    <a:pt x="1776" y="352"/>
                    <a:pt x="1824" y="328"/>
                  </a:cubicBezTo>
                  <a:cubicBezTo>
                    <a:pt x="1872" y="304"/>
                    <a:pt x="1928" y="280"/>
                    <a:pt x="1968" y="280"/>
                  </a:cubicBezTo>
                  <a:cubicBezTo>
                    <a:pt x="2008" y="280"/>
                    <a:pt x="2048" y="320"/>
                    <a:pt x="2064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Text Box 18"/>
            <p:cNvSpPr txBox="1">
              <a:spLocks noChangeArrowheads="1"/>
            </p:cNvSpPr>
            <p:nvPr/>
          </p:nvSpPr>
          <p:spPr bwMode="auto">
            <a:xfrm>
              <a:off x="846" y="838"/>
              <a:ext cx="62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kumimoji="1" lang="zh-CN" altLang="en-US" sz="2500">
                  <a:latin typeface="Times New Roman" pitchFamily="18" charset="0"/>
                </a:rPr>
                <a:t>示值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794625" cy="12239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1.6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 发展状况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628384" cy="4116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（一）全方位发展：集成化、微型化和智能化等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 1</a:t>
            </a:r>
            <a:r>
              <a:rPr lang="zh-CN" altLang="en-US" sz="2300" b="1" dirty="0">
                <a:latin typeface="Times New Roman" pitchFamily="18" charset="0"/>
              </a:rPr>
              <a:t>、敏感元件（传感器）：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依赖材料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 2</a:t>
            </a:r>
            <a:r>
              <a:rPr lang="zh-CN" altLang="en-US" sz="2300" b="1" dirty="0">
                <a:latin typeface="Times New Roman" pitchFamily="18" charset="0"/>
              </a:rPr>
              <a:t>、光导纤维技术：传输，灵敏度，小型化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 3</a:t>
            </a:r>
            <a:r>
              <a:rPr lang="zh-CN" altLang="en-US" sz="2300" b="1" dirty="0">
                <a:latin typeface="Times New Roman" pitchFamily="18" charset="0"/>
              </a:rPr>
              <a:t>、加工技术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（二）性能指标全面提升：拓展测量范围，提高准确度和可靠性等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（三）测量原理和测量手段的重大突破</a:t>
            </a:r>
            <a:endParaRPr lang="en-US" altLang="zh-CN" sz="23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3" y="1454150"/>
            <a:ext cx="7200800" cy="4279106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1</a:t>
            </a:r>
            <a:r>
              <a:rPr lang="zh-CN" altLang="en-US" sz="2300" b="1" dirty="0">
                <a:latin typeface="Times New Roman" pitchFamily="18" charset="0"/>
              </a:rPr>
              <a:t>、现代仪器仪表按其应用领域和自身技术特性大致划分为</a:t>
            </a:r>
            <a:r>
              <a:rPr lang="en-US" altLang="zh-CN" sz="2300" b="1" dirty="0">
                <a:latin typeface="Times New Roman" pitchFamily="18" charset="0"/>
              </a:rPr>
              <a:t>6</a:t>
            </a:r>
            <a:r>
              <a:rPr lang="zh-CN" altLang="en-US" sz="2300" b="1" dirty="0">
                <a:latin typeface="Times New Roman" pitchFamily="18" charset="0"/>
              </a:rPr>
              <a:t>个大类，</a:t>
            </a: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2300" b="1" dirty="0">
                <a:latin typeface="Times New Roman" pitchFamily="18" charset="0"/>
              </a:rPr>
              <a:t>工业自动化仪表与控制系统：</a:t>
            </a:r>
            <a:endParaRPr lang="en-US" altLang="zh-CN" sz="2300" b="1" dirty="0">
              <a:latin typeface="Times New Roman" pitchFamily="18" charset="0"/>
            </a:endParaRP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None/>
            </a:pPr>
            <a:r>
              <a:rPr lang="zh-CN" altLang="en-US" sz="2300" b="1" dirty="0">
                <a:latin typeface="Times New Roman" pitchFamily="18" charset="0"/>
              </a:rPr>
              <a:t>               工业，特别是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流程产业生产过程</a:t>
            </a:r>
            <a:r>
              <a:rPr lang="zh-CN" altLang="en-US" sz="2300" b="1" dirty="0">
                <a:latin typeface="Times New Roman" pitchFamily="18" charset="0"/>
              </a:rPr>
              <a:t>中应用的各类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检测仪表、执行机构与自动控制系统装置</a:t>
            </a:r>
            <a:endParaRPr lang="en-US" altLang="zh-CN" sz="2300" b="1" dirty="0">
              <a:latin typeface="Times New Roman" pitchFamily="18" charset="0"/>
            </a:endParaRP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AutoNum type="circleNumDbPlain" startAt="2"/>
            </a:pPr>
            <a:r>
              <a:rPr lang="zh-CN" altLang="en-US" sz="2300" b="1" dirty="0">
                <a:latin typeface="Times New Roman" pitchFamily="18" charset="0"/>
              </a:rPr>
              <a:t>科学仪器：</a:t>
            </a:r>
            <a:endParaRPr lang="en-US" altLang="zh-CN" sz="2300" b="1" dirty="0">
              <a:latin typeface="Times New Roman" pitchFamily="18" charset="0"/>
            </a:endParaRP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300" b="1">
                <a:latin typeface="Times New Roman" pitchFamily="18" charset="0"/>
              </a:rPr>
              <a:t>               </a:t>
            </a:r>
            <a:r>
              <a:rPr lang="zh-CN" altLang="en-US" sz="2300" b="1">
                <a:latin typeface="Times New Roman" pitchFamily="18" charset="0"/>
              </a:rPr>
              <a:t>应用</a:t>
            </a:r>
            <a:r>
              <a:rPr lang="zh-CN" altLang="en-US" sz="2300" b="1" dirty="0">
                <a:latin typeface="Times New Roman" pitchFamily="18" charset="0"/>
              </a:rPr>
              <a:t>于科学研究、教学实验、计量测试、环境监测、质量和安全检查等各个方面的仪器仪表</a:t>
            </a:r>
            <a:br>
              <a:rPr lang="en-US" altLang="zh-CN" sz="2300" b="1" dirty="0">
                <a:latin typeface="Times New Roman" pitchFamily="18" charset="0"/>
              </a:rPr>
            </a:br>
            <a:endParaRPr lang="en-US" altLang="zh-CN" sz="23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Clr>
                <a:schemeClr val="tx1"/>
              </a:buClr>
              <a:buFontTx/>
              <a:buAutoNum type="circleNumDbPlain"/>
            </a:pPr>
            <a:endParaRPr lang="zh-CN" alt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Clr>
                <a:schemeClr val="tx1"/>
              </a:buClr>
              <a:buFontTx/>
              <a:buAutoNum type="circleNumDbPlain"/>
            </a:pPr>
            <a:endParaRPr lang="zh-CN" altLang="en-US" sz="2300" b="1" dirty="0"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890212" y="476672"/>
            <a:ext cx="6988175" cy="571500"/>
          </a:xfrm>
          <a:noFill/>
        </p:spPr>
        <p:txBody>
          <a:bodyPr anchor="ctr"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现代仪器设计技术的研究现状与发展趋势</a:t>
            </a:r>
            <a:b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</a:br>
            <a:endParaRPr lang="zh-CN" alt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7992888" cy="5762625"/>
          </a:xfrm>
          <a:noFill/>
        </p:spPr>
        <p:txBody>
          <a:bodyPr>
            <a:normAutofit/>
          </a:bodyPr>
          <a:lstStyle/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1.2</a:t>
            </a:r>
            <a:r>
              <a:rPr lang="zh-CN" altLang="en-US" sz="2400" b="1" dirty="0">
                <a:latin typeface="Times New Roman" pitchFamily="18" charset="0"/>
              </a:rPr>
              <a:t>   测量的基本知识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</a:endParaRP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、测量的概念：用实验的方法和专门设备取得某项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需要确定其数量概念</a:t>
            </a:r>
            <a:r>
              <a:rPr lang="zh-CN" altLang="en-US" sz="2400" b="1" dirty="0">
                <a:latin typeface="Times New Roman" pitchFamily="18" charset="0"/>
              </a:rPr>
              <a:t>的参数（称被测量）与定义其数值为一的同类参数（称为单位）的比值。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、测量的意义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、测量的方法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（1）按如何取得测量结果进行分类（计算误差时用）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①直接测量法 ②间接测量法    ③组合测量法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600358" cy="4116388"/>
          </a:xfrm>
        </p:spPr>
        <p:txBody>
          <a:bodyPr/>
          <a:lstStyle/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sz="2400" b="1" dirty="0">
                <a:latin typeface="Times New Roman" pitchFamily="18" charset="0"/>
              </a:rPr>
              <a:t>电子与电工测量仪器：主要指低频、高频、超高频、微波等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各个频段测试计量专用</a:t>
            </a:r>
            <a:r>
              <a:rPr lang="zh-CN" altLang="en-US" sz="2400" b="1" dirty="0">
                <a:latin typeface="Times New Roman" pitchFamily="18" charset="0"/>
              </a:rPr>
              <a:t>和仪器仪表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circleNumDbPlain" startAt="4"/>
            </a:pPr>
            <a:r>
              <a:rPr lang="zh-CN" altLang="en-US" sz="2400" b="1" dirty="0">
                <a:latin typeface="Times New Roman" pitchFamily="18" charset="0"/>
              </a:rPr>
              <a:t>医疗仪器：用于生命科学研究和临床诊断治疗的仪器。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circleNumDbPlain" startAt="4"/>
            </a:pPr>
            <a:r>
              <a:rPr lang="zh-CN" altLang="en-US" sz="2400" b="1" dirty="0">
                <a:latin typeface="Times New Roman" pitchFamily="18" charset="0"/>
              </a:rPr>
              <a:t>各类专用仪器：农业、气象、水文、地质、海洋、核工业、航空、航天等各个领域应用的专用仪器。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circleNumDbPlain" startAt="4"/>
            </a:pPr>
            <a:r>
              <a:rPr lang="zh-CN" altLang="en-US" sz="2400" b="1" dirty="0">
                <a:latin typeface="Times New Roman" pitchFamily="18" charset="0"/>
              </a:rPr>
              <a:t>传感器与仪器仪表元器件及材料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92696"/>
            <a:ext cx="7344816" cy="58054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2</a:t>
            </a:r>
            <a:r>
              <a:rPr lang="zh-CN" altLang="en-US" sz="2400" b="1" dirty="0">
                <a:latin typeface="Times New Roman" pitchFamily="18" charset="0"/>
              </a:rPr>
              <a:t>、工业自动化仪表发展趋势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endParaRPr lang="zh-CN" altLang="en-US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）智能化：具有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多种新功能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itchFamily="18" charset="0"/>
              </a:rPr>
              <a:t> 过去当流量仪表需要进行温度，压力的补偿时需要分别测量流量，温度和压力的三台变送器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itchFamily="18" charset="0"/>
              </a:rPr>
              <a:t>并且需要运算器来计算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itchFamily="18" charset="0"/>
              </a:rPr>
              <a:t>而现在一台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智能化的流量变送器</a:t>
            </a:r>
            <a:r>
              <a:rPr lang="zh-CN" altLang="en-US" sz="2400" b="1" dirty="0">
                <a:latin typeface="Times New Roman" pitchFamily="18" charset="0"/>
              </a:rPr>
              <a:t>就可以完成。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340768"/>
            <a:ext cx="6912768" cy="28051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）高精度化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</a:rPr>
              <a:t>  变送器的精度，普遍从</a:t>
            </a:r>
            <a:r>
              <a:rPr lang="en-US" altLang="zh-CN" sz="2400" b="1" dirty="0">
                <a:latin typeface="Times New Roman" pitchFamily="18" charset="0"/>
              </a:rPr>
              <a:t>0.75%</a:t>
            </a:r>
            <a:r>
              <a:rPr lang="zh-CN" altLang="en-US" sz="2400" b="1" dirty="0">
                <a:latin typeface="Times New Roman" pitchFamily="18" charset="0"/>
              </a:rPr>
              <a:t>提高到</a:t>
            </a:r>
            <a:r>
              <a:rPr lang="en-US" altLang="zh-CN" sz="2400" b="1" dirty="0">
                <a:latin typeface="Times New Roman" pitchFamily="18" charset="0"/>
              </a:rPr>
              <a:t>0.04%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zh-CN" altLang="en-US" sz="2400" b="1" dirty="0">
                <a:latin typeface="Times New Roman" pitchFamily="18" charset="0"/>
              </a:rPr>
              <a:t>用于贸易交换计量的科氏质量流量计，精度已达到</a:t>
            </a:r>
            <a:r>
              <a:rPr lang="en-US" altLang="zh-CN" sz="2400" b="1" dirty="0">
                <a:latin typeface="Times New Roman" pitchFamily="18" charset="0"/>
              </a:rPr>
              <a:t>0.05%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</a:rPr>
              <a:t>  当前一些新建的大型项目，在招标时，对有关产品的精度已提出明确的要求。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92696"/>
            <a:ext cx="7416823" cy="49799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3</a:t>
            </a:r>
            <a:r>
              <a:rPr lang="zh-CN" altLang="en-US" sz="2300" b="1" dirty="0">
                <a:latin typeface="Times New Roman" pitchFamily="18" charset="0"/>
              </a:rPr>
              <a:t>）无线化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           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300" b="1" dirty="0">
                <a:latin typeface="Times New Roman" pitchFamily="18" charset="0"/>
              </a:rPr>
              <a:t> 随着生产规模越来越大，如火电机组已有</a:t>
            </a:r>
            <a:r>
              <a:rPr lang="en-US" altLang="zh-CN" sz="2300" b="1" dirty="0">
                <a:latin typeface="Times New Roman" pitchFamily="18" charset="0"/>
              </a:rPr>
              <a:t>100</a:t>
            </a:r>
            <a:r>
              <a:rPr lang="zh-CN" altLang="en-US" sz="2300" b="1" dirty="0">
                <a:latin typeface="Times New Roman" pitchFamily="18" charset="0"/>
              </a:rPr>
              <a:t>万</a:t>
            </a:r>
            <a:r>
              <a:rPr lang="en-US" altLang="zh-CN" sz="2300" b="1" dirty="0">
                <a:latin typeface="Times New Roman" pitchFamily="18" charset="0"/>
              </a:rPr>
              <a:t>KW</a:t>
            </a:r>
            <a:r>
              <a:rPr lang="zh-CN" altLang="en-US" sz="2300" b="1" dirty="0">
                <a:latin typeface="Times New Roman" pitchFamily="18" charset="0"/>
              </a:rPr>
              <a:t>的超临界机组；测量和控制的点数不断增加，一般已达万点以上。</a:t>
            </a:r>
            <a:endParaRPr lang="en-US" altLang="zh-CN" sz="23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300" b="1" dirty="0">
                <a:latin typeface="Times New Roman" pitchFamily="18" charset="0"/>
              </a:rPr>
              <a:t>如果现场仪表能够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实现通信无线化，</a:t>
            </a:r>
            <a:r>
              <a:rPr lang="zh-CN" altLang="en-US" sz="2300" b="1" dirty="0">
                <a:latin typeface="Times New Roman" pitchFamily="18" charset="0"/>
              </a:rPr>
              <a:t>电缆和维护的工人量都会大大减少</a:t>
            </a:r>
            <a:endParaRPr lang="en-US" altLang="zh-CN" sz="23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300" b="1" dirty="0">
                <a:latin typeface="Times New Roman" pitchFamily="18" charset="0"/>
              </a:rPr>
              <a:t>因此研发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近距离，低功耗可靠无线通信</a:t>
            </a:r>
            <a:r>
              <a:rPr lang="zh-CN" altLang="en-US" sz="2300" b="1" dirty="0">
                <a:latin typeface="Times New Roman" pitchFamily="18" charset="0"/>
              </a:rPr>
              <a:t>是当前的一个亮点。 </a:t>
            </a:r>
            <a:br>
              <a:rPr lang="zh-CN" altLang="en-US" sz="2300" b="1" dirty="0">
                <a:latin typeface="Times New Roman" pitchFamily="18" charset="0"/>
              </a:rPr>
            </a:br>
            <a:endParaRPr lang="zh-CN" altLang="en-US" sz="23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031807" cy="5257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） 安全仪表系统（</a:t>
            </a:r>
            <a:r>
              <a:rPr lang="en-US" altLang="zh-CN" sz="2400" b="1" dirty="0">
                <a:latin typeface="Times New Roman" pitchFamily="18" charset="0"/>
              </a:rPr>
              <a:t>SIS  Safety Instrument System 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    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 IEC</a:t>
            </a:r>
            <a:r>
              <a:rPr lang="zh-CN" altLang="en-US" sz="2400" b="1" dirty="0">
                <a:latin typeface="Times New Roman" pitchFamily="18" charset="0"/>
              </a:rPr>
              <a:t>（国际电工委员会</a:t>
            </a:r>
            <a:r>
              <a:rPr lang="en-US" altLang="zh-CN" sz="2400" b="1" dirty="0">
                <a:latin typeface="Times New Roman" pitchFamily="18" charset="0"/>
              </a:rPr>
              <a:t>International Electro technical Commission)</a:t>
            </a:r>
            <a:r>
              <a:rPr lang="zh-CN" altLang="en-US" sz="2400" b="1" dirty="0">
                <a:latin typeface="Times New Roman" pitchFamily="18" charset="0"/>
              </a:rPr>
              <a:t>制定了标准，将安全等级分为四级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           </a:t>
            </a:r>
            <a:r>
              <a:rPr lang="zh-CN" altLang="en-US" sz="2400" b="1" dirty="0">
                <a:latin typeface="Times New Roman" pitchFamily="18" charset="0"/>
              </a:rPr>
              <a:t>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SIL1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。其中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SIL4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等级为最高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</a:t>
            </a:r>
            <a:r>
              <a:rPr lang="en-US" altLang="zh-CN" sz="2400" b="1" dirty="0">
                <a:latin typeface="Times New Roman" pitchFamily="18" charset="0"/>
              </a:rPr>
              <a:t>SIL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Safety Integrity Level </a:t>
            </a:r>
            <a:r>
              <a:rPr lang="zh-CN" altLang="en-US" sz="2400" b="1" dirty="0">
                <a:latin typeface="Times New Roman" pitchFamily="18" charset="0"/>
              </a:rPr>
              <a:t>安全完整性等级），由每小时发生的危险失效概率来区分</a:t>
            </a:r>
            <a:r>
              <a:rPr lang="en-US" altLang="zh-CN" sz="2400" b="1" dirty="0">
                <a:latin typeface="Times New Roman" pitchFamily="18" charset="0"/>
              </a:rPr>
              <a:t>:          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SIL1 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-6~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-5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     SIL2 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-7~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-6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     SIL3 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-8~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-7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     SIL4 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-9~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-8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</a:t>
            </a:r>
            <a:endParaRPr lang="zh-CN" altLang="en-US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340768"/>
            <a:ext cx="7200800" cy="36004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300" b="1" dirty="0">
                <a:latin typeface="Times New Roman" pitchFamily="18" charset="0"/>
              </a:rPr>
              <a:t>生产过程所需要的安全等级由专门的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生产工艺公司来评估确定</a:t>
            </a:r>
            <a:r>
              <a:rPr lang="zh-CN" altLang="en-US" sz="2300" b="1" dirty="0">
                <a:latin typeface="Times New Roman" pitchFamily="18" charset="0"/>
              </a:rPr>
              <a:t>。一般对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安全要求比较高</a:t>
            </a:r>
            <a:r>
              <a:rPr lang="zh-CN" altLang="en-US" sz="2300" b="1" dirty="0">
                <a:latin typeface="Times New Roman" pitchFamily="18" charset="0"/>
              </a:rPr>
              <a:t>的工艺生产过程需要的安全等级为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</a:rPr>
              <a:t>SIL3</a:t>
            </a:r>
            <a:r>
              <a:rPr lang="zh-CN" altLang="en-US" sz="2300" b="1" dirty="0">
                <a:latin typeface="Times New Roman" pitchFamily="18" charset="0"/>
              </a:rPr>
              <a:t>。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300" b="1" dirty="0">
                <a:latin typeface="Times New Roman" pitchFamily="18" charset="0"/>
              </a:rPr>
              <a:t>根据目前的制造水平，变送器的安全等级仅为</a:t>
            </a:r>
            <a:r>
              <a:rPr lang="en-US" altLang="zh-CN" sz="2300" b="1" dirty="0">
                <a:latin typeface="Times New Roman" pitchFamily="18" charset="0"/>
              </a:rPr>
              <a:t>SIL2</a:t>
            </a:r>
            <a:r>
              <a:rPr lang="zh-CN" altLang="en-US" sz="2300" b="1" dirty="0">
                <a:latin typeface="Times New Roman" pitchFamily="18" charset="0"/>
              </a:rPr>
              <a:t>，若要满足</a:t>
            </a:r>
            <a:r>
              <a:rPr lang="en-US" altLang="zh-CN" sz="2300" b="1" dirty="0">
                <a:latin typeface="Times New Roman" pitchFamily="18" charset="0"/>
              </a:rPr>
              <a:t>SIL3</a:t>
            </a:r>
            <a:r>
              <a:rPr lang="zh-CN" altLang="en-US" sz="2300" b="1" dirty="0">
                <a:latin typeface="Times New Roman" pitchFamily="18" charset="0"/>
              </a:rPr>
              <a:t>的要求，可采取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冗余措施。</a:t>
            </a:r>
            <a:endParaRPr lang="en-US" altLang="zh-CN" sz="23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300" b="1" dirty="0">
                <a:latin typeface="Times New Roman" pitchFamily="18" charset="0"/>
              </a:rPr>
              <a:t>目前一些大的</a:t>
            </a:r>
            <a:r>
              <a:rPr lang="en-US" altLang="zh-CN" sz="2300" b="1" dirty="0">
                <a:latin typeface="Times New Roman" pitchFamily="18" charset="0"/>
              </a:rPr>
              <a:t>DCS(Distributed control system)</a:t>
            </a:r>
            <a:r>
              <a:rPr lang="zh-CN" altLang="en-US" sz="2300" b="1" dirty="0">
                <a:latin typeface="Times New Roman" pitchFamily="18" charset="0"/>
              </a:rPr>
              <a:t>制造商都已通过了</a:t>
            </a:r>
            <a:r>
              <a:rPr lang="en-US" altLang="zh-CN" sz="2300" b="1" dirty="0">
                <a:latin typeface="Times New Roman" pitchFamily="18" charset="0"/>
              </a:rPr>
              <a:t>TUV</a:t>
            </a:r>
            <a:r>
              <a:rPr lang="zh-CN" altLang="en-US" sz="2300" b="1" dirty="0">
                <a:latin typeface="Times New Roman" pitchFamily="18" charset="0"/>
              </a:rPr>
              <a:t>（技术监督协会）认证，达到了</a:t>
            </a:r>
            <a:r>
              <a:rPr lang="en-US" altLang="zh-CN" sz="2300" b="1" dirty="0">
                <a:latin typeface="Times New Roman" pitchFamily="18" charset="0"/>
              </a:rPr>
              <a:t>SIL3</a:t>
            </a:r>
            <a:r>
              <a:rPr lang="zh-CN" altLang="en-US" sz="2300" b="1" dirty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692696"/>
            <a:ext cx="7671796" cy="5124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 </a:t>
            </a:r>
            <a:r>
              <a:rPr lang="en-US" altLang="zh-CN" sz="2300" b="1" dirty="0">
                <a:latin typeface="Times New Roman" pitchFamily="18" charset="0"/>
              </a:rPr>
              <a:t>5</a:t>
            </a:r>
            <a:r>
              <a:rPr lang="zh-CN" altLang="en-US" sz="2300" b="1" dirty="0">
                <a:latin typeface="Times New Roman" pitchFamily="18" charset="0"/>
              </a:rPr>
              <a:t>） 科学仪器的在线化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            过去只能在实验室内进行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离线操作</a:t>
            </a:r>
            <a:r>
              <a:rPr lang="zh-CN" altLang="en-US" sz="2300" b="1" dirty="0">
                <a:latin typeface="Times New Roman" pitchFamily="18" charset="0"/>
              </a:rPr>
              <a:t>的科学仪器，现在可以在生产现场进行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在线运行</a:t>
            </a:r>
            <a:r>
              <a:rPr lang="zh-CN" altLang="en-US" sz="2300" b="1" dirty="0">
                <a:latin typeface="Times New Roman" pitchFamily="18" charset="0"/>
              </a:rPr>
              <a:t>。</a:t>
            </a:r>
            <a:endParaRPr lang="en-US" altLang="zh-CN" sz="23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6)  </a:t>
            </a:r>
            <a:r>
              <a:rPr lang="zh-CN" altLang="en-US" sz="2300" b="1" dirty="0">
                <a:latin typeface="Times New Roman" pitchFamily="18" charset="0"/>
              </a:rPr>
              <a:t>新型仪表不断涌现过去认为不能检测的禁区，现在有了突破。</a:t>
            </a: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           如二相流的测量已有产品处于实用阶段</a:t>
            </a:r>
            <a:endParaRPr lang="en-US" altLang="zh-CN" sz="23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300" b="1" dirty="0">
                <a:latin typeface="Times New Roman" pitchFamily="18" charset="0"/>
              </a:rPr>
              <a:t> 德国</a:t>
            </a:r>
            <a:r>
              <a:rPr lang="en-US" altLang="zh-CN" sz="2300" b="1" dirty="0">
                <a:latin typeface="Times New Roman" pitchFamily="18" charset="0"/>
              </a:rPr>
              <a:t>SWR</a:t>
            </a:r>
            <a:r>
              <a:rPr lang="zh-CN" altLang="en-US" sz="2300" b="1" dirty="0">
                <a:latin typeface="Times New Roman" pitchFamily="18" charset="0"/>
              </a:rPr>
              <a:t>公司的微波气，固二相流量计</a:t>
            </a:r>
            <a:endParaRPr lang="en-US" altLang="zh-CN" sz="23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300" b="1" dirty="0">
                <a:latin typeface="Times New Roman" pitchFamily="18" charset="0"/>
              </a:rPr>
              <a:t> </a:t>
            </a:r>
            <a:r>
              <a:rPr lang="zh-CN" altLang="en-US" sz="2300" b="1" dirty="0">
                <a:latin typeface="Times New Roman" pitchFamily="18" charset="0"/>
              </a:rPr>
              <a:t>英国</a:t>
            </a:r>
            <a:r>
              <a:rPr lang="en-US" altLang="zh-CN" sz="2300" b="1" dirty="0">
                <a:latin typeface="Times New Roman" pitchFamily="18" charset="0"/>
              </a:rPr>
              <a:t>SOLARTRON</a:t>
            </a:r>
            <a:r>
              <a:rPr lang="zh-CN" altLang="en-US" sz="2300" b="1" dirty="0">
                <a:latin typeface="Times New Roman" pitchFamily="18" charset="0"/>
              </a:rPr>
              <a:t>公司的</a:t>
            </a:r>
            <a:r>
              <a:rPr lang="en-US" altLang="zh-CN" sz="2300" b="1" dirty="0">
                <a:latin typeface="Times New Roman" pitchFamily="18" charset="0"/>
              </a:rPr>
              <a:t>DUALSTR-EAMMKI</a:t>
            </a:r>
            <a:r>
              <a:rPr lang="zh-CN" altLang="en-US" sz="2300" b="1" dirty="0">
                <a:latin typeface="Times New Roman" pitchFamily="18" charset="0"/>
              </a:rPr>
              <a:t>气液二相流量计</a:t>
            </a:r>
            <a:endParaRPr lang="en-US" altLang="zh-CN" sz="2300" b="1" dirty="0">
              <a:latin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300" b="1" dirty="0">
                <a:latin typeface="Times New Roman" pitchFamily="18" charset="0"/>
              </a:rPr>
              <a:t>美国</a:t>
            </a:r>
            <a:r>
              <a:rPr lang="en-US" altLang="zh-CN" sz="2300" b="1" dirty="0">
                <a:latin typeface="Times New Roman" pitchFamily="18" charset="0"/>
              </a:rPr>
              <a:t>MALFIAID</a:t>
            </a:r>
            <a:r>
              <a:rPr lang="zh-CN" altLang="en-US" sz="2300" b="1" dirty="0">
                <a:latin typeface="Times New Roman" pitchFamily="18" charset="0"/>
              </a:rPr>
              <a:t>公司的</a:t>
            </a:r>
            <a:r>
              <a:rPr lang="en-US" altLang="zh-CN" sz="2300" b="1" dirty="0">
                <a:latin typeface="Times New Roman" pitchFamily="18" charset="0"/>
              </a:rPr>
              <a:t>LP</a:t>
            </a:r>
            <a:r>
              <a:rPr lang="zh-CN" altLang="en-US" sz="2300" b="1" dirty="0">
                <a:latin typeface="Times New Roman" pitchFamily="18" charset="0"/>
              </a:rPr>
              <a:t>多相流量计等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zh-CN" alt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zh-CN" altLang="en-US" sz="23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056784" cy="46894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  7</a:t>
            </a:r>
            <a:r>
              <a:rPr lang="zh-CN" altLang="en-US" sz="2300" b="1" dirty="0">
                <a:latin typeface="Times New Roman" pitchFamily="18" charset="0"/>
              </a:rPr>
              <a:t>） 软测量技术（虚拟仪器）正在发展</a:t>
            </a:r>
          </a:p>
          <a:p>
            <a:pPr algn="just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300" b="1" dirty="0">
                <a:latin typeface="Times New Roman" pitchFamily="18" charset="0"/>
              </a:rPr>
              <a:t>由于生产工艺的复杂性、工业环境的恶劣性，使得有些重要的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参数不能进行直接测量，只能借助计算机技术，依靠其他相关能测得的参数进行推导</a:t>
            </a:r>
            <a:r>
              <a:rPr lang="zh-CN" altLang="en-US" sz="2300" b="1" dirty="0">
                <a:latin typeface="Times New Roman" pitchFamily="18" charset="0"/>
              </a:rPr>
              <a:t>。</a:t>
            </a:r>
            <a:endParaRPr lang="en-US" altLang="zh-CN" sz="23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300" b="1" dirty="0">
                <a:latin typeface="Times New Roman" pitchFamily="18" charset="0"/>
              </a:rPr>
              <a:t>这种间接测量的方法称之为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虚拟仪器</a:t>
            </a:r>
            <a:r>
              <a:rPr lang="zh-CN" altLang="en-US" sz="2300" b="1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br>
              <a:rPr lang="zh-CN" altLang="en-US" sz="2300" b="1" dirty="0">
                <a:latin typeface="Times New Roman" pitchFamily="18" charset="0"/>
              </a:rPr>
            </a:br>
            <a:endParaRPr lang="zh-CN" altLang="en-US" sz="23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01063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6807200" cy="903288"/>
          </a:xfrm>
        </p:spPr>
        <p:txBody>
          <a:bodyPr/>
          <a:lstStyle/>
          <a:p>
            <a:pPr eaLnBrk="1" hangingPunct="1"/>
            <a:r>
              <a:rPr lang="zh-CN" altLang="en-US" sz="2700" b="1" dirty="0">
                <a:solidFill>
                  <a:schemeClr val="tx1"/>
                </a:solidFill>
                <a:latin typeface="Times New Roman" pitchFamily="18" charset="0"/>
              </a:rPr>
              <a:t>仪器的基本构成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38516" y="1340768"/>
            <a:ext cx="8132301" cy="4398888"/>
            <a:chOff x="438516" y="1340768"/>
            <a:chExt cx="8132301" cy="4398888"/>
          </a:xfrm>
        </p:grpSpPr>
        <p:sp>
          <p:nvSpPr>
            <p:cNvPr id="36869" name="Text Box 4"/>
            <p:cNvSpPr txBox="1">
              <a:spLocks noChangeArrowheads="1"/>
            </p:cNvSpPr>
            <p:nvPr/>
          </p:nvSpPr>
          <p:spPr bwMode="auto">
            <a:xfrm>
              <a:off x="438516" y="2968169"/>
              <a:ext cx="2676527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 dirty="0">
                  <a:latin typeface="Tahoma" pitchFamily="34" charset="0"/>
                </a:rPr>
                <a:t>待测对象</a:t>
              </a:r>
              <a:r>
                <a:rPr lang="en-US" altLang="zh-CN" sz="2200" b="1" dirty="0">
                  <a:latin typeface="Tahoma" pitchFamily="34" charset="0"/>
                </a:rPr>
                <a:t>/</a:t>
              </a:r>
              <a:r>
                <a:rPr lang="zh-CN" altLang="en-US" sz="2200" b="1" dirty="0">
                  <a:latin typeface="Tahoma" pitchFamily="34" charset="0"/>
                </a:rPr>
                <a:t>控制对象</a:t>
              </a:r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899592" y="1375324"/>
              <a:ext cx="1753891" cy="786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lang="zh-CN" altLang="en-US" sz="2200" b="1" dirty="0">
                  <a:latin typeface="Tahoma" pitchFamily="34" charset="0"/>
                </a:rPr>
                <a:t>传感器</a:t>
              </a:r>
              <a:r>
                <a:rPr lang="en-US" altLang="zh-CN" sz="2200" b="1" dirty="0">
                  <a:latin typeface="Tahoma" pitchFamily="34" charset="0"/>
                </a:rPr>
                <a:t>/</a:t>
              </a:r>
              <a:r>
                <a:rPr lang="zh-CN" altLang="en-US" sz="2200" b="1" dirty="0">
                  <a:latin typeface="Tahoma" pitchFamily="34" charset="0"/>
                </a:rPr>
                <a:t>敏感器</a:t>
              </a:r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821270" y="3966988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控制</a:t>
              </a:r>
              <a:r>
                <a:rPr lang="en-US" altLang="zh-CN" sz="2200" b="1">
                  <a:latin typeface="Tahoma" pitchFamily="34" charset="0"/>
                </a:rPr>
                <a:t>/</a:t>
              </a:r>
              <a:r>
                <a:rPr lang="zh-CN" altLang="en-US" sz="2200" b="1">
                  <a:latin typeface="Tahoma" pitchFamily="34" charset="0"/>
                </a:rPr>
                <a:t>执行器</a:t>
              </a: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6679857" y="2522238"/>
              <a:ext cx="1890960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输入操作面板</a:t>
              </a: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3558225" y="3667507"/>
              <a:ext cx="2020660" cy="960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信号处理电路</a:t>
              </a:r>
            </a:p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中央处理器</a:t>
              </a: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6679857" y="1340768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显示与记录</a:t>
              </a:r>
            </a:p>
          </p:txBody>
        </p:sp>
        <p:sp>
          <p:nvSpPr>
            <p:cNvPr id="36875" name="Text Box 10"/>
            <p:cNvSpPr txBox="1">
              <a:spLocks noChangeArrowheads="1"/>
            </p:cNvSpPr>
            <p:nvPr/>
          </p:nvSpPr>
          <p:spPr bwMode="auto">
            <a:xfrm>
              <a:off x="822168" y="5305244"/>
              <a:ext cx="1885065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 dirty="0">
                  <a:latin typeface="Tahoma" pitchFamily="34" charset="0"/>
                </a:rPr>
                <a:t>控制反馈电路</a:t>
              </a:r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3755722" y="1340768"/>
              <a:ext cx="1827584" cy="786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变送与滤波电路</a:t>
              </a:r>
            </a:p>
          </p:txBody>
        </p:sp>
        <p:sp>
          <p:nvSpPr>
            <p:cNvPr id="36877" name="Text Box 12"/>
            <p:cNvSpPr txBox="1">
              <a:spLocks noChangeArrowheads="1"/>
            </p:cNvSpPr>
            <p:nvPr/>
          </p:nvSpPr>
          <p:spPr bwMode="auto">
            <a:xfrm>
              <a:off x="3794042" y="2680206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en-US" altLang="zh-CN" sz="2200" b="1">
                  <a:latin typeface="Tahoma" pitchFamily="34" charset="0"/>
                </a:rPr>
                <a:t>A/D</a:t>
              </a:r>
              <a:r>
                <a:rPr lang="zh-CN" altLang="en-US" sz="2200" b="1">
                  <a:latin typeface="Tahoma" pitchFamily="34" charset="0"/>
                </a:rPr>
                <a:t>电路</a:t>
              </a:r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827941" y="5281744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en-US" altLang="zh-CN" sz="2200" b="1">
                  <a:latin typeface="Tahoma" pitchFamily="34" charset="0"/>
                </a:rPr>
                <a:t>D/A</a:t>
              </a:r>
              <a:r>
                <a:rPr lang="zh-CN" altLang="en-US" sz="2200" b="1">
                  <a:latin typeface="Tahoma" pitchFamily="34" charset="0"/>
                </a:rPr>
                <a:t>电路</a:t>
              </a:r>
            </a:p>
          </p:txBody>
        </p:sp>
        <p:sp>
          <p:nvSpPr>
            <p:cNvPr id="36879" name="Text Box 14"/>
            <p:cNvSpPr txBox="1">
              <a:spLocks noChangeArrowheads="1"/>
            </p:cNvSpPr>
            <p:nvPr/>
          </p:nvSpPr>
          <p:spPr bwMode="auto">
            <a:xfrm>
              <a:off x="6679857" y="5281744"/>
              <a:ext cx="1890960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其它接口电路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2657697" y="1941376"/>
              <a:ext cx="1096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>
              <a:off x="2729917" y="5579579"/>
              <a:ext cx="1098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5581832" y="1636958"/>
              <a:ext cx="1098024" cy="3942621"/>
              <a:chOff x="3424" y="1298"/>
              <a:chExt cx="681" cy="1815"/>
            </a:xfrm>
          </p:grpSpPr>
          <p:sp>
            <p:nvSpPr>
              <p:cNvPr id="36889" name="Line 24"/>
              <p:cNvSpPr>
                <a:spLocks noChangeShapeType="1"/>
              </p:cNvSpPr>
              <p:nvPr/>
            </p:nvSpPr>
            <p:spPr bwMode="auto">
              <a:xfrm>
                <a:off x="3787" y="129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0" name="Line 25"/>
              <p:cNvSpPr>
                <a:spLocks noChangeShapeType="1"/>
              </p:cNvSpPr>
              <p:nvPr/>
            </p:nvSpPr>
            <p:spPr bwMode="auto">
              <a:xfrm flipH="1">
                <a:off x="3969" y="184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Line 26"/>
              <p:cNvSpPr>
                <a:spLocks noChangeShapeType="1"/>
              </p:cNvSpPr>
              <p:nvPr/>
            </p:nvSpPr>
            <p:spPr bwMode="auto">
              <a:xfrm>
                <a:off x="3787" y="311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Line 27"/>
              <p:cNvSpPr>
                <a:spLocks noChangeShapeType="1"/>
              </p:cNvSpPr>
              <p:nvPr/>
            </p:nvSpPr>
            <p:spPr bwMode="auto">
              <a:xfrm>
                <a:off x="3787" y="1298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Line 28"/>
              <p:cNvSpPr>
                <a:spLocks noChangeShapeType="1"/>
              </p:cNvSpPr>
              <p:nvPr/>
            </p:nvSpPr>
            <p:spPr bwMode="auto">
              <a:xfrm flipH="1">
                <a:off x="3424" y="2251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4" name="Line 29"/>
              <p:cNvSpPr>
                <a:spLocks noChangeShapeType="1"/>
              </p:cNvSpPr>
              <p:nvPr/>
            </p:nvSpPr>
            <p:spPr bwMode="auto">
              <a:xfrm>
                <a:off x="3969" y="1842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5" name="Line 30"/>
              <p:cNvSpPr>
                <a:spLocks noChangeShapeType="1"/>
              </p:cNvSpPr>
              <p:nvPr/>
            </p:nvSpPr>
            <p:spPr bwMode="auto">
              <a:xfrm flipH="1">
                <a:off x="3424" y="2432"/>
                <a:ext cx="5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6" name="Line 31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0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7" name="Line 32"/>
              <p:cNvSpPr>
                <a:spLocks noChangeShapeType="1"/>
              </p:cNvSpPr>
              <p:nvPr/>
            </p:nvSpPr>
            <p:spPr bwMode="auto">
              <a:xfrm flipH="1">
                <a:off x="3424" y="256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8" name="Text Box 33"/>
            <p:cNvSpPr txBox="1">
              <a:spLocks noChangeArrowheads="1"/>
            </p:cNvSpPr>
            <p:nvPr/>
          </p:nvSpPr>
          <p:spPr bwMode="auto">
            <a:xfrm>
              <a:off x="6679857" y="3902814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外观造型</a:t>
              </a:r>
            </a:p>
          </p:txBody>
        </p:sp>
        <p:cxnSp>
          <p:nvCxnSpPr>
            <p:cNvPr id="35" name="直接箭头连接符 34"/>
            <p:cNvCxnSpPr>
              <a:stCxn id="36869" idx="0"/>
              <a:endCxn id="36870" idx="2"/>
            </p:cNvCxnSpPr>
            <p:nvPr/>
          </p:nvCxnSpPr>
          <p:spPr>
            <a:xfrm flipH="1" flipV="1">
              <a:off x="1776538" y="2161874"/>
              <a:ext cx="242" cy="806295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 flipV="1">
              <a:off x="1763688" y="3356992"/>
              <a:ext cx="242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1763688" y="4365104"/>
              <a:ext cx="242" cy="936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0800000" flipH="1" flipV="1">
              <a:off x="4572000" y="4653136"/>
              <a:ext cx="242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10800000" flipH="1" flipV="1">
              <a:off x="4572000" y="2132856"/>
              <a:ext cx="242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10800000" flipH="1" flipV="1">
              <a:off x="4572000" y="3140968"/>
              <a:ext cx="242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404664"/>
            <a:ext cx="7556376" cy="5764212"/>
          </a:xfrm>
          <a:noFill/>
        </p:spPr>
        <p:txBody>
          <a:bodyPr>
            <a:normAutofit/>
          </a:bodyPr>
          <a:lstStyle/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</a:rPr>
              <a:t>1.3 </a:t>
            </a:r>
            <a:r>
              <a:rPr lang="zh-CN" altLang="en-US" sz="2800" b="1" dirty="0">
                <a:latin typeface="Times New Roman" pitchFamily="18" charset="0"/>
              </a:rPr>
              <a:t>   </a:t>
            </a:r>
            <a:r>
              <a:rPr lang="zh-CN" altLang="en-US" sz="2800" b="1">
                <a:latin typeface="Times New Roman" pitchFamily="18" charset="0"/>
              </a:rPr>
              <a:t>测量分类</a:t>
            </a:r>
            <a:endParaRPr lang="zh-CN" altLang="en-US" sz="2800" b="1" dirty="0">
              <a:latin typeface="Times New Roman" pitchFamily="18" charset="0"/>
            </a:endParaRP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</a:t>
            </a:r>
            <a:endParaRPr lang="en-US" altLang="zh-CN" sz="2800" b="1">
              <a:latin typeface="Times New Roman" pitchFamily="18" charset="0"/>
            </a:endParaRP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1</a:t>
            </a:r>
            <a:r>
              <a:rPr lang="zh-CN" altLang="en-US" sz="2800" b="1" dirty="0">
                <a:latin typeface="Times New Roman" pitchFamily="18" charset="0"/>
              </a:rPr>
              <a:t>、静态测量和动态测量</a:t>
            </a: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、等精度测量和不等精度测量</a:t>
            </a: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</a:rPr>
              <a:t>、电量测量和非电量测量</a:t>
            </a: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</a:rPr>
              <a:t>、工程测量与精密测量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7126882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             仪器设计过程：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（一） 设计原则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1 </a:t>
            </a:r>
            <a:r>
              <a:rPr lang="zh-CN" altLang="en-US" sz="2300" b="1" dirty="0">
                <a:latin typeface="Times New Roman" pitchFamily="18" charset="0"/>
              </a:rPr>
              <a:t>、根据设计对象的要求和实际的约束条件列出详细的设计目标。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2 </a:t>
            </a:r>
            <a:r>
              <a:rPr lang="zh-CN" altLang="en-US" sz="2300" b="1" dirty="0">
                <a:latin typeface="Times New Roman" pitchFamily="18" charset="0"/>
              </a:rPr>
              <a:t>、采用自上而下逐级分解的方法形成子任务。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3 </a:t>
            </a:r>
            <a:r>
              <a:rPr lang="zh-CN" altLang="en-US" sz="2300" b="1" dirty="0">
                <a:latin typeface="Times New Roman" pitchFamily="18" charset="0"/>
              </a:rPr>
              <a:t>、硬件、软件协调优化设计方案。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4 </a:t>
            </a:r>
            <a:r>
              <a:rPr lang="zh-CN" altLang="en-US" sz="2300" b="1" dirty="0">
                <a:latin typeface="Times New Roman" pitchFamily="18" charset="0"/>
              </a:rPr>
              <a:t>、发挥技术与设备潜力提高设计质量与开发速度。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5 </a:t>
            </a:r>
            <a:r>
              <a:rPr lang="zh-CN" altLang="en-US" sz="2300" b="1" dirty="0">
                <a:latin typeface="Times New Roman" pitchFamily="18" charset="0"/>
              </a:rPr>
              <a:t>、依照产品化规模确定部件和器件的级别。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6 </a:t>
            </a:r>
            <a:r>
              <a:rPr lang="zh-CN" altLang="en-US" sz="2300" b="1" dirty="0">
                <a:latin typeface="Times New Roman" pitchFamily="18" charset="0"/>
              </a:rPr>
              <a:t>、设计自诊断与异常处理功能提高产品的可维护性。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</a:rPr>
              <a:t>7 </a:t>
            </a:r>
            <a:r>
              <a:rPr lang="zh-CN" altLang="en-US" sz="2300" b="1" dirty="0">
                <a:latin typeface="Times New Roman" pitchFamily="18" charset="0"/>
              </a:rPr>
              <a:t>、针对现场极限条件的防范措施与试运行。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</a:rPr>
              <a:t>（ 二） 设计步骤（ </a:t>
            </a:r>
            <a:r>
              <a:rPr lang="zh-CN" altLang="en-US" sz="2300" b="1" dirty="0">
                <a:latin typeface="Times New Roman" pitchFamily="18" charset="0"/>
                <a:hlinkClick r:id="rId2" action="ppaction://hlinkfile"/>
              </a:rPr>
              <a:t>如图</a:t>
            </a:r>
            <a:r>
              <a:rPr lang="zh-CN" altLang="en-US" sz="2300" b="1" dirty="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4C0585-3176-4AE3-B409-4EA90FBF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4" y="188640"/>
            <a:ext cx="6237312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20688"/>
            <a:ext cx="7488832" cy="4814887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1.4     </a:t>
            </a:r>
            <a:r>
              <a:rPr lang="zh-CN" altLang="en-US" sz="2400" b="1" dirty="0">
                <a:latin typeface="Times New Roman" pitchFamily="18" charset="0"/>
              </a:rPr>
              <a:t>测量误差与测量不确定度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1、误差</a:t>
            </a:r>
            <a:r>
              <a:rPr lang="zh-CN" altLang="en-US" sz="2400" b="1" dirty="0">
                <a:latin typeface="Times New Roman" pitchFamily="18" charset="0"/>
              </a:rPr>
              <a:t>分类：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粗大误差、随机误差、系统误差。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、误差的来源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3</a:t>
            </a:r>
            <a:r>
              <a:rPr lang="zh-CN" altLang="en-US" sz="2400" b="1">
                <a:latin typeface="Times New Roman" pitchFamily="18" charset="0"/>
              </a:rPr>
              <a:t>、误差</a:t>
            </a:r>
            <a:r>
              <a:rPr lang="zh-CN" altLang="en-US" sz="2400" b="1" dirty="0">
                <a:latin typeface="Times New Roman" pitchFamily="18" charset="0"/>
              </a:rPr>
              <a:t>的表示方法及用途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（1）绝对误差（</a:t>
            </a:r>
            <a:r>
              <a:rPr lang="en-US" altLang="zh-CN" sz="2400" b="1" dirty="0">
                <a:latin typeface="Times New Roman" pitchFamily="18" charset="0"/>
              </a:rPr>
              <a:t>absolute error）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△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-</a:t>
            </a:r>
            <a:r>
              <a:rPr lang="en-US" altLang="zh-CN" sz="2400" b="1" i="1" dirty="0">
                <a:latin typeface="Times New Roman" pitchFamily="18" charset="0"/>
              </a:rPr>
              <a:t>μ</a:t>
            </a:r>
            <a:r>
              <a:rPr lang="en-US" altLang="zh-CN" sz="2400" b="1" dirty="0">
                <a:latin typeface="Times New Roman" pitchFamily="18" charset="0"/>
              </a:rPr>
              <a:t>   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– </a:t>
            </a:r>
            <a:r>
              <a:rPr lang="zh-CN" altLang="en-US" sz="2400" b="1" dirty="0">
                <a:latin typeface="Times New Roman" pitchFamily="18" charset="0"/>
              </a:rPr>
              <a:t>测量值  </a:t>
            </a:r>
            <a:r>
              <a:rPr lang="en-US" altLang="zh-CN" sz="2400" b="1" i="1" dirty="0">
                <a:latin typeface="Times New Roman" pitchFamily="18" charset="0"/>
              </a:rPr>
              <a:t>μ</a:t>
            </a:r>
            <a:r>
              <a:rPr lang="en-US" altLang="zh-CN" sz="2400" b="1" dirty="0">
                <a:latin typeface="Times New Roman" pitchFamily="18" charset="0"/>
              </a:rPr>
              <a:t> - </a:t>
            </a:r>
            <a:r>
              <a:rPr lang="zh-CN" altLang="en-US" sz="2400" b="1" dirty="0">
                <a:latin typeface="Times New Roman" pitchFamily="18" charset="0"/>
              </a:rPr>
              <a:t>真实值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绝对误差一般只用于标准量具或标准仪表对一般仪表的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校验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874" y="555375"/>
            <a:ext cx="8256605" cy="48831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latin typeface="Times New Roman" pitchFamily="18" charset="0"/>
              </a:rPr>
              <a:t>（2）</a:t>
            </a:r>
            <a:r>
              <a:rPr lang="zh-CN" altLang="en-US" sz="4000" b="1" dirty="0">
                <a:latin typeface="Times New Roman" pitchFamily="18" charset="0"/>
              </a:rPr>
              <a:t>相对误差（</a:t>
            </a:r>
            <a:r>
              <a:rPr lang="en-US" altLang="zh-CN" sz="4000" b="1" dirty="0">
                <a:latin typeface="Times New Roman" pitchFamily="18" charset="0"/>
              </a:rPr>
              <a:t>relative error）：</a:t>
            </a: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</a:rPr>
              <a:t>实际相对误差：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</a:rPr>
              <a:t>标称（示值）相对误差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/>
              <a:t>引用误差</a:t>
            </a:r>
            <a:endParaRPr kumimoji="1" lang="en-US" altLang="zh-CN" b="1" dirty="0"/>
          </a:p>
          <a:p>
            <a:pPr>
              <a:spcBef>
                <a:spcPct val="50000"/>
              </a:spcBef>
            </a:pPr>
            <a:endParaRPr kumimoji="1"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/>
              <a:t>满度相对误差（最大引用</a:t>
            </a:r>
            <a:r>
              <a:rPr kumimoji="1" lang="zh-CN" altLang="en-US" b="1"/>
              <a:t>误差）</a:t>
            </a:r>
            <a:r>
              <a:rPr kumimoji="1" lang="zh-CN" altLang="en-US" b="1" dirty="0"/>
              <a:t>：</a:t>
            </a:r>
            <a:r>
              <a:rPr lang="zh-CN" altLang="en-US" b="1">
                <a:latin typeface="Times New Roman" pitchFamily="18" charset="0"/>
              </a:rPr>
              <a:t>用来</a:t>
            </a:r>
            <a:r>
              <a:rPr lang="zh-CN" altLang="en-US" b="1" dirty="0">
                <a:latin typeface="Times New Roman" pitchFamily="18" charset="0"/>
              </a:rPr>
              <a:t>确定仪表精度等级）</a:t>
            </a:r>
            <a:r>
              <a:rPr lang="en-US" altLang="zh-CN" b="1" dirty="0">
                <a:latin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b="1" dirty="0">
                <a:latin typeface="Times New Roman" pitchFamily="18" charset="0"/>
              </a:rPr>
              <a:t>           </a:t>
            </a:r>
            <a:endParaRPr lang="en-US" altLang="zh-CN" b="1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66394"/>
              </p:ext>
            </p:extLst>
          </p:nvPr>
        </p:nvGraphicFramePr>
        <p:xfrm>
          <a:off x="2672760" y="4592503"/>
          <a:ext cx="2790367" cy="87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371600" imgH="431640" progId="">
                  <p:embed/>
                </p:oleObj>
              </mc:Choice>
              <mc:Fallback>
                <p:oleObj name="Equation" r:id="rId3" imgW="1371600" imgH="431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760" y="4592503"/>
                        <a:ext cx="2790367" cy="87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067944" y="1196752"/>
          <a:ext cx="18097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028520" imgH="419040" progId="">
                  <p:embed/>
                </p:oleObj>
              </mc:Choice>
              <mc:Fallback>
                <p:oleObj name="Equation" r:id="rId5" imgW="102852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196752"/>
                        <a:ext cx="180975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3923928" y="2132856"/>
          <a:ext cx="20002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1028520" imgH="393480" progId="">
                  <p:embed/>
                </p:oleObj>
              </mc:Choice>
              <mc:Fallback>
                <p:oleObj name="Equation" r:id="rId7" imgW="102852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132856"/>
                        <a:ext cx="20002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5"/>
          <p:cNvSpPr>
            <a:spLocks noChangeShapeType="1"/>
          </p:cNvSpPr>
          <p:nvPr/>
        </p:nvSpPr>
        <p:spPr bwMode="auto">
          <a:xfrm flipV="1">
            <a:off x="5292080" y="1628800"/>
            <a:ext cx="1584176" cy="285182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</p:spPr>
        <p:txBody>
          <a:bodyPr lIns="93040" tIns="46520" rIns="93040" bIns="46520"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948264" y="1412776"/>
            <a:ext cx="949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40" tIns="46520" rIns="93040" bIns="465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400" b="1" dirty="0"/>
              <a:t>真值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5364089" y="2564904"/>
            <a:ext cx="1440160" cy="288032"/>
          </a:xfrm>
          <a:prstGeom prst="line">
            <a:avLst/>
          </a:prstGeom>
          <a:ln>
            <a:solidFill>
              <a:srgbClr val="0070C0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93040" tIns="46520" rIns="93040" bIns="46520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876256" y="2276872"/>
            <a:ext cx="13890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40" tIns="46520" rIns="93040" bIns="465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400" b="1" dirty="0"/>
              <a:t>测量值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93062"/>
              </p:ext>
            </p:extLst>
          </p:nvPr>
        </p:nvGraphicFramePr>
        <p:xfrm>
          <a:off x="3990229" y="3101281"/>
          <a:ext cx="186764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965160" imgH="431640" progId="">
                  <p:embed/>
                </p:oleObj>
              </mc:Choice>
              <mc:Fallback>
                <p:oleObj name="Equation" r:id="rId9" imgW="96516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229" y="3101281"/>
                        <a:ext cx="1867648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5220072" y="3429000"/>
            <a:ext cx="1780803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020271" y="2996952"/>
            <a:ext cx="1872207" cy="83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040" tIns="46520" rIns="93040" bIns="465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400" b="1" dirty="0"/>
              <a:t>测量仪表的满量程值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175251" cy="4572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 仪表的最大相对误差的绝对值作为准确度（精度）等级，其中：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>
                <a:latin typeface="Times New Roman" pitchFamily="18" charset="0"/>
              </a:rPr>
              <a:t> 一等标准</a:t>
            </a:r>
            <a:r>
              <a:rPr lang="zh-CN" altLang="en-US" sz="2400" b="1" dirty="0">
                <a:latin typeface="Times New Roman" pitchFamily="18" charset="0"/>
              </a:rPr>
              <a:t>仪表的准确度是：</a:t>
            </a:r>
            <a:r>
              <a:rPr lang="en-US" altLang="zh-CN" sz="2400" b="1" dirty="0">
                <a:latin typeface="Times New Roman" pitchFamily="18" charset="0"/>
              </a:rPr>
              <a:t>0.005  0.02  0.05 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二等标准</a:t>
            </a:r>
            <a:r>
              <a:rPr lang="zh-CN" altLang="en-US" sz="2400" b="1" dirty="0">
                <a:latin typeface="Times New Roman" pitchFamily="18" charset="0"/>
              </a:rPr>
              <a:t>仪表的准确度是：</a:t>
            </a:r>
            <a:r>
              <a:rPr lang="en-US" altLang="zh-CN" sz="2400" b="1" dirty="0">
                <a:latin typeface="Times New Roman" pitchFamily="18" charset="0"/>
              </a:rPr>
              <a:t>0.1  0.2   0.5  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一般工业用仪表的准确度</a:t>
            </a:r>
            <a:r>
              <a:rPr lang="zh-CN" altLang="en-US" sz="2400" b="1">
                <a:latin typeface="Times New Roman" pitchFamily="18" charset="0"/>
              </a:rPr>
              <a:t>是：</a:t>
            </a:r>
            <a:endParaRPr lang="en-US" altLang="zh-CN" sz="2400" b="1">
              <a:latin typeface="Times New Roman" pitchFamily="18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1">
                <a:latin typeface="Times New Roman" pitchFamily="18" charset="0"/>
              </a:rPr>
              <a:t>                  </a:t>
            </a:r>
            <a:r>
              <a:rPr lang="en-US" altLang="zh-CN" sz="2400" b="1">
                <a:latin typeface="Times New Roman" pitchFamily="18" charset="0"/>
                <a:cs typeface="Times New Roman" panose="02020603050405020304" pitchFamily="18" charset="0"/>
              </a:rPr>
              <a:t>1.0   1.5</a:t>
            </a:r>
            <a:r>
              <a:rPr lang="zh-CN" altLang="en-US" sz="2400" b="1">
                <a:latin typeface="Times New Roman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2400" b="1">
                <a:latin typeface="Times New Roman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400" b="1">
                <a:latin typeface="Times New Roman" pitchFamily="18" charset="0"/>
                <a:cs typeface="Times New Roman" panose="02020603050405020304" pitchFamily="18" charset="0"/>
              </a:rPr>
              <a:t> 2     2.5 </a:t>
            </a:r>
            <a:r>
              <a:rPr lang="zh-CN" altLang="en-US" sz="2400" b="1">
                <a:latin typeface="Times New Roman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4.0  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itchFamily="18" charset="0"/>
              </a:rPr>
              <a:t> 如果某台测温仪表的基本误差为</a:t>
            </a:r>
            <a:r>
              <a:rPr lang="en-US" altLang="zh-CN" sz="2400" b="1" dirty="0">
                <a:latin typeface="Times New Roman" pitchFamily="18" charset="0"/>
              </a:rPr>
              <a:t>±1.0%</a:t>
            </a:r>
            <a:r>
              <a:rPr lang="zh-CN" altLang="en-US" sz="2400" b="1" dirty="0">
                <a:latin typeface="Times New Roman" pitchFamily="18" charset="0"/>
              </a:rPr>
              <a:t>，则认为该仪表的精确度等级符合</a:t>
            </a:r>
            <a:r>
              <a:rPr lang="en-US" altLang="zh-CN" sz="2400" b="1" dirty="0">
                <a:latin typeface="Times New Roman" pitchFamily="18" charset="0"/>
              </a:rPr>
              <a:t>1.0</a:t>
            </a:r>
            <a:r>
              <a:rPr lang="zh-CN" altLang="en-US" sz="2400" b="1" dirty="0">
                <a:latin typeface="Times New Roman" pitchFamily="18" charset="0"/>
              </a:rPr>
              <a:t>级。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itchFamily="18" charset="0"/>
              </a:rPr>
              <a:t>如果某台测温仪表的基本误差为</a:t>
            </a:r>
            <a:r>
              <a:rPr lang="en-US" altLang="zh-CN" sz="2400" b="1" dirty="0">
                <a:latin typeface="Times New Roman" pitchFamily="18" charset="0"/>
              </a:rPr>
              <a:t>±1.3%,</a:t>
            </a:r>
            <a:r>
              <a:rPr lang="zh-CN" altLang="en-US" sz="2400" b="1" dirty="0">
                <a:latin typeface="Times New Roman" pitchFamily="18" charset="0"/>
              </a:rPr>
              <a:t>则认为该仪表的精确度等级符合</a:t>
            </a:r>
            <a:r>
              <a:rPr lang="en-US" altLang="zh-CN" sz="2400" b="1" dirty="0">
                <a:latin typeface="Times New Roman" pitchFamily="18" charset="0"/>
              </a:rPr>
              <a:t>1.5</a:t>
            </a:r>
            <a:r>
              <a:rPr lang="zh-CN" altLang="en-US" sz="2400" b="1" dirty="0">
                <a:latin typeface="Times New Roman" pitchFamily="18" charset="0"/>
              </a:rPr>
              <a:t>级。级数越小，精度（准确度）就越高。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sz="23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064896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某一标尺为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0~1000</a:t>
            </a:r>
            <a:r>
              <a:rPr lang="en-US" altLang="zh-CN" sz="2400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的温度计出厂前经校验，其刻度标尺上的各点测量结果分别为：</a:t>
            </a:r>
          </a:p>
          <a:p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21083"/>
              </p:ext>
            </p:extLst>
          </p:nvPr>
        </p:nvGraphicFramePr>
        <p:xfrm>
          <a:off x="755574" y="2132856"/>
          <a:ext cx="7560843" cy="1728192"/>
        </p:xfrm>
        <a:graphic>
          <a:graphicData uri="http://schemas.openxmlformats.org/drawingml/2006/table">
            <a:tbl>
              <a:tblPr/>
              <a:tblGrid>
                <a:gridCol w="1145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7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标准表读数（℃）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被校表读数（℃）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402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827584" y="4077072"/>
            <a:ext cx="7560840" cy="14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indent="-457200" algn="just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effectLst/>
                <a:latin typeface="Times New Roman" pitchFamily="18" charset="0"/>
              </a:rPr>
              <a:t>（</a:t>
            </a:r>
            <a:r>
              <a:rPr lang="en-US" altLang="zh-CN" sz="2400" b="1" dirty="0">
                <a:effectLst/>
                <a:latin typeface="Times New Roman" pitchFamily="18" charset="0"/>
              </a:rPr>
              <a:t>1</a:t>
            </a:r>
            <a:r>
              <a:rPr lang="zh-CN" altLang="en-US" sz="2400" b="1" dirty="0">
                <a:effectLst/>
                <a:latin typeface="Times New Roman" pitchFamily="18" charset="0"/>
              </a:rPr>
              <a:t>）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zh-CN" altLang="en-US" sz="2400" b="1" dirty="0">
                <a:effectLst/>
                <a:latin typeface="Times New Roman" pitchFamily="18" charset="0"/>
              </a:rPr>
              <a:t>求出该温度计的最大绝对误差值；</a:t>
            </a:r>
            <a:endParaRPr lang="zh-CN" altLang="en-US" sz="2400" b="1" dirty="0">
              <a:effectLst/>
            </a:endParaRPr>
          </a:p>
          <a:p>
            <a:pPr indent="-457200" algn="just" eaLnBrk="0" hangingPunct="0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effectLst/>
                <a:latin typeface="Times New Roman" pitchFamily="18" charset="0"/>
              </a:rPr>
              <a:t>（</a:t>
            </a:r>
            <a:r>
              <a:rPr lang="en-US" altLang="zh-CN" sz="2400" b="1" dirty="0">
                <a:effectLst/>
                <a:latin typeface="Times New Roman" pitchFamily="18" charset="0"/>
              </a:rPr>
              <a:t>2</a:t>
            </a:r>
            <a:r>
              <a:rPr lang="zh-CN" altLang="en-US" sz="2400" b="1" dirty="0">
                <a:effectLst/>
                <a:latin typeface="Times New Roman" pitchFamily="18" charset="0"/>
              </a:rPr>
              <a:t>）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zh-CN" altLang="en-US" sz="2400" b="1" dirty="0">
                <a:effectLst/>
                <a:latin typeface="Times New Roman" pitchFamily="18" charset="0"/>
              </a:rPr>
              <a:t>确定该温度计的精度等级；</a:t>
            </a:r>
          </a:p>
          <a:p>
            <a:pPr indent="-457200" algn="just" eaLnBrk="0" hangingPunct="0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effectLst/>
                <a:latin typeface="Times New Roman" pitchFamily="18" charset="0"/>
              </a:rPr>
              <a:t>（</a:t>
            </a:r>
            <a:r>
              <a:rPr lang="en-US" altLang="zh-CN" sz="2400" b="1" dirty="0">
                <a:effectLst/>
                <a:latin typeface="Times New Roman" pitchFamily="18" charset="0"/>
              </a:rPr>
              <a:t>3</a:t>
            </a:r>
            <a:r>
              <a:rPr lang="zh-CN" altLang="en-US" sz="2400" b="1" dirty="0">
                <a:effectLst/>
                <a:latin typeface="Times New Roman" pitchFamily="18" charset="0"/>
              </a:rPr>
              <a:t>）    </a:t>
            </a:r>
            <a:r>
              <a:rPr lang="zh-CN" altLang="en-US" sz="2400" b="1" dirty="0">
                <a:effectLst/>
              </a:rPr>
              <a:t>如果工艺上允许的最大绝对误差为 </a:t>
            </a:r>
            <a:r>
              <a:rPr lang="en-US" altLang="zh-CN" sz="2400" b="1" dirty="0">
                <a:effectLst/>
              </a:rPr>
              <a:t>8</a:t>
            </a:r>
            <a:r>
              <a:rPr lang="en-US" altLang="zh-CN" sz="2400" b="1" baseline="30000" dirty="0">
                <a:effectLst/>
                <a:latin typeface="Times New Roman" pitchFamily="18" charset="0"/>
              </a:rPr>
              <a:t>o</a:t>
            </a:r>
            <a:r>
              <a:rPr lang="en-US" altLang="zh-CN" sz="2400" b="1" dirty="0">
                <a:effectLst/>
                <a:latin typeface="Times New Roman" pitchFamily="18" charset="0"/>
              </a:rPr>
              <a:t>C</a:t>
            </a:r>
            <a:r>
              <a:rPr lang="zh-CN" altLang="en-US" sz="2400" b="1" dirty="0">
                <a:effectLst/>
              </a:rPr>
              <a:t>，问该温 度计是否符合要求？ </a:t>
            </a:r>
            <a:endParaRPr lang="zh-CN" altLang="en-US" sz="2400" b="1" dirty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82009"/>
              </p:ext>
            </p:extLst>
          </p:nvPr>
        </p:nvGraphicFramePr>
        <p:xfrm>
          <a:off x="971600" y="1863988"/>
          <a:ext cx="7560840" cy="3312368"/>
        </p:xfrm>
        <a:graphic>
          <a:graphicData uri="http://schemas.openxmlformats.org/drawingml/2006/table">
            <a:tbl>
              <a:tblPr/>
              <a:tblGrid>
                <a:gridCol w="122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4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标准表读数（℃）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被校表读数（℃）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402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绝对误差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13407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827584" y="1412776"/>
            <a:ext cx="309634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）最大绝对误差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" name="Object 84"/>
          <p:cNvGraphicFramePr>
            <a:graphicFrameLocks noChangeAspect="1"/>
          </p:cNvGraphicFramePr>
          <p:nvPr/>
        </p:nvGraphicFramePr>
        <p:xfrm>
          <a:off x="3923928" y="1340768"/>
          <a:ext cx="3379712" cy="51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r:id="rId3" imgW="1637589" imgH="253890" progId="Equation.3">
                  <p:embed/>
                </p:oleObj>
              </mc:Choice>
              <mc:Fallback>
                <p:oleObj r:id="rId3" imgW="1637589" imgH="25389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340768"/>
                        <a:ext cx="3379712" cy="517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827584" y="2132856"/>
            <a:ext cx="237626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）允许误差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6528"/>
              </p:ext>
            </p:extLst>
          </p:nvPr>
        </p:nvGraphicFramePr>
        <p:xfrm>
          <a:off x="1187624" y="2780928"/>
          <a:ext cx="6984776" cy="86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r:id="rId5" imgW="3111500" imgH="406400" progId="Equation.3">
                  <p:embed/>
                </p:oleObj>
              </mc:Choice>
              <mc:Fallback>
                <p:oleObj r:id="rId5" imgW="3111500" imgH="40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80928"/>
                        <a:ext cx="6984776" cy="869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1187624" y="3861048"/>
            <a:ext cx="5943600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按照靠系列的要求，选择等级低的为此温度计的精度等级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1.0;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1987</Words>
  <Application>Microsoft Office PowerPoint</Application>
  <PresentationFormat>全屏显示(4:3)</PresentationFormat>
  <Paragraphs>218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Office 主题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   测量系统 </vt:lpstr>
      <vt:lpstr>PowerPoint 演示文稿</vt:lpstr>
      <vt:lpstr>PowerPoint 演示文稿</vt:lpstr>
      <vt:lpstr>PowerPoint 演示文稿</vt:lpstr>
      <vt:lpstr>PowerPoint 演示文稿</vt:lpstr>
      <vt:lpstr>1.6  发展状况</vt:lpstr>
      <vt:lpstr>现代仪器设计技术的研究现状与发展趋势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仪器的基本构成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若愚 陈</cp:lastModifiedBy>
  <cp:revision>81</cp:revision>
  <dcterms:modified xsi:type="dcterms:W3CDTF">2019-11-15T03:47:14Z</dcterms:modified>
</cp:coreProperties>
</file>