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03" r:id="rId3"/>
    <p:sldId id="304" r:id="rId4"/>
    <p:sldId id="305" r:id="rId5"/>
    <p:sldId id="306" r:id="rId6"/>
    <p:sldId id="307" r:id="rId7"/>
    <p:sldId id="308" r:id="rId8"/>
    <p:sldId id="311" r:id="rId9"/>
    <p:sldId id="376" r:id="rId10"/>
    <p:sldId id="313" r:id="rId11"/>
    <p:sldId id="314" r:id="rId12"/>
    <p:sldId id="315" r:id="rId13"/>
    <p:sldId id="316" r:id="rId14"/>
    <p:sldId id="317" r:id="rId15"/>
    <p:sldId id="318" r:id="rId16"/>
    <p:sldId id="319" r:id="rId17"/>
    <p:sldId id="320" r:id="rId18"/>
    <p:sldId id="321" r:id="rId19"/>
    <p:sldId id="413" r:id="rId20"/>
    <p:sldId id="414" r:id="rId21"/>
    <p:sldId id="408" r:id="rId22"/>
    <p:sldId id="409" r:id="rId23"/>
    <p:sldId id="410" r:id="rId24"/>
    <p:sldId id="411" r:id="rId25"/>
    <p:sldId id="415" r:id="rId26"/>
    <p:sldId id="393" r:id="rId27"/>
    <p:sldId id="324" r:id="rId28"/>
    <p:sldId id="325" r:id="rId29"/>
    <p:sldId id="327" r:id="rId30"/>
    <p:sldId id="328" r:id="rId31"/>
    <p:sldId id="329" r:id="rId32"/>
    <p:sldId id="330" r:id="rId33"/>
    <p:sldId id="331" r:id="rId34"/>
    <p:sldId id="332" r:id="rId35"/>
    <p:sldId id="333" r:id="rId36"/>
    <p:sldId id="334" r:id="rId37"/>
    <p:sldId id="335" r:id="rId38"/>
    <p:sldId id="392" r:id="rId39"/>
    <p:sldId id="390" r:id="rId40"/>
    <p:sldId id="391" r:id="rId41"/>
    <p:sldId id="336" r:id="rId42"/>
    <p:sldId id="337" r:id="rId43"/>
    <p:sldId id="338" r:id="rId44"/>
    <p:sldId id="339" r:id="rId45"/>
    <p:sldId id="340" r:id="rId46"/>
    <p:sldId id="341" r:id="rId47"/>
    <p:sldId id="342" r:id="rId48"/>
    <p:sldId id="394" r:id="rId49"/>
    <p:sldId id="344" r:id="rId50"/>
    <p:sldId id="345" r:id="rId51"/>
    <p:sldId id="346" r:id="rId52"/>
    <p:sldId id="347" r:id="rId53"/>
    <p:sldId id="348" r:id="rId54"/>
    <p:sldId id="349" r:id="rId55"/>
    <p:sldId id="350" r:id="rId56"/>
    <p:sldId id="395" r:id="rId57"/>
    <p:sldId id="377" r:id="rId58"/>
    <p:sldId id="379" r:id="rId59"/>
    <p:sldId id="389" r:id="rId60"/>
    <p:sldId id="381" r:id="rId61"/>
    <p:sldId id="382" r:id="rId62"/>
    <p:sldId id="386" r:id="rId63"/>
    <p:sldId id="387" r:id="rId64"/>
    <p:sldId id="352" r:id="rId65"/>
    <p:sldId id="388" r:id="rId66"/>
    <p:sldId id="354" r:id="rId67"/>
    <p:sldId id="355" r:id="rId68"/>
    <p:sldId id="356" r:id="rId69"/>
    <p:sldId id="357" r:id="rId70"/>
    <p:sldId id="358" r:id="rId71"/>
    <p:sldId id="374" r:id="rId72"/>
    <p:sldId id="375" r:id="rId73"/>
    <p:sldId id="367" r:id="rId74"/>
    <p:sldId id="368" r:id="rId75"/>
    <p:sldId id="369" r:id="rId76"/>
    <p:sldId id="370" r:id="rId7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96B1"/>
    <a:srgbClr val="61D9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78" autoAdjust="0"/>
    <p:restoredTop sz="86424" autoAdjust="0"/>
  </p:normalViewPr>
  <p:slideViewPr>
    <p:cSldViewPr>
      <p:cViewPr varScale="1">
        <p:scale>
          <a:sx n="61" d="100"/>
          <a:sy n="61" d="100"/>
        </p:scale>
        <p:origin x="1008" y="60"/>
      </p:cViewPr>
      <p:guideLst>
        <p:guide orient="horz" pos="2160"/>
        <p:guide pos="2880"/>
      </p:guideLst>
    </p:cSldViewPr>
  </p:slideViewPr>
  <p:outlineViewPr>
    <p:cViewPr>
      <p:scale>
        <a:sx n="33" d="100"/>
        <a:sy n="33" d="100"/>
      </p:scale>
      <p:origin x="0" y="705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3438" y="17526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3438" y="39624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609600" y="6245225"/>
            <a:ext cx="19812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5225"/>
            <a:ext cx="1981200" cy="476250"/>
          </a:xfrm>
        </p:spPr>
        <p:txBody>
          <a:bodyPr/>
          <a:lstStyle>
            <a:lvl1pPr>
              <a:defRPr/>
            </a:lvl1pPr>
          </a:lstStyle>
          <a:p>
            <a:fld id="{50593C60-BDFB-4EDE-A796-7250DB60592F}" type="slidenum">
              <a:rPr lang="zh-CN" altLang="en-US"/>
              <a:pPr/>
              <a:t>‹#›</a:t>
            </a:fld>
            <a:endParaRPr lang="en-US" altLang="zh-CN"/>
          </a:p>
        </p:txBody>
      </p:sp>
      <p:cxnSp>
        <p:nvCxnSpPr>
          <p:cNvPr id="10" name="直接连接符 9"/>
          <p:cNvCxnSpPr/>
          <p:nvPr userDrawn="1"/>
        </p:nvCxnSpPr>
        <p:spPr>
          <a:xfrm>
            <a:off x="642910" y="1142984"/>
            <a:ext cx="7858180" cy="158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642910" y="6072206"/>
            <a:ext cx="7858180" cy="158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642910" y="1142984"/>
            <a:ext cx="4000528" cy="108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dirty="0" smtClean="0"/>
              <a:t>单击此处编辑母版标题样式</a:t>
            </a:r>
            <a:endParaRPr lang="zh-CN" altLang="en-US" dirty="0"/>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600" y="6245225"/>
            <a:ext cx="19812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1981200" cy="476250"/>
          </a:xfrm>
        </p:spPr>
        <p:txBody>
          <a:bodyPr/>
          <a:lstStyle>
            <a:lvl1pPr>
              <a:defRPr/>
            </a:lvl1pPr>
          </a:lstStyle>
          <a:p>
            <a:fld id="{86CE5133-3DC7-4B20-B6D8-780129C9B80C}" type="slidenum">
              <a:rPr lang="zh-CN" altLang="en-US"/>
              <a:pPr/>
              <a:t>‹#›</a:t>
            </a:fld>
            <a:endParaRPr lang="en-US" altLang="zh-CN"/>
          </a:p>
        </p:txBody>
      </p:sp>
      <p:cxnSp>
        <p:nvCxnSpPr>
          <p:cNvPr id="9" name="直接箭头连接符 8"/>
          <p:cNvCxnSpPr/>
          <p:nvPr userDrawn="1"/>
        </p:nvCxnSpPr>
        <p:spPr>
          <a:xfrm flipV="1">
            <a:off x="500034" y="1071546"/>
            <a:ext cx="8072494" cy="71438"/>
          </a:xfrm>
          <a:prstGeom prst="straightConnector1">
            <a:avLst/>
          </a:prstGeom>
          <a:ln w="381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userDrawn="1"/>
        </p:nvCxnSpPr>
        <p:spPr>
          <a:xfrm>
            <a:off x="500034" y="6000768"/>
            <a:ext cx="8072494" cy="1588"/>
          </a:xfrm>
          <a:prstGeom prst="straightConnector1">
            <a:avLst/>
          </a:prstGeom>
          <a:ln w="381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500034" y="1142983"/>
            <a:ext cx="3786214" cy="7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图表占位符 3"/>
          <p:cNvSpPr>
            <a:spLocks noGrp="1"/>
          </p:cNvSpPr>
          <p:nvPr>
            <p:ph type="chart" sz="half" idx="2"/>
          </p:nvPr>
        </p:nvSpPr>
        <p:spPr>
          <a:xfrm>
            <a:off x="4648200" y="1600200"/>
            <a:ext cx="4038600" cy="4525963"/>
          </a:xfrm>
        </p:spPr>
        <p:txBody>
          <a:bodyPr/>
          <a:lstStyle/>
          <a:p>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C79C0494-A6C0-442A-B53E-6648B22BE5A5}"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buClr>
                <a:srgbClr val="FF0000"/>
              </a:buClr>
              <a:buFont typeface="Wingdings" pitchFamily="2" charset="2"/>
              <a:buChar char="Ø"/>
              <a:defRPr/>
            </a:lvl1pPr>
            <a:lvl2pPr>
              <a:buClr>
                <a:srgbClr val="FF0000"/>
              </a:buClr>
              <a:buSzPct val="80000"/>
              <a:buFont typeface="Wingdings" pitchFamily="2" charset="2"/>
              <a:buChar char="l"/>
              <a:defRPr/>
            </a:lvl2pPr>
            <a:lvl3pPr>
              <a:buClr>
                <a:srgbClr val="FF0000"/>
              </a:buClr>
              <a:defRPr/>
            </a:lvl3pPr>
            <a:lvl4pPr>
              <a:buClr>
                <a:srgbClr val="FF0000"/>
              </a:buClr>
              <a:defRPr/>
            </a:lvl4pPr>
            <a:lvl5pPr>
              <a:buClr>
                <a:srgbClr val="FF0000"/>
              </a:buClr>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cxnSp>
        <p:nvCxnSpPr>
          <p:cNvPr id="8" name="直接连接符 7"/>
          <p:cNvCxnSpPr/>
          <p:nvPr userDrawn="1"/>
        </p:nvCxnSpPr>
        <p:spPr>
          <a:xfrm>
            <a:off x="428596" y="1071546"/>
            <a:ext cx="8358246" cy="1588"/>
          </a:xfrm>
          <a:prstGeom prst="line">
            <a:avLst/>
          </a:prstGeom>
          <a:ln w="38100">
            <a:solidFill>
              <a:srgbClr val="00B0F0"/>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428596" y="1071546"/>
            <a:ext cx="4143404" cy="142876"/>
          </a:xfrm>
          <a:prstGeom prst="rect">
            <a:avLst/>
          </a:prstGeom>
          <a:solidFill>
            <a:srgbClr val="00B0F0"/>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userDrawn="1"/>
        </p:nvCxnSpPr>
        <p:spPr>
          <a:xfrm>
            <a:off x="428596" y="6143644"/>
            <a:ext cx="8358246" cy="1588"/>
          </a:xfrm>
          <a:prstGeom prst="line">
            <a:avLst/>
          </a:prstGeom>
          <a:ln w="38100">
            <a:solidFill>
              <a:srgbClr val="00B0F0"/>
            </a:solidFill>
          </a:ln>
          <a:effectLst>
            <a:softEdge rad="12700"/>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2019/8/20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2019/8/20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2019/8/20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2019/8/20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cxnSp>
        <p:nvCxnSpPr>
          <p:cNvPr id="6" name="直接连接符 5"/>
          <p:cNvCxnSpPr/>
          <p:nvPr userDrawn="1"/>
        </p:nvCxnSpPr>
        <p:spPr>
          <a:xfrm>
            <a:off x="714348" y="714356"/>
            <a:ext cx="7643866" cy="158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714348" y="6143644"/>
            <a:ext cx="7643866" cy="158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矩形 7"/>
          <p:cNvSpPr/>
          <p:nvPr userDrawn="1"/>
        </p:nvSpPr>
        <p:spPr>
          <a:xfrm>
            <a:off x="714348" y="714356"/>
            <a:ext cx="4286280" cy="108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2019/8/20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2019/8/20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2019/8/20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64.xml"/><Relationship Id="rId3" Type="http://schemas.openxmlformats.org/officeDocument/2006/relationships/slide" Target="slide8.xml"/><Relationship Id="rId7" Type="http://schemas.openxmlformats.org/officeDocument/2006/relationships/slide" Target="slide56.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49.xml"/><Relationship Id="rId11" Type="http://schemas.openxmlformats.org/officeDocument/2006/relationships/slide" Target="slide71.xml"/><Relationship Id="rId5" Type="http://schemas.openxmlformats.org/officeDocument/2006/relationships/slide" Target="slide33.xml"/><Relationship Id="rId10" Type="http://schemas.openxmlformats.org/officeDocument/2006/relationships/slide" Target="slide68.xml"/><Relationship Id="rId4" Type="http://schemas.openxmlformats.org/officeDocument/2006/relationships/slide" Target="slide26.xml"/><Relationship Id="rId9" Type="http://schemas.openxmlformats.org/officeDocument/2006/relationships/slide" Target="slide6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20.png"/><Relationship Id="rId4" Type="http://schemas.openxmlformats.org/officeDocument/2006/relationships/image" Target="../media/image19.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2.png"/><Relationship Id="rId4" Type="http://schemas.openxmlformats.org/officeDocument/2006/relationships/image" Target="../media/image21.wmf"/></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2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7.wmf"/><Relationship Id="rId5" Type="http://schemas.openxmlformats.org/officeDocument/2006/relationships/oleObject" Target="../embeddings/oleObject6.bin"/><Relationship Id="rId4" Type="http://schemas.openxmlformats.org/officeDocument/2006/relationships/image" Target="../media/image26.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9.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30.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34.png"/><Relationship Id="rId4" Type="http://schemas.openxmlformats.org/officeDocument/2006/relationships/image" Target="../media/image33.wmf"/></Relationships>
</file>

<file path=ppt/slides/_rels/slide32.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6.wmf"/><Relationship Id="rId5" Type="http://schemas.openxmlformats.org/officeDocument/2006/relationships/oleObject" Target="../embeddings/oleObject12.bin"/><Relationship Id="rId4" Type="http://schemas.openxmlformats.org/officeDocument/2006/relationships/image" Target="../media/image35.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40.wmf"/><Relationship Id="rId5" Type="http://schemas.openxmlformats.org/officeDocument/2006/relationships/oleObject" Target="../embeddings/oleObject15.bin"/><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43.wmf"/></Relationships>
</file>

<file path=ppt/slides/_rels/slide39.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5.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49.wmf"/><Relationship Id="rId5" Type="http://schemas.openxmlformats.org/officeDocument/2006/relationships/oleObject" Target="../embeddings/oleObject18.bin"/><Relationship Id="rId4" Type="http://schemas.openxmlformats.org/officeDocument/2006/relationships/image" Target="../media/image48.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eg"/></Relationships>
</file>

<file path=ppt/slides/_rels/slide50.x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52.wmf"/></Relationships>
</file>

<file path=ppt/slides/_rels/slide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54.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55.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56.wmf"/></Relationships>
</file>

<file path=ppt/slides/_rels/slide5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59.png"/><Relationship Id="rId4" Type="http://schemas.openxmlformats.org/officeDocument/2006/relationships/image" Target="../media/image58.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3.xml"/><Relationship Id="rId1" Type="http://schemas.openxmlformats.org/officeDocument/2006/relationships/vmlDrawing" Target="../drawings/vmlDrawing18.vml"/><Relationship Id="rId6" Type="http://schemas.openxmlformats.org/officeDocument/2006/relationships/image" Target="file:///D:\Documents%20and%20Settings\alon\&#26700;&#38754;\&#20256;&#24863;&#22120;&#30005;&#23376;&#25945;&#26696;\chapter%2004th\4.6\tu4.6\image026.jpg" TargetMode="External"/><Relationship Id="rId5" Type="http://schemas.openxmlformats.org/officeDocument/2006/relationships/image" Target="../media/image64.jpeg"/><Relationship Id="rId4" Type="http://schemas.openxmlformats.org/officeDocument/2006/relationships/image" Target="../media/image63.wmf"/></Relationships>
</file>

<file path=ppt/slides/_rels/slide6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image" Target="http://www.jicheng.net.cn/products/images/liaoyangzidonghua_ujl_2a_1_l.jpg" TargetMode="External"/><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341313" y="381000"/>
            <a:ext cx="8281987" cy="5830888"/>
          </a:xfrm>
          <a:noFill/>
        </p:spPr>
        <p:txBody>
          <a:bodyPr/>
          <a:lstStyle/>
          <a:p>
            <a:pPr>
              <a:spcBef>
                <a:spcPct val="10000"/>
              </a:spcBef>
              <a:buNone/>
            </a:pPr>
            <a:r>
              <a:rPr lang="zh-CN" altLang="en-US" b="1" dirty="0" smtClean="0">
                <a:latin typeface="Times New Roman" pitchFamily="18" charset="0"/>
              </a:rPr>
              <a:t>                     </a:t>
            </a:r>
            <a:r>
              <a:rPr lang="en-US" altLang="zh-CN" b="1" dirty="0" smtClean="0">
                <a:latin typeface="Times New Roman" pitchFamily="18" charset="0"/>
              </a:rPr>
              <a:t> 5    </a:t>
            </a:r>
            <a:r>
              <a:rPr lang="zh-CN" altLang="en-US" b="1" dirty="0" smtClean="0">
                <a:latin typeface="Times New Roman" pitchFamily="18" charset="0"/>
              </a:rPr>
              <a:t>物位测量仪表</a:t>
            </a:r>
            <a:endParaRPr lang="en-US" altLang="zh-CN" b="1" dirty="0" smtClean="0">
              <a:latin typeface="Times New Roman" pitchFamily="18" charset="0"/>
            </a:endParaRPr>
          </a:p>
          <a:p>
            <a:pPr eaLnBrk="1" hangingPunct="1">
              <a:spcBef>
                <a:spcPct val="10000"/>
              </a:spcBef>
              <a:buFont typeface="Wingdings" pitchFamily="2" charset="2"/>
              <a:buNone/>
            </a:pPr>
            <a:endParaRPr lang="en-US" altLang="zh-CN" b="1" dirty="0" smtClean="0">
              <a:latin typeface="Times New Roman" pitchFamily="18" charset="0"/>
            </a:endParaRPr>
          </a:p>
          <a:p>
            <a:pPr eaLnBrk="1" hangingPunct="1">
              <a:spcBef>
                <a:spcPct val="10000"/>
              </a:spcBef>
              <a:spcAft>
                <a:spcPct val="20000"/>
              </a:spcAft>
              <a:buFont typeface="Wingdings" pitchFamily="2" charset="2"/>
              <a:buNone/>
            </a:pPr>
            <a:r>
              <a:rPr lang="en-US" altLang="zh-CN" b="1" dirty="0" smtClean="0">
                <a:latin typeface="Times New Roman" pitchFamily="18" charset="0"/>
              </a:rPr>
              <a:t> </a:t>
            </a:r>
            <a:endParaRPr lang="zh-CN" altLang="en-US" b="1" dirty="0" smtClean="0">
              <a:latin typeface="Times New Roman" pitchFamily="18" charset="0"/>
            </a:endParaRPr>
          </a:p>
        </p:txBody>
      </p:sp>
      <p:sp>
        <p:nvSpPr>
          <p:cNvPr id="3" name="TextBox 2"/>
          <p:cNvSpPr txBox="1"/>
          <p:nvPr/>
        </p:nvSpPr>
        <p:spPr>
          <a:xfrm>
            <a:off x="2143108" y="1357298"/>
            <a:ext cx="5786478" cy="4893647"/>
          </a:xfrm>
          <a:prstGeom prst="rect">
            <a:avLst/>
          </a:prstGeom>
          <a:noFill/>
        </p:spPr>
        <p:txBody>
          <a:bodyPr wrap="square" rtlCol="0">
            <a:spAutoFit/>
          </a:bodyPr>
          <a:lstStyle/>
          <a:p>
            <a:r>
              <a:rPr lang="en-US" altLang="zh-CN" sz="2400" b="1" dirty="0" smtClean="0">
                <a:solidFill>
                  <a:srgbClr val="0F96B1"/>
                </a:solidFill>
                <a:hlinkClick r:id="rId2" action="ppaction://hlinksldjump"/>
              </a:rPr>
              <a:t>5.1  </a:t>
            </a:r>
            <a:r>
              <a:rPr lang="zh-CN" altLang="en-US" sz="2400" b="1" dirty="0" smtClean="0">
                <a:solidFill>
                  <a:srgbClr val="0F96B1"/>
                </a:solidFill>
                <a:hlinkClick r:id="rId2" action="ppaction://hlinksldjump"/>
              </a:rPr>
              <a:t>概述</a:t>
            </a:r>
            <a:endParaRPr lang="zh-CN" altLang="en-US" sz="2400" b="1" dirty="0" smtClean="0">
              <a:solidFill>
                <a:srgbClr val="0F96B1"/>
              </a:solidFill>
            </a:endParaRPr>
          </a:p>
          <a:p>
            <a:r>
              <a:rPr lang="en-US" altLang="zh-CN" sz="2400" b="1" dirty="0" smtClean="0">
                <a:solidFill>
                  <a:srgbClr val="0F96B1"/>
                </a:solidFill>
                <a:hlinkClick r:id="rId3" action="ppaction://hlinksldjump"/>
              </a:rPr>
              <a:t>5.2   </a:t>
            </a:r>
            <a:r>
              <a:rPr lang="zh-CN" altLang="en-US" sz="2400" b="1" dirty="0" smtClean="0">
                <a:solidFill>
                  <a:srgbClr val="0F96B1"/>
                </a:solidFill>
                <a:hlinkClick r:id="rId3" action="ppaction://hlinksldjump"/>
              </a:rPr>
              <a:t>静压式物位测量仪表 </a:t>
            </a:r>
            <a:endParaRPr lang="en-US" altLang="zh-CN" sz="2400" b="1" dirty="0" smtClean="0">
              <a:solidFill>
                <a:srgbClr val="0F96B1"/>
              </a:solidFill>
            </a:endParaRPr>
          </a:p>
          <a:p>
            <a:r>
              <a:rPr lang="en-US" altLang="zh-CN" sz="2400" b="1" dirty="0" smtClean="0">
                <a:solidFill>
                  <a:srgbClr val="0F96B1"/>
                </a:solidFill>
                <a:hlinkClick r:id="rId4" action="ppaction://hlinksldjump"/>
              </a:rPr>
              <a:t>5.3   </a:t>
            </a:r>
            <a:r>
              <a:rPr lang="zh-CN" altLang="en-US" sz="2400" b="1" dirty="0" smtClean="0">
                <a:solidFill>
                  <a:srgbClr val="0F96B1"/>
                </a:solidFill>
                <a:hlinkClick r:id="rId4" action="ppaction://hlinksldjump"/>
              </a:rPr>
              <a:t>浮力式物位测量仪表</a:t>
            </a:r>
            <a:endParaRPr lang="zh-CN" altLang="en-US" sz="2400" b="1" dirty="0" smtClean="0">
              <a:solidFill>
                <a:srgbClr val="0F96B1"/>
              </a:solidFill>
            </a:endParaRPr>
          </a:p>
          <a:p>
            <a:r>
              <a:rPr lang="en-US" altLang="zh-CN" sz="2400" b="1" dirty="0" smtClean="0">
                <a:solidFill>
                  <a:srgbClr val="0F96B1"/>
                </a:solidFill>
                <a:hlinkClick r:id="rId5" action="ppaction://hlinksldjump"/>
              </a:rPr>
              <a:t>5.4  </a:t>
            </a:r>
            <a:r>
              <a:rPr lang="zh-CN" altLang="en-US" sz="2400" b="1" dirty="0" smtClean="0">
                <a:solidFill>
                  <a:srgbClr val="0F96B1"/>
                </a:solidFill>
                <a:hlinkClick r:id="rId5" action="ppaction://hlinksldjump"/>
              </a:rPr>
              <a:t>电气式物位测量仪表</a:t>
            </a:r>
            <a:endParaRPr lang="en-US" altLang="zh-CN" sz="2400" b="1" dirty="0" smtClean="0">
              <a:solidFill>
                <a:srgbClr val="0F96B1"/>
              </a:solidFill>
            </a:endParaRPr>
          </a:p>
          <a:p>
            <a:r>
              <a:rPr lang="en-US" altLang="zh-CN" sz="2400" b="1" dirty="0" smtClean="0">
                <a:solidFill>
                  <a:srgbClr val="0F96B1"/>
                </a:solidFill>
                <a:hlinkClick r:id="rId6" action="ppaction://hlinksldjump"/>
              </a:rPr>
              <a:t>5.5  </a:t>
            </a:r>
            <a:r>
              <a:rPr lang="zh-CN" altLang="en-US" sz="2400" b="1" dirty="0" smtClean="0">
                <a:solidFill>
                  <a:srgbClr val="0F96B1"/>
                </a:solidFill>
                <a:hlinkClick r:id="rId6" action="ppaction://hlinksldjump"/>
              </a:rPr>
              <a:t>超声波物位测量仪表</a:t>
            </a:r>
            <a:endParaRPr lang="zh-CN" altLang="en-US" sz="2400" b="1" dirty="0" smtClean="0">
              <a:solidFill>
                <a:srgbClr val="0F96B1"/>
              </a:solidFill>
            </a:endParaRPr>
          </a:p>
          <a:p>
            <a:r>
              <a:rPr lang="en-US" altLang="zh-CN" sz="2400" b="1" dirty="0" smtClean="0">
                <a:solidFill>
                  <a:srgbClr val="0F96B1"/>
                </a:solidFill>
                <a:hlinkClick r:id="rId7" action="ppaction://hlinksldjump"/>
              </a:rPr>
              <a:t>5.6   </a:t>
            </a:r>
            <a:r>
              <a:rPr lang="zh-CN" altLang="en-US" sz="2400" b="1" dirty="0" smtClean="0">
                <a:solidFill>
                  <a:srgbClr val="0F96B1"/>
                </a:solidFill>
                <a:hlinkClick r:id="rId7" action="ppaction://hlinksldjump"/>
              </a:rPr>
              <a:t>微波式物位测量仪表</a:t>
            </a:r>
            <a:endParaRPr lang="en-US" altLang="zh-CN" sz="2400" b="1" dirty="0" smtClean="0">
              <a:solidFill>
                <a:srgbClr val="0F96B1"/>
              </a:solidFill>
            </a:endParaRPr>
          </a:p>
          <a:p>
            <a:r>
              <a:rPr lang="en-US" altLang="zh-CN" sz="2400" b="1" dirty="0" smtClean="0">
                <a:solidFill>
                  <a:srgbClr val="0F96B1"/>
                </a:solidFill>
                <a:hlinkClick r:id="rId8" action="ppaction://hlinksldjump"/>
              </a:rPr>
              <a:t>5.7   </a:t>
            </a:r>
            <a:r>
              <a:rPr lang="zh-CN" altLang="en-US" sz="2400" b="1" dirty="0" smtClean="0">
                <a:solidFill>
                  <a:srgbClr val="0F96B1"/>
                </a:solidFill>
                <a:hlinkClick r:id="rId8" action="ppaction://hlinksldjump"/>
              </a:rPr>
              <a:t>激光式物位测量仪表 </a:t>
            </a:r>
            <a:endParaRPr lang="zh-CN" altLang="en-US" sz="2400" b="1" dirty="0" smtClean="0">
              <a:solidFill>
                <a:srgbClr val="0F96B1"/>
              </a:solidFill>
            </a:endParaRPr>
          </a:p>
          <a:p>
            <a:r>
              <a:rPr lang="en-US" altLang="zh-CN" sz="2400" b="1" dirty="0" smtClean="0">
                <a:solidFill>
                  <a:srgbClr val="0F96B1"/>
                </a:solidFill>
                <a:hlinkClick r:id="rId9" action="ppaction://hlinksldjump"/>
              </a:rPr>
              <a:t>5.8   </a:t>
            </a:r>
            <a:r>
              <a:rPr lang="zh-CN" altLang="en-US" sz="2400" b="1" dirty="0" smtClean="0">
                <a:solidFill>
                  <a:srgbClr val="0F96B1"/>
                </a:solidFill>
                <a:hlinkClick r:id="rId9" action="ppaction://hlinksldjump"/>
              </a:rPr>
              <a:t>核辐射式物位计</a:t>
            </a:r>
            <a:endParaRPr lang="zh-CN" altLang="en-US" sz="2400" b="1" dirty="0" smtClean="0">
              <a:solidFill>
                <a:srgbClr val="0F96B1"/>
              </a:solidFill>
            </a:endParaRPr>
          </a:p>
          <a:p>
            <a:r>
              <a:rPr lang="en-US" altLang="zh-CN" sz="2400" b="1" dirty="0" smtClean="0">
                <a:solidFill>
                  <a:srgbClr val="0F96B1"/>
                </a:solidFill>
                <a:hlinkClick r:id="rId10" action="ppaction://hlinksldjump"/>
              </a:rPr>
              <a:t>5.9   </a:t>
            </a:r>
            <a:r>
              <a:rPr lang="zh-CN" altLang="en-US" sz="2400" b="1" dirty="0" smtClean="0">
                <a:solidFill>
                  <a:srgbClr val="0F96B1"/>
                </a:solidFill>
                <a:hlinkClick r:id="rId10" action="ppaction://hlinksldjump"/>
              </a:rPr>
              <a:t>机械式物位测量仪表 </a:t>
            </a:r>
            <a:endParaRPr lang="zh-CN" altLang="en-US" sz="2400" b="1" dirty="0" smtClean="0">
              <a:solidFill>
                <a:srgbClr val="0F96B1"/>
              </a:solidFill>
            </a:endParaRPr>
          </a:p>
          <a:p>
            <a:r>
              <a:rPr lang="en-US" altLang="zh-CN" sz="2400" b="1" dirty="0" smtClean="0">
                <a:solidFill>
                  <a:srgbClr val="0F96B1"/>
                </a:solidFill>
                <a:hlinkClick r:id="rId11" action="ppaction://hlinksldjump"/>
              </a:rPr>
              <a:t>5.10 </a:t>
            </a:r>
            <a:r>
              <a:rPr lang="zh-CN" altLang="en-US" sz="2400" b="1" dirty="0" smtClean="0">
                <a:solidFill>
                  <a:srgbClr val="0F96B1"/>
                </a:solidFill>
                <a:hlinkClick r:id="rId11" action="ppaction://hlinksldjump"/>
              </a:rPr>
              <a:t>其它物位测量仪表</a:t>
            </a:r>
            <a:endParaRPr lang="zh-CN" altLang="en-US" sz="2400" b="1" dirty="0" smtClean="0">
              <a:solidFill>
                <a:srgbClr val="0F96B1"/>
              </a:solidFill>
            </a:endParaRPr>
          </a:p>
          <a:p>
            <a:r>
              <a:rPr lang="en-US" altLang="zh-CN" sz="2400" b="1" dirty="0" smtClean="0">
                <a:solidFill>
                  <a:srgbClr val="0F96B1"/>
                </a:solidFill>
                <a:hlinkClick r:id="rId11" action="ppaction://hlinksldjump"/>
              </a:rPr>
              <a:t>5.11 </a:t>
            </a:r>
            <a:r>
              <a:rPr lang="zh-CN" altLang="en-US" sz="2400" b="1" dirty="0" smtClean="0">
                <a:solidFill>
                  <a:srgbClr val="0F96B1"/>
                </a:solidFill>
                <a:hlinkClick r:id="rId11" action="ppaction://hlinksldjump"/>
              </a:rPr>
              <a:t>物位测量仪表的使用</a:t>
            </a:r>
            <a:r>
              <a:rPr lang="en-US" altLang="zh-CN" sz="2400" b="1" dirty="0" smtClean="0">
                <a:solidFill>
                  <a:srgbClr val="0F96B1"/>
                </a:solidFill>
              </a:rPr>
              <a:t>(</a:t>
            </a:r>
            <a:r>
              <a:rPr lang="zh-CN" altLang="en-US" sz="2400" b="1" dirty="0" smtClean="0">
                <a:solidFill>
                  <a:srgbClr val="0F96B1"/>
                </a:solidFill>
              </a:rPr>
              <a:t>按照内容分散到各个相关物位测量仪表中）</a:t>
            </a:r>
          </a:p>
          <a:p>
            <a:endParaRPr lang="zh-CN" altLang="en-US" sz="2400" b="1"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5938" name="Picture 2"/>
          <p:cNvPicPr>
            <a:picLocks noChangeAspect="1" noChangeArrowheads="1"/>
          </p:cNvPicPr>
          <p:nvPr/>
        </p:nvPicPr>
        <p:blipFill>
          <a:blip r:embed="rId2" cstate="print"/>
          <a:srcRect/>
          <a:stretch>
            <a:fillRect/>
          </a:stretch>
        </p:blipFill>
        <p:spPr bwMode="auto">
          <a:xfrm>
            <a:off x="1142976" y="1214423"/>
            <a:ext cx="3334698" cy="3000396"/>
          </a:xfrm>
          <a:prstGeom prst="rect">
            <a:avLst/>
          </a:prstGeom>
          <a:noFill/>
        </p:spPr>
      </p:pic>
      <p:sp>
        <p:nvSpPr>
          <p:cNvPr id="295939" name="Text Box 3"/>
          <p:cNvSpPr txBox="1">
            <a:spLocks noChangeArrowheads="1"/>
          </p:cNvSpPr>
          <p:nvPr/>
        </p:nvSpPr>
        <p:spPr bwMode="auto">
          <a:xfrm>
            <a:off x="714348" y="214290"/>
            <a:ext cx="3929660" cy="523220"/>
          </a:xfrm>
          <a:prstGeom prst="rect">
            <a:avLst/>
          </a:prstGeom>
          <a:noFill/>
          <a:ln w="9525">
            <a:noFill/>
            <a:miter lim="800000"/>
            <a:headEnd/>
            <a:tailEnd/>
          </a:ln>
          <a:effectLst/>
        </p:spPr>
        <p:txBody>
          <a:bodyPr wrap="square">
            <a:spAutoFit/>
          </a:bodyPr>
          <a:lstStyle/>
          <a:p>
            <a:pPr>
              <a:spcBef>
                <a:spcPct val="50000"/>
              </a:spcBef>
            </a:pPr>
            <a:r>
              <a:rPr lang="en-US" altLang="zh-CN" sz="2800" b="1" dirty="0" smtClean="0"/>
              <a:t>2</a:t>
            </a:r>
            <a:r>
              <a:rPr lang="zh-CN" altLang="en-US" sz="2800" b="1" dirty="0" smtClean="0"/>
              <a:t>、法兰</a:t>
            </a:r>
            <a:r>
              <a:rPr lang="zh-CN" altLang="en-US" sz="2800" b="1" dirty="0"/>
              <a:t>式压力液位计</a:t>
            </a:r>
          </a:p>
        </p:txBody>
      </p:sp>
      <p:sp>
        <p:nvSpPr>
          <p:cNvPr id="295940" name="Text Box 4"/>
          <p:cNvSpPr txBox="1">
            <a:spLocks noChangeArrowheads="1"/>
          </p:cNvSpPr>
          <p:nvPr/>
        </p:nvSpPr>
        <p:spPr bwMode="auto">
          <a:xfrm>
            <a:off x="4857752" y="2000240"/>
            <a:ext cx="3313113" cy="822325"/>
          </a:xfrm>
          <a:prstGeom prst="rect">
            <a:avLst/>
          </a:prstGeom>
          <a:noFill/>
          <a:ln w="9525">
            <a:noFill/>
            <a:miter lim="800000"/>
            <a:headEnd/>
            <a:tailEnd/>
          </a:ln>
          <a:effectLst/>
        </p:spPr>
        <p:txBody>
          <a:bodyPr>
            <a:spAutoFit/>
          </a:bodyPr>
          <a:lstStyle/>
          <a:p>
            <a:pPr>
              <a:spcBef>
                <a:spcPct val="50000"/>
              </a:spcBef>
            </a:pPr>
            <a:r>
              <a:rPr lang="zh-CN" altLang="en-US" sz="2400" b="1" dirty="0"/>
              <a:t>适用于液体有沉淀、易结晶或粘度大的情况</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9" name="Rectangle 5"/>
          <p:cNvSpPr>
            <a:spLocks noGrp="1" noChangeArrowheads="1"/>
          </p:cNvSpPr>
          <p:nvPr>
            <p:ph type="body" idx="1"/>
          </p:nvPr>
        </p:nvSpPr>
        <p:spPr>
          <a:xfrm>
            <a:off x="395288" y="333375"/>
            <a:ext cx="8540750" cy="576263"/>
          </a:xfrm>
        </p:spPr>
        <p:txBody>
          <a:bodyPr>
            <a:normAutofit lnSpcReduction="10000"/>
          </a:bodyPr>
          <a:lstStyle/>
          <a:p>
            <a:r>
              <a:rPr lang="zh-CN" altLang="en-US" dirty="0"/>
              <a:t>外观：单法兰</a:t>
            </a:r>
          </a:p>
        </p:txBody>
      </p:sp>
      <p:pic>
        <p:nvPicPr>
          <p:cNvPr id="251916" name="Picture 12"/>
          <p:cNvPicPr>
            <a:picLocks noChangeAspect="1" noChangeArrowheads="1"/>
          </p:cNvPicPr>
          <p:nvPr/>
        </p:nvPicPr>
        <p:blipFill>
          <a:blip r:embed="rId2" cstate="print"/>
          <a:srcRect/>
          <a:stretch>
            <a:fillRect/>
          </a:stretch>
        </p:blipFill>
        <p:spPr bwMode="auto">
          <a:xfrm>
            <a:off x="611188" y="1268413"/>
            <a:ext cx="7831137" cy="4505325"/>
          </a:xfrm>
          <a:prstGeom prst="rect">
            <a:avLst/>
          </a:prstGeom>
          <a:noFill/>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1" name="Rectangle 3"/>
          <p:cNvSpPr>
            <a:spLocks noGrp="1" noChangeArrowheads="1"/>
          </p:cNvSpPr>
          <p:nvPr>
            <p:ph type="body" idx="1"/>
          </p:nvPr>
        </p:nvSpPr>
        <p:spPr>
          <a:xfrm>
            <a:off x="395288" y="188913"/>
            <a:ext cx="8540750" cy="936625"/>
          </a:xfrm>
        </p:spPr>
        <p:txBody>
          <a:bodyPr/>
          <a:lstStyle/>
          <a:p>
            <a:r>
              <a:rPr lang="zh-CN" altLang="en-US" dirty="0"/>
              <a:t>双法兰</a:t>
            </a:r>
          </a:p>
        </p:txBody>
      </p:sp>
      <p:pic>
        <p:nvPicPr>
          <p:cNvPr id="252940" name="Picture 12"/>
          <p:cNvPicPr>
            <a:picLocks noChangeAspect="1" noChangeArrowheads="1"/>
          </p:cNvPicPr>
          <p:nvPr/>
        </p:nvPicPr>
        <p:blipFill>
          <a:blip r:embed="rId2" cstate="print"/>
          <a:srcRect/>
          <a:stretch>
            <a:fillRect/>
          </a:stretch>
        </p:blipFill>
        <p:spPr bwMode="auto">
          <a:xfrm>
            <a:off x="755650" y="1268413"/>
            <a:ext cx="6945313" cy="4524375"/>
          </a:xfrm>
          <a:prstGeom prst="rect">
            <a:avLst/>
          </a:prstGeom>
          <a:noFill/>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3966" name="Picture 14"/>
          <p:cNvPicPr>
            <a:picLocks noChangeAspect="1" noChangeArrowheads="1"/>
          </p:cNvPicPr>
          <p:nvPr/>
        </p:nvPicPr>
        <p:blipFill>
          <a:blip r:embed="rId2" cstate="print"/>
          <a:srcRect/>
          <a:stretch>
            <a:fillRect/>
          </a:stretch>
        </p:blipFill>
        <p:spPr bwMode="auto">
          <a:xfrm>
            <a:off x="0" y="1125538"/>
            <a:ext cx="8535988" cy="4676775"/>
          </a:xfrm>
          <a:prstGeom prst="rect">
            <a:avLst/>
          </a:prstGeom>
          <a:noFill/>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body" sz="half" idx="1"/>
          </p:nvPr>
        </p:nvSpPr>
        <p:spPr>
          <a:xfrm>
            <a:off x="785786" y="1285860"/>
            <a:ext cx="2736850" cy="649287"/>
          </a:xfrm>
          <a:noFill/>
          <a:ln/>
        </p:spPr>
        <p:txBody>
          <a:bodyPr>
            <a:normAutofit/>
          </a:bodyPr>
          <a:lstStyle/>
          <a:p>
            <a:pPr>
              <a:buFont typeface="Wingdings" pitchFamily="2" charset="2"/>
              <a:buNone/>
            </a:pPr>
            <a:r>
              <a:rPr lang="zh-CN" altLang="en-US" sz="2400" b="1" dirty="0">
                <a:solidFill>
                  <a:srgbClr val="FF0000"/>
                </a:solidFill>
                <a:latin typeface="宋体" pitchFamily="2" charset="-122"/>
              </a:rPr>
              <a:t>密闭带压容器</a:t>
            </a:r>
            <a:endParaRPr lang="zh-CN" altLang="en-US" sz="2400" b="1" dirty="0">
              <a:solidFill>
                <a:srgbClr val="FF0000"/>
              </a:solidFill>
            </a:endParaRPr>
          </a:p>
        </p:txBody>
      </p:sp>
      <p:sp>
        <p:nvSpPr>
          <p:cNvPr id="296963" name="Text Box 3"/>
          <p:cNvSpPr txBox="1">
            <a:spLocks noChangeArrowheads="1"/>
          </p:cNvSpPr>
          <p:nvPr/>
        </p:nvSpPr>
        <p:spPr bwMode="auto">
          <a:xfrm>
            <a:off x="571472" y="500042"/>
            <a:ext cx="3311525" cy="461665"/>
          </a:xfrm>
          <a:prstGeom prst="rect">
            <a:avLst/>
          </a:prstGeom>
          <a:noFill/>
          <a:ln w="9525">
            <a:noFill/>
            <a:miter lim="800000"/>
            <a:headEnd/>
            <a:tailEnd/>
          </a:ln>
          <a:effectLst/>
        </p:spPr>
        <p:txBody>
          <a:bodyPr>
            <a:spAutoFit/>
          </a:bodyPr>
          <a:lstStyle/>
          <a:p>
            <a:pPr>
              <a:spcBef>
                <a:spcPct val="50000"/>
              </a:spcBef>
            </a:pPr>
            <a:r>
              <a:rPr lang="en-US" altLang="zh-CN" sz="2400" b="1" dirty="0" smtClean="0"/>
              <a:t>3</a:t>
            </a:r>
            <a:r>
              <a:rPr lang="zh-CN" altLang="en-US" sz="2400" b="1" dirty="0" smtClean="0"/>
              <a:t>、</a:t>
            </a:r>
            <a:r>
              <a:rPr lang="zh-CN" altLang="en-US" sz="2400" b="1" dirty="0"/>
              <a:t>差压式物位计</a:t>
            </a:r>
          </a:p>
        </p:txBody>
      </p:sp>
      <p:pic>
        <p:nvPicPr>
          <p:cNvPr id="296964" name="Picture 4"/>
          <p:cNvPicPr>
            <a:picLocks noChangeAspect="1" noChangeArrowheads="1"/>
          </p:cNvPicPr>
          <p:nvPr/>
        </p:nvPicPr>
        <p:blipFill>
          <a:blip r:embed="rId2" cstate="print"/>
          <a:srcRect/>
          <a:stretch>
            <a:fillRect/>
          </a:stretch>
        </p:blipFill>
        <p:spPr bwMode="auto">
          <a:xfrm>
            <a:off x="395288" y="1700213"/>
            <a:ext cx="8151812" cy="4200525"/>
          </a:xfrm>
          <a:prstGeom prst="rect">
            <a:avLst/>
          </a:prstGeom>
          <a:noFill/>
        </p:spPr>
      </p:pic>
      <p:sp>
        <p:nvSpPr>
          <p:cNvPr id="296965" name="Text Box 5"/>
          <p:cNvSpPr txBox="1">
            <a:spLocks noChangeArrowheads="1"/>
          </p:cNvSpPr>
          <p:nvPr/>
        </p:nvSpPr>
        <p:spPr bwMode="auto">
          <a:xfrm>
            <a:off x="4643438" y="1125538"/>
            <a:ext cx="2665412" cy="519112"/>
          </a:xfrm>
          <a:prstGeom prst="rect">
            <a:avLst/>
          </a:prstGeom>
          <a:noFill/>
          <a:ln w="9525">
            <a:noFill/>
            <a:miter lim="800000"/>
            <a:headEnd/>
            <a:tailEnd/>
          </a:ln>
          <a:effectLst/>
        </p:spPr>
        <p:txBody>
          <a:bodyPr>
            <a:spAutoFit/>
          </a:bodyPr>
          <a:lstStyle/>
          <a:p>
            <a:pPr>
              <a:spcBef>
                <a:spcPct val="50000"/>
              </a:spcBef>
            </a:pPr>
            <a:endParaRPr lang="zh-CN" altLang="en-US"/>
          </a:p>
        </p:txBody>
      </p:sp>
      <p:sp>
        <p:nvSpPr>
          <p:cNvPr id="296966" name="Rectangle 6"/>
          <p:cNvSpPr>
            <a:spLocks noChangeArrowheads="1"/>
          </p:cNvSpPr>
          <p:nvPr/>
        </p:nvSpPr>
        <p:spPr bwMode="auto">
          <a:xfrm>
            <a:off x="3095625" y="1285860"/>
            <a:ext cx="5548341" cy="1150938"/>
          </a:xfrm>
          <a:prstGeom prst="rect">
            <a:avLst/>
          </a:prstGeom>
          <a:solidFill>
            <a:schemeClr val="bg1"/>
          </a:solidFill>
          <a:ln w="9525">
            <a:noFill/>
            <a:miter lim="800000"/>
            <a:headEnd/>
            <a:tailEnd/>
          </a:ln>
          <a:effectLst/>
        </p:spPr>
        <p:txBody>
          <a:bodyPr/>
          <a:lstStyle/>
          <a:p>
            <a:pPr marL="469900" indent="-469900" algn="just">
              <a:spcBef>
                <a:spcPct val="20000"/>
              </a:spcBef>
              <a:buClr>
                <a:srgbClr val="3399FF"/>
              </a:buClr>
              <a:buFont typeface="Wingdings" pitchFamily="2" charset="2"/>
              <a:buNone/>
            </a:pPr>
            <a:r>
              <a:rPr lang="zh-CN" altLang="en-US" sz="2400" b="1" dirty="0">
                <a:latin typeface="宋体" pitchFamily="2" charset="-122"/>
              </a:rPr>
              <a:t>	 </a:t>
            </a:r>
            <a:r>
              <a:rPr lang="zh-CN" altLang="en-US" sz="2400" b="1" dirty="0" smtClean="0">
                <a:solidFill>
                  <a:srgbClr val="CC0000"/>
                </a:solidFill>
                <a:latin typeface="宋体" pitchFamily="2" charset="-122"/>
              </a:rPr>
              <a:t>差</a:t>
            </a:r>
            <a:r>
              <a:rPr lang="zh-CN" altLang="en-US" sz="2400" b="1" dirty="0">
                <a:solidFill>
                  <a:srgbClr val="CC0000"/>
                </a:solidFill>
                <a:latin typeface="宋体" pitchFamily="2" charset="-122"/>
              </a:rPr>
              <a:t>压法</a:t>
            </a:r>
            <a:r>
              <a:rPr lang="zh-CN" altLang="en-US" sz="2400" b="1" dirty="0">
                <a:latin typeface="宋体" pitchFamily="2" charset="-122"/>
              </a:rPr>
              <a:t>进行测量，可在测量过程中消除液面上部</a:t>
            </a:r>
            <a:r>
              <a:rPr lang="zh-CN" altLang="en-US" sz="2400" b="1" dirty="0">
                <a:solidFill>
                  <a:srgbClr val="FF0000"/>
                </a:solidFill>
                <a:latin typeface="宋体" pitchFamily="2" charset="-122"/>
              </a:rPr>
              <a:t>气压及气压波动</a:t>
            </a:r>
            <a:r>
              <a:rPr lang="zh-CN" altLang="en-US" sz="2400" b="1" dirty="0">
                <a:latin typeface="宋体" pitchFamily="2" charset="-122"/>
              </a:rPr>
              <a:t>对示值的影响</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a:xfrm>
            <a:off x="0" y="214290"/>
            <a:ext cx="8001000" cy="1216026"/>
          </a:xfrm>
        </p:spPr>
        <p:txBody>
          <a:bodyPr/>
          <a:lstStyle/>
          <a:p>
            <a:pPr algn="l"/>
            <a:r>
              <a:rPr lang="en-US" altLang="zh-CN" sz="2800" b="1" dirty="0" smtClean="0">
                <a:latin typeface="宋体" pitchFamily="2" charset="-122"/>
              </a:rPr>
              <a:t>   4</a:t>
            </a:r>
            <a:r>
              <a:rPr lang="zh-CN" altLang="en-US" sz="2800" b="1" dirty="0" smtClean="0">
                <a:latin typeface="宋体" pitchFamily="2" charset="-122"/>
              </a:rPr>
              <a:t>、零</a:t>
            </a:r>
            <a:r>
              <a:rPr lang="zh-CN" altLang="en-US" sz="2800" b="1" dirty="0">
                <a:latin typeface="宋体" pitchFamily="2" charset="-122"/>
              </a:rPr>
              <a:t>点迁移</a:t>
            </a:r>
            <a:r>
              <a:rPr lang="zh-CN" altLang="en-US" sz="2800" dirty="0">
                <a:latin typeface="宋体" pitchFamily="2" charset="-122"/>
              </a:rPr>
              <a:t> </a:t>
            </a:r>
          </a:p>
        </p:txBody>
      </p:sp>
      <p:sp>
        <p:nvSpPr>
          <p:cNvPr id="292867" name="Rectangle 3"/>
          <p:cNvSpPr>
            <a:spLocks noGrp="1" noChangeArrowheads="1"/>
          </p:cNvSpPr>
          <p:nvPr>
            <p:ph type="body" sz="half" idx="1"/>
          </p:nvPr>
        </p:nvSpPr>
        <p:spPr>
          <a:xfrm>
            <a:off x="539750" y="1196975"/>
            <a:ext cx="7931150" cy="1008063"/>
          </a:xfrm>
        </p:spPr>
        <p:txBody>
          <a:bodyPr/>
          <a:lstStyle/>
          <a:p>
            <a:pPr>
              <a:buNone/>
            </a:pPr>
            <a:r>
              <a:rPr lang="zh-CN" altLang="en-US" sz="2400" b="1" dirty="0" smtClean="0">
                <a:latin typeface="楷体_GB2312" pitchFamily="49" charset="-122"/>
              </a:rPr>
              <a:t>      由于</a:t>
            </a:r>
            <a:r>
              <a:rPr lang="zh-CN" altLang="en-US" sz="2400" b="1" dirty="0">
                <a:latin typeface="楷体_GB2312" pitchFamily="49" charset="-122"/>
              </a:rPr>
              <a:t>仪表</a:t>
            </a:r>
            <a:r>
              <a:rPr lang="zh-CN" altLang="en-US" sz="2400" b="1" dirty="0">
                <a:solidFill>
                  <a:srgbClr val="FF0000"/>
                </a:solidFill>
                <a:latin typeface="楷体_GB2312" pitchFamily="49" charset="-122"/>
              </a:rPr>
              <a:t>安装位置</a:t>
            </a:r>
            <a:r>
              <a:rPr lang="zh-CN" altLang="en-US" sz="2400" b="1" dirty="0">
                <a:latin typeface="楷体_GB2312" pitchFamily="49" charset="-122"/>
              </a:rPr>
              <a:t>的关系，仪表量程会出现一个</a:t>
            </a:r>
            <a:r>
              <a:rPr lang="zh-CN" altLang="en-US" sz="2400" b="1" dirty="0">
                <a:solidFill>
                  <a:srgbClr val="FF0000"/>
                </a:solidFill>
                <a:latin typeface="楷体_GB2312" pitchFamily="49" charset="-122"/>
              </a:rPr>
              <a:t>附加值</a:t>
            </a:r>
            <a:r>
              <a:rPr lang="zh-CN" altLang="en-US" sz="2400" b="1" dirty="0">
                <a:latin typeface="楷体_GB2312" pitchFamily="49" charset="-122"/>
              </a:rPr>
              <a:t>，需对读数进行修正：</a:t>
            </a:r>
          </a:p>
          <a:p>
            <a:endParaRPr lang="zh-CN" altLang="en-US" sz="2400" b="1" dirty="0">
              <a:latin typeface="楷体_GB2312" pitchFamily="49" charset="-122"/>
            </a:endParaRPr>
          </a:p>
          <a:p>
            <a:pPr>
              <a:buFont typeface="Wingdings" pitchFamily="2" charset="2"/>
              <a:buNone/>
            </a:pPr>
            <a:endParaRPr lang="zh-CN" altLang="en-US" sz="2400" dirty="0"/>
          </a:p>
        </p:txBody>
      </p:sp>
      <p:sp>
        <p:nvSpPr>
          <p:cNvPr id="292868" name="Rectangle 4"/>
          <p:cNvSpPr>
            <a:spLocks noChangeArrowheads="1"/>
          </p:cNvSpPr>
          <p:nvPr/>
        </p:nvSpPr>
        <p:spPr bwMode="auto">
          <a:xfrm>
            <a:off x="0" y="3233738"/>
            <a:ext cx="9144000" cy="0"/>
          </a:xfrm>
          <a:prstGeom prst="rect">
            <a:avLst/>
          </a:prstGeom>
          <a:noFill/>
          <a:ln w="9525">
            <a:noFill/>
            <a:miter lim="800000"/>
            <a:headEnd/>
            <a:tailEnd/>
          </a:ln>
          <a:effectLst>
            <a:prstShdw prst="shdw12">
              <a:schemeClr val="bg2">
                <a:alpha val="50000"/>
              </a:schemeClr>
            </a:prstShdw>
          </a:effectLst>
        </p:spPr>
        <p:txBody>
          <a:bodyPr wrap="none" anchor="ctr">
            <a:spAutoFit/>
          </a:bodyPr>
          <a:lstStyle/>
          <a:p>
            <a:endParaRPr lang="zh-CN" altLang="en-US"/>
          </a:p>
        </p:txBody>
      </p:sp>
      <p:sp>
        <p:nvSpPr>
          <p:cNvPr id="292869" name="Rectangle 5"/>
          <p:cNvSpPr>
            <a:spLocks noChangeArrowheads="1"/>
          </p:cNvSpPr>
          <p:nvPr/>
        </p:nvSpPr>
        <p:spPr bwMode="auto">
          <a:xfrm>
            <a:off x="0" y="3624263"/>
            <a:ext cx="9144000" cy="0"/>
          </a:xfrm>
          <a:prstGeom prst="rect">
            <a:avLst/>
          </a:prstGeom>
          <a:noFill/>
          <a:ln w="9525">
            <a:noFill/>
            <a:miter lim="800000"/>
            <a:headEnd/>
            <a:tailEnd/>
          </a:ln>
          <a:effectLst>
            <a:prstShdw prst="shdw12">
              <a:schemeClr val="bg2">
                <a:alpha val="50000"/>
              </a:schemeClr>
            </a:prstShdw>
          </a:effectLst>
        </p:spPr>
        <p:txBody>
          <a:bodyPr wrap="none" anchor="ctr">
            <a:spAutoFit/>
          </a:bodyPr>
          <a:lstStyle/>
          <a:p>
            <a:endParaRPr lang="zh-CN" altLang="en-US"/>
          </a:p>
        </p:txBody>
      </p:sp>
      <p:sp>
        <p:nvSpPr>
          <p:cNvPr id="292870" name="Rectangle 6"/>
          <p:cNvSpPr>
            <a:spLocks noChangeArrowheads="1"/>
          </p:cNvSpPr>
          <p:nvPr/>
        </p:nvSpPr>
        <p:spPr bwMode="auto">
          <a:xfrm>
            <a:off x="0" y="0"/>
            <a:ext cx="9144000" cy="0"/>
          </a:xfrm>
          <a:prstGeom prst="rect">
            <a:avLst/>
          </a:prstGeom>
          <a:noFill/>
          <a:ln w="9525">
            <a:noFill/>
            <a:miter lim="800000"/>
            <a:headEnd/>
            <a:tailEnd/>
          </a:ln>
          <a:effectLst>
            <a:prstShdw prst="shdw12">
              <a:schemeClr val="bg2">
                <a:alpha val="50000"/>
              </a:schemeClr>
            </a:prstShdw>
          </a:effectLst>
        </p:spPr>
        <p:txBody>
          <a:bodyPr wrap="none" anchor="ctr">
            <a:spAutoFit/>
          </a:bodyPr>
          <a:lstStyle/>
          <a:p>
            <a:endParaRPr lang="zh-CN" altLang="en-US"/>
          </a:p>
        </p:txBody>
      </p:sp>
      <p:graphicFrame>
        <p:nvGraphicFramePr>
          <p:cNvPr id="292871" name="Object 7"/>
          <p:cNvGraphicFramePr>
            <a:graphicFrameLocks noChangeAspect="1"/>
          </p:cNvGraphicFramePr>
          <p:nvPr/>
        </p:nvGraphicFramePr>
        <p:xfrm>
          <a:off x="862989" y="4293095"/>
          <a:ext cx="2558073" cy="466229"/>
        </p:xfrm>
        <a:graphic>
          <a:graphicData uri="http://schemas.openxmlformats.org/presentationml/2006/ole">
            <mc:AlternateContent xmlns:mc="http://schemas.openxmlformats.org/markup-compatibility/2006">
              <mc:Choice xmlns:v="urn:schemas-microsoft-com:vml" Requires="v">
                <p:oleObj spid="_x0000_s61447" name="Equation" r:id="rId3" imgW="1104840" imgH="203040" progId="Equation.DSMT4">
                  <p:embed/>
                </p:oleObj>
              </mc:Choice>
              <mc:Fallback>
                <p:oleObj name="Equation" r:id="rId3" imgW="1104840" imgH="2030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989" y="4293095"/>
                        <a:ext cx="2558073" cy="4662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92872" name="Picture 8"/>
          <p:cNvPicPr>
            <a:picLocks noChangeAspect="1" noChangeArrowheads="1"/>
          </p:cNvPicPr>
          <p:nvPr/>
        </p:nvPicPr>
        <p:blipFill>
          <a:blip r:embed="rId5" cstate="print"/>
          <a:srcRect/>
          <a:stretch>
            <a:fillRect/>
          </a:stretch>
        </p:blipFill>
        <p:spPr bwMode="auto">
          <a:xfrm>
            <a:off x="3924300" y="2205038"/>
            <a:ext cx="4752975" cy="3305175"/>
          </a:xfrm>
          <a:prstGeom prst="rect">
            <a:avLst/>
          </a:prstGeom>
          <a:noFill/>
        </p:spPr>
      </p:pic>
      <p:sp>
        <p:nvSpPr>
          <p:cNvPr id="292873" name="Text Box 9"/>
          <p:cNvSpPr txBox="1">
            <a:spLocks noChangeArrowheads="1"/>
          </p:cNvSpPr>
          <p:nvPr/>
        </p:nvSpPr>
        <p:spPr bwMode="auto">
          <a:xfrm>
            <a:off x="683568" y="2132856"/>
            <a:ext cx="3311525" cy="1881188"/>
          </a:xfrm>
          <a:prstGeom prst="rect">
            <a:avLst/>
          </a:prstGeom>
          <a:noFill/>
          <a:ln w="9525">
            <a:noFill/>
            <a:miter lim="800000"/>
            <a:headEnd/>
            <a:tailEnd/>
          </a:ln>
          <a:effectLst/>
        </p:spPr>
        <p:txBody>
          <a:bodyPr>
            <a:spAutoFit/>
          </a:bodyPr>
          <a:lstStyle/>
          <a:p>
            <a:pPr>
              <a:lnSpc>
                <a:spcPct val="120000"/>
              </a:lnSpc>
              <a:spcBef>
                <a:spcPct val="10000"/>
              </a:spcBef>
            </a:pPr>
            <a:r>
              <a:rPr lang="en-US" altLang="zh-CN" sz="2400" b="1" dirty="0">
                <a:latin typeface="宋体" pitchFamily="2" charset="-122"/>
              </a:rPr>
              <a:t>1</a:t>
            </a:r>
            <a:r>
              <a:rPr lang="zh-CN" altLang="en-US" sz="2400" b="1" dirty="0">
                <a:latin typeface="宋体" pitchFamily="2" charset="-122"/>
              </a:rPr>
              <a:t>）正迁移</a:t>
            </a:r>
          </a:p>
          <a:p>
            <a:pPr>
              <a:lnSpc>
                <a:spcPct val="120000"/>
              </a:lnSpc>
              <a:spcBef>
                <a:spcPct val="10000"/>
              </a:spcBef>
            </a:pPr>
            <a:r>
              <a:rPr lang="zh-CN" altLang="en-US" sz="2400" b="1" dirty="0">
                <a:latin typeface="宋体" pitchFamily="2" charset="-122"/>
              </a:rPr>
              <a:t>   差压变送器的测量室的安装位置低于容器最低液位</a:t>
            </a:r>
            <a:r>
              <a:rPr lang="en-US" altLang="zh-CN" sz="2400" b="1" i="1" dirty="0">
                <a:latin typeface="宋体" pitchFamily="2" charset="-122"/>
              </a:rPr>
              <a:t>h</a:t>
            </a:r>
            <a:r>
              <a:rPr lang="zh-CN" altLang="en-US" sz="2400" b="1" dirty="0">
                <a:latin typeface="宋体" pitchFamily="2" charset="-122"/>
              </a:rPr>
              <a:t>高度时</a:t>
            </a:r>
            <a:r>
              <a:rPr lang="zh-CN" altLang="en-US" sz="2400" dirty="0">
                <a:latin typeface="宋体" pitchFamily="2" charset="-122"/>
              </a:rPr>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3890" name="Object 2"/>
          <p:cNvGraphicFramePr>
            <a:graphicFrameLocks noGrp="1" noChangeAspect="1"/>
          </p:cNvGraphicFramePr>
          <p:nvPr>
            <p:ph type="title"/>
          </p:nvPr>
        </p:nvGraphicFramePr>
        <p:xfrm>
          <a:off x="3132138" y="1571616"/>
          <a:ext cx="3816126" cy="571500"/>
        </p:xfrm>
        <a:graphic>
          <a:graphicData uri="http://schemas.openxmlformats.org/presentationml/2006/ole">
            <mc:AlternateContent xmlns:mc="http://schemas.openxmlformats.org/markup-compatibility/2006">
              <mc:Choice xmlns:v="urn:schemas-microsoft-com:vml" Requires="v">
                <p:oleObj spid="_x0000_s62471" name="Equation" r:id="rId3" imgW="1587240" imgH="228600" progId="Equation.DSMT4">
                  <p:embed/>
                </p:oleObj>
              </mc:Choice>
              <mc:Fallback>
                <p:oleObj name="Equation" r:id="rId3" imgW="1587240" imgH="2286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1571616"/>
                        <a:ext cx="3816126"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3891" name="Rectangle 3"/>
          <p:cNvSpPr>
            <a:spLocks noGrp="1" noChangeArrowheads="1"/>
          </p:cNvSpPr>
          <p:nvPr>
            <p:ph type="body" idx="1"/>
          </p:nvPr>
        </p:nvSpPr>
        <p:spPr>
          <a:xfrm>
            <a:off x="468313" y="476250"/>
            <a:ext cx="8001000" cy="4267200"/>
          </a:xfrm>
        </p:spPr>
        <p:txBody>
          <a:bodyPr/>
          <a:lstStyle/>
          <a:p>
            <a:pPr>
              <a:buFont typeface="Wingdings" pitchFamily="2" charset="2"/>
              <a:buNone/>
            </a:pPr>
            <a:r>
              <a:rPr lang="en-US" altLang="zh-CN" b="1" dirty="0">
                <a:latin typeface="宋体" pitchFamily="2" charset="-122"/>
              </a:rPr>
              <a:t>2</a:t>
            </a:r>
            <a:r>
              <a:rPr lang="zh-CN" altLang="en-US" b="1" dirty="0">
                <a:latin typeface="宋体" pitchFamily="2" charset="-122"/>
              </a:rPr>
              <a:t>）负迁移</a:t>
            </a:r>
          </a:p>
        </p:txBody>
      </p:sp>
      <p:pic>
        <p:nvPicPr>
          <p:cNvPr id="293892" name="Picture 4"/>
          <p:cNvPicPr>
            <a:picLocks noChangeAspect="1" noChangeArrowheads="1"/>
          </p:cNvPicPr>
          <p:nvPr/>
        </p:nvPicPr>
        <p:blipFill>
          <a:blip r:embed="rId5" cstate="print"/>
          <a:srcRect/>
          <a:stretch>
            <a:fillRect/>
          </a:stretch>
        </p:blipFill>
        <p:spPr bwMode="auto">
          <a:xfrm>
            <a:off x="1403350" y="2133600"/>
            <a:ext cx="5688930" cy="3848100"/>
          </a:xfrm>
          <a:prstGeom prst="rect">
            <a:avLst/>
          </a:prstGeom>
          <a:noFill/>
        </p:spPr>
      </p:pic>
      <p:sp>
        <p:nvSpPr>
          <p:cNvPr id="293893" name="Rectangle 5"/>
          <p:cNvSpPr>
            <a:spLocks noChangeArrowheads="1"/>
          </p:cNvSpPr>
          <p:nvPr/>
        </p:nvSpPr>
        <p:spPr bwMode="auto">
          <a:xfrm>
            <a:off x="539552" y="1124744"/>
            <a:ext cx="7128792" cy="1938992"/>
          </a:xfrm>
          <a:prstGeom prst="rect">
            <a:avLst/>
          </a:prstGeom>
          <a:noFill/>
          <a:ln w="9525">
            <a:noFill/>
            <a:miter lim="800000"/>
            <a:headEnd/>
            <a:tailEnd/>
          </a:ln>
          <a:effectLst/>
        </p:spPr>
        <p:txBody>
          <a:bodyPr wrap="square" anchor="ctr">
            <a:spAutoFit/>
          </a:bodyPr>
          <a:lstStyle/>
          <a:p>
            <a:pPr>
              <a:lnSpc>
                <a:spcPct val="125000"/>
              </a:lnSpc>
            </a:pPr>
            <a:r>
              <a:rPr lang="zh-CN" altLang="en-US" sz="2400" b="1" dirty="0">
                <a:latin typeface="宋体" pitchFamily="2" charset="-122"/>
              </a:rPr>
              <a:t>   负压侧连通管中充满了介质，作用在变送器正、</a:t>
            </a:r>
          </a:p>
          <a:p>
            <a:pPr>
              <a:lnSpc>
                <a:spcPct val="125000"/>
              </a:lnSpc>
            </a:pPr>
            <a:r>
              <a:rPr lang="zh-CN" altLang="en-US" sz="2400" b="1" dirty="0">
                <a:latin typeface="宋体" pitchFamily="2" charset="-122"/>
              </a:rPr>
              <a:t>负压室的压差为 </a:t>
            </a:r>
            <a:r>
              <a:rPr lang="zh-CN" altLang="en-US" sz="2400" b="1" dirty="0" smtClean="0">
                <a:latin typeface="宋体" pitchFamily="2" charset="-122"/>
              </a:rPr>
              <a:t>：</a:t>
            </a:r>
            <a:endParaRPr lang="en-US" altLang="zh-CN" sz="2400" b="1" dirty="0" smtClean="0">
              <a:latin typeface="宋体" pitchFamily="2" charset="-122"/>
            </a:endParaRPr>
          </a:p>
          <a:p>
            <a:pPr>
              <a:lnSpc>
                <a:spcPct val="125000"/>
              </a:lnSpc>
            </a:pPr>
            <a:endParaRPr lang="zh-CN" altLang="en-US" sz="2400" b="1" dirty="0">
              <a:latin typeface="宋体" pitchFamily="2" charset="-122"/>
            </a:endParaRPr>
          </a:p>
          <a:p>
            <a:pPr>
              <a:lnSpc>
                <a:spcPct val="125000"/>
              </a:lnSpc>
            </a:pPr>
            <a:r>
              <a:rPr lang="zh-CN" altLang="en-US" sz="2400" b="1" dirty="0">
                <a:latin typeface="宋体" pitchFamily="2" charset="-122"/>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468313" y="0"/>
            <a:ext cx="7772400" cy="762000"/>
          </a:xfrm>
        </p:spPr>
        <p:txBody>
          <a:bodyPr/>
          <a:lstStyle/>
          <a:p>
            <a:r>
              <a:rPr lang="zh-CN" altLang="en-US" sz="2800" b="1" dirty="0">
                <a:latin typeface="宋体" pitchFamily="2" charset="-122"/>
              </a:rPr>
              <a:t>液位自动控制系统示意图</a:t>
            </a:r>
          </a:p>
        </p:txBody>
      </p:sp>
      <p:pic>
        <p:nvPicPr>
          <p:cNvPr id="288771" name="Picture 3"/>
          <p:cNvPicPr>
            <a:picLocks noChangeAspect="1" noChangeArrowheads="1"/>
          </p:cNvPicPr>
          <p:nvPr/>
        </p:nvPicPr>
        <p:blipFill>
          <a:blip r:embed="rId2" cstate="print"/>
          <a:srcRect/>
          <a:stretch>
            <a:fillRect/>
          </a:stretch>
        </p:blipFill>
        <p:spPr bwMode="auto">
          <a:xfrm>
            <a:off x="323850" y="1341438"/>
            <a:ext cx="7954963" cy="4648200"/>
          </a:xfrm>
          <a:prstGeom prst="rect">
            <a:avLst/>
          </a:prstGeom>
          <a:noFill/>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395536" y="476672"/>
            <a:ext cx="7924800" cy="865188"/>
          </a:xfrm>
        </p:spPr>
        <p:txBody>
          <a:bodyPr>
            <a:normAutofit fontScale="90000"/>
          </a:bodyPr>
          <a:lstStyle/>
          <a:p>
            <a:pPr algn="l"/>
            <a:r>
              <a:rPr lang="en-US" altLang="zh-CN" sz="2800" b="1" dirty="0" smtClean="0">
                <a:latin typeface="Times New Roman" pitchFamily="18" charset="0"/>
              </a:rPr>
              <a:t>        5</a:t>
            </a:r>
            <a:r>
              <a:rPr lang="zh-CN" altLang="en-US" sz="2800" b="1" dirty="0" smtClean="0">
                <a:latin typeface="Times New Roman" pitchFamily="18" charset="0"/>
              </a:rPr>
              <a:t>、</a:t>
            </a:r>
            <a:r>
              <a:rPr lang="zh-CN" altLang="en-US" sz="2800" b="1" dirty="0">
                <a:latin typeface="Times New Roman" pitchFamily="18" charset="0"/>
              </a:rPr>
              <a:t>吹气式液位计</a:t>
            </a:r>
            <a:r>
              <a:rPr lang="zh-CN" altLang="en-US" sz="2800" dirty="0">
                <a:latin typeface="Times New Roman" pitchFamily="18" charset="0"/>
                <a:ea typeface="楷体_GB2312" pitchFamily="49" charset="-122"/>
              </a:rPr>
              <a:t/>
            </a:r>
            <a:br>
              <a:rPr lang="zh-CN" altLang="en-US" sz="2800" dirty="0">
                <a:latin typeface="Times New Roman" pitchFamily="18" charset="0"/>
                <a:ea typeface="楷体_GB2312" pitchFamily="49" charset="-122"/>
              </a:rPr>
            </a:br>
            <a:endParaRPr lang="zh-CN" altLang="en-US" sz="2800" dirty="0">
              <a:latin typeface="Times New Roman" pitchFamily="18" charset="0"/>
              <a:ea typeface="楷体_GB2312" pitchFamily="49" charset="-122"/>
            </a:endParaRPr>
          </a:p>
        </p:txBody>
      </p:sp>
      <p:sp>
        <p:nvSpPr>
          <p:cNvPr id="227332" name="Rectangle 4"/>
          <p:cNvSpPr>
            <a:spLocks noChangeArrowheads="1"/>
          </p:cNvSpPr>
          <p:nvPr/>
        </p:nvSpPr>
        <p:spPr bwMode="auto">
          <a:xfrm>
            <a:off x="0" y="3233738"/>
            <a:ext cx="9144000" cy="0"/>
          </a:xfrm>
          <a:prstGeom prst="rect">
            <a:avLst/>
          </a:prstGeom>
          <a:noFill/>
          <a:ln w="9525">
            <a:noFill/>
            <a:miter lim="800000"/>
            <a:headEnd/>
            <a:tailEnd/>
          </a:ln>
          <a:effectLst>
            <a:prstShdw prst="shdw12">
              <a:schemeClr val="bg2">
                <a:alpha val="50000"/>
              </a:schemeClr>
            </a:prstShdw>
          </a:effectLst>
        </p:spPr>
        <p:txBody>
          <a:bodyPr wrap="none" anchor="ctr">
            <a:spAutoFit/>
          </a:bodyPr>
          <a:lstStyle/>
          <a:p>
            <a:endParaRPr lang="zh-CN" altLang="en-US"/>
          </a:p>
        </p:txBody>
      </p:sp>
      <p:sp>
        <p:nvSpPr>
          <p:cNvPr id="227333" name="Rectangle 5"/>
          <p:cNvSpPr>
            <a:spLocks noChangeArrowheads="1"/>
          </p:cNvSpPr>
          <p:nvPr/>
        </p:nvSpPr>
        <p:spPr bwMode="auto">
          <a:xfrm>
            <a:off x="0" y="3624263"/>
            <a:ext cx="9144000" cy="0"/>
          </a:xfrm>
          <a:prstGeom prst="rect">
            <a:avLst/>
          </a:prstGeom>
          <a:noFill/>
          <a:ln w="9525">
            <a:noFill/>
            <a:miter lim="800000"/>
            <a:headEnd/>
            <a:tailEnd/>
          </a:ln>
          <a:effectLst>
            <a:prstShdw prst="shdw12">
              <a:schemeClr val="bg2">
                <a:alpha val="50000"/>
              </a:schemeClr>
            </a:prstShdw>
          </a:effectLst>
        </p:spPr>
        <p:txBody>
          <a:bodyPr wrap="none" anchor="ctr">
            <a:spAutoFit/>
          </a:bodyPr>
          <a:lstStyle/>
          <a:p>
            <a:endParaRPr lang="zh-CN" altLang="en-US"/>
          </a:p>
        </p:txBody>
      </p:sp>
      <p:sp>
        <p:nvSpPr>
          <p:cNvPr id="12" name="TextBox 11"/>
          <p:cNvSpPr txBox="1"/>
          <p:nvPr/>
        </p:nvSpPr>
        <p:spPr>
          <a:xfrm>
            <a:off x="467544" y="1196752"/>
            <a:ext cx="4104456" cy="3785652"/>
          </a:xfrm>
          <a:prstGeom prst="rect">
            <a:avLst/>
          </a:prstGeom>
          <a:noFill/>
        </p:spPr>
        <p:txBody>
          <a:bodyPr wrap="square" rtlCol="0">
            <a:spAutoFit/>
          </a:bodyPr>
          <a:lstStyle/>
          <a:p>
            <a:r>
              <a:rPr lang="zh-CN" altLang="en-US" sz="2400" b="1" dirty="0" smtClean="0">
                <a:solidFill>
                  <a:srgbClr val="000000"/>
                </a:solidFill>
                <a:latin typeface="Times New Roman" pitchFamily="18" charset="0"/>
                <a:cs typeface="Times New Roman" pitchFamily="18" charset="0"/>
              </a:rPr>
              <a:t>（</a:t>
            </a:r>
            <a:r>
              <a:rPr lang="en-US" altLang="zh-CN" sz="2400" b="1" dirty="0" smtClean="0">
                <a:solidFill>
                  <a:srgbClr val="000000"/>
                </a:solidFill>
                <a:latin typeface="Times New Roman" pitchFamily="18" charset="0"/>
                <a:cs typeface="Times New Roman" pitchFamily="18" charset="0"/>
              </a:rPr>
              <a:t>1</a:t>
            </a:r>
            <a:r>
              <a:rPr lang="zh-CN" altLang="en-US" sz="2400" b="1" dirty="0" smtClean="0">
                <a:solidFill>
                  <a:srgbClr val="000000"/>
                </a:solidFill>
                <a:latin typeface="Times New Roman" pitchFamily="18" charset="0"/>
                <a:cs typeface="Times New Roman" pitchFamily="18" charset="0"/>
              </a:rPr>
              <a:t>）用吹气法如何测量液位？</a:t>
            </a:r>
            <a:endParaRPr lang="en-US" altLang="zh-CN" sz="2400" b="1" dirty="0" smtClean="0">
              <a:solidFill>
                <a:srgbClr val="000000"/>
              </a:solidFill>
              <a:latin typeface="Times New Roman" pitchFamily="18" charset="0"/>
              <a:cs typeface="Times New Roman" pitchFamily="18" charset="0"/>
            </a:endParaRPr>
          </a:p>
          <a:p>
            <a:r>
              <a:rPr lang="zh-CN" altLang="en-US" sz="2400" b="1" dirty="0" smtClean="0">
                <a:solidFill>
                  <a:srgbClr val="000000"/>
                </a:solidFill>
                <a:latin typeface="Times New Roman" pitchFamily="18" charset="0"/>
                <a:cs typeface="Times New Roman" pitchFamily="18" charset="0"/>
              </a:rPr>
              <a:t>（</a:t>
            </a:r>
            <a:r>
              <a:rPr lang="en-US" altLang="zh-CN" sz="2400" b="1" dirty="0" smtClean="0">
                <a:solidFill>
                  <a:srgbClr val="000000"/>
                </a:solidFill>
                <a:latin typeface="Times New Roman" pitchFamily="18" charset="0"/>
                <a:cs typeface="Times New Roman" pitchFamily="18" charset="0"/>
              </a:rPr>
              <a:t>2</a:t>
            </a:r>
            <a:r>
              <a:rPr lang="zh-CN" altLang="en-US" sz="2400" b="1" dirty="0" smtClean="0">
                <a:solidFill>
                  <a:srgbClr val="000000"/>
                </a:solidFill>
                <a:latin typeface="Times New Roman" pitchFamily="18" charset="0"/>
                <a:cs typeface="Times New Roman" pitchFamily="18" charset="0"/>
              </a:rPr>
              <a:t>）利用吹气法测量液位的前提条件是什么？</a:t>
            </a:r>
          </a:p>
          <a:p>
            <a:r>
              <a:rPr lang="zh-CN" altLang="en-US" sz="2400" b="1" dirty="0" smtClean="0">
                <a:solidFill>
                  <a:srgbClr val="000000"/>
                </a:solidFill>
                <a:latin typeface="Times New Roman" pitchFamily="18" charset="0"/>
                <a:cs typeface="Times New Roman" pitchFamily="18" charset="0"/>
              </a:rPr>
              <a:t>（</a:t>
            </a:r>
            <a:r>
              <a:rPr lang="en-US" altLang="zh-CN" sz="2400" b="1" dirty="0" smtClean="0">
                <a:solidFill>
                  <a:srgbClr val="000000"/>
                </a:solidFill>
                <a:latin typeface="Times New Roman" pitchFamily="18" charset="0"/>
                <a:cs typeface="Times New Roman" pitchFamily="18" charset="0"/>
              </a:rPr>
              <a:t>3</a:t>
            </a:r>
            <a:r>
              <a:rPr lang="zh-CN" altLang="en-US" sz="2400" b="1" dirty="0" smtClean="0">
                <a:solidFill>
                  <a:srgbClr val="000000"/>
                </a:solidFill>
                <a:latin typeface="Times New Roman" pitchFamily="18" charset="0"/>
                <a:cs typeface="Times New Roman" pitchFamily="18" charset="0"/>
              </a:rPr>
              <a:t>）为保证供气量稳定，流经节流件的流体绝对压力</a:t>
            </a:r>
            <a:r>
              <a:rPr lang="en-US" altLang="zh-CN" sz="2400" b="1" dirty="0" smtClean="0">
                <a:solidFill>
                  <a:srgbClr val="000000"/>
                </a:solidFill>
                <a:latin typeface="Times New Roman" pitchFamily="18" charset="0"/>
                <a:cs typeface="Times New Roman" pitchFamily="18" charset="0"/>
              </a:rPr>
              <a:t>P</a:t>
            </a:r>
            <a:r>
              <a:rPr lang="en-US" altLang="zh-CN" sz="2400" b="1" baseline="-25000" dirty="0" smtClean="0">
                <a:solidFill>
                  <a:srgbClr val="000000"/>
                </a:solidFill>
                <a:latin typeface="Times New Roman" pitchFamily="18" charset="0"/>
                <a:cs typeface="Times New Roman" pitchFamily="18" charset="0"/>
              </a:rPr>
              <a:t>2</a:t>
            </a:r>
            <a:r>
              <a:rPr lang="zh-CN" altLang="en-US" sz="2400" b="1" dirty="0" smtClean="0">
                <a:solidFill>
                  <a:srgbClr val="000000"/>
                </a:solidFill>
                <a:latin typeface="Times New Roman" pitchFamily="18" charset="0"/>
                <a:cs typeface="Times New Roman" pitchFamily="18" charset="0"/>
              </a:rPr>
              <a:t>与节流件前的流体绝对压力</a:t>
            </a:r>
            <a:r>
              <a:rPr lang="en-US" altLang="zh-CN" sz="2400" b="1" dirty="0" smtClean="0">
                <a:solidFill>
                  <a:srgbClr val="000000"/>
                </a:solidFill>
                <a:latin typeface="Times New Roman" pitchFamily="18" charset="0"/>
                <a:cs typeface="Times New Roman" pitchFamily="18" charset="0"/>
              </a:rPr>
              <a:t>P</a:t>
            </a:r>
            <a:r>
              <a:rPr lang="en-US" altLang="zh-CN" sz="2400" b="1" baseline="-25000" dirty="0" smtClean="0">
                <a:solidFill>
                  <a:srgbClr val="000000"/>
                </a:solidFill>
                <a:latin typeface="Times New Roman" pitchFamily="18" charset="0"/>
                <a:cs typeface="Times New Roman" pitchFamily="18" charset="0"/>
              </a:rPr>
              <a:t>1</a:t>
            </a:r>
            <a:r>
              <a:rPr lang="zh-CN" altLang="en-US" sz="2400" b="1" dirty="0" smtClean="0">
                <a:solidFill>
                  <a:srgbClr val="000000"/>
                </a:solidFill>
                <a:latin typeface="Times New Roman" pitchFamily="18" charset="0"/>
                <a:cs typeface="Times New Roman" pitchFamily="18" charset="0"/>
              </a:rPr>
              <a:t>之比为多少？</a:t>
            </a:r>
          </a:p>
          <a:p>
            <a:r>
              <a:rPr lang="zh-CN" altLang="en-US" sz="2400" b="1" dirty="0" smtClean="0">
                <a:solidFill>
                  <a:srgbClr val="000000"/>
                </a:solidFill>
                <a:latin typeface="Times New Roman" pitchFamily="18" charset="0"/>
                <a:cs typeface="Times New Roman" pitchFamily="18" charset="0"/>
              </a:rPr>
              <a:t>（</a:t>
            </a:r>
            <a:r>
              <a:rPr lang="en-US" altLang="zh-CN" sz="2400" b="1" dirty="0" smtClean="0">
                <a:solidFill>
                  <a:srgbClr val="000000"/>
                </a:solidFill>
                <a:latin typeface="Times New Roman" pitchFamily="18" charset="0"/>
                <a:cs typeface="Times New Roman" pitchFamily="18" charset="0"/>
              </a:rPr>
              <a:t>4</a:t>
            </a:r>
            <a:r>
              <a:rPr lang="zh-CN" altLang="en-US" sz="2400" b="1" dirty="0" smtClean="0">
                <a:solidFill>
                  <a:srgbClr val="000000"/>
                </a:solidFill>
                <a:latin typeface="Times New Roman" pitchFamily="18" charset="0"/>
                <a:cs typeface="Times New Roman" pitchFamily="18" charset="0"/>
              </a:rPr>
              <a:t>）用吹气法测量液位时，当压力变送器的安装位置不能高于最高液位时，怎么办？</a:t>
            </a:r>
          </a:p>
        </p:txBody>
      </p:sp>
      <p:pic>
        <p:nvPicPr>
          <p:cNvPr id="93186" name="Picture 2"/>
          <p:cNvPicPr>
            <a:picLocks noChangeAspect="1" noChangeArrowheads="1"/>
          </p:cNvPicPr>
          <p:nvPr/>
        </p:nvPicPr>
        <p:blipFill>
          <a:blip r:embed="rId2" cstate="print"/>
          <a:srcRect/>
          <a:stretch>
            <a:fillRect/>
          </a:stretch>
        </p:blipFill>
        <p:spPr bwMode="auto">
          <a:xfrm>
            <a:off x="4572000" y="928670"/>
            <a:ext cx="4248473" cy="4104456"/>
          </a:xfrm>
          <a:prstGeom prst="rect">
            <a:avLst/>
          </a:prstGeom>
          <a:noFill/>
          <a:ln w="9525">
            <a:noFill/>
            <a:miter lim="800000"/>
            <a:headEnd/>
            <a:tailEnd/>
          </a:ln>
        </p:spPr>
      </p:pic>
      <p:sp>
        <p:nvSpPr>
          <p:cNvPr id="14" name="TextBox 13"/>
          <p:cNvSpPr txBox="1"/>
          <p:nvPr/>
        </p:nvSpPr>
        <p:spPr>
          <a:xfrm>
            <a:off x="395536" y="4941168"/>
            <a:ext cx="6480720" cy="830997"/>
          </a:xfrm>
          <a:prstGeom prst="rect">
            <a:avLst/>
          </a:prstGeom>
          <a:noFill/>
        </p:spPr>
        <p:txBody>
          <a:bodyPr wrap="square" rtlCol="0">
            <a:spAutoFit/>
          </a:bodyPr>
          <a:lstStyle/>
          <a:p>
            <a:r>
              <a:rPr lang="zh-CN" altLang="en-US" sz="2400" b="1" dirty="0" smtClean="0">
                <a:solidFill>
                  <a:srgbClr val="000000"/>
                </a:solidFill>
              </a:rPr>
              <a:t>（</a:t>
            </a:r>
            <a:r>
              <a:rPr lang="en-US" altLang="zh-CN" sz="2400" b="1" dirty="0" smtClean="0">
                <a:solidFill>
                  <a:srgbClr val="000000"/>
                </a:solidFill>
              </a:rPr>
              <a:t>5</a:t>
            </a:r>
            <a:r>
              <a:rPr lang="zh-CN" altLang="en-US" sz="2400" b="1" dirty="0" smtClean="0">
                <a:solidFill>
                  <a:srgbClr val="000000"/>
                </a:solidFill>
              </a:rPr>
              <a:t>）吹气法测量液位时，对气源有何要求？</a:t>
            </a:r>
            <a:endParaRPr lang="en-US" altLang="zh-CN" sz="2400" b="1" dirty="0" smtClean="0">
              <a:solidFill>
                <a:srgbClr val="000000"/>
              </a:solidFill>
            </a:endParaRPr>
          </a:p>
          <a:p>
            <a:r>
              <a:rPr lang="zh-CN" altLang="en-US" sz="2400" b="1" dirty="0" smtClean="0">
                <a:solidFill>
                  <a:srgbClr val="000000"/>
                </a:solidFill>
              </a:rPr>
              <a:t>（</a:t>
            </a:r>
            <a:r>
              <a:rPr lang="en-US" altLang="zh-CN" sz="2400" b="1" dirty="0" smtClean="0">
                <a:solidFill>
                  <a:srgbClr val="000000"/>
                </a:solidFill>
              </a:rPr>
              <a:t>6</a:t>
            </a:r>
            <a:r>
              <a:rPr lang="zh-CN" altLang="en-US" sz="2400" b="1" dirty="0" smtClean="0">
                <a:solidFill>
                  <a:srgbClr val="000000"/>
                </a:solidFill>
              </a:rPr>
              <a:t>）吹气法不适宜测量何种液体？ </a:t>
            </a:r>
            <a:endParaRPr lang="zh-CN" altLang="en-US" sz="2400" b="1" dirty="0">
              <a:solidFill>
                <a:srgbClr val="00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899592" y="836712"/>
            <a:ext cx="7128792" cy="4893647"/>
          </a:xfrm>
          <a:prstGeom prst="rect">
            <a:avLst/>
          </a:prstGeom>
          <a:noFill/>
          <a:ln w="9525">
            <a:noFill/>
            <a:miter lim="800000"/>
            <a:headEnd/>
            <a:tailEnd/>
          </a:ln>
          <a:effectLst/>
        </p:spPr>
        <p:txBody>
          <a:bodyPr wrap="square">
            <a:spAutoFit/>
          </a:bodyPr>
          <a:lstStyle/>
          <a:p>
            <a:pPr>
              <a:spcBef>
                <a:spcPct val="50000"/>
              </a:spcBef>
            </a:pPr>
            <a:r>
              <a:rPr lang="zh-CN" altLang="en-US" sz="2400" b="1" dirty="0">
                <a:solidFill>
                  <a:srgbClr val="000000"/>
                </a:solidFill>
                <a:latin typeface="Times New Roman" pitchFamily="18" charset="0"/>
                <a:cs typeface="Times New Roman" pitchFamily="18" charset="0"/>
              </a:rPr>
              <a:t>解（</a:t>
            </a:r>
            <a:r>
              <a:rPr lang="en-US" altLang="zh-CN" sz="2400" b="1" dirty="0">
                <a:solidFill>
                  <a:srgbClr val="000000"/>
                </a:solidFill>
                <a:latin typeface="Times New Roman" pitchFamily="18" charset="0"/>
                <a:cs typeface="Times New Roman" pitchFamily="18" charset="0"/>
              </a:rPr>
              <a:t>1</a:t>
            </a:r>
            <a:r>
              <a:rPr lang="zh-CN" altLang="en-US" sz="2400" b="1" dirty="0">
                <a:solidFill>
                  <a:srgbClr val="000000"/>
                </a:solidFill>
                <a:latin typeface="Times New Roman" pitchFamily="18" charset="0"/>
                <a:cs typeface="Times New Roman" pitchFamily="18" charset="0"/>
              </a:rPr>
              <a:t>）利用吹气法，可测出敞口容器内的液位高度。根据临界压缩比恒流</a:t>
            </a:r>
            <a:r>
              <a:rPr lang="zh-CN" altLang="en-US" sz="2400" b="1" dirty="0" smtClean="0">
                <a:solidFill>
                  <a:srgbClr val="000000"/>
                </a:solidFill>
                <a:latin typeface="Times New Roman" pitchFamily="18" charset="0"/>
                <a:cs typeface="Times New Roman" pitchFamily="18" charset="0"/>
              </a:rPr>
              <a:t>原理</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是在</a:t>
            </a:r>
            <a:r>
              <a:rPr lang="zh-CN" altLang="en-US" sz="2400" b="1" dirty="0" smtClean="0">
                <a:solidFill>
                  <a:srgbClr val="FF0000"/>
                </a:solidFill>
                <a:latin typeface="Times New Roman" pitchFamily="18" charset="0"/>
                <a:cs typeface="Times New Roman" pitchFamily="18" charset="0"/>
              </a:rPr>
              <a:t>两种介质的接触点</a:t>
            </a:r>
            <a:r>
              <a:rPr lang="en-US" altLang="zh-CN" sz="2400" b="1" dirty="0" smtClean="0">
                <a:solidFill>
                  <a:srgbClr val="FF0000"/>
                </a:solidFill>
                <a:latin typeface="Times New Roman" pitchFamily="18" charset="0"/>
                <a:cs typeface="Times New Roman" pitchFamily="18" charset="0"/>
              </a:rPr>
              <a:t>,</a:t>
            </a:r>
            <a:r>
              <a:rPr lang="zh-CN" altLang="en-US" sz="2400" b="1" dirty="0" smtClean="0">
                <a:solidFill>
                  <a:srgbClr val="FF0000"/>
                </a:solidFill>
                <a:latin typeface="Times New Roman" pitchFamily="18" charset="0"/>
                <a:cs typeface="Times New Roman" pitchFamily="18" charset="0"/>
              </a:rPr>
              <a:t>形成</a:t>
            </a:r>
            <a:r>
              <a:rPr lang="en-US" altLang="zh-CN" sz="2400" b="1" dirty="0" smtClean="0">
                <a:solidFill>
                  <a:srgbClr val="FF0000"/>
                </a:solidFill>
                <a:latin typeface="Times New Roman" pitchFamily="18" charset="0"/>
                <a:cs typeface="Times New Roman" pitchFamily="18" charset="0"/>
              </a:rPr>
              <a:t>0.528</a:t>
            </a:r>
            <a:r>
              <a:rPr lang="zh-CN" altLang="en-US" sz="2400" b="1" dirty="0" smtClean="0">
                <a:solidFill>
                  <a:srgbClr val="FF0000"/>
                </a:solidFill>
                <a:latin typeface="Times New Roman" pitchFamily="18" charset="0"/>
                <a:cs typeface="Times New Roman" pitchFamily="18" charset="0"/>
              </a:rPr>
              <a:t>比例的压力时</a:t>
            </a:r>
            <a:r>
              <a:rPr lang="en-US" altLang="zh-CN" sz="2400" b="1" dirty="0" smtClean="0">
                <a:solidFill>
                  <a:srgbClr val="FF0000"/>
                </a:solidFill>
                <a:latin typeface="Times New Roman" pitchFamily="18" charset="0"/>
                <a:cs typeface="Times New Roman" pitchFamily="18" charset="0"/>
              </a:rPr>
              <a:t>,</a:t>
            </a:r>
            <a:r>
              <a:rPr lang="zh-CN" altLang="en-US" sz="2400" b="1" dirty="0" smtClean="0">
                <a:solidFill>
                  <a:srgbClr val="FF0000"/>
                </a:solidFill>
                <a:latin typeface="Times New Roman" pitchFamily="18" charset="0"/>
                <a:cs typeface="Times New Roman" pitchFamily="18" charset="0"/>
              </a:rPr>
              <a:t>介质的流量恒定</a:t>
            </a:r>
            <a:r>
              <a:rPr lang="en-US" altLang="zh-CN" sz="2400" b="1" dirty="0" smtClean="0">
                <a:solidFill>
                  <a:srgbClr val="000000"/>
                </a:solidFill>
                <a:latin typeface="Times New Roman" pitchFamily="18" charset="0"/>
                <a:cs typeface="Times New Roman" pitchFamily="18" charset="0"/>
              </a:rPr>
              <a:t>)</a:t>
            </a:r>
            <a:endParaRPr lang="zh-CN" altLang="en-US" sz="2400" b="1" dirty="0">
              <a:solidFill>
                <a:srgbClr val="000000"/>
              </a:solidFill>
              <a:latin typeface="Times New Roman" pitchFamily="18" charset="0"/>
              <a:cs typeface="Times New Roman" pitchFamily="18" charset="0"/>
            </a:endParaRPr>
          </a:p>
          <a:p>
            <a:pPr>
              <a:spcBef>
                <a:spcPct val="50000"/>
              </a:spcBef>
            </a:pPr>
            <a:endParaRPr lang="zh-CN" altLang="en-US" sz="2400" b="1" dirty="0">
              <a:solidFill>
                <a:srgbClr val="000000"/>
              </a:solidFill>
              <a:latin typeface="Times New Roman" pitchFamily="18" charset="0"/>
              <a:cs typeface="Times New Roman" pitchFamily="18" charset="0"/>
            </a:endParaRPr>
          </a:p>
          <a:p>
            <a:pPr>
              <a:spcBef>
                <a:spcPct val="50000"/>
              </a:spcBef>
            </a:pPr>
            <a:r>
              <a:rPr lang="zh-CN" altLang="en-US" sz="2400" b="1" dirty="0">
                <a:solidFill>
                  <a:srgbClr val="000000"/>
                </a:solidFill>
                <a:latin typeface="Times New Roman" pitchFamily="18" charset="0"/>
                <a:cs typeface="Times New Roman" pitchFamily="18" charset="0"/>
              </a:rPr>
              <a:t> 式中	</a:t>
            </a:r>
            <a:r>
              <a:rPr lang="en-US" altLang="zh-CN" sz="2400" b="1" dirty="0">
                <a:solidFill>
                  <a:srgbClr val="000000"/>
                </a:solidFill>
                <a:latin typeface="Times New Roman" pitchFamily="18" charset="0"/>
                <a:cs typeface="Times New Roman" pitchFamily="18" charset="0"/>
              </a:rPr>
              <a:t>p-------</a:t>
            </a:r>
            <a:r>
              <a:rPr lang="zh-CN" altLang="en-US" sz="2400" b="1" dirty="0">
                <a:solidFill>
                  <a:srgbClr val="000000"/>
                </a:solidFill>
                <a:latin typeface="Times New Roman" pitchFamily="18" charset="0"/>
                <a:cs typeface="Times New Roman" pitchFamily="18" charset="0"/>
              </a:rPr>
              <a:t>压力表显示的压力值；</a:t>
            </a:r>
          </a:p>
          <a:p>
            <a:pPr>
              <a:spcBef>
                <a:spcPct val="50000"/>
              </a:spcBef>
            </a:pPr>
            <a:r>
              <a:rPr lang="zh-CN" altLang="en-US" sz="2400" b="1" dirty="0">
                <a:solidFill>
                  <a:srgbClr val="000000"/>
                </a:solidFill>
                <a:latin typeface="Times New Roman" pitchFamily="18" charset="0"/>
                <a:cs typeface="Times New Roman" pitchFamily="18" charset="0"/>
              </a:rPr>
              <a:t>         </a:t>
            </a:r>
            <a:r>
              <a:rPr lang="zh-CN" altLang="en-US" sz="2400" b="1" dirty="0" smtClean="0">
                <a:solidFill>
                  <a:srgbClr val="000000"/>
                </a:solidFill>
                <a:latin typeface="Times New Roman" pitchFamily="18" charset="0"/>
                <a:cs typeface="Times New Roman" pitchFamily="18" charset="0"/>
              </a:rPr>
              <a:t>    </a:t>
            </a:r>
            <a:r>
              <a:rPr lang="en-US" altLang="zh-CN" sz="2400" b="1" dirty="0">
                <a:solidFill>
                  <a:srgbClr val="000000"/>
                </a:solidFill>
                <a:latin typeface="Times New Roman" pitchFamily="18" charset="0"/>
                <a:cs typeface="Times New Roman" pitchFamily="18" charset="0"/>
              </a:rPr>
              <a:t>ρ-</a:t>
            </a:r>
            <a:r>
              <a:rPr lang="en-US" altLang="zh-CN" sz="2400" b="1" dirty="0" smtClean="0">
                <a:solidFill>
                  <a:srgbClr val="000000"/>
                </a:solidFill>
                <a:latin typeface="Times New Roman" pitchFamily="18" charset="0"/>
                <a:cs typeface="Times New Roman" pitchFamily="18" charset="0"/>
              </a:rPr>
              <a:t>----    </a:t>
            </a:r>
            <a:r>
              <a:rPr lang="zh-CN" altLang="en-US" sz="2400" b="1" dirty="0" smtClean="0">
                <a:solidFill>
                  <a:srgbClr val="000000"/>
                </a:solidFill>
                <a:latin typeface="Times New Roman" pitchFamily="18" charset="0"/>
                <a:cs typeface="Times New Roman" pitchFamily="18" charset="0"/>
              </a:rPr>
              <a:t>被</a:t>
            </a:r>
            <a:r>
              <a:rPr lang="zh-CN" altLang="en-US" sz="2400" b="1" dirty="0">
                <a:solidFill>
                  <a:srgbClr val="000000"/>
                </a:solidFill>
                <a:latin typeface="Times New Roman" pitchFamily="18" charset="0"/>
                <a:cs typeface="Times New Roman" pitchFamily="18" charset="0"/>
              </a:rPr>
              <a:t>测介质密度。 </a:t>
            </a:r>
          </a:p>
          <a:p>
            <a:pPr>
              <a:spcBef>
                <a:spcPct val="50000"/>
              </a:spcBef>
            </a:pPr>
            <a:r>
              <a:rPr lang="zh-CN" altLang="en-US" sz="2400" b="1" dirty="0">
                <a:solidFill>
                  <a:srgbClr val="000000"/>
                </a:solidFill>
                <a:latin typeface="Times New Roman" pitchFamily="18" charset="0"/>
                <a:cs typeface="Times New Roman" pitchFamily="18" charset="0"/>
              </a:rPr>
              <a:t>如已知</a:t>
            </a:r>
            <a:r>
              <a:rPr lang="en-US" altLang="zh-CN" sz="2400" b="1" dirty="0">
                <a:solidFill>
                  <a:srgbClr val="000000"/>
                </a:solidFill>
                <a:latin typeface="Times New Roman" pitchFamily="18" charset="0"/>
                <a:cs typeface="Times New Roman" pitchFamily="18" charset="0"/>
              </a:rPr>
              <a:t>p</a:t>
            </a:r>
            <a:r>
              <a:rPr lang="zh-CN" altLang="en-US" sz="2400" b="1" dirty="0">
                <a:solidFill>
                  <a:srgbClr val="000000"/>
                </a:solidFill>
                <a:latin typeface="Times New Roman" pitchFamily="18" charset="0"/>
                <a:cs typeface="Times New Roman" pitchFamily="18" charset="0"/>
              </a:rPr>
              <a:t>、</a:t>
            </a:r>
            <a:r>
              <a:rPr lang="en-US" altLang="zh-CN" sz="2400" b="1" dirty="0">
                <a:solidFill>
                  <a:srgbClr val="000000"/>
                </a:solidFill>
                <a:latin typeface="Times New Roman" pitchFamily="18" charset="0"/>
                <a:cs typeface="Times New Roman" pitchFamily="18" charset="0"/>
              </a:rPr>
              <a:t>ρ</a:t>
            </a:r>
            <a:r>
              <a:rPr lang="zh-CN" altLang="en-US" sz="2400" b="1" dirty="0">
                <a:solidFill>
                  <a:srgbClr val="000000"/>
                </a:solidFill>
                <a:latin typeface="Times New Roman" pitchFamily="18" charset="0"/>
                <a:cs typeface="Times New Roman" pitchFamily="18" charset="0"/>
              </a:rPr>
              <a:t>、</a:t>
            </a:r>
            <a:r>
              <a:rPr lang="en-US" altLang="zh-CN" sz="2400" b="1" dirty="0">
                <a:solidFill>
                  <a:srgbClr val="000000"/>
                </a:solidFill>
                <a:latin typeface="Times New Roman" pitchFamily="18" charset="0"/>
                <a:cs typeface="Times New Roman" pitchFamily="18" charset="0"/>
              </a:rPr>
              <a:t>g</a:t>
            </a:r>
            <a:r>
              <a:rPr lang="zh-CN" altLang="en-US" sz="2400" b="1" dirty="0">
                <a:solidFill>
                  <a:srgbClr val="000000"/>
                </a:solidFill>
                <a:latin typeface="Times New Roman" pitchFamily="18" charset="0"/>
                <a:cs typeface="Times New Roman" pitchFamily="18" charset="0"/>
              </a:rPr>
              <a:t>值即可测出</a:t>
            </a:r>
            <a:r>
              <a:rPr lang="en-US" altLang="zh-CN" sz="2400" b="1" dirty="0">
                <a:solidFill>
                  <a:srgbClr val="000000"/>
                </a:solidFill>
                <a:latin typeface="Times New Roman" pitchFamily="18" charset="0"/>
                <a:cs typeface="Times New Roman" pitchFamily="18" charset="0"/>
              </a:rPr>
              <a:t>H</a:t>
            </a:r>
            <a:r>
              <a:rPr lang="zh-CN" altLang="en-US" sz="2400" b="1" dirty="0">
                <a:solidFill>
                  <a:srgbClr val="000000"/>
                </a:solidFill>
                <a:latin typeface="Times New Roman" pitchFamily="18" charset="0"/>
                <a:cs typeface="Times New Roman" pitchFamily="18" charset="0"/>
              </a:rPr>
              <a:t>。 </a:t>
            </a:r>
          </a:p>
          <a:p>
            <a:pPr>
              <a:spcBef>
                <a:spcPct val="50000"/>
              </a:spcBef>
            </a:pPr>
            <a:r>
              <a:rPr lang="zh-CN" altLang="en-US" sz="2400" b="1" dirty="0">
                <a:solidFill>
                  <a:srgbClr val="000000"/>
                </a:solidFill>
                <a:latin typeface="Times New Roman" pitchFamily="18" charset="0"/>
                <a:cs typeface="Times New Roman" pitchFamily="18" charset="0"/>
              </a:rPr>
              <a:t>（</a:t>
            </a:r>
            <a:r>
              <a:rPr lang="en-US" altLang="zh-CN" sz="2400" b="1" dirty="0">
                <a:solidFill>
                  <a:srgbClr val="000000"/>
                </a:solidFill>
                <a:latin typeface="Times New Roman" pitchFamily="18" charset="0"/>
                <a:cs typeface="Times New Roman" pitchFamily="18" charset="0"/>
              </a:rPr>
              <a:t>2</a:t>
            </a:r>
            <a:r>
              <a:rPr lang="zh-CN" altLang="en-US" sz="2400" b="1" dirty="0">
                <a:solidFill>
                  <a:srgbClr val="000000"/>
                </a:solidFill>
                <a:latin typeface="Times New Roman" pitchFamily="18" charset="0"/>
                <a:cs typeface="Times New Roman" pitchFamily="18" charset="0"/>
              </a:rPr>
              <a:t>）吹气法测量液位的前提条件是使导管下端有微量气泡逸出。</a:t>
            </a:r>
          </a:p>
          <a:p>
            <a:pPr>
              <a:spcBef>
                <a:spcPct val="50000"/>
              </a:spcBef>
            </a:pPr>
            <a:r>
              <a:rPr lang="zh-CN" altLang="en-US" sz="2400" b="1" dirty="0">
                <a:solidFill>
                  <a:srgbClr val="000000"/>
                </a:solidFill>
                <a:latin typeface="Times New Roman" pitchFamily="18" charset="0"/>
                <a:cs typeface="Times New Roman" pitchFamily="18" charset="0"/>
              </a:rPr>
              <a:t>（</a:t>
            </a:r>
            <a:r>
              <a:rPr lang="en-US" altLang="zh-CN" sz="2400" b="1" dirty="0">
                <a:solidFill>
                  <a:srgbClr val="000000"/>
                </a:solidFill>
                <a:latin typeface="Times New Roman" pitchFamily="18" charset="0"/>
                <a:cs typeface="Times New Roman" pitchFamily="18" charset="0"/>
              </a:rPr>
              <a:t>3</a:t>
            </a:r>
            <a:r>
              <a:rPr lang="zh-CN" altLang="en-US" sz="2400" b="1" dirty="0">
                <a:solidFill>
                  <a:srgbClr val="000000"/>
                </a:solidFill>
                <a:latin typeface="Times New Roman" pitchFamily="18" charset="0"/>
                <a:cs typeface="Times New Roman" pitchFamily="18" charset="0"/>
              </a:rPr>
              <a:t>）</a:t>
            </a:r>
            <a:r>
              <a:rPr lang="en-US" altLang="zh-CN" sz="2400" b="1" dirty="0">
                <a:solidFill>
                  <a:srgbClr val="000000"/>
                </a:solidFill>
                <a:latin typeface="Times New Roman" pitchFamily="18" charset="0"/>
                <a:cs typeface="Times New Roman" pitchFamily="18" charset="0"/>
              </a:rPr>
              <a:t>P</a:t>
            </a:r>
            <a:r>
              <a:rPr lang="en-US" altLang="zh-CN" sz="2400" b="1" baseline="-25000" dirty="0">
                <a:solidFill>
                  <a:srgbClr val="000000"/>
                </a:solidFill>
                <a:latin typeface="Times New Roman" pitchFamily="18" charset="0"/>
                <a:cs typeface="Times New Roman" pitchFamily="18" charset="0"/>
              </a:rPr>
              <a:t>2</a:t>
            </a:r>
            <a:r>
              <a:rPr lang="zh-CN" altLang="en-US" sz="2400" b="1" dirty="0">
                <a:solidFill>
                  <a:srgbClr val="000000"/>
                </a:solidFill>
                <a:latin typeface="Times New Roman" pitchFamily="18" charset="0"/>
                <a:cs typeface="Times New Roman" pitchFamily="18" charset="0"/>
              </a:rPr>
              <a:t>与</a:t>
            </a:r>
            <a:r>
              <a:rPr lang="en-US" altLang="zh-CN" sz="2400" b="1" dirty="0">
                <a:solidFill>
                  <a:srgbClr val="000000"/>
                </a:solidFill>
                <a:latin typeface="Times New Roman" pitchFamily="18" charset="0"/>
                <a:cs typeface="Times New Roman" pitchFamily="18" charset="0"/>
              </a:rPr>
              <a:t>P</a:t>
            </a:r>
            <a:r>
              <a:rPr lang="en-US" altLang="zh-CN" sz="2400" b="1" baseline="-25000" dirty="0">
                <a:solidFill>
                  <a:srgbClr val="000000"/>
                </a:solidFill>
                <a:latin typeface="Times New Roman" pitchFamily="18" charset="0"/>
                <a:cs typeface="Times New Roman" pitchFamily="18" charset="0"/>
              </a:rPr>
              <a:t>1</a:t>
            </a:r>
            <a:r>
              <a:rPr lang="zh-CN" altLang="en-US" sz="2400" b="1" dirty="0">
                <a:solidFill>
                  <a:srgbClr val="000000"/>
                </a:solidFill>
                <a:latin typeface="Times New Roman" pitchFamily="18" charset="0"/>
                <a:cs typeface="Times New Roman" pitchFamily="18" charset="0"/>
              </a:rPr>
              <a:t>之比应小于或等于临界</a:t>
            </a:r>
            <a:r>
              <a:rPr lang="zh-CN" altLang="en-US" sz="2400" b="1" dirty="0" smtClean="0">
                <a:solidFill>
                  <a:srgbClr val="000000"/>
                </a:solidFill>
                <a:latin typeface="Times New Roman" pitchFamily="18" charset="0"/>
                <a:cs typeface="Times New Roman" pitchFamily="18" charset="0"/>
              </a:rPr>
              <a:t>压缩比</a:t>
            </a:r>
            <a:r>
              <a:rPr lang="en-US" altLang="zh-CN" sz="2400" b="1" dirty="0" smtClean="0">
                <a:solidFill>
                  <a:srgbClr val="000000"/>
                </a:solidFill>
                <a:latin typeface="Times New Roman" pitchFamily="18" charset="0"/>
                <a:cs typeface="Times New Roman" pitchFamily="18" charset="0"/>
              </a:rPr>
              <a:t>(0.528)</a:t>
            </a:r>
            <a:r>
              <a:rPr lang="zh-CN" altLang="en-US" sz="2400" b="1" dirty="0" smtClean="0">
                <a:solidFill>
                  <a:srgbClr val="000000"/>
                </a:solidFill>
                <a:latin typeface="Times New Roman" pitchFamily="18" charset="0"/>
                <a:cs typeface="Times New Roman" pitchFamily="18" charset="0"/>
              </a:rPr>
              <a:t>。 </a:t>
            </a:r>
            <a:endParaRPr lang="zh-CN" altLang="en-US" sz="2400" b="1" dirty="0">
              <a:solidFill>
                <a:srgbClr val="000000"/>
              </a:solidFill>
              <a:latin typeface="Times New Roman" pitchFamily="18" charset="0"/>
              <a:cs typeface="Times New Roman" pitchFamily="18" charset="0"/>
            </a:endParaRPr>
          </a:p>
        </p:txBody>
      </p:sp>
      <p:sp>
        <p:nvSpPr>
          <p:cNvPr id="24579" name="Rectangle 3"/>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4580" name="Object 4"/>
          <p:cNvGraphicFramePr>
            <a:graphicFrameLocks noChangeAspect="1"/>
          </p:cNvGraphicFramePr>
          <p:nvPr/>
        </p:nvGraphicFramePr>
        <p:xfrm>
          <a:off x="6372200" y="1844824"/>
          <a:ext cx="1223962" cy="944563"/>
        </p:xfrm>
        <a:graphic>
          <a:graphicData uri="http://schemas.openxmlformats.org/presentationml/2006/ole">
            <mc:AlternateContent xmlns:mc="http://schemas.openxmlformats.org/markup-compatibility/2006">
              <mc:Choice xmlns:v="urn:schemas-microsoft-com:vml" Requires="v">
                <p:oleObj spid="_x0000_s158727" name="公式" r:id="rId3" imgW="545863" imgH="418918" progId="Equation.3">
                  <p:embed/>
                </p:oleObj>
              </mc:Choice>
              <mc:Fallback>
                <p:oleObj name="公式" r:id="rId3" imgW="545863" imgH="418918"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00" y="1844824"/>
                        <a:ext cx="1223962" cy="944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80"/>
                                        </p:tgtEl>
                                        <p:attrNameLst>
                                          <p:attrName>style.visibility</p:attrName>
                                        </p:attrNameLst>
                                      </p:cBhvr>
                                      <p:to>
                                        <p:strVal val="visible"/>
                                      </p:to>
                                    </p:set>
                                    <p:anim calcmode="lin" valueType="num">
                                      <p:cBhvr additive="base">
                                        <p:cTn id="7" dur="500" fill="hold"/>
                                        <p:tgtEl>
                                          <p:spTgt spid="24580"/>
                                        </p:tgtEl>
                                        <p:attrNameLst>
                                          <p:attrName>ppt_x</p:attrName>
                                        </p:attrNameLst>
                                      </p:cBhvr>
                                      <p:tavLst>
                                        <p:tav tm="0">
                                          <p:val>
                                            <p:strVal val="#ppt_x"/>
                                          </p:val>
                                        </p:tav>
                                        <p:tav tm="100000">
                                          <p:val>
                                            <p:strVal val="#ppt_x"/>
                                          </p:val>
                                        </p:tav>
                                      </p:tavLst>
                                    </p:anim>
                                    <p:anim calcmode="lin" valueType="num">
                                      <p:cBhvr additive="base">
                                        <p:cTn id="8" dur="500" fill="hold"/>
                                        <p:tgtEl>
                                          <p:spTgt spid="2458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578">
                                            <p:txEl>
                                              <p:pRg st="2" end="2"/>
                                            </p:txEl>
                                          </p:spTgt>
                                        </p:tgtEl>
                                        <p:attrNameLst>
                                          <p:attrName>style.visibility</p:attrName>
                                        </p:attrNameLst>
                                      </p:cBhvr>
                                      <p:to>
                                        <p:strVal val="visible"/>
                                      </p:to>
                                    </p:set>
                                    <p:anim calcmode="lin" valueType="num">
                                      <p:cBhvr additive="base">
                                        <p:cTn id="13" dur="500" fill="hold"/>
                                        <p:tgtEl>
                                          <p:spTgt spid="2457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578">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4578">
                                            <p:txEl>
                                              <p:pRg st="3" end="3"/>
                                            </p:txEl>
                                          </p:spTgt>
                                        </p:tgtEl>
                                        <p:attrNameLst>
                                          <p:attrName>style.visibility</p:attrName>
                                        </p:attrNameLst>
                                      </p:cBhvr>
                                      <p:to>
                                        <p:strVal val="visible"/>
                                      </p:to>
                                    </p:set>
                                    <p:anim calcmode="lin" valueType="num">
                                      <p:cBhvr additive="base">
                                        <p:cTn id="17" dur="500" fill="hold"/>
                                        <p:tgtEl>
                                          <p:spTgt spid="24578">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457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4578">
                                            <p:txEl>
                                              <p:pRg st="4" end="4"/>
                                            </p:txEl>
                                          </p:spTgt>
                                        </p:tgtEl>
                                        <p:attrNameLst>
                                          <p:attrName>style.visibility</p:attrName>
                                        </p:attrNameLst>
                                      </p:cBhvr>
                                      <p:to>
                                        <p:strVal val="visible"/>
                                      </p:to>
                                    </p:set>
                                    <p:anim calcmode="lin" valueType="num">
                                      <p:cBhvr additive="base">
                                        <p:cTn id="23" dur="500" fill="hold"/>
                                        <p:tgtEl>
                                          <p:spTgt spid="24578">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457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4578">
                                            <p:txEl>
                                              <p:pRg st="5" end="5"/>
                                            </p:txEl>
                                          </p:spTgt>
                                        </p:tgtEl>
                                        <p:attrNameLst>
                                          <p:attrName>style.visibility</p:attrName>
                                        </p:attrNameLst>
                                      </p:cBhvr>
                                      <p:to>
                                        <p:strVal val="visible"/>
                                      </p:to>
                                    </p:set>
                                    <p:anim calcmode="lin" valueType="num">
                                      <p:cBhvr additive="base">
                                        <p:cTn id="29" dur="500" fill="hold"/>
                                        <p:tgtEl>
                                          <p:spTgt spid="24578">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457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4578">
                                            <p:txEl>
                                              <p:pRg st="6" end="6"/>
                                            </p:txEl>
                                          </p:spTgt>
                                        </p:tgtEl>
                                        <p:attrNameLst>
                                          <p:attrName>style.visibility</p:attrName>
                                        </p:attrNameLst>
                                      </p:cBhvr>
                                      <p:to>
                                        <p:strVal val="visible"/>
                                      </p:to>
                                    </p:set>
                                    <p:anim calcmode="lin" valueType="num">
                                      <p:cBhvr additive="base">
                                        <p:cTn id="35" dur="500" fill="hold"/>
                                        <p:tgtEl>
                                          <p:spTgt spid="24578">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457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642910" y="214290"/>
            <a:ext cx="7858180" cy="5786478"/>
          </a:xfrm>
          <a:noFill/>
          <a:ln/>
        </p:spPr>
        <p:txBody>
          <a:bodyPr>
            <a:noAutofit/>
          </a:bodyPr>
          <a:lstStyle/>
          <a:p>
            <a:pPr>
              <a:lnSpc>
                <a:spcPts val="3100"/>
              </a:lnSpc>
              <a:spcBef>
                <a:spcPts val="600"/>
              </a:spcBef>
              <a:buFont typeface="Wingdings" pitchFamily="2" charset="2"/>
              <a:buNone/>
            </a:pPr>
            <a:endParaRPr lang="zh-CN" altLang="en-US" sz="2400" b="1" dirty="0">
              <a:latin typeface="Times New Roman" pitchFamily="18" charset="0"/>
            </a:endParaRPr>
          </a:p>
          <a:p>
            <a:pPr algn="ctr">
              <a:lnSpc>
                <a:spcPts val="3100"/>
              </a:lnSpc>
              <a:spcBef>
                <a:spcPts val="600"/>
              </a:spcBef>
              <a:buFont typeface="Wingdings" pitchFamily="2" charset="2"/>
              <a:buNone/>
            </a:pPr>
            <a:r>
              <a:rPr lang="en-US" altLang="zh-CN" sz="2400" b="1" dirty="0">
                <a:latin typeface="Times New Roman" pitchFamily="18" charset="0"/>
              </a:rPr>
              <a:t>5.1    </a:t>
            </a:r>
            <a:r>
              <a:rPr lang="zh-CN" altLang="en-US" sz="2400" b="1" dirty="0" smtClean="0">
                <a:latin typeface="Times New Roman" pitchFamily="18" charset="0"/>
              </a:rPr>
              <a:t>概述</a:t>
            </a:r>
            <a:endParaRPr lang="en-US" altLang="zh-CN" sz="2400" b="1" dirty="0" smtClean="0">
              <a:latin typeface="Times New Roman" pitchFamily="18" charset="0"/>
            </a:endParaRPr>
          </a:p>
          <a:p>
            <a:pPr>
              <a:lnSpc>
                <a:spcPts val="3100"/>
              </a:lnSpc>
              <a:spcBef>
                <a:spcPts val="600"/>
              </a:spcBef>
              <a:buFont typeface="Wingdings" pitchFamily="2" charset="2"/>
              <a:buNone/>
            </a:pPr>
            <a:r>
              <a:rPr lang="zh-CN" altLang="en-US" sz="2400" b="1" dirty="0" smtClean="0">
                <a:latin typeface="Times New Roman" pitchFamily="18" charset="0"/>
              </a:rPr>
              <a:t>一</a:t>
            </a:r>
            <a:r>
              <a:rPr lang="zh-CN" altLang="en-US" sz="2400" b="1" dirty="0">
                <a:latin typeface="Times New Roman" pitchFamily="18" charset="0"/>
              </a:rPr>
              <a:t>、概念</a:t>
            </a:r>
          </a:p>
          <a:p>
            <a:pPr>
              <a:lnSpc>
                <a:spcPts val="3000"/>
              </a:lnSpc>
              <a:spcBef>
                <a:spcPts val="0"/>
              </a:spcBef>
              <a:buFont typeface="Wingdings" pitchFamily="2" charset="2"/>
              <a:buNone/>
            </a:pPr>
            <a:r>
              <a:rPr lang="zh-CN" altLang="en-US" sz="2400" b="1" dirty="0" smtClean="0">
                <a:latin typeface="Times New Roman" pitchFamily="18" charset="0"/>
              </a:rPr>
              <a:t>        物</a:t>
            </a:r>
            <a:r>
              <a:rPr lang="zh-CN" altLang="en-US" sz="2400" b="1" dirty="0">
                <a:latin typeface="Times New Roman" pitchFamily="18" charset="0"/>
              </a:rPr>
              <a:t>位：分为液位和料位，广义上还包括液—液，液—固分界面</a:t>
            </a:r>
          </a:p>
          <a:p>
            <a:pPr>
              <a:lnSpc>
                <a:spcPts val="3100"/>
              </a:lnSpc>
              <a:spcBef>
                <a:spcPts val="600"/>
              </a:spcBef>
              <a:buFont typeface="Wingdings" pitchFamily="2" charset="2"/>
              <a:buNone/>
            </a:pPr>
            <a:r>
              <a:rPr lang="zh-CN" altLang="en-US" sz="2400" b="1" dirty="0">
                <a:latin typeface="Times New Roman" pitchFamily="18" charset="0"/>
              </a:rPr>
              <a:t> 二、物位测量仪表的分类</a:t>
            </a:r>
          </a:p>
          <a:p>
            <a:pPr algn="just">
              <a:lnSpc>
                <a:spcPts val="3100"/>
              </a:lnSpc>
              <a:spcBef>
                <a:spcPts val="600"/>
              </a:spcBef>
              <a:buFont typeface="Wingdings" pitchFamily="2" charset="2"/>
              <a:buNone/>
            </a:pPr>
            <a:r>
              <a:rPr lang="en-US" altLang="zh-CN" sz="2400" b="1" dirty="0">
                <a:latin typeface="Times New Roman" pitchFamily="18" charset="0"/>
              </a:rPr>
              <a:t>1</a:t>
            </a:r>
            <a:r>
              <a:rPr lang="zh-CN" altLang="en-US" sz="2400" b="1" dirty="0">
                <a:latin typeface="Times New Roman" pitchFamily="18" charset="0"/>
              </a:rPr>
              <a:t>、直读式</a:t>
            </a:r>
          </a:p>
          <a:p>
            <a:pPr algn="just">
              <a:lnSpc>
                <a:spcPts val="3100"/>
              </a:lnSpc>
              <a:spcBef>
                <a:spcPts val="600"/>
              </a:spcBef>
              <a:buFont typeface="Wingdings" pitchFamily="2" charset="2"/>
              <a:buNone/>
            </a:pPr>
            <a:r>
              <a:rPr lang="en-US" altLang="zh-CN" sz="2400" b="1" dirty="0">
                <a:latin typeface="Times New Roman" pitchFamily="18" charset="0"/>
              </a:rPr>
              <a:t>2</a:t>
            </a:r>
            <a:r>
              <a:rPr lang="zh-CN" altLang="en-US" sz="2400" b="1" dirty="0">
                <a:latin typeface="Times New Roman" pitchFamily="18" charset="0"/>
              </a:rPr>
              <a:t>、静压式</a:t>
            </a:r>
          </a:p>
          <a:p>
            <a:pPr algn="just">
              <a:lnSpc>
                <a:spcPts val="3100"/>
              </a:lnSpc>
              <a:spcBef>
                <a:spcPts val="600"/>
              </a:spcBef>
              <a:buFont typeface="Wingdings" pitchFamily="2" charset="2"/>
              <a:buNone/>
            </a:pPr>
            <a:r>
              <a:rPr lang="en-US" altLang="zh-CN" sz="2400" b="1" dirty="0">
                <a:latin typeface="Times New Roman" pitchFamily="18" charset="0"/>
              </a:rPr>
              <a:t>3</a:t>
            </a:r>
            <a:r>
              <a:rPr lang="zh-CN" altLang="en-US" sz="2400" b="1" dirty="0">
                <a:latin typeface="Times New Roman" pitchFamily="18" charset="0"/>
              </a:rPr>
              <a:t>、浮力</a:t>
            </a:r>
          </a:p>
          <a:p>
            <a:pPr algn="just">
              <a:lnSpc>
                <a:spcPts val="3100"/>
              </a:lnSpc>
              <a:spcBef>
                <a:spcPts val="600"/>
              </a:spcBef>
              <a:buFont typeface="Wingdings" pitchFamily="2" charset="2"/>
              <a:buNone/>
            </a:pPr>
            <a:r>
              <a:rPr lang="en-US" altLang="zh-CN" sz="2400" b="1" dirty="0">
                <a:latin typeface="Times New Roman" pitchFamily="18" charset="0"/>
              </a:rPr>
              <a:t>4</a:t>
            </a:r>
            <a:r>
              <a:rPr lang="zh-CN" altLang="en-US" sz="2400" b="1" dirty="0">
                <a:latin typeface="Times New Roman" pitchFamily="18" charset="0"/>
              </a:rPr>
              <a:t>、电气式</a:t>
            </a:r>
          </a:p>
          <a:p>
            <a:pPr algn="just">
              <a:lnSpc>
                <a:spcPts val="3100"/>
              </a:lnSpc>
              <a:spcBef>
                <a:spcPts val="600"/>
              </a:spcBef>
              <a:buFont typeface="Wingdings" pitchFamily="2" charset="2"/>
              <a:buNone/>
            </a:pPr>
            <a:r>
              <a:rPr lang="en-US" altLang="zh-CN" sz="2400" b="1" dirty="0">
                <a:latin typeface="Times New Roman" pitchFamily="18" charset="0"/>
              </a:rPr>
              <a:t>5</a:t>
            </a:r>
            <a:r>
              <a:rPr lang="zh-CN" altLang="en-US" sz="2400" b="1" dirty="0">
                <a:latin typeface="Times New Roman" pitchFamily="18" charset="0"/>
              </a:rPr>
              <a:t>、声学式</a:t>
            </a:r>
          </a:p>
          <a:p>
            <a:pPr algn="just">
              <a:lnSpc>
                <a:spcPts val="3100"/>
              </a:lnSpc>
              <a:spcBef>
                <a:spcPts val="600"/>
              </a:spcBef>
              <a:buFont typeface="Wingdings" pitchFamily="2" charset="2"/>
              <a:buNone/>
            </a:pPr>
            <a:r>
              <a:rPr lang="en-US" altLang="zh-CN" sz="2400" b="1" dirty="0">
                <a:latin typeface="Times New Roman" pitchFamily="18" charset="0"/>
              </a:rPr>
              <a:t>6</a:t>
            </a:r>
            <a:r>
              <a:rPr lang="zh-CN" altLang="en-US" sz="2400" b="1" dirty="0">
                <a:latin typeface="Times New Roman" pitchFamily="18" charset="0"/>
              </a:rPr>
              <a:t>、光学式</a:t>
            </a:r>
          </a:p>
          <a:p>
            <a:pPr algn="just">
              <a:lnSpc>
                <a:spcPts val="3100"/>
              </a:lnSpc>
              <a:spcBef>
                <a:spcPts val="600"/>
              </a:spcBef>
              <a:buFont typeface="Wingdings" pitchFamily="2" charset="2"/>
              <a:buNone/>
            </a:pPr>
            <a:r>
              <a:rPr lang="en-US" altLang="zh-CN" sz="2400" b="1" dirty="0">
                <a:latin typeface="Times New Roman" pitchFamily="18" charset="0"/>
              </a:rPr>
              <a:t>7</a:t>
            </a:r>
            <a:r>
              <a:rPr lang="zh-CN" altLang="en-US" sz="2400" b="1" dirty="0">
                <a:latin typeface="Times New Roman" pitchFamily="18" charset="0"/>
              </a:rPr>
              <a:t>、核辐射式</a:t>
            </a:r>
          </a:p>
          <a:p>
            <a:pPr algn="just">
              <a:lnSpc>
                <a:spcPts val="3100"/>
              </a:lnSpc>
              <a:spcBef>
                <a:spcPts val="600"/>
              </a:spcBef>
              <a:buFont typeface="Wingdings" pitchFamily="2" charset="2"/>
              <a:buNone/>
            </a:pPr>
            <a:endParaRPr lang="zh-CN" altLang="en-US" sz="2400" b="1" dirty="0">
              <a:latin typeface="Times New Roman" pitchFamily="18" charset="0"/>
            </a:endParaRPr>
          </a:p>
          <a:p>
            <a:pPr algn="just">
              <a:lnSpc>
                <a:spcPts val="3100"/>
              </a:lnSpc>
              <a:spcBef>
                <a:spcPts val="600"/>
              </a:spcBef>
              <a:buFont typeface="Wingdings" pitchFamily="2" charset="2"/>
              <a:buNone/>
            </a:pPr>
            <a:endParaRPr lang="zh-CN" altLang="en-US" sz="2400" b="1" dirty="0">
              <a:latin typeface="Times New Roman" pitchFamily="18" charset="0"/>
            </a:endParaRPr>
          </a:p>
          <a:p>
            <a:pPr algn="just">
              <a:lnSpc>
                <a:spcPts val="3100"/>
              </a:lnSpc>
              <a:spcBef>
                <a:spcPts val="600"/>
              </a:spcBef>
              <a:buFont typeface="Wingdings" pitchFamily="2" charset="2"/>
              <a:buNone/>
            </a:pPr>
            <a:r>
              <a:rPr lang="zh-CN" altLang="en-US" sz="2400" b="1" dirty="0">
                <a:latin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Effect transition="in" filter="barn(outHorizontal)">
                                      <p:cBhvr>
                                        <p:cTn id="7" dur="500"/>
                                        <p:tgtEl>
                                          <p:spTgt spid="512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123">
                                            <p:txEl>
                                              <p:pRg st="2" end="2"/>
                                            </p:txEl>
                                          </p:spTgt>
                                        </p:tgtEl>
                                        <p:attrNameLst>
                                          <p:attrName>style.visibility</p:attrName>
                                        </p:attrNameLst>
                                      </p:cBhvr>
                                      <p:to>
                                        <p:strVal val="visible"/>
                                      </p:to>
                                    </p:set>
                                    <p:animEffect transition="in" filter="barn(outHorizontal)">
                                      <p:cBhvr>
                                        <p:cTn id="12" dur="500"/>
                                        <p:tgtEl>
                                          <p:spTgt spid="51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5123">
                                            <p:txEl>
                                              <p:pRg st="3" end="3"/>
                                            </p:txEl>
                                          </p:spTgt>
                                        </p:tgtEl>
                                        <p:attrNameLst>
                                          <p:attrName>style.visibility</p:attrName>
                                        </p:attrNameLst>
                                      </p:cBhvr>
                                      <p:to>
                                        <p:strVal val="visible"/>
                                      </p:to>
                                    </p:set>
                                    <p:animEffect transition="in" filter="barn(outHorizontal)">
                                      <p:cBhvr>
                                        <p:cTn id="17" dur="500"/>
                                        <p:tgtEl>
                                          <p:spTgt spid="512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5123">
                                            <p:txEl>
                                              <p:pRg st="4" end="4"/>
                                            </p:txEl>
                                          </p:spTgt>
                                        </p:tgtEl>
                                        <p:attrNameLst>
                                          <p:attrName>style.visibility</p:attrName>
                                        </p:attrNameLst>
                                      </p:cBhvr>
                                      <p:to>
                                        <p:strVal val="visible"/>
                                      </p:to>
                                    </p:set>
                                    <p:animEffect transition="in" filter="barn(outHorizontal)">
                                      <p:cBhvr>
                                        <p:cTn id="22" dur="500"/>
                                        <p:tgtEl>
                                          <p:spTgt spid="512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5123">
                                            <p:txEl>
                                              <p:pRg st="5" end="5"/>
                                            </p:txEl>
                                          </p:spTgt>
                                        </p:tgtEl>
                                        <p:attrNameLst>
                                          <p:attrName>style.visibility</p:attrName>
                                        </p:attrNameLst>
                                      </p:cBhvr>
                                      <p:to>
                                        <p:strVal val="visible"/>
                                      </p:to>
                                    </p:set>
                                    <p:animEffect transition="in" filter="barn(outHorizontal)">
                                      <p:cBhvr>
                                        <p:cTn id="27" dur="500"/>
                                        <p:tgtEl>
                                          <p:spTgt spid="512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5123">
                                            <p:txEl>
                                              <p:pRg st="6" end="6"/>
                                            </p:txEl>
                                          </p:spTgt>
                                        </p:tgtEl>
                                        <p:attrNameLst>
                                          <p:attrName>style.visibility</p:attrName>
                                        </p:attrNameLst>
                                      </p:cBhvr>
                                      <p:to>
                                        <p:strVal val="visible"/>
                                      </p:to>
                                    </p:set>
                                    <p:animEffect transition="in" filter="barn(outHorizontal)">
                                      <p:cBhvr>
                                        <p:cTn id="32" dur="500"/>
                                        <p:tgtEl>
                                          <p:spTgt spid="512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5123">
                                            <p:txEl>
                                              <p:pRg st="7" end="7"/>
                                            </p:txEl>
                                          </p:spTgt>
                                        </p:tgtEl>
                                        <p:attrNameLst>
                                          <p:attrName>style.visibility</p:attrName>
                                        </p:attrNameLst>
                                      </p:cBhvr>
                                      <p:to>
                                        <p:strVal val="visible"/>
                                      </p:to>
                                    </p:set>
                                    <p:animEffect transition="in" filter="barn(outHorizontal)">
                                      <p:cBhvr>
                                        <p:cTn id="37" dur="500"/>
                                        <p:tgtEl>
                                          <p:spTgt spid="512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42" fill="hold" grpId="0" nodeType="clickEffect">
                                  <p:stCondLst>
                                    <p:cond delay="0"/>
                                  </p:stCondLst>
                                  <p:childTnLst>
                                    <p:set>
                                      <p:cBhvr>
                                        <p:cTn id="41" dur="1" fill="hold">
                                          <p:stCondLst>
                                            <p:cond delay="0"/>
                                          </p:stCondLst>
                                        </p:cTn>
                                        <p:tgtEl>
                                          <p:spTgt spid="5123">
                                            <p:txEl>
                                              <p:pRg st="8" end="8"/>
                                            </p:txEl>
                                          </p:spTgt>
                                        </p:tgtEl>
                                        <p:attrNameLst>
                                          <p:attrName>style.visibility</p:attrName>
                                        </p:attrNameLst>
                                      </p:cBhvr>
                                      <p:to>
                                        <p:strVal val="visible"/>
                                      </p:to>
                                    </p:set>
                                    <p:animEffect transition="in" filter="barn(outHorizontal)">
                                      <p:cBhvr>
                                        <p:cTn id="42" dur="500"/>
                                        <p:tgtEl>
                                          <p:spTgt spid="512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42" fill="hold" grpId="0" nodeType="clickEffect">
                                  <p:stCondLst>
                                    <p:cond delay="0"/>
                                  </p:stCondLst>
                                  <p:childTnLst>
                                    <p:set>
                                      <p:cBhvr>
                                        <p:cTn id="46" dur="1" fill="hold">
                                          <p:stCondLst>
                                            <p:cond delay="0"/>
                                          </p:stCondLst>
                                        </p:cTn>
                                        <p:tgtEl>
                                          <p:spTgt spid="5123">
                                            <p:txEl>
                                              <p:pRg st="9" end="9"/>
                                            </p:txEl>
                                          </p:spTgt>
                                        </p:tgtEl>
                                        <p:attrNameLst>
                                          <p:attrName>style.visibility</p:attrName>
                                        </p:attrNameLst>
                                      </p:cBhvr>
                                      <p:to>
                                        <p:strVal val="visible"/>
                                      </p:to>
                                    </p:set>
                                    <p:animEffect transition="in" filter="barn(outHorizontal)">
                                      <p:cBhvr>
                                        <p:cTn id="47" dur="500"/>
                                        <p:tgtEl>
                                          <p:spTgt spid="512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42" fill="hold" grpId="0" nodeType="clickEffect">
                                  <p:stCondLst>
                                    <p:cond delay="0"/>
                                  </p:stCondLst>
                                  <p:childTnLst>
                                    <p:set>
                                      <p:cBhvr>
                                        <p:cTn id="51" dur="1" fill="hold">
                                          <p:stCondLst>
                                            <p:cond delay="0"/>
                                          </p:stCondLst>
                                        </p:cTn>
                                        <p:tgtEl>
                                          <p:spTgt spid="5123">
                                            <p:txEl>
                                              <p:pRg st="10" end="10"/>
                                            </p:txEl>
                                          </p:spTgt>
                                        </p:tgtEl>
                                        <p:attrNameLst>
                                          <p:attrName>style.visibility</p:attrName>
                                        </p:attrNameLst>
                                      </p:cBhvr>
                                      <p:to>
                                        <p:strVal val="visible"/>
                                      </p:to>
                                    </p:set>
                                    <p:animEffect transition="in" filter="barn(outHorizontal)">
                                      <p:cBhvr>
                                        <p:cTn id="52" dur="500"/>
                                        <p:tgtEl>
                                          <p:spTgt spid="512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42" fill="hold" grpId="0" nodeType="clickEffect">
                                  <p:stCondLst>
                                    <p:cond delay="0"/>
                                  </p:stCondLst>
                                  <p:childTnLst>
                                    <p:set>
                                      <p:cBhvr>
                                        <p:cTn id="56" dur="1" fill="hold">
                                          <p:stCondLst>
                                            <p:cond delay="0"/>
                                          </p:stCondLst>
                                        </p:cTn>
                                        <p:tgtEl>
                                          <p:spTgt spid="5123">
                                            <p:txEl>
                                              <p:pRg st="11" end="11"/>
                                            </p:txEl>
                                          </p:spTgt>
                                        </p:tgtEl>
                                        <p:attrNameLst>
                                          <p:attrName>style.visibility</p:attrName>
                                        </p:attrNameLst>
                                      </p:cBhvr>
                                      <p:to>
                                        <p:strVal val="visible"/>
                                      </p:to>
                                    </p:set>
                                    <p:animEffect transition="in" filter="barn(outHorizontal)">
                                      <p:cBhvr>
                                        <p:cTn id="57" dur="500"/>
                                        <p:tgtEl>
                                          <p:spTgt spid="512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42" fill="hold" grpId="0" nodeType="clickEffect">
                                  <p:stCondLst>
                                    <p:cond delay="0"/>
                                  </p:stCondLst>
                                  <p:childTnLst>
                                    <p:set>
                                      <p:cBhvr>
                                        <p:cTn id="61" dur="1" fill="hold">
                                          <p:stCondLst>
                                            <p:cond delay="0"/>
                                          </p:stCondLst>
                                        </p:cTn>
                                        <p:tgtEl>
                                          <p:spTgt spid="5123">
                                            <p:txEl>
                                              <p:pRg st="14" end="14"/>
                                            </p:txEl>
                                          </p:spTgt>
                                        </p:tgtEl>
                                        <p:attrNameLst>
                                          <p:attrName>style.visibility</p:attrName>
                                        </p:attrNameLst>
                                      </p:cBhvr>
                                      <p:to>
                                        <p:strVal val="visible"/>
                                      </p:to>
                                    </p:set>
                                    <p:animEffect transition="in" filter="barn(outHorizontal)">
                                      <p:cBhvr>
                                        <p:cTn id="62" dur="500"/>
                                        <p:tgtEl>
                                          <p:spTgt spid="512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980728"/>
            <a:ext cx="7272808" cy="3046988"/>
          </a:xfrm>
          <a:prstGeom prst="rect">
            <a:avLst/>
          </a:prstGeom>
          <a:noFill/>
        </p:spPr>
        <p:txBody>
          <a:bodyPr wrap="square" rtlCol="0">
            <a:spAutoFit/>
          </a:bodyPr>
          <a:lstStyle/>
          <a:p>
            <a:pPr>
              <a:spcBef>
                <a:spcPct val="50000"/>
              </a:spcBef>
            </a:pPr>
            <a:r>
              <a:rPr lang="zh-CN" altLang="en-US" sz="2400" b="1" dirty="0" smtClean="0">
                <a:solidFill>
                  <a:srgbClr val="000000"/>
                </a:solidFill>
                <a:latin typeface="Times New Roman" pitchFamily="18" charset="0"/>
                <a:cs typeface="Times New Roman" pitchFamily="18" charset="0"/>
              </a:rPr>
              <a:t>（</a:t>
            </a:r>
            <a:r>
              <a:rPr lang="en-US" altLang="zh-CN" sz="2400" b="1" dirty="0" smtClean="0">
                <a:solidFill>
                  <a:srgbClr val="000000"/>
                </a:solidFill>
                <a:latin typeface="Times New Roman" pitchFamily="18" charset="0"/>
                <a:cs typeface="Times New Roman" pitchFamily="18" charset="0"/>
              </a:rPr>
              <a:t>4</a:t>
            </a:r>
            <a:r>
              <a:rPr lang="zh-CN" altLang="en-US" sz="2400" b="1" dirty="0" smtClean="0">
                <a:solidFill>
                  <a:srgbClr val="000000"/>
                </a:solidFill>
                <a:latin typeface="Times New Roman" pitchFamily="18" charset="0"/>
                <a:cs typeface="Times New Roman" pitchFamily="18" charset="0"/>
              </a:rPr>
              <a:t>）当压力变送器安装位置不能高于最高液位时，必须安装弯管，其高度必须超过最高液位，以防止被测介质进入变送器。</a:t>
            </a:r>
          </a:p>
          <a:p>
            <a:pPr>
              <a:spcBef>
                <a:spcPct val="50000"/>
              </a:spcBef>
            </a:pPr>
            <a:r>
              <a:rPr lang="zh-CN" altLang="en-US" sz="2400" b="1" dirty="0" smtClean="0">
                <a:solidFill>
                  <a:srgbClr val="000000"/>
                </a:solidFill>
                <a:latin typeface="Times New Roman" pitchFamily="18" charset="0"/>
                <a:cs typeface="Times New Roman" pitchFamily="18" charset="0"/>
              </a:rPr>
              <a:t>（</a:t>
            </a:r>
            <a:r>
              <a:rPr lang="en-US" altLang="zh-CN" sz="2400" b="1" dirty="0" smtClean="0">
                <a:solidFill>
                  <a:srgbClr val="000000"/>
                </a:solidFill>
                <a:latin typeface="Times New Roman" pitchFamily="18" charset="0"/>
                <a:cs typeface="Times New Roman" pitchFamily="18" charset="0"/>
              </a:rPr>
              <a:t>5</a:t>
            </a:r>
            <a:r>
              <a:rPr lang="zh-CN" altLang="en-US" sz="2400" b="1" dirty="0" smtClean="0">
                <a:solidFill>
                  <a:srgbClr val="000000"/>
                </a:solidFill>
                <a:latin typeface="Times New Roman" pitchFamily="18" charset="0"/>
                <a:cs typeface="Times New Roman" pitchFamily="18" charset="0"/>
              </a:rPr>
              <a:t>）为了防止吹气嘴直径产生变化，影响测量精度，吹气源应为无尘、无油、无水的干净气源。</a:t>
            </a:r>
          </a:p>
          <a:p>
            <a:pPr>
              <a:spcBef>
                <a:spcPct val="50000"/>
              </a:spcBef>
            </a:pPr>
            <a:r>
              <a:rPr lang="zh-CN" altLang="en-US" sz="2400" b="1" dirty="0" smtClean="0">
                <a:solidFill>
                  <a:srgbClr val="000000"/>
                </a:solidFill>
                <a:latin typeface="Times New Roman" pitchFamily="18" charset="0"/>
                <a:cs typeface="Times New Roman" pitchFamily="18" charset="0"/>
              </a:rPr>
              <a:t>（</a:t>
            </a:r>
            <a:r>
              <a:rPr lang="en-US" altLang="zh-CN" sz="2400" b="1" dirty="0" smtClean="0">
                <a:solidFill>
                  <a:srgbClr val="000000"/>
                </a:solidFill>
                <a:latin typeface="Times New Roman" pitchFamily="18" charset="0"/>
                <a:cs typeface="Times New Roman" pitchFamily="18" charset="0"/>
              </a:rPr>
              <a:t>6</a:t>
            </a:r>
            <a:r>
              <a:rPr lang="zh-CN" altLang="en-US" sz="2400" b="1" dirty="0" smtClean="0">
                <a:solidFill>
                  <a:srgbClr val="000000"/>
                </a:solidFill>
                <a:latin typeface="Times New Roman" pitchFamily="18" charset="0"/>
                <a:cs typeface="Times New Roman" pitchFamily="18" charset="0"/>
              </a:rPr>
              <a:t>）吹气法不适宜测量静压力较高的密闭容器的液位。</a:t>
            </a:r>
            <a:endParaRPr lang="zh-CN" altLang="en-US" sz="2400" b="1" dirty="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sz="half" idx="1"/>
          </p:nvPr>
        </p:nvSpPr>
        <p:spPr>
          <a:xfrm>
            <a:off x="395536" y="260648"/>
            <a:ext cx="8435975" cy="2133600"/>
          </a:xfrm>
        </p:spPr>
        <p:txBody>
          <a:bodyPr>
            <a:normAutofit lnSpcReduction="10000"/>
          </a:bodyPr>
          <a:lstStyle/>
          <a:p>
            <a:pPr>
              <a:lnSpc>
                <a:spcPct val="120000"/>
              </a:lnSpc>
              <a:buNone/>
            </a:pPr>
            <a:r>
              <a:rPr lang="zh-CN" altLang="en-US" sz="2800" b="1" dirty="0" smtClean="0">
                <a:latin typeface="Times New Roman" pitchFamily="18" charset="0"/>
                <a:cs typeface="Times New Roman" pitchFamily="18" charset="0"/>
              </a:rPr>
              <a:t>例</a:t>
            </a:r>
            <a:r>
              <a:rPr lang="en-US" altLang="zh-CN" sz="2800" b="1" dirty="0" smtClean="0">
                <a:latin typeface="Times New Roman" pitchFamily="18" charset="0"/>
                <a:cs typeface="Times New Roman" pitchFamily="18" charset="0"/>
              </a:rPr>
              <a:t>1</a:t>
            </a:r>
            <a:r>
              <a:rPr lang="zh-CN" altLang="en-US" sz="2800" b="1" dirty="0">
                <a:latin typeface="Times New Roman" pitchFamily="18" charset="0"/>
                <a:cs typeface="Times New Roman" pitchFamily="18" charset="0"/>
              </a:rPr>
              <a:t>、用差压变送器测量密闭容器的液位。设被测液体的密度</a:t>
            </a:r>
            <a:r>
              <a:rPr lang="en-US" altLang="zh-CN" sz="2800" b="1" dirty="0">
                <a:solidFill>
                  <a:srgbClr val="000000"/>
                </a:solidFill>
                <a:latin typeface="Times New Roman" pitchFamily="18" charset="0"/>
                <a:cs typeface="Times New Roman" pitchFamily="18" charset="0"/>
              </a:rPr>
              <a:t>ρ</a:t>
            </a:r>
            <a:r>
              <a:rPr lang="en-US" altLang="zh-CN" sz="2800" b="1" baseline="-25000" dirty="0">
                <a:solidFill>
                  <a:srgbClr val="000000"/>
                </a:solidFill>
                <a:latin typeface="Times New Roman" pitchFamily="18" charset="0"/>
                <a:cs typeface="Times New Roman" pitchFamily="18" charset="0"/>
              </a:rPr>
              <a:t>1</a:t>
            </a:r>
            <a:r>
              <a:rPr lang="en-US" altLang="zh-CN" sz="2800" b="1" dirty="0">
                <a:solidFill>
                  <a:srgbClr val="000000"/>
                </a:solidFill>
                <a:latin typeface="Times New Roman" pitchFamily="18" charset="0"/>
                <a:cs typeface="Times New Roman" pitchFamily="18" charset="0"/>
              </a:rPr>
              <a:t>=0.8g/m</a:t>
            </a:r>
            <a:r>
              <a:rPr lang="en-US" altLang="zh-CN" sz="2800" b="1" baseline="30000" dirty="0">
                <a:solidFill>
                  <a:srgbClr val="000000"/>
                </a:solidFill>
                <a:latin typeface="Times New Roman" pitchFamily="18" charset="0"/>
                <a:cs typeface="Times New Roman" pitchFamily="18" charset="0"/>
              </a:rPr>
              <a:t>3</a:t>
            </a:r>
            <a:r>
              <a:rPr lang="zh-CN" altLang="en-US" sz="2800" b="1" dirty="0">
                <a:latin typeface="Times New Roman" pitchFamily="18" charset="0"/>
                <a:cs typeface="Times New Roman" pitchFamily="18" charset="0"/>
              </a:rPr>
              <a:t>，连通管内充满隔离液，其密度</a:t>
            </a:r>
            <a:r>
              <a:rPr lang="en-US" altLang="zh-CN" sz="2800" b="1" dirty="0">
                <a:solidFill>
                  <a:srgbClr val="000000"/>
                </a:solidFill>
                <a:latin typeface="Times New Roman" pitchFamily="18" charset="0"/>
                <a:cs typeface="Times New Roman" pitchFamily="18" charset="0"/>
              </a:rPr>
              <a:t>ρ</a:t>
            </a:r>
            <a:r>
              <a:rPr lang="en-US" altLang="zh-CN" sz="2800" b="1" baseline="-25000" dirty="0">
                <a:solidFill>
                  <a:srgbClr val="000000"/>
                </a:solidFill>
                <a:latin typeface="Times New Roman" pitchFamily="18" charset="0"/>
                <a:cs typeface="Times New Roman" pitchFamily="18" charset="0"/>
              </a:rPr>
              <a:t>2</a:t>
            </a:r>
            <a:r>
              <a:rPr lang="en-US" altLang="zh-CN" sz="2800" b="1" dirty="0">
                <a:solidFill>
                  <a:srgbClr val="000000"/>
                </a:solidFill>
                <a:latin typeface="Times New Roman" pitchFamily="18" charset="0"/>
                <a:cs typeface="Times New Roman" pitchFamily="18" charset="0"/>
              </a:rPr>
              <a:t>=0.9g/m</a:t>
            </a:r>
            <a:r>
              <a:rPr lang="en-US" altLang="zh-CN" sz="2800" b="1" baseline="30000" dirty="0">
                <a:solidFill>
                  <a:srgbClr val="000000"/>
                </a:solidFill>
                <a:latin typeface="Times New Roman" pitchFamily="18" charset="0"/>
                <a:cs typeface="Times New Roman" pitchFamily="18" charset="0"/>
              </a:rPr>
              <a:t>3</a:t>
            </a:r>
            <a:r>
              <a:rPr lang="zh-CN" altLang="en-US" sz="2800" b="1" dirty="0">
                <a:latin typeface="Times New Roman" pitchFamily="18" charset="0"/>
                <a:cs typeface="Times New Roman" pitchFamily="18" charset="0"/>
              </a:rPr>
              <a:t>；设液位变化范围为</a:t>
            </a:r>
            <a:r>
              <a:rPr lang="en-US" altLang="zh-CN" sz="2800" b="1" dirty="0">
                <a:solidFill>
                  <a:srgbClr val="000000"/>
                </a:solidFill>
                <a:latin typeface="Times New Roman" pitchFamily="18" charset="0"/>
                <a:cs typeface="Times New Roman" pitchFamily="18" charset="0"/>
              </a:rPr>
              <a:t>1250mm</a:t>
            </a:r>
            <a:r>
              <a:rPr lang="zh-CN" altLang="en-US" sz="2800" b="1" dirty="0">
                <a:latin typeface="Times New Roman" pitchFamily="18" charset="0"/>
                <a:cs typeface="Times New Roman" pitchFamily="18" charset="0"/>
              </a:rPr>
              <a:t>，</a:t>
            </a:r>
            <a:r>
              <a:rPr lang="en-US" altLang="zh-CN" sz="2800" b="1" dirty="0">
                <a:solidFill>
                  <a:srgbClr val="000000"/>
                </a:solidFill>
                <a:latin typeface="Times New Roman" pitchFamily="18" charset="0"/>
                <a:cs typeface="Times New Roman" pitchFamily="18" charset="0"/>
              </a:rPr>
              <a:t>h</a:t>
            </a:r>
            <a:r>
              <a:rPr lang="en-US" altLang="zh-CN" sz="2800" b="1" baseline="-25000" dirty="0">
                <a:solidFill>
                  <a:srgbClr val="000000"/>
                </a:solidFill>
                <a:latin typeface="Times New Roman" pitchFamily="18" charset="0"/>
                <a:cs typeface="Times New Roman" pitchFamily="18" charset="0"/>
              </a:rPr>
              <a:t>1</a:t>
            </a:r>
            <a:r>
              <a:rPr lang="en-US" altLang="zh-CN" sz="2800" b="1" dirty="0">
                <a:solidFill>
                  <a:srgbClr val="000000"/>
                </a:solidFill>
                <a:latin typeface="Times New Roman" pitchFamily="18" charset="0"/>
                <a:cs typeface="Times New Roman" pitchFamily="18" charset="0"/>
              </a:rPr>
              <a:t>=50mm</a:t>
            </a:r>
            <a:r>
              <a:rPr lang="zh-CN" altLang="en-US" sz="2800" b="1" dirty="0">
                <a:latin typeface="Times New Roman" pitchFamily="18" charset="0"/>
                <a:cs typeface="Times New Roman" pitchFamily="18" charset="0"/>
              </a:rPr>
              <a:t>，</a:t>
            </a:r>
            <a:r>
              <a:rPr lang="en-US" altLang="zh-CN" sz="2800" b="1" dirty="0">
                <a:solidFill>
                  <a:srgbClr val="000000"/>
                </a:solidFill>
                <a:latin typeface="Times New Roman" pitchFamily="18" charset="0"/>
                <a:cs typeface="Times New Roman" pitchFamily="18" charset="0"/>
              </a:rPr>
              <a:t>h</a:t>
            </a:r>
            <a:r>
              <a:rPr lang="en-US" altLang="zh-CN" sz="2800" b="1" baseline="-25000" dirty="0">
                <a:solidFill>
                  <a:srgbClr val="000000"/>
                </a:solidFill>
                <a:latin typeface="Times New Roman" pitchFamily="18" charset="0"/>
                <a:cs typeface="Times New Roman" pitchFamily="18" charset="0"/>
              </a:rPr>
              <a:t>2</a:t>
            </a:r>
            <a:r>
              <a:rPr lang="en-US" altLang="zh-CN" sz="2800" b="1" dirty="0">
                <a:solidFill>
                  <a:srgbClr val="000000"/>
                </a:solidFill>
                <a:latin typeface="Times New Roman" pitchFamily="18" charset="0"/>
                <a:cs typeface="Times New Roman" pitchFamily="18" charset="0"/>
              </a:rPr>
              <a:t>=2000mm</a:t>
            </a:r>
            <a:r>
              <a:rPr lang="zh-CN" altLang="en-US" sz="2800" b="1" dirty="0">
                <a:latin typeface="Times New Roman" pitchFamily="18" charset="0"/>
                <a:cs typeface="Times New Roman" pitchFamily="18" charset="0"/>
              </a:rPr>
              <a:t>。</a:t>
            </a:r>
          </a:p>
        </p:txBody>
      </p:sp>
      <p:sp>
        <p:nvSpPr>
          <p:cNvPr id="18437" name="Rectangle 5"/>
          <p:cNvSpPr>
            <a:spLocks noRot="1" noChangeArrowheads="1"/>
          </p:cNvSpPr>
          <p:nvPr/>
        </p:nvSpPr>
        <p:spPr bwMode="auto">
          <a:xfrm>
            <a:off x="323528" y="2204864"/>
            <a:ext cx="3886200" cy="3581400"/>
          </a:xfrm>
          <a:prstGeom prst="rect">
            <a:avLst/>
          </a:prstGeom>
          <a:noFill/>
          <a:ln w="9525">
            <a:noFill/>
            <a:miter lim="800000"/>
            <a:headEnd/>
            <a:tailEnd/>
          </a:ln>
          <a:effectLst/>
        </p:spPr>
        <p:txBody>
          <a:bodyPr/>
          <a:lstStyle/>
          <a:p>
            <a:pPr marL="342900" indent="-342900">
              <a:lnSpc>
                <a:spcPct val="120000"/>
              </a:lnSpc>
              <a:spcBef>
                <a:spcPct val="20000"/>
              </a:spcBef>
              <a:buClr>
                <a:schemeClr val="hlink"/>
              </a:buClr>
              <a:buSzPct val="70000"/>
            </a:pPr>
            <a:r>
              <a:rPr lang="zh-CN" altLang="en-US" sz="2400" b="1" dirty="0" smtClean="0"/>
              <a:t>   （</a:t>
            </a:r>
            <a:r>
              <a:rPr lang="en-US" altLang="zh-CN" sz="2400" b="1" dirty="0"/>
              <a:t>1</a:t>
            </a:r>
            <a:r>
              <a:rPr lang="zh-CN" altLang="en-US" sz="2400" b="1" dirty="0"/>
              <a:t>）差压变送器的零点要进行正迁移还是负迁移</a:t>
            </a:r>
            <a:r>
              <a:rPr lang="zh-CN" altLang="en-US" sz="2400" b="1" dirty="0" smtClean="0"/>
              <a:t>？</a:t>
            </a:r>
            <a:endParaRPr lang="en-US" altLang="zh-CN" sz="2400" b="1" dirty="0" smtClean="0"/>
          </a:p>
          <a:p>
            <a:pPr marL="342900" indent="-342900">
              <a:lnSpc>
                <a:spcPct val="120000"/>
              </a:lnSpc>
              <a:spcBef>
                <a:spcPct val="20000"/>
              </a:spcBef>
              <a:buClr>
                <a:schemeClr val="hlink"/>
              </a:buClr>
              <a:buSzPct val="70000"/>
            </a:pPr>
            <a:r>
              <a:rPr lang="en-US" altLang="zh-CN" sz="2400" b="1" dirty="0" smtClean="0"/>
              <a:t>    </a:t>
            </a:r>
            <a:r>
              <a:rPr lang="zh-CN" altLang="en-US" sz="2400" b="1" dirty="0" smtClean="0"/>
              <a:t>（</a:t>
            </a:r>
            <a:r>
              <a:rPr lang="en-US" altLang="zh-CN" sz="2400" b="1" dirty="0"/>
              <a:t>2</a:t>
            </a:r>
            <a:r>
              <a:rPr lang="zh-CN" altLang="en-US" sz="2400" b="1" dirty="0"/>
              <a:t>）变送器的量程应选择多大</a:t>
            </a:r>
            <a:r>
              <a:rPr lang="zh-CN" altLang="en-US" sz="2400" b="1" dirty="0" smtClean="0"/>
              <a:t>？</a:t>
            </a:r>
            <a:endParaRPr lang="en-US" altLang="zh-CN" sz="2400" b="1" dirty="0" smtClean="0"/>
          </a:p>
          <a:p>
            <a:pPr marL="342900" indent="-342900">
              <a:lnSpc>
                <a:spcPct val="120000"/>
              </a:lnSpc>
              <a:spcBef>
                <a:spcPct val="20000"/>
              </a:spcBef>
              <a:buClr>
                <a:schemeClr val="hlink"/>
              </a:buClr>
              <a:buSzPct val="70000"/>
            </a:pPr>
            <a:r>
              <a:rPr lang="en-US" altLang="zh-CN" sz="2400" b="1" dirty="0" smtClean="0"/>
              <a:t>    </a:t>
            </a:r>
            <a:r>
              <a:rPr lang="zh-CN" altLang="en-US" sz="2400" b="1" dirty="0" smtClean="0"/>
              <a:t>（</a:t>
            </a:r>
            <a:r>
              <a:rPr lang="en-US" altLang="zh-CN" sz="2400" b="1" dirty="0"/>
              <a:t>3</a:t>
            </a:r>
            <a:r>
              <a:rPr lang="zh-CN" altLang="en-US" sz="2400" b="1" dirty="0"/>
              <a:t>）零点迁移后测量上、下限各是多少？</a:t>
            </a:r>
          </a:p>
        </p:txBody>
      </p:sp>
      <p:pic>
        <p:nvPicPr>
          <p:cNvPr id="7" name="Picture 4"/>
          <p:cNvPicPr>
            <a:picLocks noChangeAspect="1" noChangeArrowheads="1"/>
          </p:cNvPicPr>
          <p:nvPr/>
        </p:nvPicPr>
        <p:blipFill>
          <a:blip r:embed="rId2" cstate="print"/>
          <a:srcRect/>
          <a:stretch>
            <a:fillRect/>
          </a:stretch>
        </p:blipFill>
        <p:spPr bwMode="auto">
          <a:xfrm>
            <a:off x="4139952" y="2204864"/>
            <a:ext cx="4441994" cy="3384376"/>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467544" y="548680"/>
            <a:ext cx="8065268" cy="4608512"/>
          </a:xfrm>
          <a:noFill/>
        </p:spPr>
        <p:txBody>
          <a:bodyPr>
            <a:normAutofit lnSpcReduction="10000"/>
          </a:bodyPr>
          <a:lstStyle/>
          <a:p>
            <a:pPr>
              <a:lnSpc>
                <a:spcPct val="120000"/>
              </a:lnSpc>
              <a:buNone/>
            </a:pPr>
            <a:r>
              <a:rPr lang="zh-CN" altLang="en-US" sz="2800" b="1" dirty="0">
                <a:latin typeface="Times New Roman" pitchFamily="18" charset="0"/>
                <a:cs typeface="Times New Roman" pitchFamily="18" charset="0"/>
              </a:rPr>
              <a:t>解：   </a:t>
            </a:r>
            <a:r>
              <a:rPr lang="en-US" altLang="zh-CN" sz="2800" b="1" dirty="0">
                <a:solidFill>
                  <a:srgbClr val="000000"/>
                </a:solidFill>
                <a:latin typeface="Times New Roman" pitchFamily="18" charset="0"/>
                <a:cs typeface="Times New Roman" pitchFamily="18" charset="0"/>
              </a:rPr>
              <a:t>P</a:t>
            </a:r>
            <a:r>
              <a:rPr lang="en-US" altLang="zh-CN" sz="2800" b="1" baseline="-25000" dirty="0">
                <a:solidFill>
                  <a:srgbClr val="000000"/>
                </a:solidFill>
                <a:latin typeface="Times New Roman" pitchFamily="18" charset="0"/>
                <a:cs typeface="Times New Roman" pitchFamily="18" charset="0"/>
              </a:rPr>
              <a:t>1  </a:t>
            </a:r>
            <a:r>
              <a:rPr lang="en-US" altLang="zh-CN" sz="2800" b="1" dirty="0">
                <a:solidFill>
                  <a:srgbClr val="000000"/>
                </a:solidFill>
                <a:latin typeface="Times New Roman" pitchFamily="18" charset="0"/>
                <a:cs typeface="Times New Roman" pitchFamily="18" charset="0"/>
              </a:rPr>
              <a:t>= (</a:t>
            </a:r>
            <a:r>
              <a:rPr lang="en-US" altLang="zh-CN" sz="2800" b="1" i="1" dirty="0">
                <a:solidFill>
                  <a:srgbClr val="000000"/>
                </a:solidFill>
                <a:latin typeface="Times New Roman" pitchFamily="18" charset="0"/>
                <a:cs typeface="Times New Roman" pitchFamily="18" charset="0"/>
              </a:rPr>
              <a:t>H</a:t>
            </a:r>
            <a:r>
              <a:rPr lang="en-US" altLang="zh-CN" sz="2800" b="1" dirty="0">
                <a:solidFill>
                  <a:srgbClr val="000000"/>
                </a:solidFill>
                <a:latin typeface="Times New Roman" pitchFamily="18" charset="0"/>
                <a:cs typeface="Times New Roman" pitchFamily="18" charset="0"/>
              </a:rPr>
              <a:t>+</a:t>
            </a:r>
            <a:r>
              <a:rPr lang="en-US" altLang="zh-CN" sz="2800" b="1" i="1" dirty="0">
                <a:solidFill>
                  <a:srgbClr val="000000"/>
                </a:solidFill>
                <a:latin typeface="Times New Roman" pitchFamily="18" charset="0"/>
                <a:cs typeface="Times New Roman" pitchFamily="18" charset="0"/>
              </a:rPr>
              <a:t>h</a:t>
            </a:r>
            <a:r>
              <a:rPr lang="en-US" altLang="zh-CN" sz="2800" b="1" baseline="-25000" dirty="0">
                <a:solidFill>
                  <a:srgbClr val="000000"/>
                </a:solidFill>
                <a:latin typeface="Times New Roman" pitchFamily="18" charset="0"/>
                <a:cs typeface="Times New Roman" pitchFamily="18" charset="0"/>
              </a:rPr>
              <a:t>1</a:t>
            </a:r>
            <a:r>
              <a:rPr lang="en-US" altLang="zh-CN" sz="2800" b="1" dirty="0">
                <a:solidFill>
                  <a:srgbClr val="000000"/>
                </a:solidFill>
                <a:latin typeface="Times New Roman" pitchFamily="18" charset="0"/>
                <a:cs typeface="Times New Roman" pitchFamily="18" charset="0"/>
              </a:rPr>
              <a:t>)</a:t>
            </a:r>
            <a:r>
              <a:rPr lang="en-US" altLang="zh-CN" sz="2800" b="1" i="1" dirty="0">
                <a:solidFill>
                  <a:srgbClr val="000000"/>
                </a:solidFill>
                <a:latin typeface="Times New Roman" pitchFamily="18" charset="0"/>
                <a:cs typeface="Times New Roman" pitchFamily="18" charset="0"/>
              </a:rPr>
              <a:t>ρ</a:t>
            </a:r>
            <a:r>
              <a:rPr lang="en-US" altLang="zh-CN" sz="2800" b="1" baseline="-25000" dirty="0">
                <a:solidFill>
                  <a:srgbClr val="000000"/>
                </a:solidFill>
                <a:latin typeface="Times New Roman" pitchFamily="18" charset="0"/>
                <a:cs typeface="Times New Roman" pitchFamily="18" charset="0"/>
              </a:rPr>
              <a:t>1</a:t>
            </a:r>
            <a:r>
              <a:rPr lang="en-US" altLang="zh-CN" sz="2800" b="1" i="1" dirty="0">
                <a:solidFill>
                  <a:srgbClr val="000000"/>
                </a:solidFill>
                <a:latin typeface="Times New Roman" pitchFamily="18" charset="0"/>
                <a:cs typeface="Times New Roman" pitchFamily="18" charset="0"/>
              </a:rPr>
              <a:t>g</a:t>
            </a:r>
            <a:r>
              <a:rPr lang="en-US" altLang="zh-CN" sz="2800" b="1" dirty="0">
                <a:solidFill>
                  <a:srgbClr val="000000"/>
                </a:solidFill>
                <a:latin typeface="Times New Roman" pitchFamily="18" charset="0"/>
                <a:cs typeface="Times New Roman" pitchFamily="18" charset="0"/>
              </a:rPr>
              <a:t>      P</a:t>
            </a:r>
            <a:r>
              <a:rPr lang="en-US" altLang="zh-CN" sz="2800" b="1" baseline="-25000" dirty="0">
                <a:solidFill>
                  <a:srgbClr val="000000"/>
                </a:solidFill>
                <a:latin typeface="Times New Roman" pitchFamily="18" charset="0"/>
                <a:cs typeface="Times New Roman" pitchFamily="18" charset="0"/>
              </a:rPr>
              <a:t>2 </a:t>
            </a:r>
            <a:r>
              <a:rPr lang="en-US" altLang="zh-CN" sz="2800" b="1" dirty="0">
                <a:solidFill>
                  <a:srgbClr val="000000"/>
                </a:solidFill>
                <a:latin typeface="Times New Roman" pitchFamily="18" charset="0"/>
                <a:cs typeface="Times New Roman" pitchFamily="18" charset="0"/>
              </a:rPr>
              <a:t>= </a:t>
            </a:r>
            <a:r>
              <a:rPr lang="en-US" altLang="zh-CN" sz="2800" b="1" i="1" dirty="0">
                <a:solidFill>
                  <a:srgbClr val="000000"/>
                </a:solidFill>
                <a:latin typeface="Times New Roman" pitchFamily="18" charset="0"/>
                <a:cs typeface="Times New Roman" pitchFamily="18" charset="0"/>
              </a:rPr>
              <a:t>h</a:t>
            </a:r>
            <a:r>
              <a:rPr lang="en-US" altLang="zh-CN" sz="2800" b="1" baseline="-25000" dirty="0">
                <a:solidFill>
                  <a:srgbClr val="000000"/>
                </a:solidFill>
                <a:latin typeface="Times New Roman" pitchFamily="18" charset="0"/>
                <a:cs typeface="Times New Roman" pitchFamily="18" charset="0"/>
              </a:rPr>
              <a:t>2</a:t>
            </a:r>
            <a:r>
              <a:rPr lang="en-US" altLang="zh-CN" sz="2800" b="1" i="1" dirty="0">
                <a:solidFill>
                  <a:srgbClr val="000000"/>
                </a:solidFill>
                <a:latin typeface="Times New Roman" pitchFamily="18" charset="0"/>
                <a:cs typeface="Times New Roman" pitchFamily="18" charset="0"/>
              </a:rPr>
              <a:t>ρ</a:t>
            </a:r>
            <a:r>
              <a:rPr lang="en-US" altLang="zh-CN" sz="2800" b="1" baseline="-25000" dirty="0">
                <a:solidFill>
                  <a:srgbClr val="000000"/>
                </a:solidFill>
                <a:latin typeface="Times New Roman" pitchFamily="18" charset="0"/>
                <a:cs typeface="Times New Roman" pitchFamily="18" charset="0"/>
              </a:rPr>
              <a:t>2</a:t>
            </a:r>
            <a:r>
              <a:rPr lang="en-US" altLang="zh-CN" sz="2800" b="1" i="1" dirty="0">
                <a:solidFill>
                  <a:srgbClr val="000000"/>
                </a:solidFill>
                <a:latin typeface="Times New Roman" pitchFamily="18" charset="0"/>
                <a:cs typeface="Times New Roman" pitchFamily="18" charset="0"/>
              </a:rPr>
              <a:t>g</a:t>
            </a:r>
          </a:p>
          <a:p>
            <a:pPr>
              <a:lnSpc>
                <a:spcPct val="120000"/>
              </a:lnSpc>
              <a:buFont typeface="Wingdings" pitchFamily="2" charset="2"/>
              <a:buNone/>
            </a:pPr>
            <a:r>
              <a:rPr lang="en-US" altLang="zh-CN" sz="2800" b="1" dirty="0">
                <a:solidFill>
                  <a:srgbClr val="000000"/>
                </a:solidFill>
                <a:latin typeface="Times New Roman" pitchFamily="18" charset="0"/>
                <a:cs typeface="Times New Roman" pitchFamily="18" charset="0"/>
              </a:rPr>
              <a:t>            ΔP = P</a:t>
            </a:r>
            <a:r>
              <a:rPr lang="en-US" altLang="zh-CN" sz="2800" b="1" baseline="-25000" dirty="0">
                <a:solidFill>
                  <a:srgbClr val="000000"/>
                </a:solidFill>
                <a:latin typeface="Times New Roman" pitchFamily="18" charset="0"/>
                <a:cs typeface="Times New Roman" pitchFamily="18" charset="0"/>
              </a:rPr>
              <a:t>1</a:t>
            </a:r>
            <a:r>
              <a:rPr lang="en-US" altLang="zh-CN" sz="2800" b="1" dirty="0">
                <a:solidFill>
                  <a:srgbClr val="000000"/>
                </a:solidFill>
                <a:latin typeface="Times New Roman" pitchFamily="18" charset="0"/>
                <a:cs typeface="Times New Roman" pitchFamily="18" charset="0"/>
              </a:rPr>
              <a:t>-P</a:t>
            </a:r>
            <a:r>
              <a:rPr lang="en-US" altLang="zh-CN" sz="2800" b="1" baseline="-25000" dirty="0">
                <a:solidFill>
                  <a:srgbClr val="000000"/>
                </a:solidFill>
                <a:latin typeface="Times New Roman" pitchFamily="18" charset="0"/>
                <a:cs typeface="Times New Roman" pitchFamily="18" charset="0"/>
              </a:rPr>
              <a:t>2  </a:t>
            </a:r>
            <a:r>
              <a:rPr lang="en-US" altLang="zh-CN" sz="2800" b="1" dirty="0">
                <a:solidFill>
                  <a:srgbClr val="000000"/>
                </a:solidFill>
                <a:latin typeface="Times New Roman" pitchFamily="18" charset="0"/>
                <a:cs typeface="Times New Roman" pitchFamily="18" charset="0"/>
              </a:rPr>
              <a:t>= </a:t>
            </a:r>
            <a:r>
              <a:rPr lang="en-US" altLang="zh-CN" sz="2800" b="1" i="1" dirty="0">
                <a:solidFill>
                  <a:srgbClr val="000000"/>
                </a:solidFill>
                <a:latin typeface="Times New Roman" pitchFamily="18" charset="0"/>
                <a:cs typeface="Times New Roman" pitchFamily="18" charset="0"/>
              </a:rPr>
              <a:t>H ρ</a:t>
            </a:r>
            <a:r>
              <a:rPr lang="en-US" altLang="zh-CN" sz="2800" b="1" baseline="-25000" dirty="0">
                <a:solidFill>
                  <a:srgbClr val="000000"/>
                </a:solidFill>
                <a:latin typeface="Times New Roman" pitchFamily="18" charset="0"/>
                <a:cs typeface="Times New Roman" pitchFamily="18" charset="0"/>
              </a:rPr>
              <a:t>1</a:t>
            </a:r>
            <a:r>
              <a:rPr lang="en-US" altLang="zh-CN" sz="2800" b="1" i="1" dirty="0">
                <a:solidFill>
                  <a:srgbClr val="000000"/>
                </a:solidFill>
                <a:latin typeface="Times New Roman" pitchFamily="18" charset="0"/>
                <a:cs typeface="Times New Roman" pitchFamily="18" charset="0"/>
              </a:rPr>
              <a:t>g-</a:t>
            </a:r>
            <a:r>
              <a:rPr lang="en-US" altLang="zh-CN" sz="2800" b="1" dirty="0">
                <a:solidFill>
                  <a:srgbClr val="000000"/>
                </a:solidFill>
                <a:latin typeface="Times New Roman" pitchFamily="18" charset="0"/>
                <a:cs typeface="Times New Roman" pitchFamily="18" charset="0"/>
              </a:rPr>
              <a:t>(</a:t>
            </a:r>
            <a:r>
              <a:rPr lang="en-US" altLang="zh-CN" sz="2800" b="1" i="1" dirty="0">
                <a:solidFill>
                  <a:srgbClr val="000000"/>
                </a:solidFill>
                <a:latin typeface="Times New Roman" pitchFamily="18" charset="0"/>
                <a:cs typeface="Times New Roman" pitchFamily="18" charset="0"/>
              </a:rPr>
              <a:t>h</a:t>
            </a:r>
            <a:r>
              <a:rPr lang="en-US" altLang="zh-CN" sz="2800" b="1" baseline="-25000" dirty="0">
                <a:solidFill>
                  <a:srgbClr val="000000"/>
                </a:solidFill>
                <a:latin typeface="Times New Roman" pitchFamily="18" charset="0"/>
                <a:cs typeface="Times New Roman" pitchFamily="18" charset="0"/>
              </a:rPr>
              <a:t>2</a:t>
            </a:r>
            <a:r>
              <a:rPr lang="en-US" altLang="zh-CN" sz="2800" b="1" i="1" dirty="0">
                <a:solidFill>
                  <a:srgbClr val="000000"/>
                </a:solidFill>
                <a:latin typeface="Times New Roman" pitchFamily="18" charset="0"/>
                <a:cs typeface="Times New Roman" pitchFamily="18" charset="0"/>
              </a:rPr>
              <a:t> ρ</a:t>
            </a:r>
            <a:r>
              <a:rPr lang="en-US" altLang="zh-CN" sz="2800" b="1" baseline="-25000" dirty="0">
                <a:solidFill>
                  <a:srgbClr val="000000"/>
                </a:solidFill>
                <a:latin typeface="Times New Roman" pitchFamily="18" charset="0"/>
                <a:cs typeface="Times New Roman" pitchFamily="18" charset="0"/>
              </a:rPr>
              <a:t>2</a:t>
            </a:r>
            <a:r>
              <a:rPr lang="en-US" altLang="zh-CN" sz="2800" b="1" i="1" dirty="0">
                <a:solidFill>
                  <a:srgbClr val="000000"/>
                </a:solidFill>
                <a:latin typeface="Times New Roman" pitchFamily="18" charset="0"/>
                <a:cs typeface="Times New Roman" pitchFamily="18" charset="0"/>
              </a:rPr>
              <a:t>g-h</a:t>
            </a:r>
            <a:r>
              <a:rPr lang="en-US" altLang="zh-CN" sz="2800" b="1" baseline="-25000" dirty="0">
                <a:solidFill>
                  <a:srgbClr val="000000"/>
                </a:solidFill>
                <a:latin typeface="Times New Roman" pitchFamily="18" charset="0"/>
                <a:cs typeface="Times New Roman" pitchFamily="18" charset="0"/>
              </a:rPr>
              <a:t>1</a:t>
            </a:r>
            <a:r>
              <a:rPr lang="en-US" altLang="zh-CN" sz="2800" b="1" i="1" dirty="0">
                <a:solidFill>
                  <a:srgbClr val="000000"/>
                </a:solidFill>
                <a:latin typeface="Times New Roman" pitchFamily="18" charset="0"/>
                <a:cs typeface="Times New Roman" pitchFamily="18" charset="0"/>
              </a:rPr>
              <a:t> ρ</a:t>
            </a:r>
            <a:r>
              <a:rPr lang="en-US" altLang="zh-CN" sz="2800" b="1" baseline="-25000" dirty="0">
                <a:solidFill>
                  <a:srgbClr val="000000"/>
                </a:solidFill>
                <a:latin typeface="Times New Roman" pitchFamily="18" charset="0"/>
                <a:cs typeface="Times New Roman" pitchFamily="18" charset="0"/>
              </a:rPr>
              <a:t>1</a:t>
            </a:r>
            <a:r>
              <a:rPr lang="en-US" altLang="zh-CN" sz="2800" b="1" i="1" dirty="0">
                <a:solidFill>
                  <a:srgbClr val="000000"/>
                </a:solidFill>
                <a:latin typeface="Times New Roman" pitchFamily="18" charset="0"/>
                <a:cs typeface="Times New Roman" pitchFamily="18" charset="0"/>
              </a:rPr>
              <a:t>g</a:t>
            </a:r>
            <a:r>
              <a:rPr lang="en-US" altLang="zh-CN" sz="2800" b="1" dirty="0">
                <a:solidFill>
                  <a:srgbClr val="000000"/>
                </a:solidFill>
                <a:latin typeface="Times New Roman" pitchFamily="18" charset="0"/>
                <a:cs typeface="Times New Roman" pitchFamily="18" charset="0"/>
              </a:rPr>
              <a:t>)</a:t>
            </a:r>
          </a:p>
          <a:p>
            <a:pPr>
              <a:lnSpc>
                <a:spcPct val="120000"/>
              </a:lnSpc>
              <a:buFont typeface="Wingdings" pitchFamily="2" charset="2"/>
              <a:buNone/>
            </a:pPr>
            <a:r>
              <a:rPr lang="en-US" altLang="zh-CN" sz="2800" b="1" dirty="0">
                <a:solidFill>
                  <a:srgbClr val="000000"/>
                </a:solidFill>
                <a:latin typeface="Times New Roman" pitchFamily="18" charset="0"/>
                <a:cs typeface="Times New Roman" pitchFamily="18" charset="0"/>
              </a:rPr>
              <a:t>                                = </a:t>
            </a:r>
            <a:r>
              <a:rPr lang="en-US" altLang="zh-CN" sz="2800" b="1" i="1" dirty="0">
                <a:solidFill>
                  <a:srgbClr val="000000"/>
                </a:solidFill>
                <a:latin typeface="Times New Roman" pitchFamily="18" charset="0"/>
                <a:cs typeface="Times New Roman" pitchFamily="18" charset="0"/>
              </a:rPr>
              <a:t>H ρ</a:t>
            </a:r>
            <a:r>
              <a:rPr lang="en-US" altLang="zh-CN" sz="2800" b="1" baseline="-25000" dirty="0">
                <a:solidFill>
                  <a:srgbClr val="000000"/>
                </a:solidFill>
                <a:latin typeface="Times New Roman" pitchFamily="18" charset="0"/>
                <a:cs typeface="Times New Roman" pitchFamily="18" charset="0"/>
              </a:rPr>
              <a:t>1</a:t>
            </a:r>
            <a:r>
              <a:rPr lang="en-US" altLang="zh-CN" sz="2800" b="1" i="1" dirty="0">
                <a:solidFill>
                  <a:srgbClr val="000000"/>
                </a:solidFill>
                <a:latin typeface="Times New Roman" pitchFamily="18" charset="0"/>
                <a:cs typeface="Times New Roman" pitchFamily="18" charset="0"/>
              </a:rPr>
              <a:t>g+Z</a:t>
            </a:r>
            <a:r>
              <a:rPr lang="en-US" altLang="zh-CN" sz="2800" b="1" baseline="-25000" dirty="0">
                <a:solidFill>
                  <a:srgbClr val="000000"/>
                </a:solidFill>
                <a:latin typeface="Times New Roman" pitchFamily="18" charset="0"/>
                <a:cs typeface="Times New Roman" pitchFamily="18" charset="0"/>
              </a:rPr>
              <a:t>0</a:t>
            </a:r>
          </a:p>
          <a:p>
            <a:pPr>
              <a:lnSpc>
                <a:spcPct val="120000"/>
              </a:lnSpc>
              <a:buFont typeface="Wingdings" pitchFamily="2" charset="2"/>
              <a:buNone/>
            </a:pPr>
            <a:r>
              <a:rPr lang="en-US" altLang="zh-CN" sz="2800" b="1" baseline="-25000"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1</a:t>
            </a:r>
            <a:r>
              <a:rPr lang="zh-CN" altLang="en-US" sz="2800" b="1" dirty="0">
                <a:latin typeface="Times New Roman" pitchFamily="18" charset="0"/>
                <a:cs typeface="Times New Roman" pitchFamily="18" charset="0"/>
              </a:rPr>
              <a:t>）零点负迁移</a:t>
            </a:r>
          </a:p>
          <a:p>
            <a:pPr>
              <a:lnSpc>
                <a:spcPct val="120000"/>
              </a:lnSpc>
              <a:buFont typeface="Wingdings" pitchFamily="2" charset="2"/>
              <a:buNone/>
            </a:pPr>
            <a:r>
              <a:rPr lang="zh-CN" altLang="en-US" sz="2800" b="1" dirty="0">
                <a:latin typeface="Times New Roman" pitchFamily="18" charset="0"/>
                <a:cs typeface="Times New Roman" pitchFamily="18" charset="0"/>
              </a:rPr>
              <a:t>  </a:t>
            </a:r>
            <a:r>
              <a:rPr lang="en-US" altLang="zh-CN" sz="2800" b="1" dirty="0">
                <a:solidFill>
                  <a:srgbClr val="000000"/>
                </a:solidFill>
                <a:latin typeface="Times New Roman" pitchFamily="18" charset="0"/>
                <a:cs typeface="Times New Roman" pitchFamily="18" charset="0"/>
              </a:rPr>
              <a:t>Z</a:t>
            </a:r>
            <a:r>
              <a:rPr lang="en-US" altLang="zh-CN" sz="2800" b="1" baseline="-25000" dirty="0">
                <a:solidFill>
                  <a:srgbClr val="000000"/>
                </a:solidFill>
                <a:latin typeface="Times New Roman" pitchFamily="18" charset="0"/>
                <a:cs typeface="Times New Roman" pitchFamily="18" charset="0"/>
              </a:rPr>
              <a:t>0</a:t>
            </a:r>
            <a:r>
              <a:rPr lang="en-US" altLang="zh-CN" sz="2800" b="1" dirty="0" smtClean="0">
                <a:solidFill>
                  <a:srgbClr val="000000"/>
                </a:solidFill>
                <a:latin typeface="Times New Roman" pitchFamily="18" charset="0"/>
                <a:cs typeface="Times New Roman" pitchFamily="18" charset="0"/>
              </a:rPr>
              <a:t>=  -(</a:t>
            </a:r>
            <a:r>
              <a:rPr lang="en-US" altLang="zh-CN" sz="2800" b="1" dirty="0">
                <a:solidFill>
                  <a:srgbClr val="000000"/>
                </a:solidFill>
                <a:latin typeface="Times New Roman" pitchFamily="18" charset="0"/>
                <a:cs typeface="Times New Roman" pitchFamily="18" charset="0"/>
              </a:rPr>
              <a:t>2×900 -0.05 ×800)×10/10</a:t>
            </a:r>
            <a:r>
              <a:rPr lang="en-US" altLang="zh-CN" sz="2800" b="1" baseline="30000" dirty="0">
                <a:solidFill>
                  <a:srgbClr val="000000"/>
                </a:solidFill>
                <a:latin typeface="Times New Roman" pitchFamily="18" charset="0"/>
                <a:cs typeface="Times New Roman" pitchFamily="18" charset="0"/>
              </a:rPr>
              <a:t>3</a:t>
            </a:r>
            <a:r>
              <a:rPr lang="en-US" altLang="zh-CN" sz="2800" b="1" dirty="0">
                <a:solidFill>
                  <a:srgbClr val="000000"/>
                </a:solidFill>
                <a:latin typeface="Times New Roman" pitchFamily="18" charset="0"/>
                <a:cs typeface="Times New Roman" pitchFamily="18" charset="0"/>
              </a:rPr>
              <a:t> </a:t>
            </a:r>
            <a:r>
              <a:rPr lang="en-US" altLang="zh-CN" sz="2800" b="1" dirty="0" smtClean="0">
                <a:solidFill>
                  <a:srgbClr val="000000"/>
                </a:solidFill>
                <a:latin typeface="Times New Roman" pitchFamily="18" charset="0"/>
                <a:cs typeface="Times New Roman" pitchFamily="18" charset="0"/>
              </a:rPr>
              <a:t>=  -</a:t>
            </a:r>
            <a:r>
              <a:rPr lang="en-US" altLang="zh-CN" sz="2800" b="1" dirty="0">
                <a:solidFill>
                  <a:srgbClr val="000000"/>
                </a:solidFill>
                <a:latin typeface="Times New Roman" pitchFamily="18" charset="0"/>
                <a:cs typeface="Times New Roman" pitchFamily="18" charset="0"/>
              </a:rPr>
              <a:t>17.6kPa</a:t>
            </a:r>
          </a:p>
          <a:p>
            <a:pPr>
              <a:lnSpc>
                <a:spcPct val="120000"/>
              </a:lnSpc>
              <a:buFont typeface="Wingdings" pitchFamily="2" charset="2"/>
              <a:buNone/>
            </a:pPr>
            <a:r>
              <a:rPr lang="en-US" altLang="zh-CN" sz="2800" b="1" baseline="-25000"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2</a:t>
            </a:r>
            <a:r>
              <a:rPr lang="zh-CN" altLang="en-US" sz="2800" b="1" dirty="0">
                <a:latin typeface="Times New Roman" pitchFamily="18" charset="0"/>
                <a:cs typeface="Times New Roman" pitchFamily="18" charset="0"/>
              </a:rPr>
              <a:t>）变送器的量程为</a:t>
            </a:r>
          </a:p>
          <a:p>
            <a:pPr algn="ctr">
              <a:lnSpc>
                <a:spcPct val="120000"/>
              </a:lnSpc>
              <a:buFont typeface="Wingdings" pitchFamily="2" charset="2"/>
              <a:buNone/>
            </a:pPr>
            <a:r>
              <a:rPr lang="en-US" altLang="zh-CN" sz="2800" b="1" i="1" dirty="0">
                <a:solidFill>
                  <a:srgbClr val="000000"/>
                </a:solidFill>
                <a:latin typeface="Times New Roman" pitchFamily="18" charset="0"/>
                <a:cs typeface="Times New Roman" pitchFamily="18" charset="0"/>
              </a:rPr>
              <a:t>H ρ</a:t>
            </a:r>
            <a:r>
              <a:rPr lang="en-US" altLang="zh-CN" sz="2800" b="1" baseline="-25000" dirty="0">
                <a:solidFill>
                  <a:srgbClr val="000000"/>
                </a:solidFill>
                <a:latin typeface="Times New Roman" pitchFamily="18" charset="0"/>
                <a:cs typeface="Times New Roman" pitchFamily="18" charset="0"/>
              </a:rPr>
              <a:t>1</a:t>
            </a:r>
            <a:r>
              <a:rPr lang="en-US" altLang="zh-CN" sz="2800" b="1" i="1" dirty="0">
                <a:solidFill>
                  <a:srgbClr val="000000"/>
                </a:solidFill>
                <a:latin typeface="Times New Roman" pitchFamily="18" charset="0"/>
                <a:cs typeface="Times New Roman" pitchFamily="18" charset="0"/>
              </a:rPr>
              <a:t>g </a:t>
            </a:r>
            <a:r>
              <a:rPr lang="en-US" altLang="zh-CN" sz="2800" b="1" dirty="0">
                <a:solidFill>
                  <a:srgbClr val="000000"/>
                </a:solidFill>
                <a:latin typeface="Times New Roman" pitchFamily="18" charset="0"/>
                <a:cs typeface="Times New Roman" pitchFamily="18" charset="0"/>
              </a:rPr>
              <a:t>=1.25×800 ×10 /10</a:t>
            </a:r>
            <a:r>
              <a:rPr lang="en-US" altLang="zh-CN" sz="2800" b="1" baseline="30000" dirty="0">
                <a:solidFill>
                  <a:srgbClr val="000000"/>
                </a:solidFill>
                <a:latin typeface="Times New Roman" pitchFamily="18" charset="0"/>
                <a:cs typeface="Times New Roman" pitchFamily="18" charset="0"/>
              </a:rPr>
              <a:t>3 </a:t>
            </a:r>
            <a:r>
              <a:rPr lang="en-US" altLang="zh-CN" sz="2800" b="1" dirty="0">
                <a:solidFill>
                  <a:srgbClr val="000000"/>
                </a:solidFill>
                <a:latin typeface="Times New Roman" pitchFamily="18" charset="0"/>
                <a:cs typeface="Times New Roman" pitchFamily="18" charset="0"/>
              </a:rPr>
              <a:t>=10kPa</a:t>
            </a:r>
          </a:p>
          <a:p>
            <a:pPr>
              <a:lnSpc>
                <a:spcPct val="120000"/>
              </a:lnSpc>
              <a:buFont typeface="Wingdings" pitchFamily="2" charset="2"/>
              <a:buNone/>
            </a:pPr>
            <a:r>
              <a:rPr lang="en-US" altLang="zh-CN" sz="2800" b="1" baseline="-25000"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3</a:t>
            </a:r>
            <a:r>
              <a:rPr lang="zh-CN" altLang="en-US" sz="2800" b="1" dirty="0">
                <a:latin typeface="Times New Roman" pitchFamily="18" charset="0"/>
                <a:cs typeface="Times New Roman" pitchFamily="18" charset="0"/>
              </a:rPr>
              <a:t>）零点迁移后测量上、下限</a:t>
            </a:r>
            <a:r>
              <a:rPr lang="zh-CN" altLang="en-US" sz="2800" b="1" dirty="0" smtClean="0">
                <a:latin typeface="Times New Roman" pitchFamily="18" charset="0"/>
                <a:cs typeface="Times New Roman" pitchFamily="18" charset="0"/>
              </a:rPr>
              <a:t>为 </a:t>
            </a:r>
            <a:r>
              <a:rPr lang="en-US" altLang="zh-CN" sz="2800" b="1" dirty="0" smtClean="0">
                <a:solidFill>
                  <a:srgbClr val="000000"/>
                </a:solidFill>
                <a:latin typeface="Times New Roman" pitchFamily="18" charset="0"/>
                <a:cs typeface="Times New Roman" pitchFamily="18" charset="0"/>
              </a:rPr>
              <a:t>-</a:t>
            </a:r>
            <a:r>
              <a:rPr lang="en-US" altLang="zh-CN" sz="2800" b="1" dirty="0">
                <a:solidFill>
                  <a:srgbClr val="000000"/>
                </a:solidFill>
                <a:latin typeface="Times New Roman" pitchFamily="18" charset="0"/>
                <a:cs typeface="Times New Roman" pitchFamily="18" charset="0"/>
              </a:rPr>
              <a:t>17.6</a:t>
            </a:r>
            <a:r>
              <a:rPr lang="zh-CN" altLang="en-US" sz="2800" b="1" dirty="0" smtClean="0">
                <a:solidFill>
                  <a:srgbClr val="000000"/>
                </a:solidFill>
                <a:latin typeface="Times New Roman" pitchFamily="18" charset="0"/>
                <a:cs typeface="Times New Roman" pitchFamily="18" charset="0"/>
              </a:rPr>
              <a:t>～ </a:t>
            </a:r>
            <a:r>
              <a:rPr lang="en-US" altLang="zh-CN" sz="2800" b="1" dirty="0" smtClean="0">
                <a:solidFill>
                  <a:srgbClr val="000000"/>
                </a:solidFill>
                <a:latin typeface="Times New Roman" pitchFamily="18" charset="0"/>
                <a:cs typeface="Times New Roman" pitchFamily="18" charset="0"/>
              </a:rPr>
              <a:t>-</a:t>
            </a:r>
            <a:r>
              <a:rPr lang="en-US" altLang="zh-CN" sz="2800" b="1" dirty="0">
                <a:solidFill>
                  <a:srgbClr val="000000"/>
                </a:solidFill>
                <a:latin typeface="Times New Roman" pitchFamily="18" charset="0"/>
                <a:cs typeface="Times New Roman" pitchFamily="18" charset="0"/>
              </a:rPr>
              <a:t>7.6 </a:t>
            </a:r>
            <a:r>
              <a:rPr lang="en-US" altLang="zh-CN" sz="2800" b="1" dirty="0" err="1">
                <a:solidFill>
                  <a:srgbClr val="000000"/>
                </a:solidFill>
                <a:latin typeface="Times New Roman" pitchFamily="18" charset="0"/>
                <a:cs typeface="Times New Roman" pitchFamily="18" charset="0"/>
              </a:rPr>
              <a:t>kPa</a:t>
            </a:r>
            <a:endParaRPr lang="en-US" altLang="zh-CN" sz="2800" b="1" dirty="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animEffect transition="in" filter="barn(inHorizontal)">
                                      <p:cBhvr>
                                        <p:cTn id="7" dur="500"/>
                                        <p:tgtEl>
                                          <p:spTgt spid="194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9458">
                                            <p:txEl>
                                              <p:pRg st="1" end="1"/>
                                            </p:txEl>
                                          </p:spTgt>
                                        </p:tgtEl>
                                        <p:attrNameLst>
                                          <p:attrName>style.visibility</p:attrName>
                                        </p:attrNameLst>
                                      </p:cBhvr>
                                      <p:to>
                                        <p:strVal val="visible"/>
                                      </p:to>
                                    </p:set>
                                    <p:animEffect transition="in" filter="barn(inHorizontal)">
                                      <p:cBhvr>
                                        <p:cTn id="12" dur="500"/>
                                        <p:tgtEl>
                                          <p:spTgt spid="194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19458">
                                            <p:txEl>
                                              <p:pRg st="2" end="2"/>
                                            </p:txEl>
                                          </p:spTgt>
                                        </p:tgtEl>
                                        <p:attrNameLst>
                                          <p:attrName>style.visibility</p:attrName>
                                        </p:attrNameLst>
                                      </p:cBhvr>
                                      <p:to>
                                        <p:strVal val="visible"/>
                                      </p:to>
                                    </p:set>
                                    <p:animEffect transition="in" filter="barn(inHorizontal)">
                                      <p:cBhvr>
                                        <p:cTn id="17" dur="500"/>
                                        <p:tgtEl>
                                          <p:spTgt spid="194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19458">
                                            <p:txEl>
                                              <p:pRg st="3" end="3"/>
                                            </p:txEl>
                                          </p:spTgt>
                                        </p:tgtEl>
                                        <p:attrNameLst>
                                          <p:attrName>style.visibility</p:attrName>
                                        </p:attrNameLst>
                                      </p:cBhvr>
                                      <p:to>
                                        <p:strVal val="visible"/>
                                      </p:to>
                                    </p:set>
                                    <p:animEffect transition="in" filter="barn(inHorizontal)">
                                      <p:cBhvr>
                                        <p:cTn id="22" dur="500"/>
                                        <p:tgtEl>
                                          <p:spTgt spid="1945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19458">
                                            <p:txEl>
                                              <p:pRg st="4" end="4"/>
                                            </p:txEl>
                                          </p:spTgt>
                                        </p:tgtEl>
                                        <p:attrNameLst>
                                          <p:attrName>style.visibility</p:attrName>
                                        </p:attrNameLst>
                                      </p:cBhvr>
                                      <p:to>
                                        <p:strVal val="visible"/>
                                      </p:to>
                                    </p:set>
                                    <p:animEffect transition="in" filter="barn(inHorizontal)">
                                      <p:cBhvr>
                                        <p:cTn id="27" dur="500"/>
                                        <p:tgtEl>
                                          <p:spTgt spid="1945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grpId="0" nodeType="clickEffect">
                                  <p:stCondLst>
                                    <p:cond delay="0"/>
                                  </p:stCondLst>
                                  <p:childTnLst>
                                    <p:set>
                                      <p:cBhvr>
                                        <p:cTn id="31" dur="1" fill="hold">
                                          <p:stCondLst>
                                            <p:cond delay="0"/>
                                          </p:stCondLst>
                                        </p:cTn>
                                        <p:tgtEl>
                                          <p:spTgt spid="19458">
                                            <p:txEl>
                                              <p:pRg st="5" end="5"/>
                                            </p:txEl>
                                          </p:spTgt>
                                        </p:tgtEl>
                                        <p:attrNameLst>
                                          <p:attrName>style.visibility</p:attrName>
                                        </p:attrNameLst>
                                      </p:cBhvr>
                                      <p:to>
                                        <p:strVal val="visible"/>
                                      </p:to>
                                    </p:set>
                                    <p:animEffect transition="in" filter="barn(inHorizontal)">
                                      <p:cBhvr>
                                        <p:cTn id="32" dur="500"/>
                                        <p:tgtEl>
                                          <p:spTgt spid="1945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6" fill="hold" grpId="0" nodeType="clickEffect">
                                  <p:stCondLst>
                                    <p:cond delay="0"/>
                                  </p:stCondLst>
                                  <p:childTnLst>
                                    <p:set>
                                      <p:cBhvr>
                                        <p:cTn id="36" dur="1" fill="hold">
                                          <p:stCondLst>
                                            <p:cond delay="0"/>
                                          </p:stCondLst>
                                        </p:cTn>
                                        <p:tgtEl>
                                          <p:spTgt spid="19458">
                                            <p:txEl>
                                              <p:pRg st="6" end="6"/>
                                            </p:txEl>
                                          </p:spTgt>
                                        </p:tgtEl>
                                        <p:attrNameLst>
                                          <p:attrName>style.visibility</p:attrName>
                                        </p:attrNameLst>
                                      </p:cBhvr>
                                      <p:to>
                                        <p:strVal val="visible"/>
                                      </p:to>
                                    </p:set>
                                    <p:animEffect transition="in" filter="barn(inHorizontal)">
                                      <p:cBhvr>
                                        <p:cTn id="37" dur="500"/>
                                        <p:tgtEl>
                                          <p:spTgt spid="1945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6" fill="hold" grpId="0" nodeType="clickEffect">
                                  <p:stCondLst>
                                    <p:cond delay="0"/>
                                  </p:stCondLst>
                                  <p:childTnLst>
                                    <p:set>
                                      <p:cBhvr>
                                        <p:cTn id="41" dur="1" fill="hold">
                                          <p:stCondLst>
                                            <p:cond delay="0"/>
                                          </p:stCondLst>
                                        </p:cTn>
                                        <p:tgtEl>
                                          <p:spTgt spid="19458">
                                            <p:txEl>
                                              <p:pRg st="7" end="7"/>
                                            </p:txEl>
                                          </p:spTgt>
                                        </p:tgtEl>
                                        <p:attrNameLst>
                                          <p:attrName>style.visibility</p:attrName>
                                        </p:attrNameLst>
                                      </p:cBhvr>
                                      <p:to>
                                        <p:strVal val="visible"/>
                                      </p:to>
                                    </p:set>
                                    <p:animEffect transition="in" filter="barn(inHorizontal)">
                                      <p:cBhvr>
                                        <p:cTn id="42" dur="500"/>
                                        <p:tgtEl>
                                          <p:spTgt spid="1945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539552" y="298552"/>
            <a:ext cx="8064896" cy="3096344"/>
          </a:xfrm>
          <a:noFill/>
        </p:spPr>
        <p:txBody>
          <a:bodyPr>
            <a:normAutofit/>
          </a:bodyPr>
          <a:lstStyle/>
          <a:p>
            <a:pPr algn="just">
              <a:lnSpc>
                <a:spcPct val="110000"/>
              </a:lnSpc>
              <a:spcBef>
                <a:spcPts val="0"/>
              </a:spcBef>
              <a:buNone/>
            </a:pPr>
            <a:r>
              <a:rPr lang="zh-CN" altLang="en-US" sz="2400" b="1" dirty="0" smtClean="0">
                <a:latin typeface="Times New Roman" pitchFamily="18" charset="0"/>
                <a:cs typeface="Times New Roman" pitchFamily="18" charset="0"/>
              </a:rPr>
              <a:t>例</a:t>
            </a:r>
            <a:r>
              <a:rPr lang="en-US" altLang="zh-CN" sz="2400" b="1" dirty="0" smtClean="0">
                <a:latin typeface="Times New Roman" pitchFamily="18" charset="0"/>
                <a:cs typeface="Times New Roman" pitchFamily="18" charset="0"/>
              </a:rPr>
              <a:t>2</a:t>
            </a:r>
            <a:r>
              <a:rPr lang="zh-CN" altLang="en-US" sz="2400" b="1" dirty="0">
                <a:latin typeface="Times New Roman" pitchFamily="18" charset="0"/>
                <a:cs typeface="Times New Roman" pitchFamily="18" charset="0"/>
              </a:rPr>
              <a:t>、用一台双法兰式差压变送器测量某容器的液位，如图所示。已知被测液位的变化范围为</a:t>
            </a:r>
            <a:r>
              <a:rPr lang="en-US" altLang="zh-CN" sz="2400" b="1" dirty="0">
                <a:latin typeface="Times New Roman" pitchFamily="18" charset="0"/>
                <a:cs typeface="Times New Roman" pitchFamily="18" charset="0"/>
              </a:rPr>
              <a:t>0~3m</a:t>
            </a:r>
            <a:r>
              <a:rPr lang="zh-CN" altLang="en-US" sz="2400" b="1" dirty="0">
                <a:latin typeface="Times New Roman" pitchFamily="18" charset="0"/>
                <a:cs typeface="Times New Roman" pitchFamily="18" charset="0"/>
              </a:rPr>
              <a:t>，被测介质密度</a:t>
            </a:r>
            <a:r>
              <a:rPr lang="en-US" altLang="zh-CN" sz="2400" b="1" dirty="0">
                <a:latin typeface="Times New Roman" pitchFamily="18" charset="0"/>
                <a:cs typeface="Times New Roman" pitchFamily="18" charset="0"/>
              </a:rPr>
              <a:t>ρ=900kg/m</a:t>
            </a:r>
            <a:r>
              <a:rPr lang="en-US" altLang="zh-CN" sz="2400" b="1" baseline="30000" dirty="0">
                <a:latin typeface="Times New Roman" pitchFamily="18" charset="0"/>
                <a:cs typeface="Times New Roman" pitchFamily="18" charset="0"/>
              </a:rPr>
              <a:t>3</a:t>
            </a:r>
            <a:r>
              <a:rPr lang="zh-CN" altLang="en-US" sz="2400" b="1" dirty="0">
                <a:latin typeface="Times New Roman" pitchFamily="18" charset="0"/>
                <a:cs typeface="Times New Roman" pitchFamily="18" charset="0"/>
              </a:rPr>
              <a:t>，毛细管内工作介质密度</a:t>
            </a:r>
            <a:r>
              <a:rPr lang="en-US" altLang="zh-CN" sz="2400" b="1" dirty="0" smtClean="0">
                <a:latin typeface="Times New Roman" pitchFamily="18" charset="0"/>
                <a:cs typeface="Times New Roman" pitchFamily="18" charset="0"/>
              </a:rPr>
              <a:t>ρ</a:t>
            </a:r>
            <a:r>
              <a:rPr lang="en-US" altLang="zh-CN" sz="2400" b="1" baseline="-25000" dirty="0" smtClean="0">
                <a:latin typeface="Times New Roman" pitchFamily="18" charset="0"/>
                <a:cs typeface="Times New Roman" pitchFamily="18" charset="0"/>
              </a:rPr>
              <a:t>0</a:t>
            </a:r>
            <a:r>
              <a:rPr lang="en-US" altLang="zh-CN" sz="2400" b="1" dirty="0" smtClean="0">
                <a:latin typeface="Times New Roman" pitchFamily="18" charset="0"/>
                <a:cs typeface="Times New Roman" pitchFamily="18" charset="0"/>
              </a:rPr>
              <a:t>=950kg/m</a:t>
            </a:r>
            <a:r>
              <a:rPr lang="en-US" altLang="zh-CN" sz="2400" b="1" baseline="30000" dirty="0" smtClean="0">
                <a:latin typeface="Times New Roman" pitchFamily="18" charset="0"/>
                <a:cs typeface="Times New Roman" pitchFamily="18" charset="0"/>
              </a:rPr>
              <a:t>3</a:t>
            </a:r>
            <a:r>
              <a:rPr lang="zh-CN" altLang="en-US" sz="2400" b="1" dirty="0">
                <a:latin typeface="Times New Roman" pitchFamily="18" charset="0"/>
                <a:cs typeface="Times New Roman" pitchFamily="18" charset="0"/>
              </a:rPr>
              <a:t>。变送器的安装尺寸为</a:t>
            </a:r>
            <a:r>
              <a:rPr lang="en-US" altLang="zh-CN" sz="2400" b="1" dirty="0">
                <a:latin typeface="Times New Roman" pitchFamily="18" charset="0"/>
                <a:cs typeface="Times New Roman" pitchFamily="18" charset="0"/>
              </a:rPr>
              <a:t>h</a:t>
            </a:r>
            <a:r>
              <a:rPr lang="en-US" altLang="zh-CN" sz="2400" b="1" baseline="-25000" dirty="0">
                <a:latin typeface="Times New Roman" pitchFamily="18" charset="0"/>
                <a:cs typeface="Times New Roman" pitchFamily="18" charset="0"/>
              </a:rPr>
              <a:t>1</a:t>
            </a:r>
            <a:r>
              <a:rPr lang="en-US" altLang="zh-CN" sz="2400" b="1" dirty="0">
                <a:latin typeface="Times New Roman" pitchFamily="18" charset="0"/>
                <a:cs typeface="Times New Roman" pitchFamily="18" charset="0"/>
              </a:rPr>
              <a:t>=1m</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h</a:t>
            </a:r>
            <a:r>
              <a:rPr lang="en-US" altLang="zh-CN" sz="2400" b="1" baseline="-25000" dirty="0">
                <a:latin typeface="Times New Roman" pitchFamily="18" charset="0"/>
                <a:cs typeface="Times New Roman" pitchFamily="18" charset="0"/>
              </a:rPr>
              <a:t>2</a:t>
            </a:r>
            <a:r>
              <a:rPr lang="en-US" altLang="zh-CN" sz="2400" b="1" dirty="0">
                <a:latin typeface="Times New Roman" pitchFamily="18" charset="0"/>
                <a:cs typeface="Times New Roman" pitchFamily="18" charset="0"/>
              </a:rPr>
              <a:t>=4m</a:t>
            </a:r>
            <a:r>
              <a:rPr lang="zh-CN" altLang="en-US" sz="2400" b="1" dirty="0">
                <a:latin typeface="Times New Roman" pitchFamily="18" charset="0"/>
                <a:cs typeface="Times New Roman" pitchFamily="18" charset="0"/>
              </a:rPr>
              <a:t>。求变送器的测量范围，并</a:t>
            </a:r>
            <a:r>
              <a:rPr lang="zh-CN" altLang="en-US" sz="2400" b="1">
                <a:latin typeface="Times New Roman" pitchFamily="18" charset="0"/>
                <a:cs typeface="Times New Roman" pitchFamily="18" charset="0"/>
              </a:rPr>
              <a:t>判断</a:t>
            </a:r>
            <a:r>
              <a:rPr lang="zh-CN" altLang="en-US" sz="2400" b="1" smtClean="0">
                <a:latin typeface="Times New Roman" pitchFamily="18" charset="0"/>
                <a:cs typeface="Times New Roman" pitchFamily="18" charset="0"/>
              </a:rPr>
              <a:t>零点迁移</a:t>
            </a:r>
            <a:r>
              <a:rPr lang="zh-CN" altLang="en-US" sz="2400" b="1" dirty="0">
                <a:latin typeface="Times New Roman" pitchFamily="18" charset="0"/>
                <a:cs typeface="Times New Roman" pitchFamily="18" charset="0"/>
              </a:rPr>
              <a:t>方向，计算迁移量。当法兰式差压变送器的安装位置升高或降低时，问对测量有何影响？ </a:t>
            </a:r>
          </a:p>
        </p:txBody>
      </p:sp>
      <p:grpSp>
        <p:nvGrpSpPr>
          <p:cNvPr id="12" name="组合 11"/>
          <p:cNvGrpSpPr/>
          <p:nvPr/>
        </p:nvGrpSpPr>
        <p:grpSpPr>
          <a:xfrm>
            <a:off x="2411760" y="2996952"/>
            <a:ext cx="4880135" cy="2846387"/>
            <a:chOff x="3419872" y="2899362"/>
            <a:chExt cx="4880135" cy="2846387"/>
          </a:xfrm>
        </p:grpSpPr>
        <p:grpSp>
          <p:nvGrpSpPr>
            <p:cNvPr id="2" name="Group 3"/>
            <p:cNvGrpSpPr>
              <a:grpSpLocks noChangeAspect="1"/>
            </p:cNvGrpSpPr>
            <p:nvPr/>
          </p:nvGrpSpPr>
          <p:grpSpPr bwMode="auto">
            <a:xfrm>
              <a:off x="3419872" y="2899362"/>
              <a:ext cx="4880135" cy="2846387"/>
              <a:chOff x="2830" y="2141"/>
              <a:chExt cx="5195" cy="3030"/>
            </a:xfrm>
          </p:grpSpPr>
          <p:sp>
            <p:nvSpPr>
              <p:cNvPr id="20484" name="AutoShape 4"/>
              <p:cNvSpPr>
                <a:spLocks noChangeAspect="1" noChangeArrowheads="1"/>
              </p:cNvSpPr>
              <p:nvPr/>
            </p:nvSpPr>
            <p:spPr bwMode="auto">
              <a:xfrm>
                <a:off x="3060" y="2141"/>
                <a:ext cx="4965" cy="3030"/>
              </a:xfrm>
              <a:prstGeom prst="rect">
                <a:avLst/>
              </a:prstGeom>
              <a:noFill/>
              <a:ln w="3175">
                <a:solidFill>
                  <a:srgbClr val="FFFFFF"/>
                </a:solidFill>
                <a:prstDash val="dash"/>
                <a:miter lim="800000"/>
                <a:headEnd/>
                <a:tailEnd/>
              </a:ln>
            </p:spPr>
            <p:txBody>
              <a:bodyPr/>
              <a:lstStyle/>
              <a:p>
                <a:endParaRPr lang="zh-CN" altLang="en-US"/>
              </a:p>
            </p:txBody>
          </p:sp>
          <p:grpSp>
            <p:nvGrpSpPr>
              <p:cNvPr id="3" name="Group 5"/>
              <p:cNvGrpSpPr>
                <a:grpSpLocks/>
              </p:cNvGrpSpPr>
              <p:nvPr/>
            </p:nvGrpSpPr>
            <p:grpSpPr bwMode="auto">
              <a:xfrm>
                <a:off x="2830" y="2141"/>
                <a:ext cx="5195" cy="3030"/>
                <a:chOff x="2830" y="2141"/>
                <a:chExt cx="5195" cy="3030"/>
              </a:xfrm>
            </p:grpSpPr>
            <p:grpSp>
              <p:nvGrpSpPr>
                <p:cNvPr id="4" name="Group 6"/>
                <p:cNvGrpSpPr>
                  <a:grpSpLocks/>
                </p:cNvGrpSpPr>
                <p:nvPr/>
              </p:nvGrpSpPr>
              <p:grpSpPr bwMode="auto">
                <a:xfrm>
                  <a:off x="2830" y="2141"/>
                  <a:ext cx="5195" cy="2341"/>
                  <a:chOff x="2365" y="2297"/>
                  <a:chExt cx="5195" cy="2341"/>
                </a:xfrm>
              </p:grpSpPr>
              <p:sp>
                <p:nvSpPr>
                  <p:cNvPr id="20487" name="Rectangle 7"/>
                  <p:cNvSpPr>
                    <a:spLocks noChangeArrowheads="1"/>
                  </p:cNvSpPr>
                  <p:nvPr/>
                </p:nvSpPr>
                <p:spPr bwMode="auto">
                  <a:xfrm rot="16200000">
                    <a:off x="7179" y="3368"/>
                    <a:ext cx="312" cy="360"/>
                  </a:xfrm>
                  <a:prstGeom prst="rect">
                    <a:avLst/>
                  </a:prstGeom>
                  <a:solidFill>
                    <a:srgbClr val="FFFFFF"/>
                  </a:solidFill>
                  <a:ln w="0" algn="ctr">
                    <a:solidFill>
                      <a:srgbClr val="FFFFFF"/>
                    </a:solidFill>
                    <a:miter lim="800000"/>
                    <a:headEnd/>
                    <a:tailEnd/>
                  </a:ln>
                  <a:effectLst/>
                </p:spPr>
                <p:txBody>
                  <a:bodyPr lIns="0" tIns="0" rIns="0" bIns="0"/>
                  <a:lstStyle/>
                  <a:p>
                    <a:pPr algn="just">
                      <a:spcBef>
                        <a:spcPct val="50000"/>
                      </a:spcBef>
                    </a:pPr>
                    <a:r>
                      <a:rPr lang="en-US" altLang="zh-CN" sz="2400" b="1">
                        <a:solidFill>
                          <a:srgbClr val="000000"/>
                        </a:solidFill>
                        <a:latin typeface="Times New Roman" pitchFamily="18" charset="0"/>
                      </a:rPr>
                      <a:t>h</a:t>
                    </a:r>
                    <a:r>
                      <a:rPr lang="en-US" altLang="zh-CN" sz="2400" b="1" baseline="-25000">
                        <a:solidFill>
                          <a:srgbClr val="000000"/>
                        </a:solidFill>
                        <a:latin typeface="Times New Roman" pitchFamily="18" charset="0"/>
                      </a:rPr>
                      <a:t>2</a:t>
                    </a:r>
                    <a:endParaRPr lang="en-US" altLang="zh-CN" sz="2400" b="1" i="1">
                      <a:solidFill>
                        <a:srgbClr val="000000"/>
                      </a:solidFill>
                    </a:endParaRPr>
                  </a:p>
                </p:txBody>
              </p:sp>
              <p:sp>
                <p:nvSpPr>
                  <p:cNvPr id="20488" name="Rectangle 8"/>
                  <p:cNvSpPr>
                    <a:spLocks noChangeArrowheads="1"/>
                  </p:cNvSpPr>
                  <p:nvPr/>
                </p:nvSpPr>
                <p:spPr bwMode="auto">
                  <a:xfrm rot="16200000">
                    <a:off x="6849" y="3773"/>
                    <a:ext cx="312" cy="360"/>
                  </a:xfrm>
                  <a:prstGeom prst="rect">
                    <a:avLst/>
                  </a:prstGeom>
                  <a:solidFill>
                    <a:srgbClr val="FFFFFF"/>
                  </a:solidFill>
                  <a:ln w="0" algn="ctr">
                    <a:solidFill>
                      <a:srgbClr val="FFFFFF"/>
                    </a:solidFill>
                    <a:miter lim="800000"/>
                    <a:headEnd/>
                    <a:tailEnd/>
                  </a:ln>
                  <a:effectLst/>
                </p:spPr>
                <p:txBody>
                  <a:bodyPr lIns="0" tIns="0" rIns="0" bIns="0"/>
                  <a:lstStyle/>
                  <a:p>
                    <a:pPr algn="just">
                      <a:spcBef>
                        <a:spcPct val="50000"/>
                      </a:spcBef>
                    </a:pPr>
                    <a:r>
                      <a:rPr lang="en-US" altLang="zh-CN" sz="2400" b="1">
                        <a:solidFill>
                          <a:srgbClr val="000000"/>
                        </a:solidFill>
                        <a:latin typeface="Times New Roman" pitchFamily="18" charset="0"/>
                      </a:rPr>
                      <a:t>h</a:t>
                    </a:r>
                    <a:r>
                      <a:rPr lang="en-US" altLang="zh-CN" sz="2400" b="1" baseline="-25000">
                        <a:solidFill>
                          <a:srgbClr val="000000"/>
                        </a:solidFill>
                        <a:latin typeface="Times New Roman" pitchFamily="18" charset="0"/>
                      </a:rPr>
                      <a:t>1</a:t>
                    </a:r>
                    <a:endParaRPr lang="en-US" altLang="zh-CN" sz="2400" b="1" i="1">
                      <a:solidFill>
                        <a:srgbClr val="000000"/>
                      </a:solidFill>
                    </a:endParaRPr>
                  </a:p>
                </p:txBody>
              </p:sp>
              <p:sp>
                <p:nvSpPr>
                  <p:cNvPr id="20489" name="Rectangle 9"/>
                  <p:cNvSpPr>
                    <a:spLocks noChangeArrowheads="1"/>
                  </p:cNvSpPr>
                  <p:nvPr/>
                </p:nvSpPr>
                <p:spPr bwMode="auto">
                  <a:xfrm rot="16200000">
                    <a:off x="5700" y="2273"/>
                    <a:ext cx="936" cy="984"/>
                  </a:xfrm>
                  <a:prstGeom prst="rect">
                    <a:avLst/>
                  </a:prstGeom>
                  <a:solidFill>
                    <a:srgbClr val="FFFFFF"/>
                  </a:solidFill>
                  <a:ln w="0" algn="ctr">
                    <a:solidFill>
                      <a:srgbClr val="FFFFFF"/>
                    </a:solidFill>
                    <a:miter lim="800000"/>
                    <a:headEnd/>
                    <a:tailEnd/>
                  </a:ln>
                  <a:effectLst/>
                </p:spPr>
                <p:txBody>
                  <a:bodyPr/>
                  <a:lstStyle/>
                  <a:p>
                    <a:pPr algn="just">
                      <a:spcBef>
                        <a:spcPct val="50000"/>
                      </a:spcBef>
                    </a:pPr>
                    <a:endParaRPr lang="zh-CN" altLang="zh-CN" i="1">
                      <a:solidFill>
                        <a:srgbClr val="000000"/>
                      </a:solidFill>
                    </a:endParaRPr>
                  </a:p>
                </p:txBody>
              </p:sp>
              <p:sp>
                <p:nvSpPr>
                  <p:cNvPr id="20491" name="Rectangle 11"/>
                  <p:cNvSpPr>
                    <a:spLocks noChangeArrowheads="1"/>
                  </p:cNvSpPr>
                  <p:nvPr/>
                </p:nvSpPr>
                <p:spPr bwMode="auto">
                  <a:xfrm rot="16200000">
                    <a:off x="2407" y="3328"/>
                    <a:ext cx="540" cy="624"/>
                  </a:xfrm>
                  <a:prstGeom prst="rect">
                    <a:avLst/>
                  </a:prstGeom>
                  <a:solidFill>
                    <a:srgbClr val="FFFFFF"/>
                  </a:solidFill>
                  <a:ln w="9525" algn="ctr">
                    <a:solidFill>
                      <a:srgbClr val="FFFFFF"/>
                    </a:solidFill>
                    <a:miter lim="800000"/>
                    <a:headEnd/>
                    <a:tailEnd/>
                  </a:ln>
                  <a:effectLst/>
                </p:spPr>
                <p:txBody>
                  <a:bodyPr/>
                  <a:lstStyle/>
                  <a:p>
                    <a:pPr algn="just">
                      <a:spcBef>
                        <a:spcPct val="50000"/>
                      </a:spcBef>
                    </a:pPr>
                    <a:r>
                      <a:rPr lang="en-US" altLang="zh-CN" sz="2400" b="1" dirty="0">
                        <a:solidFill>
                          <a:srgbClr val="000000"/>
                        </a:solidFill>
                        <a:latin typeface="Times New Roman" pitchFamily="18" charset="0"/>
                      </a:rPr>
                      <a:t>H</a:t>
                    </a:r>
                    <a:endParaRPr lang="en-US" altLang="zh-CN" sz="2400" b="1" i="1" dirty="0">
                      <a:solidFill>
                        <a:srgbClr val="000000"/>
                      </a:solidFill>
                    </a:endParaRPr>
                  </a:p>
                </p:txBody>
              </p:sp>
              <p:grpSp>
                <p:nvGrpSpPr>
                  <p:cNvPr id="5" name="Group 12"/>
                  <p:cNvGrpSpPr>
                    <a:grpSpLocks/>
                  </p:cNvGrpSpPr>
                  <p:nvPr/>
                </p:nvGrpSpPr>
                <p:grpSpPr bwMode="auto">
                  <a:xfrm>
                    <a:off x="2685" y="2297"/>
                    <a:ext cx="2175" cy="2341"/>
                    <a:chOff x="2685" y="2297"/>
                    <a:chExt cx="2175" cy="2341"/>
                  </a:xfrm>
                </p:grpSpPr>
                <p:grpSp>
                  <p:nvGrpSpPr>
                    <p:cNvPr id="6" name="Group 13"/>
                    <p:cNvGrpSpPr>
                      <a:grpSpLocks/>
                    </p:cNvGrpSpPr>
                    <p:nvPr/>
                  </p:nvGrpSpPr>
                  <p:grpSpPr bwMode="auto">
                    <a:xfrm>
                      <a:off x="3060" y="2297"/>
                      <a:ext cx="1800" cy="2341"/>
                      <a:chOff x="3060" y="2297"/>
                      <a:chExt cx="1800" cy="2341"/>
                    </a:xfrm>
                  </p:grpSpPr>
                  <p:sp>
                    <p:nvSpPr>
                      <p:cNvPr id="20494" name="Arc 14"/>
                      <p:cNvSpPr>
                        <a:spLocks/>
                      </p:cNvSpPr>
                      <p:nvPr/>
                    </p:nvSpPr>
                    <p:spPr bwMode="auto">
                      <a:xfrm>
                        <a:off x="3240" y="2297"/>
                        <a:ext cx="1439" cy="504"/>
                      </a:xfrm>
                      <a:custGeom>
                        <a:avLst/>
                        <a:gdLst>
                          <a:gd name="G0" fmla="+- 21595 0 0"/>
                          <a:gd name="G1" fmla="+- 21600 0 0"/>
                          <a:gd name="G2" fmla="+- 21600 0 0"/>
                          <a:gd name="T0" fmla="*/ 0 w 43195"/>
                          <a:gd name="T1" fmla="*/ 21125 h 21600"/>
                          <a:gd name="T2" fmla="*/ 43195 w 43195"/>
                          <a:gd name="T3" fmla="*/ 21600 h 21600"/>
                          <a:gd name="T4" fmla="*/ 21595 w 43195"/>
                          <a:gd name="T5" fmla="*/ 21600 h 21600"/>
                        </a:gdLst>
                        <a:ahLst/>
                        <a:cxnLst>
                          <a:cxn ang="0">
                            <a:pos x="T0" y="T1"/>
                          </a:cxn>
                          <a:cxn ang="0">
                            <a:pos x="T2" y="T3"/>
                          </a:cxn>
                          <a:cxn ang="0">
                            <a:pos x="T4" y="T5"/>
                          </a:cxn>
                        </a:cxnLst>
                        <a:rect l="0" t="0" r="r" b="b"/>
                        <a:pathLst>
                          <a:path w="43195" h="21600" fill="none" extrusionOk="0">
                            <a:moveTo>
                              <a:pt x="0" y="21125"/>
                            </a:moveTo>
                            <a:cubicBezTo>
                              <a:pt x="258" y="9383"/>
                              <a:pt x="9850" y="-1"/>
                              <a:pt x="21595" y="0"/>
                            </a:cubicBezTo>
                            <a:cubicBezTo>
                              <a:pt x="33524" y="0"/>
                              <a:pt x="43195" y="9670"/>
                              <a:pt x="43195" y="21600"/>
                            </a:cubicBezTo>
                          </a:path>
                          <a:path w="43195" h="21600" stroke="0" extrusionOk="0">
                            <a:moveTo>
                              <a:pt x="0" y="21125"/>
                            </a:moveTo>
                            <a:cubicBezTo>
                              <a:pt x="258" y="9383"/>
                              <a:pt x="9850" y="-1"/>
                              <a:pt x="21595" y="0"/>
                            </a:cubicBezTo>
                            <a:cubicBezTo>
                              <a:pt x="33524" y="0"/>
                              <a:pt x="43195" y="9670"/>
                              <a:pt x="43195" y="21600"/>
                            </a:cubicBezTo>
                            <a:lnTo>
                              <a:pt x="21595" y="21600"/>
                            </a:lnTo>
                            <a:close/>
                          </a:path>
                        </a:pathLst>
                      </a:custGeom>
                      <a:noFill/>
                      <a:ln w="9525">
                        <a:solidFill>
                          <a:srgbClr val="000000"/>
                        </a:solidFill>
                        <a:round/>
                        <a:headEnd/>
                        <a:tailEnd/>
                      </a:ln>
                    </p:spPr>
                    <p:txBody>
                      <a:bodyPr/>
                      <a:lstStyle/>
                      <a:p>
                        <a:endParaRPr lang="zh-CN" altLang="en-US"/>
                      </a:p>
                    </p:txBody>
                  </p:sp>
                  <p:sp>
                    <p:nvSpPr>
                      <p:cNvPr id="20495" name="Line 15"/>
                      <p:cNvSpPr>
                        <a:spLocks noChangeShapeType="1"/>
                      </p:cNvSpPr>
                      <p:nvPr/>
                    </p:nvSpPr>
                    <p:spPr bwMode="auto">
                      <a:xfrm>
                        <a:off x="3240" y="2765"/>
                        <a:ext cx="1" cy="1872"/>
                      </a:xfrm>
                      <a:prstGeom prst="line">
                        <a:avLst/>
                      </a:prstGeom>
                      <a:noFill/>
                      <a:ln w="9525">
                        <a:solidFill>
                          <a:srgbClr val="000000"/>
                        </a:solidFill>
                        <a:round/>
                        <a:headEnd/>
                        <a:tailEnd/>
                      </a:ln>
                    </p:spPr>
                    <p:txBody>
                      <a:bodyPr/>
                      <a:lstStyle/>
                      <a:p>
                        <a:endParaRPr lang="zh-CN" altLang="en-US"/>
                      </a:p>
                    </p:txBody>
                  </p:sp>
                  <p:sp>
                    <p:nvSpPr>
                      <p:cNvPr id="20496" name="Line 16"/>
                      <p:cNvSpPr>
                        <a:spLocks noChangeShapeType="1"/>
                      </p:cNvSpPr>
                      <p:nvPr/>
                    </p:nvSpPr>
                    <p:spPr bwMode="auto">
                      <a:xfrm>
                        <a:off x="4666" y="2765"/>
                        <a:ext cx="1" cy="1872"/>
                      </a:xfrm>
                      <a:prstGeom prst="line">
                        <a:avLst/>
                      </a:prstGeom>
                      <a:noFill/>
                      <a:ln w="9525">
                        <a:solidFill>
                          <a:srgbClr val="000000"/>
                        </a:solidFill>
                        <a:round/>
                        <a:headEnd/>
                        <a:tailEnd/>
                      </a:ln>
                    </p:spPr>
                    <p:txBody>
                      <a:bodyPr/>
                      <a:lstStyle/>
                      <a:p>
                        <a:endParaRPr lang="zh-CN" altLang="en-US"/>
                      </a:p>
                    </p:txBody>
                  </p:sp>
                  <p:sp>
                    <p:nvSpPr>
                      <p:cNvPr id="20497" name="Line 17"/>
                      <p:cNvSpPr>
                        <a:spLocks noChangeShapeType="1"/>
                      </p:cNvSpPr>
                      <p:nvPr/>
                    </p:nvSpPr>
                    <p:spPr bwMode="auto">
                      <a:xfrm>
                        <a:off x="3060" y="4637"/>
                        <a:ext cx="1800" cy="1"/>
                      </a:xfrm>
                      <a:prstGeom prst="line">
                        <a:avLst/>
                      </a:prstGeom>
                      <a:noFill/>
                      <a:ln w="9525">
                        <a:solidFill>
                          <a:srgbClr val="000000"/>
                        </a:solidFill>
                        <a:round/>
                        <a:headEnd/>
                        <a:tailEnd/>
                      </a:ln>
                    </p:spPr>
                    <p:txBody>
                      <a:bodyPr/>
                      <a:lstStyle/>
                      <a:p>
                        <a:endParaRPr lang="zh-CN" altLang="en-US"/>
                      </a:p>
                    </p:txBody>
                  </p:sp>
                </p:grpSp>
                <p:sp>
                  <p:nvSpPr>
                    <p:cNvPr id="20498" name="Line 18"/>
                    <p:cNvSpPr>
                      <a:spLocks noChangeShapeType="1"/>
                    </p:cNvSpPr>
                    <p:nvPr/>
                  </p:nvSpPr>
                  <p:spPr bwMode="auto">
                    <a:xfrm>
                      <a:off x="2685" y="2921"/>
                      <a:ext cx="1980" cy="1"/>
                    </a:xfrm>
                    <a:prstGeom prst="line">
                      <a:avLst/>
                    </a:prstGeom>
                    <a:noFill/>
                    <a:ln w="9525">
                      <a:solidFill>
                        <a:srgbClr val="000000"/>
                      </a:solidFill>
                      <a:round/>
                      <a:headEnd/>
                      <a:tailEnd/>
                    </a:ln>
                  </p:spPr>
                  <p:txBody>
                    <a:bodyPr/>
                    <a:lstStyle/>
                    <a:p>
                      <a:endParaRPr lang="zh-CN" altLang="en-US"/>
                    </a:p>
                  </p:txBody>
                </p:sp>
                <p:sp>
                  <p:nvSpPr>
                    <p:cNvPr id="20499" name="Line 19"/>
                    <p:cNvSpPr>
                      <a:spLocks noChangeShapeType="1"/>
                    </p:cNvSpPr>
                    <p:nvPr/>
                  </p:nvSpPr>
                  <p:spPr bwMode="auto">
                    <a:xfrm>
                      <a:off x="2880" y="2921"/>
                      <a:ext cx="1" cy="1404"/>
                    </a:xfrm>
                    <a:prstGeom prst="line">
                      <a:avLst/>
                    </a:prstGeom>
                    <a:noFill/>
                    <a:ln w="9525">
                      <a:solidFill>
                        <a:srgbClr val="000000"/>
                      </a:solidFill>
                      <a:round/>
                      <a:headEnd type="stealth" w="med" len="med"/>
                      <a:tailEnd type="stealth" w="med" len="med"/>
                    </a:ln>
                  </p:spPr>
                  <p:txBody>
                    <a:bodyPr/>
                    <a:lstStyle/>
                    <a:p>
                      <a:endParaRPr lang="zh-CN" altLang="en-US"/>
                    </a:p>
                  </p:txBody>
                </p:sp>
                <p:sp>
                  <p:nvSpPr>
                    <p:cNvPr id="20500" name="Line 20"/>
                    <p:cNvSpPr>
                      <a:spLocks noChangeShapeType="1"/>
                    </p:cNvSpPr>
                    <p:nvPr/>
                  </p:nvSpPr>
                  <p:spPr bwMode="auto">
                    <a:xfrm>
                      <a:off x="2700" y="4325"/>
                      <a:ext cx="540" cy="1"/>
                    </a:xfrm>
                    <a:prstGeom prst="line">
                      <a:avLst/>
                    </a:prstGeom>
                    <a:noFill/>
                    <a:ln w="9525">
                      <a:solidFill>
                        <a:srgbClr val="000000"/>
                      </a:solidFill>
                      <a:round/>
                      <a:headEnd/>
                      <a:tailEnd/>
                    </a:ln>
                  </p:spPr>
                  <p:txBody>
                    <a:bodyPr/>
                    <a:lstStyle/>
                    <a:p>
                      <a:endParaRPr lang="zh-CN" altLang="en-US"/>
                    </a:p>
                  </p:txBody>
                </p:sp>
                <p:sp>
                  <p:nvSpPr>
                    <p:cNvPr id="20501" name="Line 21"/>
                    <p:cNvSpPr>
                      <a:spLocks noChangeShapeType="1"/>
                    </p:cNvSpPr>
                    <p:nvPr/>
                  </p:nvSpPr>
                  <p:spPr bwMode="auto">
                    <a:xfrm>
                      <a:off x="3225" y="4325"/>
                      <a:ext cx="1440" cy="1"/>
                    </a:xfrm>
                    <a:prstGeom prst="line">
                      <a:avLst/>
                    </a:prstGeom>
                    <a:noFill/>
                    <a:ln w="9525">
                      <a:solidFill>
                        <a:srgbClr val="000000"/>
                      </a:solidFill>
                      <a:prstDash val="dash"/>
                      <a:round/>
                      <a:headEnd/>
                      <a:tailEnd/>
                    </a:ln>
                  </p:spPr>
                  <p:txBody>
                    <a:bodyPr/>
                    <a:lstStyle/>
                    <a:p>
                      <a:endParaRPr lang="zh-CN" altLang="en-US"/>
                    </a:p>
                  </p:txBody>
                </p:sp>
                <p:grpSp>
                  <p:nvGrpSpPr>
                    <p:cNvPr id="7" name="Group 22"/>
                    <p:cNvGrpSpPr>
                      <a:grpSpLocks/>
                    </p:cNvGrpSpPr>
                    <p:nvPr/>
                  </p:nvGrpSpPr>
                  <p:grpSpPr bwMode="auto">
                    <a:xfrm>
                      <a:off x="3420" y="3077"/>
                      <a:ext cx="900" cy="468"/>
                      <a:chOff x="6300" y="3077"/>
                      <a:chExt cx="900" cy="468"/>
                    </a:xfrm>
                  </p:grpSpPr>
                  <p:sp>
                    <p:nvSpPr>
                      <p:cNvPr id="20503" name="Line 23"/>
                      <p:cNvSpPr>
                        <a:spLocks noChangeShapeType="1"/>
                      </p:cNvSpPr>
                      <p:nvPr/>
                    </p:nvSpPr>
                    <p:spPr bwMode="auto">
                      <a:xfrm>
                        <a:off x="6300" y="3077"/>
                        <a:ext cx="180" cy="0"/>
                      </a:xfrm>
                      <a:prstGeom prst="line">
                        <a:avLst/>
                      </a:prstGeom>
                      <a:noFill/>
                      <a:ln w="9525">
                        <a:solidFill>
                          <a:srgbClr val="000000"/>
                        </a:solidFill>
                        <a:round/>
                        <a:headEnd/>
                        <a:tailEnd/>
                      </a:ln>
                    </p:spPr>
                    <p:txBody>
                      <a:bodyPr/>
                      <a:lstStyle/>
                      <a:p>
                        <a:endParaRPr lang="zh-CN" altLang="en-US"/>
                      </a:p>
                    </p:txBody>
                  </p:sp>
                  <p:sp>
                    <p:nvSpPr>
                      <p:cNvPr id="20504" name="Line 24"/>
                      <p:cNvSpPr>
                        <a:spLocks noChangeShapeType="1"/>
                      </p:cNvSpPr>
                      <p:nvPr/>
                    </p:nvSpPr>
                    <p:spPr bwMode="auto">
                      <a:xfrm>
                        <a:off x="6660" y="3077"/>
                        <a:ext cx="180" cy="0"/>
                      </a:xfrm>
                      <a:prstGeom prst="line">
                        <a:avLst/>
                      </a:prstGeom>
                      <a:noFill/>
                      <a:ln w="9525">
                        <a:solidFill>
                          <a:srgbClr val="000000"/>
                        </a:solidFill>
                        <a:round/>
                        <a:headEnd/>
                        <a:tailEnd/>
                      </a:ln>
                    </p:spPr>
                    <p:txBody>
                      <a:bodyPr/>
                      <a:lstStyle/>
                      <a:p>
                        <a:endParaRPr lang="zh-CN" altLang="en-US"/>
                      </a:p>
                    </p:txBody>
                  </p:sp>
                  <p:sp>
                    <p:nvSpPr>
                      <p:cNvPr id="20505" name="Line 25"/>
                      <p:cNvSpPr>
                        <a:spLocks noChangeShapeType="1"/>
                      </p:cNvSpPr>
                      <p:nvPr/>
                    </p:nvSpPr>
                    <p:spPr bwMode="auto">
                      <a:xfrm>
                        <a:off x="7020" y="3077"/>
                        <a:ext cx="180" cy="0"/>
                      </a:xfrm>
                      <a:prstGeom prst="line">
                        <a:avLst/>
                      </a:prstGeom>
                      <a:noFill/>
                      <a:ln w="9525">
                        <a:solidFill>
                          <a:srgbClr val="000000"/>
                        </a:solidFill>
                        <a:round/>
                        <a:headEnd/>
                        <a:tailEnd/>
                      </a:ln>
                    </p:spPr>
                    <p:txBody>
                      <a:bodyPr/>
                      <a:lstStyle/>
                      <a:p>
                        <a:endParaRPr lang="zh-CN" altLang="en-US"/>
                      </a:p>
                    </p:txBody>
                  </p:sp>
                  <p:sp>
                    <p:nvSpPr>
                      <p:cNvPr id="20506" name="Line 26"/>
                      <p:cNvSpPr>
                        <a:spLocks noChangeShapeType="1"/>
                      </p:cNvSpPr>
                      <p:nvPr/>
                    </p:nvSpPr>
                    <p:spPr bwMode="auto">
                      <a:xfrm>
                        <a:off x="6300" y="3233"/>
                        <a:ext cx="180" cy="1"/>
                      </a:xfrm>
                      <a:prstGeom prst="line">
                        <a:avLst/>
                      </a:prstGeom>
                      <a:noFill/>
                      <a:ln w="9525">
                        <a:solidFill>
                          <a:srgbClr val="000000"/>
                        </a:solidFill>
                        <a:round/>
                        <a:headEnd/>
                        <a:tailEnd/>
                      </a:ln>
                    </p:spPr>
                    <p:txBody>
                      <a:bodyPr/>
                      <a:lstStyle/>
                      <a:p>
                        <a:endParaRPr lang="zh-CN" altLang="en-US"/>
                      </a:p>
                    </p:txBody>
                  </p:sp>
                  <p:sp>
                    <p:nvSpPr>
                      <p:cNvPr id="20507" name="Line 27"/>
                      <p:cNvSpPr>
                        <a:spLocks noChangeShapeType="1"/>
                      </p:cNvSpPr>
                      <p:nvPr/>
                    </p:nvSpPr>
                    <p:spPr bwMode="auto">
                      <a:xfrm>
                        <a:off x="6660" y="3233"/>
                        <a:ext cx="180" cy="1"/>
                      </a:xfrm>
                      <a:prstGeom prst="line">
                        <a:avLst/>
                      </a:prstGeom>
                      <a:noFill/>
                      <a:ln w="9525">
                        <a:solidFill>
                          <a:srgbClr val="000000"/>
                        </a:solidFill>
                        <a:round/>
                        <a:headEnd/>
                        <a:tailEnd/>
                      </a:ln>
                    </p:spPr>
                    <p:txBody>
                      <a:bodyPr/>
                      <a:lstStyle/>
                      <a:p>
                        <a:endParaRPr lang="zh-CN" altLang="en-US"/>
                      </a:p>
                    </p:txBody>
                  </p:sp>
                  <p:sp>
                    <p:nvSpPr>
                      <p:cNvPr id="20508" name="Line 28"/>
                      <p:cNvSpPr>
                        <a:spLocks noChangeShapeType="1"/>
                      </p:cNvSpPr>
                      <p:nvPr/>
                    </p:nvSpPr>
                    <p:spPr bwMode="auto">
                      <a:xfrm>
                        <a:off x="6960" y="3233"/>
                        <a:ext cx="180" cy="1"/>
                      </a:xfrm>
                      <a:prstGeom prst="line">
                        <a:avLst/>
                      </a:prstGeom>
                      <a:noFill/>
                      <a:ln w="9525">
                        <a:solidFill>
                          <a:srgbClr val="000000"/>
                        </a:solidFill>
                        <a:round/>
                        <a:headEnd/>
                        <a:tailEnd/>
                      </a:ln>
                    </p:spPr>
                    <p:txBody>
                      <a:bodyPr/>
                      <a:lstStyle/>
                      <a:p>
                        <a:endParaRPr lang="zh-CN" altLang="en-US"/>
                      </a:p>
                    </p:txBody>
                  </p:sp>
                  <p:sp>
                    <p:nvSpPr>
                      <p:cNvPr id="20509" name="Line 29"/>
                      <p:cNvSpPr>
                        <a:spLocks noChangeShapeType="1"/>
                      </p:cNvSpPr>
                      <p:nvPr/>
                    </p:nvSpPr>
                    <p:spPr bwMode="auto">
                      <a:xfrm>
                        <a:off x="6300" y="3389"/>
                        <a:ext cx="180" cy="0"/>
                      </a:xfrm>
                      <a:prstGeom prst="line">
                        <a:avLst/>
                      </a:prstGeom>
                      <a:noFill/>
                      <a:ln w="9525">
                        <a:solidFill>
                          <a:srgbClr val="000000"/>
                        </a:solidFill>
                        <a:round/>
                        <a:headEnd/>
                        <a:tailEnd/>
                      </a:ln>
                    </p:spPr>
                    <p:txBody>
                      <a:bodyPr/>
                      <a:lstStyle/>
                      <a:p>
                        <a:endParaRPr lang="zh-CN" altLang="en-US"/>
                      </a:p>
                    </p:txBody>
                  </p:sp>
                  <p:sp>
                    <p:nvSpPr>
                      <p:cNvPr id="20510" name="Line 30"/>
                      <p:cNvSpPr>
                        <a:spLocks noChangeShapeType="1"/>
                      </p:cNvSpPr>
                      <p:nvPr/>
                    </p:nvSpPr>
                    <p:spPr bwMode="auto">
                      <a:xfrm>
                        <a:off x="6660" y="3389"/>
                        <a:ext cx="180" cy="0"/>
                      </a:xfrm>
                      <a:prstGeom prst="line">
                        <a:avLst/>
                      </a:prstGeom>
                      <a:noFill/>
                      <a:ln w="9525">
                        <a:solidFill>
                          <a:srgbClr val="000000"/>
                        </a:solidFill>
                        <a:round/>
                        <a:headEnd/>
                        <a:tailEnd/>
                      </a:ln>
                    </p:spPr>
                    <p:txBody>
                      <a:bodyPr/>
                      <a:lstStyle/>
                      <a:p>
                        <a:endParaRPr lang="zh-CN" altLang="en-US"/>
                      </a:p>
                    </p:txBody>
                  </p:sp>
                  <p:sp>
                    <p:nvSpPr>
                      <p:cNvPr id="20511" name="Line 31"/>
                      <p:cNvSpPr>
                        <a:spLocks noChangeShapeType="1"/>
                      </p:cNvSpPr>
                      <p:nvPr/>
                    </p:nvSpPr>
                    <p:spPr bwMode="auto">
                      <a:xfrm>
                        <a:off x="6300" y="3545"/>
                        <a:ext cx="180" cy="0"/>
                      </a:xfrm>
                      <a:prstGeom prst="line">
                        <a:avLst/>
                      </a:prstGeom>
                      <a:noFill/>
                      <a:ln w="9525">
                        <a:solidFill>
                          <a:srgbClr val="000000"/>
                        </a:solidFill>
                        <a:round/>
                        <a:headEnd/>
                        <a:tailEnd/>
                      </a:ln>
                    </p:spPr>
                    <p:txBody>
                      <a:bodyPr/>
                      <a:lstStyle/>
                      <a:p>
                        <a:endParaRPr lang="zh-CN" altLang="en-US"/>
                      </a:p>
                    </p:txBody>
                  </p:sp>
                  <p:sp>
                    <p:nvSpPr>
                      <p:cNvPr id="20512" name="Line 32"/>
                      <p:cNvSpPr>
                        <a:spLocks noChangeShapeType="1"/>
                      </p:cNvSpPr>
                      <p:nvPr/>
                    </p:nvSpPr>
                    <p:spPr bwMode="auto">
                      <a:xfrm>
                        <a:off x="6660" y="3545"/>
                        <a:ext cx="180" cy="0"/>
                      </a:xfrm>
                      <a:prstGeom prst="line">
                        <a:avLst/>
                      </a:prstGeom>
                      <a:noFill/>
                      <a:ln w="9525">
                        <a:solidFill>
                          <a:srgbClr val="000000"/>
                        </a:solidFill>
                        <a:round/>
                        <a:headEnd/>
                        <a:tailEnd/>
                      </a:ln>
                    </p:spPr>
                    <p:txBody>
                      <a:bodyPr/>
                      <a:lstStyle/>
                      <a:p>
                        <a:endParaRPr lang="zh-CN" altLang="en-US"/>
                      </a:p>
                    </p:txBody>
                  </p:sp>
                </p:grpSp>
              </p:grpSp>
              <p:sp>
                <p:nvSpPr>
                  <p:cNvPr id="20513" name="Line 33"/>
                  <p:cNvSpPr>
                    <a:spLocks noChangeShapeType="1"/>
                  </p:cNvSpPr>
                  <p:nvPr/>
                </p:nvSpPr>
                <p:spPr bwMode="auto">
                  <a:xfrm>
                    <a:off x="4680" y="2765"/>
                    <a:ext cx="180" cy="0"/>
                  </a:xfrm>
                  <a:prstGeom prst="line">
                    <a:avLst/>
                  </a:prstGeom>
                  <a:noFill/>
                  <a:ln w="9525">
                    <a:solidFill>
                      <a:srgbClr val="000000"/>
                    </a:solidFill>
                    <a:round/>
                    <a:headEnd/>
                    <a:tailEnd/>
                  </a:ln>
                  <a:effectLst/>
                </p:spPr>
                <p:txBody>
                  <a:bodyPr/>
                  <a:lstStyle/>
                  <a:p>
                    <a:endParaRPr lang="zh-CN" altLang="en-US"/>
                  </a:p>
                </p:txBody>
              </p:sp>
              <p:grpSp>
                <p:nvGrpSpPr>
                  <p:cNvPr id="8" name="Group 34"/>
                  <p:cNvGrpSpPr>
                    <a:grpSpLocks/>
                  </p:cNvGrpSpPr>
                  <p:nvPr/>
                </p:nvGrpSpPr>
                <p:grpSpPr bwMode="auto">
                  <a:xfrm>
                    <a:off x="4860" y="2649"/>
                    <a:ext cx="181" cy="227"/>
                    <a:chOff x="5220" y="1985"/>
                    <a:chExt cx="181" cy="227"/>
                  </a:xfrm>
                </p:grpSpPr>
                <p:sp>
                  <p:nvSpPr>
                    <p:cNvPr id="20515" name="Line 35"/>
                    <p:cNvSpPr>
                      <a:spLocks noChangeShapeType="1"/>
                    </p:cNvSpPr>
                    <p:nvPr/>
                  </p:nvSpPr>
                  <p:spPr bwMode="auto">
                    <a:xfrm>
                      <a:off x="5220" y="1985"/>
                      <a:ext cx="1" cy="227"/>
                    </a:xfrm>
                    <a:prstGeom prst="line">
                      <a:avLst/>
                    </a:prstGeom>
                    <a:noFill/>
                    <a:ln w="19050">
                      <a:solidFill>
                        <a:srgbClr val="000000"/>
                      </a:solidFill>
                      <a:round/>
                      <a:headEnd/>
                      <a:tailEnd/>
                    </a:ln>
                    <a:effectLst/>
                  </p:spPr>
                  <p:txBody>
                    <a:bodyPr/>
                    <a:lstStyle/>
                    <a:p>
                      <a:endParaRPr lang="zh-CN" altLang="en-US"/>
                    </a:p>
                  </p:txBody>
                </p:sp>
                <p:sp>
                  <p:nvSpPr>
                    <p:cNvPr id="20516" name="Line 36"/>
                    <p:cNvSpPr>
                      <a:spLocks noChangeShapeType="1"/>
                    </p:cNvSpPr>
                    <p:nvPr/>
                  </p:nvSpPr>
                  <p:spPr bwMode="auto">
                    <a:xfrm>
                      <a:off x="5400" y="1985"/>
                      <a:ext cx="1" cy="227"/>
                    </a:xfrm>
                    <a:prstGeom prst="line">
                      <a:avLst/>
                    </a:prstGeom>
                    <a:noFill/>
                    <a:ln w="19050">
                      <a:solidFill>
                        <a:srgbClr val="000000"/>
                      </a:solidFill>
                      <a:round/>
                      <a:headEnd/>
                      <a:tailEnd/>
                    </a:ln>
                    <a:effectLst/>
                  </p:spPr>
                  <p:txBody>
                    <a:bodyPr/>
                    <a:lstStyle/>
                    <a:p>
                      <a:endParaRPr lang="zh-CN" altLang="en-US"/>
                    </a:p>
                  </p:txBody>
                </p:sp>
              </p:grpSp>
              <p:sp>
                <p:nvSpPr>
                  <p:cNvPr id="20517" name="Line 37"/>
                  <p:cNvSpPr>
                    <a:spLocks noChangeShapeType="1"/>
                  </p:cNvSpPr>
                  <p:nvPr/>
                </p:nvSpPr>
                <p:spPr bwMode="auto">
                  <a:xfrm>
                    <a:off x="5040" y="2765"/>
                    <a:ext cx="1800" cy="1"/>
                  </a:xfrm>
                  <a:prstGeom prst="line">
                    <a:avLst/>
                  </a:prstGeom>
                  <a:noFill/>
                  <a:ln w="9525">
                    <a:solidFill>
                      <a:srgbClr val="000000"/>
                    </a:solidFill>
                    <a:round/>
                    <a:headEnd/>
                    <a:tailEnd/>
                  </a:ln>
                  <a:effectLst/>
                </p:spPr>
                <p:txBody>
                  <a:bodyPr/>
                  <a:lstStyle/>
                  <a:p>
                    <a:endParaRPr lang="zh-CN" altLang="en-US"/>
                  </a:p>
                </p:txBody>
              </p:sp>
              <p:sp>
                <p:nvSpPr>
                  <p:cNvPr id="20518" name="Line 38"/>
                  <p:cNvSpPr>
                    <a:spLocks noChangeShapeType="1"/>
                  </p:cNvSpPr>
                  <p:nvPr/>
                </p:nvSpPr>
                <p:spPr bwMode="auto">
                  <a:xfrm>
                    <a:off x="5040" y="4325"/>
                    <a:ext cx="720" cy="1"/>
                  </a:xfrm>
                  <a:prstGeom prst="line">
                    <a:avLst/>
                  </a:prstGeom>
                  <a:noFill/>
                  <a:ln w="9525">
                    <a:solidFill>
                      <a:srgbClr val="000000"/>
                    </a:solidFill>
                    <a:round/>
                    <a:headEnd/>
                    <a:tailEnd/>
                  </a:ln>
                  <a:effectLst/>
                </p:spPr>
                <p:txBody>
                  <a:bodyPr/>
                  <a:lstStyle/>
                  <a:p>
                    <a:endParaRPr lang="zh-CN" altLang="en-US"/>
                  </a:p>
                </p:txBody>
              </p:sp>
              <p:grpSp>
                <p:nvGrpSpPr>
                  <p:cNvPr id="9" name="Group 39"/>
                  <p:cNvGrpSpPr>
                    <a:grpSpLocks/>
                  </p:cNvGrpSpPr>
                  <p:nvPr/>
                </p:nvGrpSpPr>
                <p:grpSpPr bwMode="auto">
                  <a:xfrm>
                    <a:off x="6120" y="3077"/>
                    <a:ext cx="360" cy="780"/>
                    <a:chOff x="8100" y="4481"/>
                    <a:chExt cx="360" cy="780"/>
                  </a:xfrm>
                </p:grpSpPr>
                <p:sp>
                  <p:nvSpPr>
                    <p:cNvPr id="20520" name="Rectangle 40"/>
                    <p:cNvSpPr>
                      <a:spLocks noChangeArrowheads="1"/>
                    </p:cNvSpPr>
                    <p:nvPr/>
                  </p:nvSpPr>
                  <p:spPr bwMode="auto">
                    <a:xfrm>
                      <a:off x="8100" y="4927"/>
                      <a:ext cx="360" cy="334"/>
                    </a:xfrm>
                    <a:prstGeom prst="rect">
                      <a:avLst/>
                    </a:prstGeom>
                    <a:solidFill>
                      <a:srgbClr val="FFFFFF"/>
                    </a:solidFill>
                    <a:ln w="9525" algn="ctr">
                      <a:solidFill>
                        <a:srgbClr val="000000"/>
                      </a:solidFill>
                      <a:miter lim="800000"/>
                      <a:headEnd/>
                      <a:tailEnd/>
                    </a:ln>
                    <a:effectLst/>
                  </p:spPr>
                  <p:txBody>
                    <a:bodyPr/>
                    <a:lstStyle/>
                    <a:p>
                      <a:endParaRPr lang="zh-CN" altLang="en-US"/>
                    </a:p>
                  </p:txBody>
                </p:sp>
                <p:sp>
                  <p:nvSpPr>
                    <p:cNvPr id="20521" name="Line 41"/>
                    <p:cNvSpPr>
                      <a:spLocks noChangeShapeType="1"/>
                    </p:cNvSpPr>
                    <p:nvPr/>
                  </p:nvSpPr>
                  <p:spPr bwMode="auto">
                    <a:xfrm>
                      <a:off x="8283" y="4923"/>
                      <a:ext cx="1" cy="334"/>
                    </a:xfrm>
                    <a:prstGeom prst="line">
                      <a:avLst/>
                    </a:prstGeom>
                    <a:noFill/>
                    <a:ln w="9525">
                      <a:solidFill>
                        <a:srgbClr val="000000"/>
                      </a:solidFill>
                      <a:round/>
                      <a:headEnd/>
                      <a:tailEnd/>
                    </a:ln>
                    <a:effectLst/>
                  </p:spPr>
                  <p:txBody>
                    <a:bodyPr/>
                    <a:lstStyle/>
                    <a:p>
                      <a:endParaRPr lang="zh-CN" altLang="en-US"/>
                    </a:p>
                  </p:txBody>
                </p:sp>
                <p:sp>
                  <p:nvSpPr>
                    <p:cNvPr id="20522" name="Line 42"/>
                    <p:cNvSpPr>
                      <a:spLocks noChangeShapeType="1"/>
                    </p:cNvSpPr>
                    <p:nvPr/>
                  </p:nvSpPr>
                  <p:spPr bwMode="auto">
                    <a:xfrm flipV="1">
                      <a:off x="8220" y="4704"/>
                      <a:ext cx="1" cy="223"/>
                    </a:xfrm>
                    <a:prstGeom prst="line">
                      <a:avLst/>
                    </a:prstGeom>
                    <a:noFill/>
                    <a:ln w="9525">
                      <a:solidFill>
                        <a:srgbClr val="000000"/>
                      </a:solidFill>
                      <a:round/>
                      <a:headEnd/>
                      <a:tailEnd/>
                    </a:ln>
                    <a:effectLst/>
                  </p:spPr>
                  <p:txBody>
                    <a:bodyPr/>
                    <a:lstStyle/>
                    <a:p>
                      <a:endParaRPr lang="zh-CN" altLang="en-US"/>
                    </a:p>
                  </p:txBody>
                </p:sp>
                <p:sp>
                  <p:nvSpPr>
                    <p:cNvPr id="20523" name="Line 43"/>
                    <p:cNvSpPr>
                      <a:spLocks noChangeShapeType="1"/>
                    </p:cNvSpPr>
                    <p:nvPr/>
                  </p:nvSpPr>
                  <p:spPr bwMode="auto">
                    <a:xfrm flipV="1">
                      <a:off x="8340" y="4704"/>
                      <a:ext cx="1" cy="223"/>
                    </a:xfrm>
                    <a:prstGeom prst="line">
                      <a:avLst/>
                    </a:prstGeom>
                    <a:noFill/>
                    <a:ln w="9525">
                      <a:solidFill>
                        <a:srgbClr val="000000"/>
                      </a:solidFill>
                      <a:round/>
                      <a:headEnd/>
                      <a:tailEnd/>
                    </a:ln>
                    <a:effectLst/>
                  </p:spPr>
                  <p:txBody>
                    <a:bodyPr/>
                    <a:lstStyle/>
                    <a:p>
                      <a:endParaRPr lang="zh-CN" altLang="en-US"/>
                    </a:p>
                  </p:txBody>
                </p:sp>
                <p:sp>
                  <p:nvSpPr>
                    <p:cNvPr id="20524" name="Line 44"/>
                    <p:cNvSpPr>
                      <a:spLocks noChangeShapeType="1"/>
                    </p:cNvSpPr>
                    <p:nvPr/>
                  </p:nvSpPr>
                  <p:spPr bwMode="auto">
                    <a:xfrm>
                      <a:off x="8100" y="4704"/>
                      <a:ext cx="360" cy="0"/>
                    </a:xfrm>
                    <a:prstGeom prst="line">
                      <a:avLst/>
                    </a:prstGeom>
                    <a:noFill/>
                    <a:ln w="9525">
                      <a:solidFill>
                        <a:srgbClr val="000000"/>
                      </a:solidFill>
                      <a:round/>
                      <a:headEnd/>
                      <a:tailEnd/>
                    </a:ln>
                    <a:effectLst/>
                  </p:spPr>
                  <p:txBody>
                    <a:bodyPr/>
                    <a:lstStyle/>
                    <a:p>
                      <a:endParaRPr lang="zh-CN" altLang="en-US"/>
                    </a:p>
                  </p:txBody>
                </p:sp>
                <p:sp>
                  <p:nvSpPr>
                    <p:cNvPr id="20525" name="Line 45"/>
                    <p:cNvSpPr>
                      <a:spLocks noChangeShapeType="1"/>
                    </p:cNvSpPr>
                    <p:nvPr/>
                  </p:nvSpPr>
                  <p:spPr bwMode="auto">
                    <a:xfrm>
                      <a:off x="8220" y="4481"/>
                      <a:ext cx="120" cy="0"/>
                    </a:xfrm>
                    <a:prstGeom prst="line">
                      <a:avLst/>
                    </a:prstGeom>
                    <a:noFill/>
                    <a:ln w="9525">
                      <a:solidFill>
                        <a:srgbClr val="000000"/>
                      </a:solidFill>
                      <a:round/>
                      <a:headEnd/>
                      <a:tailEnd/>
                    </a:ln>
                    <a:effectLst/>
                  </p:spPr>
                  <p:txBody>
                    <a:bodyPr/>
                    <a:lstStyle/>
                    <a:p>
                      <a:endParaRPr lang="zh-CN" altLang="en-US"/>
                    </a:p>
                  </p:txBody>
                </p:sp>
                <p:sp>
                  <p:nvSpPr>
                    <p:cNvPr id="20526" name="Line 46"/>
                    <p:cNvSpPr>
                      <a:spLocks noChangeShapeType="1"/>
                    </p:cNvSpPr>
                    <p:nvPr/>
                  </p:nvSpPr>
                  <p:spPr bwMode="auto">
                    <a:xfrm flipH="1">
                      <a:off x="8100" y="4481"/>
                      <a:ext cx="120" cy="223"/>
                    </a:xfrm>
                    <a:prstGeom prst="line">
                      <a:avLst/>
                    </a:prstGeom>
                    <a:noFill/>
                    <a:ln w="9525">
                      <a:solidFill>
                        <a:srgbClr val="000000"/>
                      </a:solidFill>
                      <a:round/>
                      <a:headEnd/>
                      <a:tailEnd/>
                    </a:ln>
                    <a:effectLst/>
                  </p:spPr>
                  <p:txBody>
                    <a:bodyPr/>
                    <a:lstStyle/>
                    <a:p>
                      <a:endParaRPr lang="zh-CN" altLang="en-US"/>
                    </a:p>
                  </p:txBody>
                </p:sp>
                <p:sp>
                  <p:nvSpPr>
                    <p:cNvPr id="20527" name="Line 47"/>
                    <p:cNvSpPr>
                      <a:spLocks noChangeShapeType="1"/>
                    </p:cNvSpPr>
                    <p:nvPr/>
                  </p:nvSpPr>
                  <p:spPr bwMode="auto">
                    <a:xfrm>
                      <a:off x="8340" y="4481"/>
                      <a:ext cx="120" cy="223"/>
                    </a:xfrm>
                    <a:prstGeom prst="line">
                      <a:avLst/>
                    </a:prstGeom>
                    <a:noFill/>
                    <a:ln w="9525">
                      <a:solidFill>
                        <a:srgbClr val="000000"/>
                      </a:solidFill>
                      <a:round/>
                      <a:headEnd/>
                      <a:tailEnd/>
                    </a:ln>
                    <a:effectLst/>
                  </p:spPr>
                  <p:txBody>
                    <a:bodyPr/>
                    <a:lstStyle/>
                    <a:p>
                      <a:endParaRPr lang="zh-CN" altLang="en-US"/>
                    </a:p>
                  </p:txBody>
                </p:sp>
                <p:sp>
                  <p:nvSpPr>
                    <p:cNvPr id="20530" name="Line 50"/>
                    <p:cNvSpPr>
                      <a:spLocks noChangeShapeType="1"/>
                    </p:cNvSpPr>
                    <p:nvPr/>
                  </p:nvSpPr>
                  <p:spPr bwMode="auto">
                    <a:xfrm flipH="1">
                      <a:off x="8220" y="4927"/>
                      <a:ext cx="240" cy="0"/>
                    </a:xfrm>
                    <a:prstGeom prst="line">
                      <a:avLst/>
                    </a:prstGeom>
                    <a:noFill/>
                    <a:ln w="9525">
                      <a:solidFill>
                        <a:srgbClr val="000000"/>
                      </a:solidFill>
                      <a:round/>
                      <a:headEnd/>
                      <a:tailEnd/>
                    </a:ln>
                    <a:effectLst/>
                  </p:spPr>
                  <p:txBody>
                    <a:bodyPr/>
                    <a:lstStyle/>
                    <a:p>
                      <a:endParaRPr lang="zh-CN" altLang="en-US"/>
                    </a:p>
                  </p:txBody>
                </p:sp>
                <p:sp>
                  <p:nvSpPr>
                    <p:cNvPr id="20531" name="Line 51"/>
                    <p:cNvSpPr>
                      <a:spLocks noChangeShapeType="1"/>
                    </p:cNvSpPr>
                    <p:nvPr/>
                  </p:nvSpPr>
                  <p:spPr bwMode="auto">
                    <a:xfrm>
                      <a:off x="8100" y="4927"/>
                      <a:ext cx="0" cy="334"/>
                    </a:xfrm>
                    <a:prstGeom prst="line">
                      <a:avLst/>
                    </a:prstGeom>
                    <a:noFill/>
                    <a:ln w="9525">
                      <a:solidFill>
                        <a:srgbClr val="000000"/>
                      </a:solidFill>
                      <a:round/>
                      <a:headEnd/>
                      <a:tailEnd/>
                    </a:ln>
                    <a:effectLst/>
                  </p:spPr>
                  <p:txBody>
                    <a:bodyPr/>
                    <a:lstStyle/>
                    <a:p>
                      <a:endParaRPr lang="zh-CN" altLang="en-US"/>
                    </a:p>
                  </p:txBody>
                </p:sp>
                <p:sp>
                  <p:nvSpPr>
                    <p:cNvPr id="20532" name="Line 52"/>
                    <p:cNvSpPr>
                      <a:spLocks noChangeShapeType="1"/>
                    </p:cNvSpPr>
                    <p:nvPr/>
                  </p:nvSpPr>
                  <p:spPr bwMode="auto">
                    <a:xfrm>
                      <a:off x="8340" y="4927"/>
                      <a:ext cx="0" cy="0"/>
                    </a:xfrm>
                    <a:prstGeom prst="line">
                      <a:avLst/>
                    </a:prstGeom>
                    <a:noFill/>
                    <a:ln w="9525">
                      <a:solidFill>
                        <a:srgbClr val="000000"/>
                      </a:solidFill>
                      <a:round/>
                      <a:headEnd/>
                      <a:tailEnd/>
                    </a:ln>
                    <a:effectLst/>
                  </p:spPr>
                  <p:txBody>
                    <a:bodyPr/>
                    <a:lstStyle/>
                    <a:p>
                      <a:endParaRPr lang="zh-CN" altLang="en-US"/>
                    </a:p>
                  </p:txBody>
                </p:sp>
              </p:grpSp>
              <p:grpSp>
                <p:nvGrpSpPr>
                  <p:cNvPr id="10" name="Group 53"/>
                  <p:cNvGrpSpPr>
                    <a:grpSpLocks/>
                  </p:cNvGrpSpPr>
                  <p:nvPr/>
                </p:nvGrpSpPr>
                <p:grpSpPr bwMode="auto">
                  <a:xfrm>
                    <a:off x="4845" y="4199"/>
                    <a:ext cx="181" cy="227"/>
                    <a:chOff x="5220" y="1985"/>
                    <a:chExt cx="181" cy="227"/>
                  </a:xfrm>
                </p:grpSpPr>
                <p:sp>
                  <p:nvSpPr>
                    <p:cNvPr id="20534" name="Line 54"/>
                    <p:cNvSpPr>
                      <a:spLocks noChangeShapeType="1"/>
                    </p:cNvSpPr>
                    <p:nvPr/>
                  </p:nvSpPr>
                  <p:spPr bwMode="auto">
                    <a:xfrm>
                      <a:off x="5220" y="1985"/>
                      <a:ext cx="1" cy="227"/>
                    </a:xfrm>
                    <a:prstGeom prst="line">
                      <a:avLst/>
                    </a:prstGeom>
                    <a:noFill/>
                    <a:ln w="19050">
                      <a:solidFill>
                        <a:srgbClr val="000000"/>
                      </a:solidFill>
                      <a:round/>
                      <a:headEnd/>
                      <a:tailEnd/>
                    </a:ln>
                    <a:effectLst/>
                  </p:spPr>
                  <p:txBody>
                    <a:bodyPr/>
                    <a:lstStyle/>
                    <a:p>
                      <a:endParaRPr lang="zh-CN" altLang="en-US"/>
                    </a:p>
                  </p:txBody>
                </p:sp>
                <p:sp>
                  <p:nvSpPr>
                    <p:cNvPr id="20535" name="Line 55"/>
                    <p:cNvSpPr>
                      <a:spLocks noChangeShapeType="1"/>
                    </p:cNvSpPr>
                    <p:nvPr/>
                  </p:nvSpPr>
                  <p:spPr bwMode="auto">
                    <a:xfrm>
                      <a:off x="5400" y="1985"/>
                      <a:ext cx="1" cy="227"/>
                    </a:xfrm>
                    <a:prstGeom prst="line">
                      <a:avLst/>
                    </a:prstGeom>
                    <a:noFill/>
                    <a:ln w="19050">
                      <a:solidFill>
                        <a:srgbClr val="000000"/>
                      </a:solidFill>
                      <a:round/>
                      <a:headEnd/>
                      <a:tailEnd/>
                    </a:ln>
                    <a:effectLst/>
                  </p:spPr>
                  <p:txBody>
                    <a:bodyPr/>
                    <a:lstStyle/>
                    <a:p>
                      <a:endParaRPr lang="zh-CN" altLang="en-US"/>
                    </a:p>
                  </p:txBody>
                </p:sp>
              </p:grpSp>
              <p:sp>
                <p:nvSpPr>
                  <p:cNvPr id="20536" name="Line 56"/>
                  <p:cNvSpPr>
                    <a:spLocks noChangeShapeType="1"/>
                  </p:cNvSpPr>
                  <p:nvPr/>
                </p:nvSpPr>
                <p:spPr bwMode="auto">
                  <a:xfrm flipH="1">
                    <a:off x="4680" y="4325"/>
                    <a:ext cx="180" cy="1"/>
                  </a:xfrm>
                  <a:prstGeom prst="line">
                    <a:avLst/>
                  </a:prstGeom>
                  <a:noFill/>
                  <a:ln w="9525">
                    <a:solidFill>
                      <a:srgbClr val="000000"/>
                    </a:solidFill>
                    <a:round/>
                    <a:headEnd/>
                    <a:tailEnd/>
                  </a:ln>
                  <a:effectLst/>
                </p:spPr>
                <p:txBody>
                  <a:bodyPr/>
                  <a:lstStyle/>
                  <a:p>
                    <a:endParaRPr lang="zh-CN" altLang="en-US"/>
                  </a:p>
                </p:txBody>
              </p:sp>
              <p:sp>
                <p:nvSpPr>
                  <p:cNvPr id="20537" name="Line 57"/>
                  <p:cNvSpPr>
                    <a:spLocks noChangeShapeType="1"/>
                  </p:cNvSpPr>
                  <p:nvPr/>
                </p:nvSpPr>
                <p:spPr bwMode="auto">
                  <a:xfrm flipH="1">
                    <a:off x="5760" y="3701"/>
                    <a:ext cx="360" cy="0"/>
                  </a:xfrm>
                  <a:prstGeom prst="line">
                    <a:avLst/>
                  </a:prstGeom>
                  <a:noFill/>
                  <a:ln w="12700">
                    <a:solidFill>
                      <a:srgbClr val="000000"/>
                    </a:solidFill>
                    <a:round/>
                    <a:headEnd/>
                    <a:tailEnd/>
                  </a:ln>
                  <a:effectLst/>
                </p:spPr>
                <p:txBody>
                  <a:bodyPr/>
                  <a:lstStyle/>
                  <a:p>
                    <a:endParaRPr lang="zh-CN" altLang="en-US"/>
                  </a:p>
                </p:txBody>
              </p:sp>
              <p:sp>
                <p:nvSpPr>
                  <p:cNvPr id="20538" name="Line 58"/>
                  <p:cNvSpPr>
                    <a:spLocks noChangeShapeType="1"/>
                  </p:cNvSpPr>
                  <p:nvPr/>
                </p:nvSpPr>
                <p:spPr bwMode="auto">
                  <a:xfrm>
                    <a:off x="5760" y="3701"/>
                    <a:ext cx="0" cy="624"/>
                  </a:xfrm>
                  <a:prstGeom prst="line">
                    <a:avLst/>
                  </a:prstGeom>
                  <a:noFill/>
                  <a:ln w="9525">
                    <a:solidFill>
                      <a:srgbClr val="000000"/>
                    </a:solidFill>
                    <a:round/>
                    <a:headEnd/>
                    <a:tailEnd/>
                  </a:ln>
                  <a:effectLst/>
                </p:spPr>
                <p:txBody>
                  <a:bodyPr/>
                  <a:lstStyle/>
                  <a:p>
                    <a:endParaRPr lang="zh-CN" altLang="en-US"/>
                  </a:p>
                </p:txBody>
              </p:sp>
              <p:sp>
                <p:nvSpPr>
                  <p:cNvPr id="20539" name="Line 59"/>
                  <p:cNvSpPr>
                    <a:spLocks noChangeShapeType="1"/>
                  </p:cNvSpPr>
                  <p:nvPr/>
                </p:nvSpPr>
                <p:spPr bwMode="auto">
                  <a:xfrm>
                    <a:off x="6480" y="3701"/>
                    <a:ext cx="360" cy="1"/>
                  </a:xfrm>
                  <a:prstGeom prst="line">
                    <a:avLst/>
                  </a:prstGeom>
                  <a:noFill/>
                  <a:ln w="9525">
                    <a:solidFill>
                      <a:srgbClr val="000000"/>
                    </a:solidFill>
                    <a:round/>
                    <a:headEnd/>
                    <a:tailEnd/>
                  </a:ln>
                  <a:effectLst/>
                </p:spPr>
                <p:txBody>
                  <a:bodyPr/>
                  <a:lstStyle/>
                  <a:p>
                    <a:endParaRPr lang="zh-CN" altLang="en-US"/>
                  </a:p>
                </p:txBody>
              </p:sp>
              <p:sp>
                <p:nvSpPr>
                  <p:cNvPr id="20540" name="Line 60"/>
                  <p:cNvSpPr>
                    <a:spLocks noChangeShapeType="1"/>
                  </p:cNvSpPr>
                  <p:nvPr/>
                </p:nvSpPr>
                <p:spPr bwMode="auto">
                  <a:xfrm>
                    <a:off x="6840" y="2765"/>
                    <a:ext cx="0" cy="936"/>
                  </a:xfrm>
                  <a:prstGeom prst="line">
                    <a:avLst/>
                  </a:prstGeom>
                  <a:noFill/>
                  <a:ln w="19050">
                    <a:solidFill>
                      <a:srgbClr val="000000"/>
                    </a:solidFill>
                    <a:round/>
                    <a:headEnd/>
                    <a:tailEnd/>
                  </a:ln>
                  <a:effectLst/>
                </p:spPr>
                <p:txBody>
                  <a:bodyPr/>
                  <a:lstStyle/>
                  <a:p>
                    <a:endParaRPr lang="zh-CN" altLang="en-US"/>
                  </a:p>
                </p:txBody>
              </p:sp>
              <p:sp>
                <p:nvSpPr>
                  <p:cNvPr id="20541" name="Line 61"/>
                  <p:cNvSpPr>
                    <a:spLocks noChangeShapeType="1"/>
                  </p:cNvSpPr>
                  <p:nvPr/>
                </p:nvSpPr>
                <p:spPr bwMode="auto">
                  <a:xfrm>
                    <a:off x="5760" y="4325"/>
                    <a:ext cx="1800" cy="0"/>
                  </a:xfrm>
                  <a:prstGeom prst="line">
                    <a:avLst/>
                  </a:prstGeom>
                  <a:noFill/>
                  <a:ln w="9525">
                    <a:solidFill>
                      <a:srgbClr val="000000"/>
                    </a:solidFill>
                    <a:round/>
                    <a:headEnd/>
                    <a:tailEnd/>
                  </a:ln>
                  <a:effectLst/>
                </p:spPr>
                <p:txBody>
                  <a:bodyPr/>
                  <a:lstStyle/>
                  <a:p>
                    <a:endParaRPr lang="zh-CN" altLang="en-US"/>
                  </a:p>
                </p:txBody>
              </p:sp>
              <p:sp>
                <p:nvSpPr>
                  <p:cNvPr id="20542" name="Line 62"/>
                  <p:cNvSpPr>
                    <a:spLocks noChangeShapeType="1"/>
                  </p:cNvSpPr>
                  <p:nvPr/>
                </p:nvSpPr>
                <p:spPr bwMode="auto">
                  <a:xfrm>
                    <a:off x="6840" y="2765"/>
                    <a:ext cx="720" cy="0"/>
                  </a:xfrm>
                  <a:prstGeom prst="line">
                    <a:avLst/>
                  </a:prstGeom>
                  <a:noFill/>
                  <a:ln w="9525">
                    <a:solidFill>
                      <a:srgbClr val="000000"/>
                    </a:solidFill>
                    <a:round/>
                    <a:headEnd/>
                    <a:tailEnd/>
                  </a:ln>
                  <a:effectLst/>
                </p:spPr>
                <p:txBody>
                  <a:bodyPr/>
                  <a:lstStyle/>
                  <a:p>
                    <a:endParaRPr lang="zh-CN" altLang="en-US"/>
                  </a:p>
                </p:txBody>
              </p:sp>
              <p:sp>
                <p:nvSpPr>
                  <p:cNvPr id="20543" name="Line 63"/>
                  <p:cNvSpPr>
                    <a:spLocks noChangeShapeType="1"/>
                  </p:cNvSpPr>
                  <p:nvPr/>
                </p:nvSpPr>
                <p:spPr bwMode="auto">
                  <a:xfrm>
                    <a:off x="6840" y="3701"/>
                    <a:ext cx="360" cy="0"/>
                  </a:xfrm>
                  <a:prstGeom prst="line">
                    <a:avLst/>
                  </a:prstGeom>
                  <a:noFill/>
                  <a:ln w="9525">
                    <a:solidFill>
                      <a:srgbClr val="000000"/>
                    </a:solidFill>
                    <a:round/>
                    <a:headEnd/>
                    <a:tailEnd/>
                  </a:ln>
                  <a:effectLst/>
                </p:spPr>
                <p:txBody>
                  <a:bodyPr/>
                  <a:lstStyle/>
                  <a:p>
                    <a:endParaRPr lang="zh-CN" altLang="en-US"/>
                  </a:p>
                </p:txBody>
              </p:sp>
              <p:sp>
                <p:nvSpPr>
                  <p:cNvPr id="20544" name="Rectangle 64"/>
                  <p:cNvSpPr>
                    <a:spLocks noChangeArrowheads="1"/>
                  </p:cNvSpPr>
                  <p:nvPr/>
                </p:nvSpPr>
                <p:spPr bwMode="auto">
                  <a:xfrm rot="16200000">
                    <a:off x="3816" y="3665"/>
                    <a:ext cx="468" cy="540"/>
                  </a:xfrm>
                  <a:prstGeom prst="rect">
                    <a:avLst/>
                  </a:prstGeom>
                  <a:solidFill>
                    <a:srgbClr val="FFFFFF"/>
                  </a:solidFill>
                  <a:ln w="0" algn="ctr">
                    <a:solidFill>
                      <a:srgbClr val="FFFFFF"/>
                    </a:solidFill>
                    <a:miter lim="800000"/>
                    <a:headEnd/>
                    <a:tailEnd/>
                  </a:ln>
                  <a:effectLst/>
                </p:spPr>
                <p:txBody>
                  <a:bodyPr lIns="0" tIns="0" rIns="0" bIns="0"/>
                  <a:lstStyle/>
                  <a:p>
                    <a:pPr algn="just">
                      <a:spcBef>
                        <a:spcPct val="50000"/>
                      </a:spcBef>
                    </a:pPr>
                    <a:endParaRPr lang="zh-CN" altLang="zh-CN" sz="800" i="1">
                      <a:solidFill>
                        <a:srgbClr val="000000"/>
                      </a:solidFill>
                    </a:endParaRPr>
                  </a:p>
                </p:txBody>
              </p:sp>
              <p:sp>
                <p:nvSpPr>
                  <p:cNvPr id="20545" name="Line 65"/>
                  <p:cNvSpPr>
                    <a:spLocks noChangeShapeType="1"/>
                  </p:cNvSpPr>
                  <p:nvPr/>
                </p:nvSpPr>
                <p:spPr bwMode="auto">
                  <a:xfrm>
                    <a:off x="7020" y="3389"/>
                    <a:ext cx="0" cy="312"/>
                  </a:xfrm>
                  <a:prstGeom prst="line">
                    <a:avLst/>
                  </a:prstGeom>
                  <a:noFill/>
                  <a:ln w="9525">
                    <a:solidFill>
                      <a:srgbClr val="000000"/>
                    </a:solidFill>
                    <a:round/>
                    <a:headEnd/>
                    <a:tailEnd type="stealth" w="med" len="med"/>
                  </a:ln>
                  <a:effectLst/>
                </p:spPr>
                <p:txBody>
                  <a:bodyPr/>
                  <a:lstStyle/>
                  <a:p>
                    <a:endParaRPr lang="zh-CN" altLang="en-US"/>
                  </a:p>
                </p:txBody>
              </p:sp>
              <p:sp>
                <p:nvSpPr>
                  <p:cNvPr id="20546" name="Line 66"/>
                  <p:cNvSpPr>
                    <a:spLocks noChangeShapeType="1"/>
                  </p:cNvSpPr>
                  <p:nvPr/>
                </p:nvSpPr>
                <p:spPr bwMode="auto">
                  <a:xfrm>
                    <a:off x="7020" y="3701"/>
                    <a:ext cx="0" cy="624"/>
                  </a:xfrm>
                  <a:prstGeom prst="line">
                    <a:avLst/>
                  </a:prstGeom>
                  <a:noFill/>
                  <a:ln w="9525">
                    <a:solidFill>
                      <a:srgbClr val="000000"/>
                    </a:solidFill>
                    <a:round/>
                    <a:headEnd type="stealth" w="med" len="med"/>
                    <a:tailEnd type="arrow" w="med" len="med"/>
                  </a:ln>
                  <a:effectLst/>
                </p:spPr>
                <p:txBody>
                  <a:bodyPr/>
                  <a:lstStyle/>
                  <a:p>
                    <a:endParaRPr lang="zh-CN" altLang="en-US"/>
                  </a:p>
                </p:txBody>
              </p:sp>
              <p:sp>
                <p:nvSpPr>
                  <p:cNvPr id="20547" name="Line 67"/>
                  <p:cNvSpPr>
                    <a:spLocks noChangeShapeType="1"/>
                  </p:cNvSpPr>
                  <p:nvPr/>
                </p:nvSpPr>
                <p:spPr bwMode="auto">
                  <a:xfrm>
                    <a:off x="7380" y="2765"/>
                    <a:ext cx="0" cy="1560"/>
                  </a:xfrm>
                  <a:prstGeom prst="line">
                    <a:avLst/>
                  </a:prstGeom>
                  <a:noFill/>
                  <a:ln w="9525">
                    <a:solidFill>
                      <a:srgbClr val="000000"/>
                    </a:solidFill>
                    <a:round/>
                    <a:headEnd type="stealth" w="med" len="med"/>
                    <a:tailEnd type="stealth" w="med" len="med"/>
                  </a:ln>
                  <a:effectLst/>
                </p:spPr>
                <p:txBody>
                  <a:bodyPr/>
                  <a:lstStyle/>
                  <a:p>
                    <a:endParaRPr lang="zh-CN" altLang="en-US"/>
                  </a:p>
                </p:txBody>
              </p:sp>
            </p:grpSp>
            <p:sp>
              <p:nvSpPr>
                <p:cNvPr id="20548" name="Rectangle 68"/>
                <p:cNvSpPr>
                  <a:spLocks noChangeArrowheads="1"/>
                </p:cNvSpPr>
                <p:nvPr/>
              </p:nvSpPr>
              <p:spPr bwMode="auto">
                <a:xfrm>
                  <a:off x="3570" y="4703"/>
                  <a:ext cx="3600" cy="468"/>
                </a:xfrm>
                <a:prstGeom prst="rect">
                  <a:avLst/>
                </a:prstGeom>
                <a:solidFill>
                  <a:srgbClr val="FFFFFF"/>
                </a:solidFill>
                <a:ln w="9525" algn="ctr">
                  <a:solidFill>
                    <a:srgbClr val="FFFFFF"/>
                  </a:solidFill>
                  <a:miter lim="800000"/>
                  <a:headEnd/>
                  <a:tailEnd/>
                </a:ln>
                <a:effectLst/>
              </p:spPr>
              <p:txBody>
                <a:bodyPr/>
                <a:lstStyle/>
                <a:p>
                  <a:pPr algn="just">
                    <a:spcBef>
                      <a:spcPct val="50000"/>
                    </a:spcBef>
                  </a:pPr>
                  <a:r>
                    <a:rPr lang="zh-CN" altLang="en-US" sz="2000" b="1">
                      <a:solidFill>
                        <a:srgbClr val="000000"/>
                      </a:solidFill>
                      <a:latin typeface="Times New Roman" pitchFamily="18" charset="0"/>
                    </a:rPr>
                    <a:t>图 法兰式差压变送器测液位</a:t>
                  </a:r>
                  <a:endParaRPr lang="zh-CN" altLang="en-US" sz="2000" b="1" i="1">
                    <a:solidFill>
                      <a:srgbClr val="000000"/>
                    </a:solidFill>
                  </a:endParaRPr>
                </a:p>
              </p:txBody>
            </p:sp>
          </p:grpSp>
        </p:grpSp>
        <p:sp>
          <p:nvSpPr>
            <p:cNvPr id="20549" name="Text Box 69"/>
            <p:cNvSpPr txBox="1">
              <a:spLocks noChangeArrowheads="1"/>
            </p:cNvSpPr>
            <p:nvPr/>
          </p:nvSpPr>
          <p:spPr bwMode="auto">
            <a:xfrm>
              <a:off x="4567771" y="3060180"/>
              <a:ext cx="865188" cy="457200"/>
            </a:xfrm>
            <a:prstGeom prst="rect">
              <a:avLst/>
            </a:prstGeom>
            <a:noFill/>
            <a:ln w="9525">
              <a:noFill/>
              <a:miter lim="800000"/>
              <a:headEnd/>
              <a:tailEnd/>
            </a:ln>
            <a:effectLst/>
          </p:spPr>
          <p:txBody>
            <a:bodyPr>
              <a:spAutoFit/>
            </a:bodyPr>
            <a:lstStyle/>
            <a:p>
              <a:pPr algn="ctr">
                <a:spcBef>
                  <a:spcPct val="50000"/>
                </a:spcBef>
              </a:pPr>
              <a:r>
                <a:rPr lang="en-US" altLang="zh-CN" sz="2400" b="1" i="1" dirty="0">
                  <a:solidFill>
                    <a:srgbClr val="000000"/>
                  </a:solidFill>
                </a:rPr>
                <a:t>P</a:t>
              </a:r>
              <a:r>
                <a:rPr lang="en-US" altLang="zh-CN" sz="2400" b="1" i="1" baseline="-25000" dirty="0">
                  <a:solidFill>
                    <a:srgbClr val="000000"/>
                  </a:solidFill>
                </a:rPr>
                <a:t>0</a:t>
              </a:r>
              <a:endParaRPr lang="en-US" altLang="zh-CN" sz="2400" b="1" i="1" dirty="0">
                <a:solidFill>
                  <a:srgbClr val="000000"/>
                </a:solidFill>
              </a:endParaRPr>
            </a:p>
          </p:txBody>
        </p:sp>
        <p:sp>
          <p:nvSpPr>
            <p:cNvPr id="20550" name="Text Box 70"/>
            <p:cNvSpPr txBox="1">
              <a:spLocks noChangeArrowheads="1"/>
            </p:cNvSpPr>
            <p:nvPr/>
          </p:nvSpPr>
          <p:spPr bwMode="auto">
            <a:xfrm>
              <a:off x="7070339" y="3391645"/>
              <a:ext cx="865187" cy="457200"/>
            </a:xfrm>
            <a:prstGeom prst="rect">
              <a:avLst/>
            </a:prstGeom>
            <a:noFill/>
            <a:ln w="9525">
              <a:noFill/>
              <a:miter lim="800000"/>
              <a:headEnd/>
              <a:tailEnd/>
            </a:ln>
            <a:effectLst/>
          </p:spPr>
          <p:txBody>
            <a:bodyPr>
              <a:spAutoFit/>
            </a:bodyPr>
            <a:lstStyle/>
            <a:p>
              <a:pPr algn="ctr">
                <a:spcBef>
                  <a:spcPct val="50000"/>
                </a:spcBef>
              </a:pPr>
              <a:r>
                <a:rPr lang="en-US" altLang="zh-CN" sz="2400" b="1" i="1" dirty="0">
                  <a:solidFill>
                    <a:srgbClr val="000000"/>
                  </a:solidFill>
                </a:rPr>
                <a:t>ρ</a:t>
              </a:r>
              <a:r>
                <a:rPr lang="en-US" altLang="zh-CN" sz="2400" b="1" i="1" baseline="-25000" dirty="0">
                  <a:solidFill>
                    <a:srgbClr val="000000"/>
                  </a:solidFill>
                </a:rPr>
                <a:t>0</a:t>
              </a:r>
              <a:endParaRPr lang="en-US" altLang="zh-CN" sz="2400" b="1" i="1" dirty="0">
                <a:solidFill>
                  <a:srgbClr val="000000"/>
                </a:solidFill>
              </a:endParaRPr>
            </a:p>
          </p:txBody>
        </p:sp>
        <p:sp>
          <p:nvSpPr>
            <p:cNvPr id="20551" name="Text Box 71"/>
            <p:cNvSpPr txBox="1">
              <a:spLocks noChangeArrowheads="1"/>
            </p:cNvSpPr>
            <p:nvPr/>
          </p:nvSpPr>
          <p:spPr bwMode="auto">
            <a:xfrm>
              <a:off x="4468914" y="4086007"/>
              <a:ext cx="1007814" cy="457200"/>
            </a:xfrm>
            <a:prstGeom prst="rect">
              <a:avLst/>
            </a:prstGeom>
            <a:noFill/>
            <a:ln w="9525">
              <a:noFill/>
              <a:miter lim="800000"/>
              <a:headEnd/>
              <a:tailEnd/>
            </a:ln>
            <a:effectLst/>
          </p:spPr>
          <p:txBody>
            <a:bodyPr wrap="square">
              <a:spAutoFit/>
            </a:bodyPr>
            <a:lstStyle/>
            <a:p>
              <a:pPr algn="ctr">
                <a:spcBef>
                  <a:spcPct val="50000"/>
                </a:spcBef>
              </a:pPr>
              <a:r>
                <a:rPr lang="en-US" altLang="zh-CN" sz="2400" b="1" i="1" dirty="0">
                  <a:solidFill>
                    <a:srgbClr val="000000"/>
                  </a:solidFill>
                </a:rPr>
                <a:t>ρ</a:t>
              </a:r>
            </a:p>
          </p:txBody>
        </p:sp>
        <p:sp>
          <p:nvSpPr>
            <p:cNvPr id="11" name="文本框 10"/>
            <p:cNvSpPr txBox="1"/>
            <p:nvPr/>
          </p:nvSpPr>
          <p:spPr>
            <a:xfrm>
              <a:off x="6908110" y="3998194"/>
              <a:ext cx="478154" cy="369332"/>
            </a:xfrm>
            <a:prstGeom prst="rect">
              <a:avLst/>
            </a:prstGeom>
            <a:noFill/>
            <a:ln>
              <a:noFill/>
            </a:ln>
          </p:spPr>
          <p:txBody>
            <a:bodyPr wrap="square" rtlCol="0">
              <a:spAutoFit/>
            </a:bodyPr>
            <a:lstStyle/>
            <a:p>
              <a:r>
                <a:rPr lang="en-US" altLang="zh-CN" smtClean="0"/>
                <a:t>- +</a:t>
              </a:r>
              <a:endParaRPr lang="zh-CN" altLang="en-US"/>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683568" y="548680"/>
            <a:ext cx="7344816" cy="792087"/>
          </a:xfrm>
          <a:noFill/>
        </p:spPr>
        <p:txBody>
          <a:bodyPr>
            <a:noAutofit/>
          </a:bodyPr>
          <a:lstStyle/>
          <a:p>
            <a:pPr>
              <a:lnSpc>
                <a:spcPct val="150000"/>
              </a:lnSpc>
            </a:pPr>
            <a:r>
              <a:rPr lang="zh-CN" altLang="en-US" sz="2400" b="1" dirty="0"/>
              <a:t>解	当不考虑迁移量时，变送器的测量范围应根据液位的最大变化范围来计算。</a:t>
            </a:r>
          </a:p>
          <a:p>
            <a:pPr>
              <a:lnSpc>
                <a:spcPct val="150000"/>
              </a:lnSpc>
            </a:pPr>
            <a:endParaRPr lang="zh-CN" altLang="en-US" sz="2400" b="1" dirty="0"/>
          </a:p>
          <a:p>
            <a:pPr>
              <a:lnSpc>
                <a:spcPct val="150000"/>
              </a:lnSpc>
            </a:pPr>
            <a:endParaRPr lang="zh-CN" altLang="en-US" sz="2400" b="1" dirty="0"/>
          </a:p>
          <a:p>
            <a:pPr>
              <a:lnSpc>
                <a:spcPct val="150000"/>
              </a:lnSpc>
              <a:buNone/>
            </a:pPr>
            <a:endParaRPr lang="zh-CN" altLang="en-US" sz="2400" b="1" dirty="0" smtClean="0"/>
          </a:p>
          <a:p>
            <a:pPr>
              <a:lnSpc>
                <a:spcPct val="150000"/>
              </a:lnSpc>
              <a:buFontTx/>
              <a:buNone/>
            </a:pPr>
            <a:r>
              <a:rPr lang="zh-CN" altLang="en-US" sz="2400" b="1" dirty="0"/>
              <a:t>						</a:t>
            </a:r>
          </a:p>
          <a:p>
            <a:pPr>
              <a:lnSpc>
                <a:spcPct val="150000"/>
              </a:lnSpc>
              <a:buNone/>
            </a:pPr>
            <a:r>
              <a:rPr lang="zh-CN" altLang="en-US" sz="2400" b="1" dirty="0" smtClean="0"/>
              <a:t>		</a:t>
            </a:r>
            <a:endParaRPr lang="zh-CN" altLang="en-US" sz="2400" b="1" dirty="0"/>
          </a:p>
        </p:txBody>
      </p:sp>
      <p:sp>
        <p:nvSpPr>
          <p:cNvPr id="21507" name="Rectangle 3"/>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1508" name="Object 4"/>
          <p:cNvGraphicFramePr>
            <a:graphicFrameLocks noChangeAspect="1"/>
          </p:cNvGraphicFramePr>
          <p:nvPr>
            <p:extLst>
              <p:ext uri="{D42A27DB-BD31-4B8C-83A1-F6EECF244321}">
                <p14:modId xmlns:p14="http://schemas.microsoft.com/office/powerpoint/2010/main" val="109224693"/>
              </p:ext>
            </p:extLst>
          </p:nvPr>
        </p:nvGraphicFramePr>
        <p:xfrm>
          <a:off x="898525" y="1773238"/>
          <a:ext cx="7202488" cy="538162"/>
        </p:xfrm>
        <a:graphic>
          <a:graphicData uri="http://schemas.openxmlformats.org/presentationml/2006/ole">
            <mc:AlternateContent xmlns:mc="http://schemas.openxmlformats.org/markup-compatibility/2006">
              <mc:Choice xmlns:v="urn:schemas-microsoft-com:vml" Requires="v">
                <p:oleObj spid="_x0000_s156689" name="公式" r:id="rId3" imgW="3213000" imgH="228600" progId="Equation.3">
                  <p:embed/>
                </p:oleObj>
              </mc:Choice>
              <mc:Fallback>
                <p:oleObj name="公式" r:id="rId3" imgW="3213000" imgH="228600" progId="Equation.3">
                  <p:embed/>
                  <p:pic>
                    <p:nvPicPr>
                      <p:cNvPr id="0" name="Picture 2"/>
                      <p:cNvPicPr>
                        <a:picLocks noChangeAspect="1" noChangeArrowheads="1"/>
                      </p:cNvPicPr>
                      <p:nvPr/>
                    </p:nvPicPr>
                    <p:blipFill>
                      <a:blip r:embed="rId4"/>
                      <a:srcRect/>
                      <a:stretch>
                        <a:fillRect/>
                      </a:stretch>
                    </p:blipFill>
                    <p:spPr bwMode="auto">
                      <a:xfrm>
                        <a:off x="898525" y="1773238"/>
                        <a:ext cx="7202488" cy="53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09" name="Rectangle 5"/>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1510" name="Object 6"/>
          <p:cNvGraphicFramePr>
            <a:graphicFrameLocks noChangeAspect="1"/>
          </p:cNvGraphicFramePr>
          <p:nvPr/>
        </p:nvGraphicFramePr>
        <p:xfrm>
          <a:off x="2123727" y="3933056"/>
          <a:ext cx="3720413" cy="576064"/>
        </p:xfrm>
        <a:graphic>
          <a:graphicData uri="http://schemas.openxmlformats.org/presentationml/2006/ole">
            <mc:AlternateContent xmlns:mc="http://schemas.openxmlformats.org/markup-compatibility/2006">
              <mc:Choice xmlns:v="urn:schemas-microsoft-com:vml" Requires="v">
                <p:oleObj spid="_x0000_s156690" name="公式" r:id="rId5" imgW="1473200" imgH="228600" progId="Equation.3">
                  <p:embed/>
                </p:oleObj>
              </mc:Choice>
              <mc:Fallback>
                <p:oleObj name="公式" r:id="rId5" imgW="147320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3727" y="3933056"/>
                        <a:ext cx="3720413"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11" name="Object 7"/>
          <p:cNvGraphicFramePr>
            <a:graphicFrameLocks noChangeAspect="1"/>
          </p:cNvGraphicFramePr>
          <p:nvPr>
            <p:extLst>
              <p:ext uri="{D42A27DB-BD31-4B8C-83A1-F6EECF244321}">
                <p14:modId xmlns:p14="http://schemas.microsoft.com/office/powerpoint/2010/main" val="4184489"/>
              </p:ext>
            </p:extLst>
          </p:nvPr>
        </p:nvGraphicFramePr>
        <p:xfrm>
          <a:off x="2366963" y="4508500"/>
          <a:ext cx="3546475" cy="590550"/>
        </p:xfrm>
        <a:graphic>
          <a:graphicData uri="http://schemas.openxmlformats.org/presentationml/2006/ole">
            <mc:AlternateContent xmlns:mc="http://schemas.openxmlformats.org/markup-compatibility/2006">
              <mc:Choice xmlns:v="urn:schemas-microsoft-com:vml" Requires="v">
                <p:oleObj spid="_x0000_s156691" name="公式" r:id="rId7" imgW="1371600" imgH="228600" progId="Equation.3">
                  <p:embed/>
                </p:oleObj>
              </mc:Choice>
              <mc:Fallback>
                <p:oleObj name="公式" r:id="rId7" imgW="1371600" imgH="228600" progId="Equation.3">
                  <p:embed/>
                  <p:pic>
                    <p:nvPicPr>
                      <p:cNvPr id="0" name="Picture 4"/>
                      <p:cNvPicPr>
                        <a:picLocks noChangeAspect="1" noChangeArrowheads="1"/>
                      </p:cNvPicPr>
                      <p:nvPr/>
                    </p:nvPicPr>
                    <p:blipFill>
                      <a:blip r:embed="rId8"/>
                      <a:srcRect/>
                      <a:stretch>
                        <a:fillRect/>
                      </a:stretch>
                    </p:blipFill>
                    <p:spPr bwMode="auto">
                      <a:xfrm>
                        <a:off x="2366963" y="4508500"/>
                        <a:ext cx="3546475"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827584" y="2420888"/>
            <a:ext cx="6912768" cy="461665"/>
          </a:xfrm>
          <a:prstGeom prst="rect">
            <a:avLst/>
          </a:prstGeom>
          <a:noFill/>
        </p:spPr>
        <p:txBody>
          <a:bodyPr wrap="square" rtlCol="0">
            <a:spAutoFit/>
          </a:bodyPr>
          <a:lstStyle/>
          <a:p>
            <a:pPr algn="just"/>
            <a:r>
              <a:rPr lang="zh-CN" altLang="en-US" sz="2400" b="1" dirty="0" smtClean="0">
                <a:latin typeface="Times New Roman" pitchFamily="18" charset="0"/>
                <a:cs typeface="Times New Roman" pitchFamily="18" charset="0"/>
              </a:rPr>
              <a:t>所以，测量范围可选</a:t>
            </a:r>
            <a:r>
              <a:rPr lang="en-US" altLang="zh-CN" sz="2400" b="1" dirty="0" smtClean="0">
                <a:latin typeface="Times New Roman" pitchFamily="18" charset="0"/>
                <a:cs typeface="Times New Roman" pitchFamily="18" charset="0"/>
              </a:rPr>
              <a:t>0~30kPa</a:t>
            </a:r>
            <a:r>
              <a:rPr lang="zh-CN" altLang="en-US" sz="2400" b="1" dirty="0" smtClean="0">
                <a:latin typeface="Times New Roman" pitchFamily="18" charset="0"/>
                <a:cs typeface="Times New Roman" pitchFamily="18" charset="0"/>
              </a:rPr>
              <a:t>。 </a:t>
            </a:r>
          </a:p>
        </p:txBody>
      </p:sp>
      <p:sp>
        <p:nvSpPr>
          <p:cNvPr id="10" name="TextBox 9"/>
          <p:cNvSpPr txBox="1"/>
          <p:nvPr/>
        </p:nvSpPr>
        <p:spPr>
          <a:xfrm>
            <a:off x="899592" y="3068960"/>
            <a:ext cx="7344816" cy="830997"/>
          </a:xfrm>
          <a:prstGeom prst="rect">
            <a:avLst/>
          </a:prstGeom>
          <a:noFill/>
        </p:spPr>
        <p:txBody>
          <a:bodyPr wrap="square" rtlCol="0">
            <a:spAutoFit/>
          </a:bodyPr>
          <a:lstStyle/>
          <a:p>
            <a:pPr algn="just"/>
            <a:r>
              <a:rPr lang="zh-CN" altLang="en-US" sz="2400" b="1" dirty="0" smtClean="0"/>
              <a:t>如图所示，当液位高度为</a:t>
            </a:r>
            <a:r>
              <a:rPr lang="en-US" altLang="zh-CN" sz="2400" b="1" dirty="0" smtClean="0"/>
              <a:t>H</a:t>
            </a:r>
            <a:r>
              <a:rPr lang="zh-CN" altLang="en-US" sz="2400" b="1" dirty="0" smtClean="0"/>
              <a:t>时，差压变送器正、负压室所受压力</a:t>
            </a:r>
            <a:r>
              <a:rPr lang="en-US" altLang="zh-CN" sz="2400" b="1" dirty="0" smtClean="0"/>
              <a:t>p</a:t>
            </a:r>
            <a:r>
              <a:rPr lang="en-US" altLang="zh-CN" sz="2400" b="1" baseline="-25000" dirty="0" smtClean="0"/>
              <a:t>1</a:t>
            </a:r>
            <a:r>
              <a:rPr lang="zh-CN" altLang="en-US" sz="2400" b="1" dirty="0" smtClean="0"/>
              <a:t>，</a:t>
            </a:r>
            <a:r>
              <a:rPr lang="en-US" altLang="zh-CN" sz="2400" b="1" dirty="0" smtClean="0"/>
              <a:t>p</a:t>
            </a:r>
            <a:r>
              <a:rPr lang="en-US" altLang="zh-CN" sz="2400" b="1" baseline="-25000" dirty="0" smtClean="0"/>
              <a:t>2</a:t>
            </a:r>
            <a:r>
              <a:rPr lang="zh-CN" altLang="en-US" sz="2400" b="1" dirty="0" smtClean="0"/>
              <a:t>分别为：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anim calcmode="lin" valueType="num">
                                      <p:cBhvr additive="base">
                                        <p:cTn id="7" dur="500" fill="hold"/>
                                        <p:tgtEl>
                                          <p:spTgt spid="2150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508"/>
                                        </p:tgtEl>
                                        <p:attrNameLst>
                                          <p:attrName>style.visibility</p:attrName>
                                        </p:attrNameLst>
                                      </p:cBhvr>
                                      <p:to>
                                        <p:strVal val="visible"/>
                                      </p:to>
                                    </p:set>
                                    <p:anim calcmode="lin" valueType="num">
                                      <p:cBhvr additive="base">
                                        <p:cTn id="13" dur="500" fill="hold"/>
                                        <p:tgtEl>
                                          <p:spTgt spid="21508"/>
                                        </p:tgtEl>
                                        <p:attrNameLst>
                                          <p:attrName>ppt_x</p:attrName>
                                        </p:attrNameLst>
                                      </p:cBhvr>
                                      <p:tavLst>
                                        <p:tav tm="0">
                                          <p:val>
                                            <p:strVal val="#ppt_x"/>
                                          </p:val>
                                        </p:tav>
                                        <p:tav tm="100000">
                                          <p:val>
                                            <p:strVal val="#ppt_x"/>
                                          </p:val>
                                        </p:tav>
                                      </p:tavLst>
                                    </p:anim>
                                    <p:anim calcmode="lin" valueType="num">
                                      <p:cBhvr additive="base">
                                        <p:cTn id="14" dur="500" fill="hold"/>
                                        <p:tgtEl>
                                          <p:spTgt spid="2150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6"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Horizontal)">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6"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arn(inHorizontal)">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1510"/>
                                        </p:tgtEl>
                                        <p:attrNameLst>
                                          <p:attrName>style.visibility</p:attrName>
                                        </p:attrNameLst>
                                      </p:cBhvr>
                                      <p:to>
                                        <p:strVal val="visible"/>
                                      </p:to>
                                    </p:set>
                                    <p:anim calcmode="lin" valueType="num">
                                      <p:cBhvr additive="base">
                                        <p:cTn id="29" dur="500" fill="hold"/>
                                        <p:tgtEl>
                                          <p:spTgt spid="21510"/>
                                        </p:tgtEl>
                                        <p:attrNameLst>
                                          <p:attrName>ppt_x</p:attrName>
                                        </p:attrNameLst>
                                      </p:cBhvr>
                                      <p:tavLst>
                                        <p:tav tm="0">
                                          <p:val>
                                            <p:strVal val="#ppt_x"/>
                                          </p:val>
                                        </p:tav>
                                        <p:tav tm="100000">
                                          <p:val>
                                            <p:strVal val="#ppt_x"/>
                                          </p:val>
                                        </p:tav>
                                      </p:tavLst>
                                    </p:anim>
                                    <p:anim calcmode="lin" valueType="num">
                                      <p:cBhvr additive="base">
                                        <p:cTn id="30" dur="500" fill="hold"/>
                                        <p:tgtEl>
                                          <p:spTgt spid="2151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1511"/>
                                        </p:tgtEl>
                                        <p:attrNameLst>
                                          <p:attrName>style.visibility</p:attrName>
                                        </p:attrNameLst>
                                      </p:cBhvr>
                                      <p:to>
                                        <p:strVal val="visible"/>
                                      </p:to>
                                    </p:set>
                                    <p:anim calcmode="lin" valueType="num">
                                      <p:cBhvr additive="base">
                                        <p:cTn id="35" dur="500" fill="hold"/>
                                        <p:tgtEl>
                                          <p:spTgt spid="21511"/>
                                        </p:tgtEl>
                                        <p:attrNameLst>
                                          <p:attrName>ppt_x</p:attrName>
                                        </p:attrNameLst>
                                      </p:cBhvr>
                                      <p:tavLst>
                                        <p:tav tm="0">
                                          <p:val>
                                            <p:strVal val="#ppt_x"/>
                                          </p:val>
                                        </p:tav>
                                        <p:tav tm="100000">
                                          <p:val>
                                            <p:strVal val="#ppt_x"/>
                                          </p:val>
                                        </p:tav>
                                      </p:tavLst>
                                    </p:anim>
                                    <p:anim calcmode="lin" valueType="num">
                                      <p:cBhvr additive="base">
                                        <p:cTn id="36" dur="500" fill="hold"/>
                                        <p:tgtEl>
                                          <p:spTgt spid="215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uiExpand="1" build="p"/>
      <p:bldP spid="9"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611560" y="476672"/>
            <a:ext cx="8064896" cy="5688631"/>
          </a:xfrm>
          <a:noFill/>
        </p:spPr>
        <p:txBody>
          <a:bodyPr>
            <a:normAutofit/>
          </a:bodyPr>
          <a:lstStyle/>
          <a:p>
            <a:pPr marL="0">
              <a:lnSpc>
                <a:spcPct val="150000"/>
              </a:lnSpc>
              <a:spcBef>
                <a:spcPts val="0"/>
              </a:spcBef>
            </a:pPr>
            <a:endParaRPr lang="zh-CN" altLang="en-US" sz="2400" b="1" dirty="0">
              <a:latin typeface="Times New Roman" pitchFamily="18" charset="0"/>
              <a:cs typeface="Times New Roman" pitchFamily="18" charset="0"/>
            </a:endParaRPr>
          </a:p>
          <a:p>
            <a:pPr marL="0">
              <a:lnSpc>
                <a:spcPct val="150000"/>
              </a:lnSpc>
              <a:spcBef>
                <a:spcPts val="0"/>
              </a:spcBef>
            </a:pPr>
            <a:r>
              <a:rPr lang="zh-CN" altLang="en-US" sz="2400" b="1" dirty="0">
                <a:latin typeface="Times New Roman" pitchFamily="18" charset="0"/>
                <a:cs typeface="Times New Roman" pitchFamily="18" charset="0"/>
              </a:rPr>
              <a:t>因此，差压变送器所受的差压为：</a:t>
            </a:r>
          </a:p>
          <a:p>
            <a:pPr marL="0">
              <a:lnSpc>
                <a:spcPct val="150000"/>
              </a:lnSpc>
              <a:spcBef>
                <a:spcPts val="0"/>
              </a:spcBef>
              <a:buNone/>
            </a:pPr>
            <a:endParaRPr lang="en-US" altLang="zh-CN" sz="2400" b="1" dirty="0" smtClean="0">
              <a:latin typeface="Times New Roman" pitchFamily="18" charset="0"/>
              <a:cs typeface="Times New Roman" pitchFamily="18" charset="0"/>
            </a:endParaRPr>
          </a:p>
          <a:p>
            <a:pPr marL="0">
              <a:lnSpc>
                <a:spcPct val="150000"/>
              </a:lnSpc>
              <a:spcBef>
                <a:spcPts val="0"/>
              </a:spcBef>
            </a:pPr>
            <a:r>
              <a:rPr lang="zh-CN" altLang="en-US" sz="2400" b="1" dirty="0" smtClean="0">
                <a:latin typeface="Times New Roman" pitchFamily="18" charset="0"/>
                <a:cs typeface="Times New Roman" pitchFamily="18" charset="0"/>
              </a:rPr>
              <a:t>由</a:t>
            </a:r>
            <a:r>
              <a:rPr lang="zh-CN" altLang="en-US" sz="2400" b="1" dirty="0">
                <a:latin typeface="Times New Roman" pitchFamily="18" charset="0"/>
                <a:cs typeface="Times New Roman" pitchFamily="18" charset="0"/>
              </a:rPr>
              <a:t>上式可知，当</a:t>
            </a:r>
            <a:r>
              <a:rPr lang="en-US" altLang="zh-CN" sz="2400" b="1" dirty="0">
                <a:latin typeface="Times New Roman" pitchFamily="18" charset="0"/>
                <a:cs typeface="Times New Roman" pitchFamily="18" charset="0"/>
              </a:rPr>
              <a:t>H=0</a:t>
            </a:r>
            <a:r>
              <a:rPr lang="zh-CN" altLang="en-US" sz="2400" b="1" dirty="0">
                <a:latin typeface="Times New Roman" pitchFamily="18" charset="0"/>
                <a:cs typeface="Times New Roman" pitchFamily="18" charset="0"/>
              </a:rPr>
              <a:t>时，△</a:t>
            </a:r>
            <a:r>
              <a:rPr lang="en-US" altLang="zh-CN" sz="2400" b="1" dirty="0">
                <a:latin typeface="Times New Roman" pitchFamily="18" charset="0"/>
                <a:cs typeface="Times New Roman" pitchFamily="18" charset="0"/>
              </a:rPr>
              <a:t>p=-</a:t>
            </a:r>
            <a:r>
              <a:rPr lang="en-US" altLang="zh-CN" sz="2400" b="1" i="1" dirty="0">
                <a:latin typeface="Times New Roman" pitchFamily="18" charset="0"/>
                <a:cs typeface="Times New Roman" pitchFamily="18" charset="0"/>
              </a:rPr>
              <a:t>h</a:t>
            </a:r>
            <a:r>
              <a:rPr lang="en-US" altLang="zh-CN" sz="2400" b="1" baseline="-25000" dirty="0">
                <a:latin typeface="Times New Roman" pitchFamily="18" charset="0"/>
                <a:cs typeface="Times New Roman" pitchFamily="18" charset="0"/>
              </a:rPr>
              <a:t>2</a:t>
            </a:r>
            <a:r>
              <a:rPr lang="en-US" altLang="zh-CN" sz="2400" b="1" i="1" dirty="0">
                <a:latin typeface="Times New Roman" pitchFamily="18" charset="0"/>
                <a:cs typeface="Times New Roman" pitchFamily="18" charset="0"/>
              </a:rPr>
              <a:t>ρ</a:t>
            </a:r>
            <a:r>
              <a:rPr lang="en-US" altLang="zh-CN" sz="2400" b="1" baseline="-25000" dirty="0">
                <a:latin typeface="Times New Roman" pitchFamily="18" charset="0"/>
                <a:cs typeface="Times New Roman" pitchFamily="18" charset="0"/>
              </a:rPr>
              <a:t>0</a:t>
            </a:r>
            <a:r>
              <a:rPr lang="en-US" altLang="zh-CN" sz="2400" b="1" i="1" dirty="0">
                <a:latin typeface="Times New Roman" pitchFamily="18" charset="0"/>
                <a:cs typeface="Times New Roman" pitchFamily="18" charset="0"/>
              </a:rPr>
              <a:t>g</a:t>
            </a:r>
            <a:r>
              <a:rPr lang="en-US" altLang="zh-CN" sz="2400" b="1" dirty="0">
                <a:latin typeface="Times New Roman" pitchFamily="18" charset="0"/>
                <a:cs typeface="Times New Roman" pitchFamily="18" charset="0"/>
              </a:rPr>
              <a:t>&lt;0</a:t>
            </a:r>
            <a:r>
              <a:rPr lang="zh-CN" altLang="en-US" sz="2400" b="1" dirty="0">
                <a:latin typeface="Times New Roman" pitchFamily="18" charset="0"/>
                <a:cs typeface="Times New Roman" pitchFamily="18" charset="0"/>
              </a:rPr>
              <a:t>，所以，应进行负迁移，其迁移量应为</a:t>
            </a:r>
            <a:r>
              <a:rPr lang="en-US" altLang="zh-CN" sz="2400" b="1" i="1" dirty="0">
                <a:latin typeface="Times New Roman" pitchFamily="18" charset="0"/>
                <a:cs typeface="Times New Roman" pitchFamily="18" charset="0"/>
              </a:rPr>
              <a:t>h</a:t>
            </a:r>
            <a:r>
              <a:rPr lang="en-US" altLang="zh-CN" sz="2400" b="1" baseline="-25000" dirty="0">
                <a:latin typeface="Times New Roman" pitchFamily="18" charset="0"/>
                <a:cs typeface="Times New Roman" pitchFamily="18" charset="0"/>
              </a:rPr>
              <a:t>2</a:t>
            </a:r>
            <a:r>
              <a:rPr lang="en-US" altLang="zh-CN" sz="2400" b="1" i="1" dirty="0">
                <a:latin typeface="Times New Roman" pitchFamily="18" charset="0"/>
                <a:cs typeface="Times New Roman" pitchFamily="18" charset="0"/>
              </a:rPr>
              <a:t>ρ</a:t>
            </a:r>
            <a:r>
              <a:rPr lang="en-US" altLang="zh-CN" sz="2400" b="1" baseline="-25000" dirty="0">
                <a:latin typeface="Times New Roman" pitchFamily="18" charset="0"/>
                <a:cs typeface="Times New Roman" pitchFamily="18" charset="0"/>
              </a:rPr>
              <a:t>0</a:t>
            </a:r>
            <a:r>
              <a:rPr lang="en-US" altLang="zh-CN" sz="2400" b="1" i="1" dirty="0">
                <a:latin typeface="Times New Roman" pitchFamily="18" charset="0"/>
                <a:cs typeface="Times New Roman" pitchFamily="18" charset="0"/>
              </a:rPr>
              <a:t>g</a:t>
            </a:r>
            <a:r>
              <a:rPr lang="zh-CN" altLang="en-US" sz="2400" b="1" dirty="0">
                <a:latin typeface="Times New Roman" pitchFamily="18" charset="0"/>
                <a:cs typeface="Times New Roman" pitchFamily="18" charset="0"/>
              </a:rPr>
              <a:t>。</a:t>
            </a:r>
          </a:p>
          <a:p>
            <a:pPr marL="0">
              <a:lnSpc>
                <a:spcPct val="150000"/>
              </a:lnSpc>
              <a:spcBef>
                <a:spcPts val="0"/>
              </a:spcBef>
            </a:pPr>
            <a:r>
              <a:rPr lang="zh-CN" altLang="en-US" sz="2400" b="1" dirty="0">
                <a:latin typeface="Times New Roman" pitchFamily="18" charset="0"/>
                <a:cs typeface="Times New Roman" pitchFamily="18" charset="0"/>
              </a:rPr>
              <a:t>当差压变送器安装的高度改变时，只要两个取压法兰间的尺寸</a:t>
            </a:r>
            <a:r>
              <a:rPr lang="en-US" altLang="zh-CN" sz="2400" b="1" i="1" dirty="0">
                <a:latin typeface="Times New Roman" pitchFamily="18" charset="0"/>
                <a:cs typeface="Times New Roman" pitchFamily="18" charset="0"/>
              </a:rPr>
              <a:t>h</a:t>
            </a:r>
            <a:r>
              <a:rPr lang="en-US" altLang="zh-CN" sz="2400" b="1" baseline="-25000" dirty="0">
                <a:latin typeface="Times New Roman" pitchFamily="18" charset="0"/>
                <a:cs typeface="Times New Roman" pitchFamily="18" charset="0"/>
              </a:rPr>
              <a:t>2</a:t>
            </a:r>
            <a:r>
              <a:rPr lang="zh-CN" altLang="en-US" sz="2400" b="1" dirty="0">
                <a:latin typeface="Times New Roman" pitchFamily="18" charset="0"/>
                <a:cs typeface="Times New Roman" pitchFamily="18" charset="0"/>
              </a:rPr>
              <a:t>不变，其迁移量是不变的。 			</a:t>
            </a:r>
          </a:p>
        </p:txBody>
      </p:sp>
      <p:sp>
        <p:nvSpPr>
          <p:cNvPr id="21507" name="Rectangle 3"/>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21509" name="Rectangle 5"/>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 name="Object 6"/>
          <p:cNvGraphicFramePr>
            <a:graphicFrameLocks noChangeAspect="1"/>
          </p:cNvGraphicFramePr>
          <p:nvPr>
            <p:extLst>
              <p:ext uri="{D42A27DB-BD31-4B8C-83A1-F6EECF244321}">
                <p14:modId xmlns:p14="http://schemas.microsoft.com/office/powerpoint/2010/main" val="2216727116"/>
              </p:ext>
            </p:extLst>
          </p:nvPr>
        </p:nvGraphicFramePr>
        <p:xfrm>
          <a:off x="1517650" y="1630363"/>
          <a:ext cx="2916238" cy="576262"/>
        </p:xfrm>
        <a:graphic>
          <a:graphicData uri="http://schemas.openxmlformats.org/presentationml/2006/ole">
            <mc:AlternateContent xmlns:mc="http://schemas.openxmlformats.org/markup-compatibility/2006">
              <mc:Choice xmlns:v="urn:schemas-microsoft-com:vml" Requires="v">
                <p:oleObj spid="_x0000_s219143" name="公式" r:id="rId3" imgW="1155600" imgH="228600" progId="Equation.3">
                  <p:embed/>
                </p:oleObj>
              </mc:Choice>
              <mc:Fallback>
                <p:oleObj name="公式" r:id="rId3" imgW="1155600" imgH="228600" progId="Equation.3">
                  <p:embed/>
                  <p:pic>
                    <p:nvPicPr>
                      <p:cNvPr id="0" name=""/>
                      <p:cNvPicPr>
                        <a:picLocks noChangeAspect="1" noChangeArrowheads="1"/>
                      </p:cNvPicPr>
                      <p:nvPr/>
                    </p:nvPicPr>
                    <p:blipFill>
                      <a:blip r:embed="rId4"/>
                      <a:srcRect/>
                      <a:stretch>
                        <a:fillRect/>
                      </a:stretch>
                    </p:blipFill>
                    <p:spPr bwMode="auto">
                      <a:xfrm>
                        <a:off x="1517650" y="1630363"/>
                        <a:ext cx="2916238"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5762" y="476672"/>
            <a:ext cx="8229600" cy="1143000"/>
          </a:xfrm>
        </p:spPr>
        <p:txBody>
          <a:bodyPr>
            <a:normAutofit/>
          </a:bodyPr>
          <a:lstStyle/>
          <a:p>
            <a:r>
              <a:rPr kumimoji="1" lang="en-US" altLang="zh-CN" sz="3200" b="1" dirty="0" smtClean="0">
                <a:latin typeface="Times New Roman" panose="02020603050405020304" pitchFamily="18" charset="0"/>
                <a:cs typeface="Times New Roman" panose="02020603050405020304" pitchFamily="18" charset="0"/>
              </a:rPr>
              <a:t>5.3  </a:t>
            </a:r>
            <a:r>
              <a:rPr kumimoji="1" lang="zh-CN" altLang="en-US" sz="3200" b="1" dirty="0" smtClean="0">
                <a:latin typeface="Times New Roman" panose="02020603050405020304" pitchFamily="18" charset="0"/>
                <a:cs typeface="Times New Roman" panose="02020603050405020304" pitchFamily="18" charset="0"/>
              </a:rPr>
              <a:t>浮力式物位测量仪表</a:t>
            </a:r>
            <a:br>
              <a:rPr kumimoji="1" lang="zh-CN" altLang="en-US" sz="3200" b="1" dirty="0" smtClean="0">
                <a:latin typeface="Times New Roman" panose="02020603050405020304" pitchFamily="18" charset="0"/>
                <a:cs typeface="Times New Roman" panose="02020603050405020304" pitchFamily="18" charset="0"/>
              </a:rPr>
            </a:br>
            <a:endParaRPr lang="zh-CN" altLang="en-US" sz="32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500034" y="1357298"/>
            <a:ext cx="8001056" cy="4525963"/>
          </a:xfrm>
        </p:spPr>
        <p:txBody>
          <a:bodyPr>
            <a:normAutofit/>
          </a:bodyPr>
          <a:lstStyle/>
          <a:p>
            <a:r>
              <a:rPr lang="zh-CN" altLang="en-US" sz="2400" b="1" dirty="0" smtClean="0">
                <a:latin typeface="宋体" pitchFamily="2" charset="-122"/>
              </a:rPr>
              <a:t>浮力式物位检测的基本原理是通过测量漂浮于被测液面上的</a:t>
            </a:r>
            <a:r>
              <a:rPr lang="zh-CN" altLang="en-US" sz="2400" b="1" dirty="0" smtClean="0">
                <a:solidFill>
                  <a:srgbClr val="FF0000"/>
                </a:solidFill>
                <a:latin typeface="宋体" pitchFamily="2" charset="-122"/>
              </a:rPr>
              <a:t>浮子（也称浮标）随液面变化而产生的位移</a:t>
            </a:r>
            <a:r>
              <a:rPr lang="zh-CN" altLang="en-US" sz="2400" b="1" dirty="0" smtClean="0">
                <a:latin typeface="宋体" pitchFamily="2" charset="-122"/>
              </a:rPr>
              <a:t>来检测液位</a:t>
            </a:r>
            <a:r>
              <a:rPr lang="en-US" altLang="zh-CN" sz="2400" b="1" dirty="0" smtClean="0">
                <a:latin typeface="宋体" pitchFamily="2" charset="-122"/>
              </a:rPr>
              <a:t>,</a:t>
            </a:r>
            <a:r>
              <a:rPr lang="zh-CN" altLang="en-US" sz="2400" b="1" dirty="0" smtClean="0">
                <a:latin typeface="宋体" pitchFamily="2" charset="-122"/>
              </a:rPr>
              <a:t>一般称为恒浮力式检测。</a:t>
            </a:r>
          </a:p>
          <a:p>
            <a:r>
              <a:rPr lang="zh-CN" altLang="en-US" sz="2400" b="1" dirty="0" smtClean="0">
                <a:latin typeface="宋体" pitchFamily="2" charset="-122"/>
              </a:rPr>
              <a:t>或利用沉浸在被测液体中的</a:t>
            </a:r>
            <a:r>
              <a:rPr lang="zh-CN" altLang="en-US" sz="2400" b="1" dirty="0" smtClean="0">
                <a:solidFill>
                  <a:srgbClr val="FF0000"/>
                </a:solidFill>
                <a:latin typeface="宋体" pitchFamily="2" charset="-122"/>
              </a:rPr>
              <a:t>浮筒（也称沉筒）所受的浮力与液面位置的关系</a:t>
            </a:r>
            <a:r>
              <a:rPr lang="zh-CN" altLang="en-US" sz="2400" b="1" dirty="0" smtClean="0">
                <a:latin typeface="宋体" pitchFamily="2" charset="-122"/>
              </a:rPr>
              <a:t>来检测液位</a:t>
            </a:r>
            <a:r>
              <a:rPr lang="en-US" altLang="zh-CN" sz="2400" b="1" dirty="0" smtClean="0">
                <a:latin typeface="宋体" pitchFamily="2" charset="-122"/>
              </a:rPr>
              <a:t>,</a:t>
            </a:r>
            <a:r>
              <a:rPr lang="zh-CN" altLang="en-US" sz="2400" b="1" dirty="0" smtClean="0">
                <a:latin typeface="宋体" pitchFamily="2" charset="-122"/>
              </a:rPr>
              <a:t>一般称为变浮力式检测。</a:t>
            </a:r>
            <a:endParaRPr kumimoji="1" lang="zh-CN" altLang="en-US" sz="2400" b="1" dirty="0" smtClean="0">
              <a:latin typeface="宋体" pitchFamily="2" charset="-122"/>
            </a:endParaRPr>
          </a:p>
          <a:p>
            <a:r>
              <a:rPr kumimoji="1" lang="zh-CN" altLang="en-US" sz="2400" b="1" dirty="0" smtClean="0">
                <a:latin typeface="宋体" pitchFamily="2" charset="-122"/>
              </a:rPr>
              <a:t> 浮子式液位计按浮子形状不同，可分为浮子式、浮筒式等等；</a:t>
            </a:r>
          </a:p>
          <a:p>
            <a:r>
              <a:rPr kumimoji="1" lang="zh-CN" altLang="en-US" sz="2400" b="1" dirty="0" smtClean="0">
                <a:latin typeface="宋体" pitchFamily="2" charset="-122"/>
              </a:rPr>
              <a:t> 按机构不同可分为钢带式、杠杆式等。 </a:t>
            </a:r>
          </a:p>
          <a:p>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8354" name="Rectangle 2"/>
          <p:cNvSpPr>
            <a:spLocks noGrp="1" noChangeArrowheads="1"/>
          </p:cNvSpPr>
          <p:nvPr>
            <p:ph type="body" idx="1"/>
          </p:nvPr>
        </p:nvSpPr>
        <p:spPr>
          <a:xfrm>
            <a:off x="609600" y="333375"/>
            <a:ext cx="8534400" cy="5791200"/>
          </a:xfrm>
          <a:noFill/>
          <a:ln/>
        </p:spPr>
        <p:txBody>
          <a:bodyPr/>
          <a:lstStyle/>
          <a:p>
            <a:pPr>
              <a:buFont typeface="Wingdings" pitchFamily="2" charset="2"/>
              <a:buNone/>
            </a:pPr>
            <a:r>
              <a:rPr lang="en-US" altLang="zh-CN" b="1" dirty="0">
                <a:latin typeface="Times New Roman" pitchFamily="18" charset="0"/>
              </a:rPr>
              <a:t>1</a:t>
            </a:r>
            <a:r>
              <a:rPr lang="zh-CN" altLang="en-US" b="1" dirty="0">
                <a:latin typeface="Times New Roman" pitchFamily="18" charset="0"/>
              </a:rPr>
              <a:t>、浮子式液位计 </a:t>
            </a:r>
            <a:r>
              <a:rPr lang="en-US" altLang="zh-CN" b="1" dirty="0">
                <a:latin typeface="Times New Roman" pitchFamily="18" charset="0"/>
              </a:rPr>
              <a:t>   float type level meter </a:t>
            </a:r>
            <a:endParaRPr lang="zh-CN" altLang="en-US" b="1" dirty="0">
              <a:latin typeface="Times New Roman" pitchFamily="18" charset="0"/>
            </a:endParaRPr>
          </a:p>
        </p:txBody>
      </p:sp>
      <p:grpSp>
        <p:nvGrpSpPr>
          <p:cNvPr id="2" name="Group 3"/>
          <p:cNvGrpSpPr>
            <a:grpSpLocks/>
          </p:cNvGrpSpPr>
          <p:nvPr/>
        </p:nvGrpSpPr>
        <p:grpSpPr bwMode="auto">
          <a:xfrm>
            <a:off x="755576" y="1628800"/>
            <a:ext cx="4000496" cy="1528762"/>
            <a:chOff x="480" y="816"/>
            <a:chExt cx="2736" cy="963"/>
          </a:xfrm>
        </p:grpSpPr>
        <p:sp>
          <p:nvSpPr>
            <p:cNvPr id="228356" name="Line 4"/>
            <p:cNvSpPr>
              <a:spLocks noChangeShapeType="1"/>
            </p:cNvSpPr>
            <p:nvPr/>
          </p:nvSpPr>
          <p:spPr bwMode="auto">
            <a:xfrm>
              <a:off x="624" y="1296"/>
              <a:ext cx="1920" cy="0"/>
            </a:xfrm>
            <a:prstGeom prst="line">
              <a:avLst/>
            </a:prstGeom>
            <a:noFill/>
            <a:ln w="38100">
              <a:solidFill>
                <a:srgbClr val="7030A0"/>
              </a:solidFill>
              <a:prstDash val="lgDashDotDot"/>
              <a:round/>
              <a:headEnd/>
              <a:tailEnd/>
            </a:ln>
            <a:effectLst/>
          </p:spPr>
          <p:txBody>
            <a:bodyPr/>
            <a:lstStyle/>
            <a:p>
              <a:endParaRPr lang="zh-CN" altLang="en-US" sz="2400"/>
            </a:p>
          </p:txBody>
        </p:sp>
        <p:sp>
          <p:nvSpPr>
            <p:cNvPr id="228357" name="Line 5"/>
            <p:cNvSpPr>
              <a:spLocks noChangeShapeType="1"/>
            </p:cNvSpPr>
            <p:nvPr/>
          </p:nvSpPr>
          <p:spPr bwMode="auto">
            <a:xfrm>
              <a:off x="576" y="1392"/>
              <a:ext cx="1968" cy="0"/>
            </a:xfrm>
            <a:prstGeom prst="line">
              <a:avLst/>
            </a:prstGeom>
            <a:noFill/>
            <a:ln w="9525">
              <a:solidFill>
                <a:schemeClr val="tx1"/>
              </a:solidFill>
              <a:prstDash val="lgDash"/>
              <a:round/>
              <a:headEnd/>
              <a:tailEnd/>
            </a:ln>
            <a:effectLst/>
          </p:spPr>
          <p:txBody>
            <a:bodyPr/>
            <a:lstStyle/>
            <a:p>
              <a:endParaRPr lang="zh-CN" altLang="en-US" sz="2400"/>
            </a:p>
          </p:txBody>
        </p:sp>
        <p:sp>
          <p:nvSpPr>
            <p:cNvPr id="228358" name="Line 6"/>
            <p:cNvSpPr>
              <a:spLocks noChangeShapeType="1"/>
            </p:cNvSpPr>
            <p:nvPr/>
          </p:nvSpPr>
          <p:spPr bwMode="auto">
            <a:xfrm>
              <a:off x="720" y="1494"/>
              <a:ext cx="1728" cy="0"/>
            </a:xfrm>
            <a:prstGeom prst="line">
              <a:avLst/>
            </a:prstGeom>
            <a:noFill/>
            <a:ln w="9525">
              <a:solidFill>
                <a:schemeClr val="tx1"/>
              </a:solidFill>
              <a:prstDash val="lgDash"/>
              <a:round/>
              <a:headEnd/>
              <a:tailEnd/>
            </a:ln>
            <a:effectLst/>
          </p:spPr>
          <p:txBody>
            <a:bodyPr/>
            <a:lstStyle/>
            <a:p>
              <a:endParaRPr lang="zh-CN" altLang="en-US" sz="2400"/>
            </a:p>
          </p:txBody>
        </p:sp>
        <p:sp>
          <p:nvSpPr>
            <p:cNvPr id="228359" name="Line 7"/>
            <p:cNvSpPr>
              <a:spLocks noChangeShapeType="1"/>
            </p:cNvSpPr>
            <p:nvPr/>
          </p:nvSpPr>
          <p:spPr bwMode="auto">
            <a:xfrm>
              <a:off x="912" y="1590"/>
              <a:ext cx="1344" cy="0"/>
            </a:xfrm>
            <a:prstGeom prst="line">
              <a:avLst/>
            </a:prstGeom>
            <a:noFill/>
            <a:ln w="9525">
              <a:solidFill>
                <a:schemeClr val="tx1"/>
              </a:solidFill>
              <a:prstDash val="lgDash"/>
              <a:round/>
              <a:headEnd/>
              <a:tailEnd/>
            </a:ln>
            <a:effectLst/>
          </p:spPr>
          <p:txBody>
            <a:bodyPr/>
            <a:lstStyle/>
            <a:p>
              <a:endParaRPr lang="zh-CN" altLang="en-US" sz="2400"/>
            </a:p>
          </p:txBody>
        </p:sp>
        <p:sp>
          <p:nvSpPr>
            <p:cNvPr id="228360" name="Rectangle 8"/>
            <p:cNvSpPr>
              <a:spLocks noChangeArrowheads="1"/>
            </p:cNvSpPr>
            <p:nvPr/>
          </p:nvSpPr>
          <p:spPr bwMode="auto">
            <a:xfrm>
              <a:off x="1296" y="1113"/>
              <a:ext cx="576" cy="384"/>
            </a:xfrm>
            <a:prstGeom prst="rect">
              <a:avLst/>
            </a:prstGeom>
            <a:solidFill>
              <a:srgbClr val="FFC000"/>
            </a:solidFill>
            <a:ln w="9525">
              <a:noFill/>
              <a:miter lim="800000"/>
              <a:headEnd/>
              <a:tailEnd/>
            </a:ln>
            <a:effectLst/>
          </p:spPr>
          <p:txBody>
            <a:bodyPr wrap="none" anchor="ctr"/>
            <a:lstStyle/>
            <a:p>
              <a:endParaRPr lang="zh-CN" altLang="en-US" sz="2400"/>
            </a:p>
          </p:txBody>
        </p:sp>
        <p:sp>
          <p:nvSpPr>
            <p:cNvPr id="228361" name="Line 9"/>
            <p:cNvSpPr>
              <a:spLocks noChangeShapeType="1"/>
            </p:cNvSpPr>
            <p:nvPr/>
          </p:nvSpPr>
          <p:spPr bwMode="auto">
            <a:xfrm flipV="1">
              <a:off x="1296" y="912"/>
              <a:ext cx="0" cy="192"/>
            </a:xfrm>
            <a:prstGeom prst="line">
              <a:avLst/>
            </a:prstGeom>
            <a:noFill/>
            <a:ln w="9525">
              <a:solidFill>
                <a:schemeClr val="tx1"/>
              </a:solidFill>
              <a:round/>
              <a:headEnd/>
              <a:tailEnd/>
            </a:ln>
            <a:effectLst/>
          </p:spPr>
          <p:txBody>
            <a:bodyPr/>
            <a:lstStyle/>
            <a:p>
              <a:endParaRPr lang="zh-CN" altLang="en-US" sz="2400"/>
            </a:p>
          </p:txBody>
        </p:sp>
        <p:sp>
          <p:nvSpPr>
            <p:cNvPr id="228362" name="Line 10"/>
            <p:cNvSpPr>
              <a:spLocks noChangeShapeType="1"/>
            </p:cNvSpPr>
            <p:nvPr/>
          </p:nvSpPr>
          <p:spPr bwMode="auto">
            <a:xfrm flipV="1">
              <a:off x="1869" y="918"/>
              <a:ext cx="0" cy="192"/>
            </a:xfrm>
            <a:prstGeom prst="line">
              <a:avLst/>
            </a:prstGeom>
            <a:noFill/>
            <a:ln w="9525">
              <a:solidFill>
                <a:schemeClr val="tx1"/>
              </a:solidFill>
              <a:round/>
              <a:headEnd/>
              <a:tailEnd/>
            </a:ln>
            <a:effectLst/>
          </p:spPr>
          <p:txBody>
            <a:bodyPr/>
            <a:lstStyle/>
            <a:p>
              <a:endParaRPr lang="zh-CN" altLang="en-US" sz="2400"/>
            </a:p>
          </p:txBody>
        </p:sp>
        <p:sp>
          <p:nvSpPr>
            <p:cNvPr id="228363" name="Line 11"/>
            <p:cNvSpPr>
              <a:spLocks noChangeShapeType="1"/>
            </p:cNvSpPr>
            <p:nvPr/>
          </p:nvSpPr>
          <p:spPr bwMode="auto">
            <a:xfrm>
              <a:off x="1776" y="1008"/>
              <a:ext cx="96" cy="0"/>
            </a:xfrm>
            <a:prstGeom prst="line">
              <a:avLst/>
            </a:prstGeom>
            <a:noFill/>
            <a:ln w="9525">
              <a:solidFill>
                <a:schemeClr val="tx1"/>
              </a:solidFill>
              <a:round/>
              <a:headEnd/>
              <a:tailEnd type="triangle" w="med" len="med"/>
            </a:ln>
            <a:effectLst/>
          </p:spPr>
          <p:txBody>
            <a:bodyPr/>
            <a:lstStyle/>
            <a:p>
              <a:endParaRPr lang="zh-CN" altLang="en-US" sz="2400"/>
            </a:p>
          </p:txBody>
        </p:sp>
        <p:sp>
          <p:nvSpPr>
            <p:cNvPr id="228364" name="Line 12"/>
            <p:cNvSpPr>
              <a:spLocks noChangeShapeType="1"/>
            </p:cNvSpPr>
            <p:nvPr/>
          </p:nvSpPr>
          <p:spPr bwMode="auto">
            <a:xfrm flipH="1">
              <a:off x="1296" y="1008"/>
              <a:ext cx="144" cy="0"/>
            </a:xfrm>
            <a:prstGeom prst="line">
              <a:avLst/>
            </a:prstGeom>
            <a:noFill/>
            <a:ln w="9525">
              <a:solidFill>
                <a:schemeClr val="tx1"/>
              </a:solidFill>
              <a:round/>
              <a:headEnd/>
              <a:tailEnd type="triangle" w="med" len="med"/>
            </a:ln>
            <a:effectLst/>
          </p:spPr>
          <p:txBody>
            <a:bodyPr/>
            <a:lstStyle/>
            <a:p>
              <a:endParaRPr lang="zh-CN" altLang="en-US" sz="2400"/>
            </a:p>
          </p:txBody>
        </p:sp>
        <p:sp>
          <p:nvSpPr>
            <p:cNvPr id="228365" name="Text Box 13"/>
            <p:cNvSpPr txBox="1">
              <a:spLocks noChangeArrowheads="1"/>
            </p:cNvSpPr>
            <p:nvPr/>
          </p:nvSpPr>
          <p:spPr bwMode="auto">
            <a:xfrm>
              <a:off x="1488" y="816"/>
              <a:ext cx="288" cy="291"/>
            </a:xfrm>
            <a:prstGeom prst="rect">
              <a:avLst/>
            </a:prstGeom>
            <a:noFill/>
            <a:ln w="9525">
              <a:noFill/>
              <a:miter lim="800000"/>
              <a:headEnd/>
              <a:tailEnd/>
            </a:ln>
            <a:effectLst/>
          </p:spPr>
          <p:txBody>
            <a:bodyPr>
              <a:spAutoFit/>
            </a:bodyPr>
            <a:lstStyle/>
            <a:p>
              <a:pPr>
                <a:spcBef>
                  <a:spcPct val="50000"/>
                </a:spcBef>
              </a:pPr>
              <a:r>
                <a:rPr kumimoji="1" lang="en-US" altLang="zh-CN" sz="2400" b="1" i="1"/>
                <a:t>D</a:t>
              </a:r>
            </a:p>
          </p:txBody>
        </p:sp>
        <p:sp>
          <p:nvSpPr>
            <p:cNvPr id="228366" name="Line 14"/>
            <p:cNvSpPr>
              <a:spLocks noChangeShapeType="1"/>
            </p:cNvSpPr>
            <p:nvPr/>
          </p:nvSpPr>
          <p:spPr bwMode="auto">
            <a:xfrm>
              <a:off x="816" y="1776"/>
              <a:ext cx="384" cy="0"/>
            </a:xfrm>
            <a:prstGeom prst="line">
              <a:avLst/>
            </a:prstGeom>
            <a:noFill/>
            <a:ln w="22225">
              <a:solidFill>
                <a:schemeClr val="tx1"/>
              </a:solidFill>
              <a:round/>
              <a:headEnd/>
              <a:tailEnd/>
            </a:ln>
            <a:effectLst/>
          </p:spPr>
          <p:txBody>
            <a:bodyPr/>
            <a:lstStyle/>
            <a:p>
              <a:endParaRPr lang="zh-CN" altLang="en-US" sz="2400"/>
            </a:p>
          </p:txBody>
        </p:sp>
        <p:sp>
          <p:nvSpPr>
            <p:cNvPr id="228367" name="Line 15"/>
            <p:cNvSpPr>
              <a:spLocks noChangeShapeType="1"/>
            </p:cNvSpPr>
            <p:nvPr/>
          </p:nvSpPr>
          <p:spPr bwMode="auto">
            <a:xfrm>
              <a:off x="1872" y="1122"/>
              <a:ext cx="768" cy="0"/>
            </a:xfrm>
            <a:prstGeom prst="line">
              <a:avLst/>
            </a:prstGeom>
            <a:noFill/>
            <a:ln w="9525">
              <a:solidFill>
                <a:schemeClr val="tx1"/>
              </a:solidFill>
              <a:round/>
              <a:headEnd/>
              <a:tailEnd/>
            </a:ln>
            <a:effectLst/>
          </p:spPr>
          <p:txBody>
            <a:bodyPr/>
            <a:lstStyle/>
            <a:p>
              <a:endParaRPr lang="zh-CN" altLang="en-US" sz="2400"/>
            </a:p>
          </p:txBody>
        </p:sp>
        <p:sp>
          <p:nvSpPr>
            <p:cNvPr id="228368" name="Line 16"/>
            <p:cNvSpPr>
              <a:spLocks noChangeShapeType="1"/>
            </p:cNvSpPr>
            <p:nvPr/>
          </p:nvSpPr>
          <p:spPr bwMode="auto">
            <a:xfrm>
              <a:off x="1872" y="1497"/>
              <a:ext cx="768" cy="0"/>
            </a:xfrm>
            <a:prstGeom prst="line">
              <a:avLst/>
            </a:prstGeom>
            <a:noFill/>
            <a:ln w="9525">
              <a:solidFill>
                <a:schemeClr val="tx1"/>
              </a:solidFill>
              <a:round/>
              <a:headEnd/>
              <a:tailEnd/>
            </a:ln>
            <a:effectLst/>
          </p:spPr>
          <p:txBody>
            <a:bodyPr/>
            <a:lstStyle/>
            <a:p>
              <a:endParaRPr lang="zh-CN" altLang="en-US" sz="2400"/>
            </a:p>
          </p:txBody>
        </p:sp>
        <p:sp>
          <p:nvSpPr>
            <p:cNvPr id="228369" name="Line 17"/>
            <p:cNvSpPr>
              <a:spLocks noChangeShapeType="1"/>
            </p:cNvSpPr>
            <p:nvPr/>
          </p:nvSpPr>
          <p:spPr bwMode="auto">
            <a:xfrm>
              <a:off x="2592" y="1134"/>
              <a:ext cx="0" cy="354"/>
            </a:xfrm>
            <a:prstGeom prst="line">
              <a:avLst/>
            </a:prstGeom>
            <a:noFill/>
            <a:ln w="9525">
              <a:solidFill>
                <a:schemeClr val="tx1"/>
              </a:solidFill>
              <a:round/>
              <a:headEnd type="triangle" w="med" len="med"/>
              <a:tailEnd type="triangle" w="med" len="med"/>
            </a:ln>
            <a:effectLst/>
          </p:spPr>
          <p:txBody>
            <a:bodyPr/>
            <a:lstStyle/>
            <a:p>
              <a:endParaRPr lang="zh-CN" altLang="en-US" sz="2400"/>
            </a:p>
          </p:txBody>
        </p:sp>
        <p:sp>
          <p:nvSpPr>
            <p:cNvPr id="228370" name="Text Box 18"/>
            <p:cNvSpPr txBox="1">
              <a:spLocks noChangeArrowheads="1"/>
            </p:cNvSpPr>
            <p:nvPr/>
          </p:nvSpPr>
          <p:spPr bwMode="auto">
            <a:xfrm>
              <a:off x="2688" y="1200"/>
              <a:ext cx="528" cy="291"/>
            </a:xfrm>
            <a:prstGeom prst="rect">
              <a:avLst/>
            </a:prstGeom>
            <a:noFill/>
            <a:ln w="9525">
              <a:noFill/>
              <a:miter lim="800000"/>
              <a:headEnd/>
              <a:tailEnd/>
            </a:ln>
            <a:effectLst/>
          </p:spPr>
          <p:txBody>
            <a:bodyPr>
              <a:spAutoFit/>
            </a:bodyPr>
            <a:lstStyle/>
            <a:p>
              <a:pPr>
                <a:spcBef>
                  <a:spcPct val="50000"/>
                </a:spcBef>
              </a:pPr>
              <a:r>
                <a:rPr kumimoji="1" lang="en-US" altLang="zh-CN" sz="2400" b="1" i="1"/>
                <a:t>b</a:t>
              </a:r>
            </a:p>
          </p:txBody>
        </p:sp>
        <p:sp>
          <p:nvSpPr>
            <p:cNvPr id="228371" name="Line 19"/>
            <p:cNvSpPr>
              <a:spLocks noChangeShapeType="1"/>
            </p:cNvSpPr>
            <p:nvPr/>
          </p:nvSpPr>
          <p:spPr bwMode="auto">
            <a:xfrm>
              <a:off x="2064" y="1296"/>
              <a:ext cx="0" cy="192"/>
            </a:xfrm>
            <a:prstGeom prst="line">
              <a:avLst/>
            </a:prstGeom>
            <a:noFill/>
            <a:ln w="9525">
              <a:solidFill>
                <a:schemeClr val="tx1"/>
              </a:solidFill>
              <a:round/>
              <a:headEnd type="triangle" w="med" len="med"/>
              <a:tailEnd type="triangle" w="med" len="med"/>
            </a:ln>
            <a:effectLst/>
          </p:spPr>
          <p:txBody>
            <a:bodyPr/>
            <a:lstStyle/>
            <a:p>
              <a:endParaRPr lang="zh-CN" altLang="en-US" sz="2400"/>
            </a:p>
          </p:txBody>
        </p:sp>
        <p:sp>
          <p:nvSpPr>
            <p:cNvPr id="228372" name="Text Box 20"/>
            <p:cNvSpPr txBox="1">
              <a:spLocks noChangeArrowheads="1"/>
            </p:cNvSpPr>
            <p:nvPr/>
          </p:nvSpPr>
          <p:spPr bwMode="auto">
            <a:xfrm>
              <a:off x="2064" y="1248"/>
              <a:ext cx="528" cy="291"/>
            </a:xfrm>
            <a:prstGeom prst="rect">
              <a:avLst/>
            </a:prstGeom>
            <a:noFill/>
            <a:ln w="9525">
              <a:noFill/>
              <a:miter lim="800000"/>
              <a:headEnd/>
              <a:tailEnd/>
            </a:ln>
            <a:effectLst/>
          </p:spPr>
          <p:txBody>
            <a:bodyPr>
              <a:spAutoFit/>
            </a:bodyPr>
            <a:lstStyle/>
            <a:p>
              <a:pPr>
                <a:spcBef>
                  <a:spcPct val="50000"/>
                </a:spcBef>
              </a:pPr>
              <a:r>
                <a:rPr kumimoji="1" lang="en-US" altLang="zh-CN" sz="2400" b="1" i="1" dirty="0"/>
                <a:t>△h</a:t>
              </a:r>
            </a:p>
          </p:txBody>
        </p:sp>
        <p:sp>
          <p:nvSpPr>
            <p:cNvPr id="228373" name="Line 21"/>
            <p:cNvSpPr>
              <a:spLocks noChangeShapeType="1"/>
            </p:cNvSpPr>
            <p:nvPr/>
          </p:nvSpPr>
          <p:spPr bwMode="auto">
            <a:xfrm>
              <a:off x="960" y="1296"/>
              <a:ext cx="0" cy="480"/>
            </a:xfrm>
            <a:prstGeom prst="line">
              <a:avLst/>
            </a:prstGeom>
            <a:noFill/>
            <a:ln w="9525">
              <a:solidFill>
                <a:schemeClr val="tx1"/>
              </a:solidFill>
              <a:round/>
              <a:headEnd type="triangle" w="med" len="med"/>
              <a:tailEnd type="triangle" w="med" len="med"/>
            </a:ln>
            <a:effectLst/>
          </p:spPr>
          <p:txBody>
            <a:bodyPr/>
            <a:lstStyle/>
            <a:p>
              <a:endParaRPr lang="zh-CN" altLang="en-US" sz="2400"/>
            </a:p>
          </p:txBody>
        </p:sp>
        <p:sp>
          <p:nvSpPr>
            <p:cNvPr id="228374" name="Text Box 22"/>
            <p:cNvSpPr txBox="1">
              <a:spLocks noChangeArrowheads="1"/>
            </p:cNvSpPr>
            <p:nvPr/>
          </p:nvSpPr>
          <p:spPr bwMode="auto">
            <a:xfrm>
              <a:off x="624" y="1488"/>
              <a:ext cx="288" cy="291"/>
            </a:xfrm>
            <a:prstGeom prst="rect">
              <a:avLst/>
            </a:prstGeom>
            <a:noFill/>
            <a:ln w="9525">
              <a:noFill/>
              <a:miter lim="800000"/>
              <a:headEnd/>
              <a:tailEnd/>
            </a:ln>
            <a:effectLst/>
          </p:spPr>
          <p:txBody>
            <a:bodyPr>
              <a:spAutoFit/>
            </a:bodyPr>
            <a:lstStyle/>
            <a:p>
              <a:pPr>
                <a:spcBef>
                  <a:spcPct val="50000"/>
                </a:spcBef>
              </a:pPr>
              <a:r>
                <a:rPr kumimoji="1" lang="en-US" altLang="zh-CN" sz="2400" b="1" i="1"/>
                <a:t>H</a:t>
              </a:r>
            </a:p>
          </p:txBody>
        </p:sp>
        <p:sp>
          <p:nvSpPr>
            <p:cNvPr id="228375" name="Line 23"/>
            <p:cNvSpPr>
              <a:spLocks noChangeShapeType="1"/>
            </p:cNvSpPr>
            <p:nvPr/>
          </p:nvSpPr>
          <p:spPr bwMode="auto">
            <a:xfrm flipH="1">
              <a:off x="624" y="1200"/>
              <a:ext cx="672" cy="0"/>
            </a:xfrm>
            <a:prstGeom prst="line">
              <a:avLst/>
            </a:prstGeom>
            <a:noFill/>
            <a:ln w="9525">
              <a:solidFill>
                <a:schemeClr val="tx1"/>
              </a:solidFill>
              <a:round/>
              <a:headEnd/>
              <a:tailEnd/>
            </a:ln>
            <a:effectLst/>
          </p:spPr>
          <p:txBody>
            <a:bodyPr/>
            <a:lstStyle/>
            <a:p>
              <a:endParaRPr lang="zh-CN" altLang="en-US" sz="2400"/>
            </a:p>
          </p:txBody>
        </p:sp>
        <p:sp>
          <p:nvSpPr>
            <p:cNvPr id="228376" name="Line 24"/>
            <p:cNvSpPr>
              <a:spLocks noChangeShapeType="1"/>
            </p:cNvSpPr>
            <p:nvPr/>
          </p:nvSpPr>
          <p:spPr bwMode="auto">
            <a:xfrm>
              <a:off x="960" y="912"/>
              <a:ext cx="0" cy="288"/>
            </a:xfrm>
            <a:prstGeom prst="line">
              <a:avLst/>
            </a:prstGeom>
            <a:noFill/>
            <a:ln w="9525">
              <a:solidFill>
                <a:schemeClr val="tx1"/>
              </a:solidFill>
              <a:round/>
              <a:headEnd/>
              <a:tailEnd type="triangle" w="med" len="med"/>
            </a:ln>
            <a:effectLst/>
          </p:spPr>
          <p:txBody>
            <a:bodyPr/>
            <a:lstStyle/>
            <a:p>
              <a:endParaRPr lang="zh-CN" altLang="en-US" sz="2400"/>
            </a:p>
          </p:txBody>
        </p:sp>
        <p:sp>
          <p:nvSpPr>
            <p:cNvPr id="228377" name="Text Box 25"/>
            <p:cNvSpPr txBox="1">
              <a:spLocks noChangeArrowheads="1"/>
            </p:cNvSpPr>
            <p:nvPr/>
          </p:nvSpPr>
          <p:spPr bwMode="auto">
            <a:xfrm>
              <a:off x="480" y="912"/>
              <a:ext cx="528" cy="291"/>
            </a:xfrm>
            <a:prstGeom prst="rect">
              <a:avLst/>
            </a:prstGeom>
            <a:noFill/>
            <a:ln w="9525">
              <a:noFill/>
              <a:miter lim="800000"/>
              <a:headEnd/>
              <a:tailEnd/>
            </a:ln>
            <a:effectLst/>
          </p:spPr>
          <p:txBody>
            <a:bodyPr>
              <a:spAutoFit/>
            </a:bodyPr>
            <a:lstStyle/>
            <a:p>
              <a:pPr>
                <a:spcBef>
                  <a:spcPct val="50000"/>
                </a:spcBef>
              </a:pPr>
              <a:r>
                <a:rPr kumimoji="1" lang="en-US" altLang="zh-CN" sz="2400" b="1" i="1"/>
                <a:t>△H</a:t>
              </a:r>
            </a:p>
          </p:txBody>
        </p:sp>
      </p:grpSp>
      <p:sp>
        <p:nvSpPr>
          <p:cNvPr id="228378" name="Text Box 26"/>
          <p:cNvSpPr txBox="1">
            <a:spLocks noChangeArrowheads="1"/>
          </p:cNvSpPr>
          <p:nvPr/>
        </p:nvSpPr>
        <p:spPr bwMode="auto">
          <a:xfrm>
            <a:off x="4572001" y="1428736"/>
            <a:ext cx="3384376" cy="2936188"/>
          </a:xfrm>
          <a:prstGeom prst="rect">
            <a:avLst/>
          </a:prstGeom>
          <a:noFill/>
          <a:ln w="9525">
            <a:noFill/>
            <a:miter lim="800000"/>
            <a:headEnd/>
            <a:tailEnd/>
          </a:ln>
          <a:effectLst/>
        </p:spPr>
        <p:txBody>
          <a:bodyPr wrap="square">
            <a:spAutoFit/>
          </a:bodyPr>
          <a:lstStyle/>
          <a:p>
            <a:pPr>
              <a:lnSpc>
                <a:spcPct val="110000"/>
              </a:lnSpc>
            </a:pPr>
            <a:r>
              <a:rPr kumimoji="1" lang="en-US" altLang="zh-CN" sz="2400" b="1" i="1" dirty="0">
                <a:latin typeface="Times New Roman" pitchFamily="18" charset="0"/>
                <a:cs typeface="Times New Roman" pitchFamily="18" charset="0"/>
              </a:rPr>
              <a:t>△h—</a:t>
            </a:r>
            <a:r>
              <a:rPr kumimoji="1" lang="zh-CN" altLang="en-US" sz="2400" b="1" dirty="0">
                <a:latin typeface="Times New Roman" pitchFamily="18" charset="0"/>
                <a:cs typeface="Times New Roman" pitchFamily="18" charset="0"/>
              </a:rPr>
              <a:t>浮子浸没于液体中的高度</a:t>
            </a:r>
          </a:p>
          <a:p>
            <a:pPr>
              <a:lnSpc>
                <a:spcPct val="110000"/>
              </a:lnSpc>
            </a:pPr>
            <a:r>
              <a:rPr kumimoji="1" lang="en-US" altLang="zh-CN" sz="2400" b="1" i="1" dirty="0">
                <a:latin typeface="Times New Roman" pitchFamily="18" charset="0"/>
                <a:cs typeface="Times New Roman" pitchFamily="18" charset="0"/>
              </a:rPr>
              <a:t>H</a:t>
            </a:r>
            <a:r>
              <a:rPr kumimoji="1" lang="en-US" altLang="zh-CN" sz="2400" b="1" dirty="0">
                <a:latin typeface="Times New Roman" pitchFamily="18" charset="0"/>
                <a:cs typeface="Times New Roman" pitchFamily="18" charset="0"/>
              </a:rPr>
              <a:t>—</a:t>
            </a:r>
            <a:r>
              <a:rPr kumimoji="1" lang="zh-CN" altLang="en-US" sz="2400" b="1" dirty="0">
                <a:latin typeface="Times New Roman" pitchFamily="18" charset="0"/>
                <a:cs typeface="Times New Roman" pitchFamily="18" charset="0"/>
              </a:rPr>
              <a:t>液位</a:t>
            </a:r>
          </a:p>
          <a:p>
            <a:pPr>
              <a:lnSpc>
                <a:spcPct val="110000"/>
              </a:lnSpc>
            </a:pPr>
            <a:r>
              <a:rPr kumimoji="1" lang="en-US" altLang="zh-CN" sz="2400" b="1" i="1" dirty="0">
                <a:latin typeface="Times New Roman" pitchFamily="18" charset="0"/>
                <a:cs typeface="Times New Roman" pitchFamily="18" charset="0"/>
              </a:rPr>
              <a:t>△H—</a:t>
            </a:r>
            <a:r>
              <a:rPr kumimoji="1" lang="zh-CN" altLang="en-US" sz="2400" b="1" dirty="0">
                <a:latin typeface="Times New Roman" pitchFamily="18" charset="0"/>
                <a:cs typeface="Times New Roman" pitchFamily="18" charset="0"/>
              </a:rPr>
              <a:t>液位的变化</a:t>
            </a:r>
            <a:r>
              <a:rPr kumimoji="1" lang="zh-CN" altLang="en-US" sz="2400" b="1" dirty="0" smtClean="0">
                <a:latin typeface="Times New Roman" pitchFamily="18" charset="0"/>
                <a:cs typeface="Times New Roman" pitchFamily="18" charset="0"/>
              </a:rPr>
              <a:t>量</a:t>
            </a:r>
            <a:endParaRPr kumimoji="1" lang="en-US" altLang="zh-CN" sz="2400" b="1" dirty="0" smtClean="0">
              <a:latin typeface="Times New Roman" pitchFamily="18" charset="0"/>
              <a:cs typeface="Times New Roman" pitchFamily="18" charset="0"/>
            </a:endParaRPr>
          </a:p>
          <a:p>
            <a:pPr>
              <a:lnSpc>
                <a:spcPct val="110000"/>
              </a:lnSpc>
            </a:pPr>
            <a:r>
              <a:rPr kumimoji="1" lang="en-US" altLang="zh-CN" sz="2400" b="1" i="1" dirty="0" smtClean="0">
                <a:latin typeface="Times New Roman" pitchFamily="18" charset="0"/>
                <a:cs typeface="Times New Roman" pitchFamily="18" charset="0"/>
              </a:rPr>
              <a:t>△F—</a:t>
            </a:r>
            <a:r>
              <a:rPr kumimoji="1" lang="zh-CN" altLang="en-US" sz="2400" b="1" dirty="0" smtClean="0">
                <a:latin typeface="Times New Roman" pitchFamily="18" charset="0"/>
                <a:cs typeface="Times New Roman" pitchFamily="18" charset="0"/>
              </a:rPr>
              <a:t>浮力增量</a:t>
            </a:r>
            <a:endParaRPr kumimoji="1" lang="en-US" altLang="zh-CN" sz="2400" b="1" dirty="0" smtClean="0">
              <a:latin typeface="Times New Roman" pitchFamily="18" charset="0"/>
              <a:cs typeface="Times New Roman" pitchFamily="18" charset="0"/>
            </a:endParaRPr>
          </a:p>
          <a:p>
            <a:pPr>
              <a:lnSpc>
                <a:spcPct val="110000"/>
              </a:lnSpc>
            </a:pPr>
            <a:endParaRPr kumimoji="1" lang="en-US" altLang="zh-CN" sz="2400" b="1" dirty="0" smtClean="0">
              <a:latin typeface="Times New Roman" pitchFamily="18" charset="0"/>
              <a:cs typeface="Times New Roman" pitchFamily="18" charset="0"/>
            </a:endParaRPr>
          </a:p>
          <a:p>
            <a:pPr>
              <a:lnSpc>
                <a:spcPct val="110000"/>
              </a:lnSpc>
            </a:pPr>
            <a:endParaRPr kumimoji="1" lang="zh-CN" altLang="en-US" sz="2400" b="1" dirty="0">
              <a:latin typeface="Times New Roman" pitchFamily="18" charset="0"/>
              <a:cs typeface="Times New Roman" pitchFamily="18" charset="0"/>
            </a:endParaRPr>
          </a:p>
        </p:txBody>
      </p:sp>
      <p:sp>
        <p:nvSpPr>
          <p:cNvPr id="228379" name="Text Box 27"/>
          <p:cNvSpPr txBox="1">
            <a:spLocks noChangeArrowheads="1"/>
          </p:cNvSpPr>
          <p:nvPr/>
        </p:nvSpPr>
        <p:spPr bwMode="auto">
          <a:xfrm>
            <a:off x="1331640" y="3429000"/>
            <a:ext cx="6544270" cy="830997"/>
          </a:xfrm>
          <a:prstGeom prst="rect">
            <a:avLst/>
          </a:prstGeom>
          <a:noFill/>
          <a:ln w="9525">
            <a:noFill/>
            <a:miter lim="800000"/>
            <a:headEnd/>
            <a:tailEnd/>
          </a:ln>
          <a:effectLst/>
        </p:spPr>
        <p:txBody>
          <a:bodyPr wrap="square">
            <a:spAutoFit/>
          </a:bodyPr>
          <a:lstStyle/>
          <a:p>
            <a:pPr>
              <a:spcBef>
                <a:spcPct val="50000"/>
              </a:spcBef>
            </a:pPr>
            <a:r>
              <a:rPr kumimoji="1" lang="zh-CN" altLang="en-US" sz="2400" b="1" dirty="0"/>
              <a:t>当浮子所受浮力与其本身质量相等时，浮子的位置就代表液位。</a:t>
            </a:r>
          </a:p>
        </p:txBody>
      </p:sp>
      <p:graphicFrame>
        <p:nvGraphicFramePr>
          <p:cNvPr id="228380" name="Object 28"/>
          <p:cNvGraphicFramePr>
            <a:graphicFrameLocks noChangeAspect="1"/>
          </p:cNvGraphicFramePr>
          <p:nvPr/>
        </p:nvGraphicFramePr>
        <p:xfrm>
          <a:off x="2214546" y="4286256"/>
          <a:ext cx="4000528" cy="930882"/>
        </p:xfrm>
        <a:graphic>
          <a:graphicData uri="http://schemas.openxmlformats.org/presentationml/2006/ole">
            <mc:AlternateContent xmlns:mc="http://schemas.openxmlformats.org/markup-compatibility/2006">
              <mc:Choice xmlns:v="urn:schemas-microsoft-com:vml" Requires="v">
                <p:oleObj spid="_x0000_s63495" name="Equation" r:id="rId3" imgW="1549080" imgH="419040" progId="Equation.DSMT4">
                  <p:embed/>
                </p:oleObj>
              </mc:Choice>
              <mc:Fallback>
                <p:oleObj name="Equation" r:id="rId3" imgW="1549080" imgH="4190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4546" y="4286256"/>
                        <a:ext cx="4000528" cy="9308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28354">
                                            <p:txEl>
                                              <p:pRg st="0" end="0"/>
                                            </p:txEl>
                                          </p:spTgt>
                                        </p:tgtEl>
                                        <p:attrNameLst>
                                          <p:attrName>style.visibility</p:attrName>
                                        </p:attrNameLst>
                                      </p:cBhvr>
                                      <p:to>
                                        <p:strVal val="visible"/>
                                      </p:to>
                                    </p:set>
                                    <p:animEffect transition="in" filter="barn(outHorizontal)">
                                      <p:cBhvr>
                                        <p:cTn id="7" dur="500"/>
                                        <p:tgtEl>
                                          <p:spTgt spid="2283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228378"/>
                                        </p:tgtEl>
                                        <p:attrNameLst>
                                          <p:attrName>style.visibility</p:attrName>
                                        </p:attrNameLst>
                                      </p:cBhvr>
                                      <p:to>
                                        <p:strVal val="visible"/>
                                      </p:to>
                                    </p:set>
                                    <p:animEffect transition="in" filter="barn(outHorizontal)">
                                      <p:cBhvr>
                                        <p:cTn id="17" dur="500"/>
                                        <p:tgtEl>
                                          <p:spTgt spid="22837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228379"/>
                                        </p:tgtEl>
                                        <p:attrNameLst>
                                          <p:attrName>style.visibility</p:attrName>
                                        </p:attrNameLst>
                                      </p:cBhvr>
                                      <p:to>
                                        <p:strVal val="visible"/>
                                      </p:to>
                                    </p:set>
                                    <p:animEffect transition="in" filter="barn(outHorizontal)">
                                      <p:cBhvr>
                                        <p:cTn id="22" dur="500"/>
                                        <p:tgtEl>
                                          <p:spTgt spid="22837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nodeType="clickEffect">
                                  <p:stCondLst>
                                    <p:cond delay="0"/>
                                  </p:stCondLst>
                                  <p:childTnLst>
                                    <p:set>
                                      <p:cBhvr>
                                        <p:cTn id="26" dur="1" fill="hold">
                                          <p:stCondLst>
                                            <p:cond delay="0"/>
                                          </p:stCondLst>
                                        </p:cTn>
                                        <p:tgtEl>
                                          <p:spTgt spid="228380"/>
                                        </p:tgtEl>
                                        <p:attrNameLst>
                                          <p:attrName>style.visibility</p:attrName>
                                        </p:attrNameLst>
                                      </p:cBhvr>
                                      <p:to>
                                        <p:strVal val="visible"/>
                                      </p:to>
                                    </p:set>
                                    <p:animEffect transition="in" filter="barn(outHorizontal)">
                                      <p:cBhvr>
                                        <p:cTn id="27" dur="500"/>
                                        <p:tgtEl>
                                          <p:spTgt spid="228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4" grpId="0" build="p" autoUpdateAnimBg="0"/>
      <p:bldP spid="228378" grpId="0" autoUpdateAnimBg="0"/>
      <p:bldP spid="22837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9378" name="Rectangle 2"/>
          <p:cNvSpPr>
            <a:spLocks noGrp="1" noChangeArrowheads="1"/>
          </p:cNvSpPr>
          <p:nvPr>
            <p:ph type="body" idx="1"/>
          </p:nvPr>
        </p:nvSpPr>
        <p:spPr>
          <a:xfrm>
            <a:off x="683568" y="1268760"/>
            <a:ext cx="7344816" cy="4104456"/>
          </a:xfrm>
          <a:ln/>
        </p:spPr>
        <p:txBody>
          <a:bodyPr/>
          <a:lstStyle/>
          <a:p>
            <a:pPr>
              <a:lnSpc>
                <a:spcPct val="150000"/>
              </a:lnSpc>
              <a:spcBef>
                <a:spcPts val="0"/>
              </a:spcBef>
            </a:pPr>
            <a:r>
              <a:rPr lang="zh-CN" altLang="en-US" sz="2800" b="1" dirty="0">
                <a:latin typeface="Times New Roman" pitchFamily="18" charset="0"/>
              </a:rPr>
              <a:t>当液位</a:t>
            </a:r>
            <a:r>
              <a:rPr lang="en-US" altLang="zh-CN" sz="2800" b="1" i="1" dirty="0">
                <a:latin typeface="Times New Roman" pitchFamily="18" charset="0"/>
              </a:rPr>
              <a:t>H</a:t>
            </a:r>
            <a:r>
              <a:rPr lang="zh-CN" altLang="en-US" sz="2800" b="1" dirty="0">
                <a:latin typeface="Times New Roman" pitchFamily="18" charset="0"/>
              </a:rPr>
              <a:t>升高</a:t>
            </a:r>
            <a:r>
              <a:rPr lang="zh-CN" altLang="en-US" sz="2800" b="1" i="1" dirty="0">
                <a:latin typeface="Times New Roman" pitchFamily="18" charset="0"/>
              </a:rPr>
              <a:t>△</a:t>
            </a:r>
            <a:r>
              <a:rPr lang="en-US" altLang="zh-CN" sz="2800" b="1" i="1" dirty="0">
                <a:latin typeface="Times New Roman" pitchFamily="18" charset="0"/>
              </a:rPr>
              <a:t>H，</a:t>
            </a:r>
            <a:r>
              <a:rPr lang="zh-CN" altLang="en-US" sz="2800" b="1" dirty="0">
                <a:latin typeface="Times New Roman" pitchFamily="18" charset="0"/>
              </a:rPr>
              <a:t>平衡被打破，浸没在液体中的部分增大，因此浮力增加</a:t>
            </a:r>
            <a:r>
              <a:rPr lang="zh-CN" altLang="en-US" sz="2800" b="1" i="1" dirty="0">
                <a:latin typeface="Times New Roman" pitchFamily="18" charset="0"/>
              </a:rPr>
              <a:t>△</a:t>
            </a:r>
            <a:r>
              <a:rPr lang="en-US" altLang="zh-CN" sz="2800" b="1" i="1" dirty="0">
                <a:latin typeface="Times New Roman" pitchFamily="18" charset="0"/>
              </a:rPr>
              <a:t>F</a:t>
            </a:r>
            <a:r>
              <a:rPr lang="en-US" altLang="zh-CN" sz="2800" b="1" dirty="0">
                <a:latin typeface="Times New Roman" pitchFamily="18" charset="0"/>
              </a:rPr>
              <a:t>，</a:t>
            </a:r>
            <a:r>
              <a:rPr lang="zh-CN" altLang="en-US" sz="2800" b="1" dirty="0">
                <a:latin typeface="Times New Roman" pitchFamily="18" charset="0"/>
              </a:rPr>
              <a:t>使浮力大于重力，浮子向上移动</a:t>
            </a:r>
            <a:r>
              <a:rPr lang="zh-CN" altLang="en-US" sz="2800" b="1" dirty="0" smtClean="0">
                <a:latin typeface="Times New Roman" pitchFamily="18" charset="0"/>
              </a:rPr>
              <a:t>。</a:t>
            </a:r>
            <a:endParaRPr lang="en-US" altLang="zh-CN" sz="2800" b="1" dirty="0" smtClean="0">
              <a:latin typeface="Times New Roman" pitchFamily="18" charset="0"/>
            </a:endParaRPr>
          </a:p>
          <a:p>
            <a:pPr>
              <a:lnSpc>
                <a:spcPct val="150000"/>
              </a:lnSpc>
              <a:spcBef>
                <a:spcPts val="0"/>
              </a:spcBef>
            </a:pPr>
            <a:r>
              <a:rPr lang="zh-CN" altLang="en-US" sz="2800" b="1" dirty="0" smtClean="0">
                <a:latin typeface="Times New Roman" pitchFamily="18" charset="0"/>
              </a:rPr>
              <a:t> 由于仪表各部分间存在的摩擦， △</a:t>
            </a:r>
            <a:r>
              <a:rPr lang="en-US" altLang="zh-CN" sz="2800" b="1" dirty="0" smtClean="0">
                <a:latin typeface="Times New Roman" pitchFamily="18" charset="0"/>
              </a:rPr>
              <a:t>F</a:t>
            </a:r>
            <a:r>
              <a:rPr lang="zh-CN" altLang="en-US" sz="2800" b="1" dirty="0" smtClean="0">
                <a:latin typeface="Times New Roman" pitchFamily="18" charset="0"/>
              </a:rPr>
              <a:t>增加到足以克服摩擦力时浮子才开始移动（</a:t>
            </a:r>
            <a:r>
              <a:rPr lang="zh-CN" altLang="en-US" sz="2800" b="1" dirty="0" smtClean="0">
                <a:solidFill>
                  <a:srgbClr val="FF0000"/>
                </a:solidFill>
                <a:latin typeface="Times New Roman" pitchFamily="18" charset="0"/>
              </a:rPr>
              <a:t>盲区</a:t>
            </a:r>
            <a:r>
              <a:rPr lang="zh-CN" altLang="en-US" sz="2800" b="1" dirty="0" smtClean="0">
                <a:latin typeface="Times New Roman" pitchFamily="18" charset="0"/>
              </a:rPr>
              <a:t>）</a:t>
            </a:r>
            <a:endParaRPr lang="zh-CN" altLang="en-US" sz="2800" b="1" dirty="0">
              <a:latin typeface="Times New Roman" pitchFamily="18" charset="0"/>
            </a:endParaRPr>
          </a:p>
          <a:p>
            <a:pPr>
              <a:lnSpc>
                <a:spcPct val="150000"/>
              </a:lnSpc>
              <a:spcBef>
                <a:spcPts val="0"/>
              </a:spcBef>
            </a:pPr>
            <a:endParaRPr lang="zh-CN" altLang="en-US" sz="2800" b="1" dirty="0">
              <a:latin typeface="Times New Roman" pitchFamily="18" charset="0"/>
            </a:endParaRPr>
          </a:p>
          <a:p>
            <a:pPr>
              <a:lnSpc>
                <a:spcPct val="150000"/>
              </a:lnSpc>
              <a:spcBef>
                <a:spcPts val="0"/>
              </a:spcBef>
            </a:pPr>
            <a:endParaRPr lang="zh-CN" altLang="en-US" sz="2800" b="1"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29378">
                                            <p:txEl>
                                              <p:pRg st="0" end="0"/>
                                            </p:txEl>
                                          </p:spTgt>
                                        </p:tgtEl>
                                        <p:attrNameLst>
                                          <p:attrName>style.visibility</p:attrName>
                                        </p:attrNameLst>
                                      </p:cBhvr>
                                      <p:to>
                                        <p:strVal val="visible"/>
                                      </p:to>
                                    </p:set>
                                    <p:animEffect transition="in" filter="barn(outHorizontal)">
                                      <p:cBhvr>
                                        <p:cTn id="7" dur="500"/>
                                        <p:tgtEl>
                                          <p:spTgt spid="2293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29378">
                                            <p:txEl>
                                              <p:pRg st="1" end="1"/>
                                            </p:txEl>
                                          </p:spTgt>
                                        </p:tgtEl>
                                        <p:attrNameLst>
                                          <p:attrName>style.visibility</p:attrName>
                                        </p:attrNameLst>
                                      </p:cBhvr>
                                      <p:to>
                                        <p:strVal val="visible"/>
                                      </p:to>
                                    </p:set>
                                    <p:animEffect transition="in" filter="barn(outHorizontal)">
                                      <p:cBhvr>
                                        <p:cTn id="12" dur="500"/>
                                        <p:tgtEl>
                                          <p:spTgt spid="22937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8"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ChangeArrowheads="1"/>
          </p:cNvSpPr>
          <p:nvPr/>
        </p:nvSpPr>
        <p:spPr bwMode="auto">
          <a:xfrm>
            <a:off x="571472" y="-214338"/>
            <a:ext cx="7772400" cy="1143000"/>
          </a:xfrm>
          <a:prstGeom prst="rect">
            <a:avLst/>
          </a:prstGeom>
          <a:noFill/>
          <a:ln w="9525">
            <a:noFill/>
            <a:miter lim="800000"/>
            <a:headEnd/>
            <a:tailEnd/>
          </a:ln>
          <a:effectLst/>
        </p:spPr>
        <p:txBody>
          <a:bodyPr anchor="ctr"/>
          <a:lstStyle/>
          <a:p>
            <a:r>
              <a:rPr kumimoji="1" lang="zh-CN" altLang="en-US" sz="2800" b="1" dirty="0" smtClean="0">
                <a:latin typeface="宋体" pitchFamily="2" charset="-122"/>
              </a:rPr>
              <a:t>（</a:t>
            </a:r>
            <a:r>
              <a:rPr kumimoji="1" lang="en-US" altLang="zh-CN" sz="2800" b="1" dirty="0" smtClean="0">
                <a:latin typeface="宋体" pitchFamily="2" charset="-122"/>
              </a:rPr>
              <a:t>1</a:t>
            </a:r>
            <a:r>
              <a:rPr kumimoji="1" lang="zh-CN" altLang="en-US" sz="2800" b="1" dirty="0" smtClean="0">
                <a:latin typeface="宋体" pitchFamily="2" charset="-122"/>
              </a:rPr>
              <a:t>）重锤</a:t>
            </a:r>
            <a:r>
              <a:rPr kumimoji="1" lang="zh-CN" altLang="en-US" sz="2800" b="1" dirty="0">
                <a:latin typeface="宋体" pitchFamily="2" charset="-122"/>
              </a:rPr>
              <a:t>式液位计</a:t>
            </a:r>
          </a:p>
        </p:txBody>
      </p:sp>
      <p:sp>
        <p:nvSpPr>
          <p:cNvPr id="147459" name="Rectangle 3"/>
          <p:cNvSpPr>
            <a:spLocks noChangeArrowheads="1"/>
          </p:cNvSpPr>
          <p:nvPr/>
        </p:nvSpPr>
        <p:spPr bwMode="auto">
          <a:xfrm>
            <a:off x="323528" y="1844824"/>
            <a:ext cx="3714776" cy="1079500"/>
          </a:xfrm>
          <a:prstGeom prst="rect">
            <a:avLst/>
          </a:prstGeom>
          <a:noFill/>
          <a:ln w="9525">
            <a:noFill/>
            <a:miter lim="800000"/>
            <a:headEnd/>
            <a:tailEnd/>
          </a:ln>
          <a:effectLst/>
        </p:spPr>
        <p:txBody>
          <a:bodyPr/>
          <a:lstStyle/>
          <a:p>
            <a:pPr marL="342900" indent="-342900">
              <a:spcBef>
                <a:spcPct val="20000"/>
              </a:spcBef>
            </a:pPr>
            <a:r>
              <a:rPr kumimoji="1" lang="zh-CN" altLang="en-US" sz="2400" b="1" dirty="0"/>
              <a:t>	        一种最简单的液位计，一般只能</a:t>
            </a:r>
            <a:r>
              <a:rPr kumimoji="1" lang="zh-CN" altLang="en-US" sz="2400" b="1" dirty="0">
                <a:solidFill>
                  <a:srgbClr val="FF0000"/>
                </a:solidFill>
              </a:rPr>
              <a:t>就地显示</a:t>
            </a:r>
            <a:r>
              <a:rPr kumimoji="1" lang="zh-CN" altLang="en-US" sz="2400" b="1" dirty="0"/>
              <a:t>。</a:t>
            </a:r>
          </a:p>
        </p:txBody>
      </p:sp>
      <p:pic>
        <p:nvPicPr>
          <p:cNvPr id="147460" name="Picture 4"/>
          <p:cNvPicPr>
            <a:picLocks noChangeAspect="1" noChangeArrowheads="1"/>
          </p:cNvPicPr>
          <p:nvPr/>
        </p:nvPicPr>
        <p:blipFill>
          <a:blip r:embed="rId2" cstate="print"/>
          <a:srcRect/>
          <a:stretch>
            <a:fillRect/>
          </a:stretch>
        </p:blipFill>
        <p:spPr bwMode="auto">
          <a:xfrm>
            <a:off x="4143372" y="1285860"/>
            <a:ext cx="4105275" cy="3482975"/>
          </a:xfrm>
          <a:prstGeom prst="rect">
            <a:avLst/>
          </a:prstGeom>
          <a:noFill/>
          <a:ln w="9525">
            <a:noFill/>
            <a:miter lim="800000"/>
            <a:headEnd/>
            <a:tailEnd/>
          </a:ln>
        </p:spPr>
      </p:pic>
      <p:sp>
        <p:nvSpPr>
          <p:cNvPr id="147461" name="Text Box 5"/>
          <p:cNvSpPr txBox="1">
            <a:spLocks noChangeArrowheads="1"/>
          </p:cNvSpPr>
          <p:nvPr/>
        </p:nvSpPr>
        <p:spPr bwMode="auto">
          <a:xfrm>
            <a:off x="5795963" y="2492375"/>
            <a:ext cx="1081087" cy="457200"/>
          </a:xfrm>
          <a:prstGeom prst="rect">
            <a:avLst/>
          </a:prstGeom>
          <a:noFill/>
          <a:ln w="9525">
            <a:noFill/>
            <a:miter lim="800000"/>
            <a:headEnd/>
            <a:tailEnd/>
          </a:ln>
          <a:effectLst/>
        </p:spPr>
        <p:txBody>
          <a:bodyPr>
            <a:spAutoFit/>
          </a:bodyPr>
          <a:lstStyle/>
          <a:p>
            <a:pPr>
              <a:spcBef>
                <a:spcPct val="50000"/>
              </a:spcBef>
            </a:pPr>
            <a:r>
              <a:rPr lang="zh-CN" altLang="en-US" sz="2400" b="1">
                <a:latin typeface="Verdana" pitchFamily="34" charset="0"/>
              </a:rPr>
              <a:t>浮子</a:t>
            </a:r>
          </a:p>
        </p:txBody>
      </p:sp>
      <p:sp>
        <p:nvSpPr>
          <p:cNvPr id="147462" name="Text Box 6"/>
          <p:cNvSpPr txBox="1">
            <a:spLocks noChangeArrowheads="1"/>
          </p:cNvSpPr>
          <p:nvPr/>
        </p:nvSpPr>
        <p:spPr bwMode="auto">
          <a:xfrm>
            <a:off x="6516688" y="3068638"/>
            <a:ext cx="1150937" cy="457200"/>
          </a:xfrm>
          <a:prstGeom prst="rect">
            <a:avLst/>
          </a:prstGeom>
          <a:noFill/>
          <a:ln w="9525">
            <a:noFill/>
            <a:miter lim="800000"/>
            <a:headEnd/>
            <a:tailEnd/>
          </a:ln>
          <a:effectLst/>
        </p:spPr>
        <p:txBody>
          <a:bodyPr>
            <a:spAutoFit/>
          </a:bodyPr>
          <a:lstStyle/>
          <a:p>
            <a:pPr>
              <a:spcBef>
                <a:spcPct val="50000"/>
              </a:spcBef>
            </a:pPr>
            <a:r>
              <a:rPr lang="zh-CN" altLang="en-US" sz="2400" b="1">
                <a:latin typeface="Verdana" pitchFamily="34" charset="0"/>
              </a:rPr>
              <a:t>钢丝绳</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body" idx="1"/>
          </p:nvPr>
        </p:nvSpPr>
        <p:spPr>
          <a:xfrm>
            <a:off x="611560" y="1340768"/>
            <a:ext cx="3960812" cy="719138"/>
          </a:xfrm>
        </p:spPr>
        <p:txBody>
          <a:bodyPr>
            <a:normAutofit lnSpcReduction="10000"/>
          </a:bodyPr>
          <a:lstStyle/>
          <a:p>
            <a:pPr>
              <a:lnSpc>
                <a:spcPct val="80000"/>
              </a:lnSpc>
              <a:buFont typeface="Wingdings" pitchFamily="2" charset="2"/>
              <a:buNone/>
            </a:pPr>
            <a:r>
              <a:rPr lang="zh-CN" altLang="en-US" sz="2400" b="1" dirty="0">
                <a:latin typeface="宋体" pitchFamily="2" charset="-122"/>
              </a:rPr>
              <a:t>电阻式液位计</a:t>
            </a:r>
          </a:p>
          <a:p>
            <a:pPr>
              <a:lnSpc>
                <a:spcPct val="80000"/>
              </a:lnSpc>
              <a:buFont typeface="Wingdings" pitchFamily="2" charset="2"/>
              <a:buNone/>
            </a:pPr>
            <a:r>
              <a:rPr lang="zh-CN" altLang="en-US" sz="2400" b="1" dirty="0">
                <a:latin typeface="宋体" pitchFamily="2" charset="-122"/>
              </a:rPr>
              <a:t>    </a:t>
            </a:r>
          </a:p>
          <a:p>
            <a:pPr>
              <a:lnSpc>
                <a:spcPct val="80000"/>
              </a:lnSpc>
              <a:buFont typeface="Wingdings" pitchFamily="2" charset="2"/>
              <a:buNone/>
            </a:pPr>
            <a:endParaRPr lang="zh-CN" altLang="en-US" sz="2400" b="1" dirty="0">
              <a:latin typeface="宋体" pitchFamily="2" charset="-122"/>
            </a:endParaRPr>
          </a:p>
        </p:txBody>
      </p:sp>
      <p:sp>
        <p:nvSpPr>
          <p:cNvPr id="137219" name="Rectangle 3"/>
          <p:cNvSpPr>
            <a:spLocks noChangeArrowheads="1"/>
          </p:cNvSpPr>
          <p:nvPr/>
        </p:nvSpPr>
        <p:spPr bwMode="auto">
          <a:xfrm>
            <a:off x="4479925" y="3200400"/>
            <a:ext cx="184150" cy="457200"/>
          </a:xfrm>
          <a:prstGeom prst="rect">
            <a:avLst/>
          </a:prstGeom>
          <a:noFill/>
          <a:ln w="9525">
            <a:noFill/>
            <a:miter lim="800000"/>
            <a:headEnd/>
            <a:tailEnd/>
          </a:ln>
          <a:effectLst/>
        </p:spPr>
        <p:txBody>
          <a:bodyPr wrap="none">
            <a:spAutoFit/>
          </a:bodyPr>
          <a:lstStyle/>
          <a:p>
            <a:endParaRPr kumimoji="1" lang="zh-CN" altLang="en-US" sz="2400"/>
          </a:p>
        </p:txBody>
      </p:sp>
      <p:sp>
        <p:nvSpPr>
          <p:cNvPr id="137220" name="Rectangle 4"/>
          <p:cNvSpPr>
            <a:spLocks noChangeArrowheads="1"/>
          </p:cNvSpPr>
          <p:nvPr/>
        </p:nvSpPr>
        <p:spPr bwMode="auto">
          <a:xfrm>
            <a:off x="4479925" y="3200400"/>
            <a:ext cx="184150" cy="457200"/>
          </a:xfrm>
          <a:prstGeom prst="rect">
            <a:avLst/>
          </a:prstGeom>
          <a:noFill/>
          <a:ln w="9525">
            <a:noFill/>
            <a:miter lim="800000"/>
            <a:headEnd/>
            <a:tailEnd/>
          </a:ln>
          <a:effectLst/>
        </p:spPr>
        <p:txBody>
          <a:bodyPr wrap="none">
            <a:spAutoFit/>
          </a:bodyPr>
          <a:lstStyle/>
          <a:p>
            <a:endParaRPr kumimoji="1" lang="zh-CN" altLang="en-US" sz="2400"/>
          </a:p>
        </p:txBody>
      </p:sp>
      <p:pic>
        <p:nvPicPr>
          <p:cNvPr id="137221" name="Picture 5" descr="1"/>
          <p:cNvPicPr>
            <a:picLocks noChangeAspect="1" noChangeArrowheads="1"/>
          </p:cNvPicPr>
          <p:nvPr/>
        </p:nvPicPr>
        <p:blipFill>
          <a:blip r:embed="rId2" cstate="print"/>
          <a:srcRect l="32152" r="28133" b="37758"/>
          <a:stretch>
            <a:fillRect/>
          </a:stretch>
        </p:blipFill>
        <p:spPr bwMode="auto">
          <a:xfrm>
            <a:off x="6324600" y="1981200"/>
            <a:ext cx="2354263" cy="3810000"/>
          </a:xfrm>
          <a:prstGeom prst="rect">
            <a:avLst/>
          </a:prstGeom>
          <a:noFill/>
        </p:spPr>
      </p:pic>
      <p:sp>
        <p:nvSpPr>
          <p:cNvPr id="137222" name="Rectangle 6"/>
          <p:cNvSpPr>
            <a:spLocks noChangeArrowheads="1"/>
          </p:cNvSpPr>
          <p:nvPr/>
        </p:nvSpPr>
        <p:spPr bwMode="auto">
          <a:xfrm>
            <a:off x="6084888" y="1185863"/>
            <a:ext cx="1716087" cy="457200"/>
          </a:xfrm>
          <a:prstGeom prst="rect">
            <a:avLst/>
          </a:prstGeom>
          <a:noFill/>
          <a:ln w="9525">
            <a:noFill/>
            <a:miter lim="800000"/>
            <a:headEnd/>
            <a:tailEnd/>
          </a:ln>
          <a:effectLst/>
        </p:spPr>
        <p:txBody>
          <a:bodyPr wrap="none">
            <a:spAutoFit/>
          </a:bodyPr>
          <a:lstStyle/>
          <a:p>
            <a:pPr>
              <a:spcBef>
                <a:spcPct val="20000"/>
              </a:spcBef>
            </a:pPr>
            <a:r>
              <a:rPr kumimoji="1" lang="zh-CN" altLang="en-US" sz="2400" b="1">
                <a:latin typeface="宋体" pitchFamily="2" charset="-122"/>
              </a:rPr>
              <a:t>浮子液位计</a:t>
            </a:r>
          </a:p>
        </p:txBody>
      </p:sp>
      <p:pic>
        <p:nvPicPr>
          <p:cNvPr id="137223" name="Picture 7" descr="1"/>
          <p:cNvPicPr>
            <a:picLocks noChangeAspect="1" noChangeArrowheads="1"/>
          </p:cNvPicPr>
          <p:nvPr/>
        </p:nvPicPr>
        <p:blipFill>
          <a:blip r:embed="rId3" cstate="print"/>
          <a:srcRect/>
          <a:stretch>
            <a:fillRect/>
          </a:stretch>
        </p:blipFill>
        <p:spPr bwMode="auto">
          <a:xfrm>
            <a:off x="85725" y="2057400"/>
            <a:ext cx="2809875" cy="4114800"/>
          </a:xfrm>
          <a:prstGeom prst="rect">
            <a:avLst/>
          </a:prstGeom>
          <a:noFill/>
        </p:spPr>
      </p:pic>
      <p:pic>
        <p:nvPicPr>
          <p:cNvPr id="137224" name="Picture 8" descr="2"/>
          <p:cNvPicPr>
            <a:picLocks noChangeAspect="1" noChangeArrowheads="1"/>
          </p:cNvPicPr>
          <p:nvPr/>
        </p:nvPicPr>
        <p:blipFill>
          <a:blip r:embed="rId4" cstate="print"/>
          <a:srcRect/>
          <a:stretch>
            <a:fillRect/>
          </a:stretch>
        </p:blipFill>
        <p:spPr bwMode="auto">
          <a:xfrm>
            <a:off x="3009900" y="1838325"/>
            <a:ext cx="2324100" cy="4333875"/>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body" idx="1"/>
          </p:nvPr>
        </p:nvSpPr>
        <p:spPr>
          <a:xfrm>
            <a:off x="462818" y="1284720"/>
            <a:ext cx="3532920" cy="4000528"/>
          </a:xfrm>
        </p:spPr>
        <p:txBody>
          <a:bodyPr>
            <a:normAutofit/>
          </a:bodyPr>
          <a:lstStyle/>
          <a:p>
            <a:pPr>
              <a:lnSpc>
                <a:spcPct val="150000"/>
              </a:lnSpc>
              <a:spcBef>
                <a:spcPts val="0"/>
              </a:spcBef>
              <a:buFont typeface="Wingdings" pitchFamily="2" charset="2"/>
              <a:buNone/>
            </a:pPr>
            <a:r>
              <a:rPr lang="zh-CN" altLang="en-US" sz="2400" b="1" smtClean="0"/>
              <a:t>（</a:t>
            </a:r>
            <a:r>
              <a:rPr lang="en-US" altLang="zh-CN" sz="2400" b="1" dirty="0"/>
              <a:t>2</a:t>
            </a:r>
            <a:r>
              <a:rPr lang="zh-CN" altLang="en-US" sz="2400" b="1" dirty="0"/>
              <a:t>）浮子钢带液</a:t>
            </a:r>
            <a:r>
              <a:rPr lang="zh-CN" altLang="en-US" sz="2400" b="1"/>
              <a:t>位</a:t>
            </a:r>
            <a:r>
              <a:rPr lang="zh-CN" altLang="en-US" sz="2400" b="1" smtClean="0"/>
              <a:t>计</a:t>
            </a:r>
            <a:endParaRPr lang="zh-CN" altLang="en-US" sz="2400" b="1" dirty="0"/>
          </a:p>
          <a:p>
            <a:pPr>
              <a:lnSpc>
                <a:spcPct val="150000"/>
              </a:lnSpc>
              <a:spcBef>
                <a:spcPts val="0"/>
              </a:spcBef>
            </a:pPr>
            <a:r>
              <a:rPr lang="zh-CN" altLang="en-US" sz="2400" b="1" dirty="0"/>
              <a:t>广泛用于测量储罐内各种液体液位的物位仪表</a:t>
            </a:r>
            <a:r>
              <a:rPr lang="zh-CN" altLang="en-US" sz="2400" b="1" dirty="0" smtClean="0"/>
              <a:t>。</a:t>
            </a:r>
            <a:endParaRPr lang="zh-CN" altLang="en-US" sz="2400" b="1" dirty="0"/>
          </a:p>
          <a:p>
            <a:pPr>
              <a:lnSpc>
                <a:spcPct val="150000"/>
              </a:lnSpc>
              <a:spcBef>
                <a:spcPts val="0"/>
              </a:spcBef>
            </a:pPr>
            <a:r>
              <a:rPr lang="zh-CN" altLang="en-US" sz="2400" b="1" dirty="0"/>
              <a:t>钢带液位计它是利用</a:t>
            </a:r>
            <a:r>
              <a:rPr lang="zh-CN" altLang="en-US" sz="2400" b="1" dirty="0">
                <a:solidFill>
                  <a:srgbClr val="FF0000"/>
                </a:solidFill>
              </a:rPr>
              <a:t>力学平衡原理设</a:t>
            </a:r>
            <a:r>
              <a:rPr lang="zh-CN" altLang="en-US" sz="2400" b="1" dirty="0"/>
              <a:t>计制作的。</a:t>
            </a:r>
          </a:p>
          <a:p>
            <a:pPr>
              <a:lnSpc>
                <a:spcPct val="150000"/>
              </a:lnSpc>
              <a:spcBef>
                <a:spcPts val="0"/>
              </a:spcBef>
              <a:buFont typeface="Wingdings" pitchFamily="2" charset="2"/>
              <a:buNone/>
            </a:pPr>
            <a:endParaRPr lang="zh-CN" altLang="en-US" sz="2400" b="1" dirty="0"/>
          </a:p>
        </p:txBody>
      </p:sp>
      <p:pic>
        <p:nvPicPr>
          <p:cNvPr id="256003" name="Picture 3"/>
          <p:cNvPicPr>
            <a:picLocks noChangeAspect="1" noChangeArrowheads="1"/>
          </p:cNvPicPr>
          <p:nvPr/>
        </p:nvPicPr>
        <p:blipFill>
          <a:blip r:embed="rId2" cstate="print"/>
          <a:srcRect/>
          <a:stretch>
            <a:fillRect/>
          </a:stretch>
        </p:blipFill>
        <p:spPr bwMode="auto">
          <a:xfrm>
            <a:off x="4211960" y="188640"/>
            <a:ext cx="4680718" cy="5760640"/>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ChangeArrowheads="1"/>
          </p:cNvSpPr>
          <p:nvPr/>
        </p:nvSpPr>
        <p:spPr bwMode="auto">
          <a:xfrm>
            <a:off x="800128" y="0"/>
            <a:ext cx="7772400" cy="1052513"/>
          </a:xfrm>
          <a:prstGeom prst="rect">
            <a:avLst/>
          </a:prstGeom>
          <a:noFill/>
          <a:ln w="9525">
            <a:noFill/>
            <a:miter lim="800000"/>
            <a:headEnd/>
            <a:tailEnd/>
          </a:ln>
          <a:effectLst/>
        </p:spPr>
        <p:txBody>
          <a:bodyPr anchor="ctr"/>
          <a:lstStyle/>
          <a:p>
            <a:r>
              <a:rPr kumimoji="1" lang="en-US" altLang="zh-CN" sz="2800" b="1" dirty="0"/>
              <a:t>2</a:t>
            </a:r>
            <a:r>
              <a:rPr kumimoji="1" lang="zh-CN" altLang="en-US" sz="2800" b="1" dirty="0"/>
              <a:t>、 浮筒式液位计</a:t>
            </a:r>
            <a:r>
              <a:rPr kumimoji="1" lang="zh-CN" altLang="en-US" sz="2800" dirty="0"/>
              <a:t> </a:t>
            </a:r>
          </a:p>
        </p:txBody>
      </p:sp>
      <p:sp>
        <p:nvSpPr>
          <p:cNvPr id="148483" name="Rectangle 3"/>
          <p:cNvSpPr>
            <a:spLocks noChangeArrowheads="1"/>
          </p:cNvSpPr>
          <p:nvPr/>
        </p:nvSpPr>
        <p:spPr bwMode="auto">
          <a:xfrm>
            <a:off x="467544" y="857232"/>
            <a:ext cx="4604522" cy="2736850"/>
          </a:xfrm>
          <a:prstGeom prst="rect">
            <a:avLst/>
          </a:prstGeom>
          <a:noFill/>
          <a:ln w="9525">
            <a:noFill/>
            <a:miter lim="800000"/>
            <a:headEnd/>
            <a:tailEnd/>
          </a:ln>
          <a:effectLst/>
        </p:spPr>
        <p:txBody>
          <a:bodyPr/>
          <a:lstStyle/>
          <a:p>
            <a:pPr marL="342900" indent="-342900">
              <a:lnSpc>
                <a:spcPct val="90000"/>
              </a:lnSpc>
              <a:spcBef>
                <a:spcPct val="20000"/>
              </a:spcBef>
            </a:pPr>
            <a:r>
              <a:rPr kumimoji="1" lang="zh-CN" altLang="en-US" sz="2400" b="1" dirty="0">
                <a:latin typeface="宋体" pitchFamily="2" charset="-122"/>
              </a:rPr>
              <a:t>	    浮筒式液位计属于</a:t>
            </a:r>
            <a:r>
              <a:rPr kumimoji="1" lang="zh-CN" altLang="en-US" sz="2400" b="1" dirty="0">
                <a:solidFill>
                  <a:srgbClr val="FF0000"/>
                </a:solidFill>
                <a:latin typeface="宋体" pitchFamily="2" charset="-122"/>
              </a:rPr>
              <a:t>变浮力</a:t>
            </a:r>
            <a:r>
              <a:rPr kumimoji="1" lang="zh-CN" altLang="en-US" sz="2400" b="1" dirty="0">
                <a:latin typeface="宋体" pitchFamily="2" charset="-122"/>
              </a:rPr>
              <a:t>液位计，当被测液面位置变化时，浮筒浸没体积变化，</a:t>
            </a:r>
            <a:r>
              <a:rPr kumimoji="1" lang="zh-CN" altLang="en-US" sz="2400" b="1" dirty="0">
                <a:solidFill>
                  <a:srgbClr val="FF0000"/>
                </a:solidFill>
                <a:latin typeface="宋体" pitchFamily="2" charset="-122"/>
              </a:rPr>
              <a:t>所受浮力也变化，通过测量浮力变化确定出液位的变化量</a:t>
            </a:r>
            <a:r>
              <a:rPr kumimoji="1" lang="zh-CN" altLang="en-US" sz="2400" b="1" dirty="0">
                <a:latin typeface="宋体" pitchFamily="2" charset="-122"/>
              </a:rPr>
              <a:t>。</a:t>
            </a:r>
          </a:p>
          <a:p>
            <a:pPr marL="342900" indent="-342900">
              <a:lnSpc>
                <a:spcPct val="90000"/>
              </a:lnSpc>
              <a:spcBef>
                <a:spcPct val="20000"/>
              </a:spcBef>
            </a:pPr>
            <a:r>
              <a:rPr kumimoji="1" lang="zh-CN" altLang="en-US" sz="2400" b="1" dirty="0">
                <a:latin typeface="宋体" pitchFamily="2" charset="-122"/>
              </a:rPr>
              <a:t>	</a:t>
            </a:r>
          </a:p>
        </p:txBody>
      </p:sp>
      <p:sp>
        <p:nvSpPr>
          <p:cNvPr id="10" name="Rectangle 2"/>
          <p:cNvSpPr>
            <a:spLocks noChangeArrowheads="1"/>
          </p:cNvSpPr>
          <p:nvPr/>
        </p:nvSpPr>
        <p:spPr bwMode="auto">
          <a:xfrm>
            <a:off x="1115616" y="3212976"/>
            <a:ext cx="3744416" cy="4067780"/>
          </a:xfrm>
          <a:prstGeom prst="rect">
            <a:avLst/>
          </a:prstGeom>
          <a:noFill/>
          <a:ln w="9525">
            <a:noFill/>
            <a:miter lim="800000"/>
            <a:headEnd/>
            <a:tailEnd/>
          </a:ln>
          <a:effectLst/>
        </p:spPr>
        <p:txBody>
          <a:bodyPr wrap="square">
            <a:spAutoFit/>
          </a:bodyPr>
          <a:lstStyle/>
          <a:p>
            <a:pPr>
              <a:lnSpc>
                <a:spcPts val="3100"/>
              </a:lnSpc>
            </a:pPr>
            <a:r>
              <a:rPr lang="zh-CN" altLang="en-US" sz="2400" b="1" dirty="0" smtClean="0">
                <a:latin typeface="Times New Roman" pitchFamily="18" charset="0"/>
                <a:cs typeface="Times New Roman" pitchFamily="18" charset="0"/>
              </a:rPr>
              <a:t>浮筒未浸没时              </a:t>
            </a:r>
            <a:endParaRPr lang="en-US" altLang="zh-CN" sz="2400" b="1" dirty="0">
              <a:latin typeface="Times New Roman" pitchFamily="18" charset="0"/>
              <a:cs typeface="Times New Roman" pitchFamily="18" charset="0"/>
            </a:endParaRPr>
          </a:p>
          <a:p>
            <a:pPr>
              <a:lnSpc>
                <a:spcPts val="3100"/>
              </a:lnSpc>
            </a:pPr>
            <a:r>
              <a:rPr lang="zh-CN" altLang="en-US" sz="2400" b="1" dirty="0" smtClean="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C— </a:t>
            </a:r>
            <a:r>
              <a:rPr lang="zh-CN" altLang="en-US" sz="2400" b="1" dirty="0" smtClean="0">
                <a:latin typeface="Times New Roman" pitchFamily="18" charset="0"/>
                <a:cs typeface="Times New Roman" pitchFamily="18" charset="0"/>
              </a:rPr>
              <a:t>弹簧刚度</a:t>
            </a:r>
            <a:r>
              <a:rPr lang="en-US" altLang="zh-CN" sz="2400" b="1" dirty="0">
                <a:latin typeface="Times New Roman" pitchFamily="18" charset="0"/>
                <a:cs typeface="Times New Roman" pitchFamily="18" charset="0"/>
              </a:rPr>
              <a:t>(N</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m)</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 </a:t>
            </a:r>
            <a:endParaRPr lang="en-US" altLang="zh-CN" sz="2400" b="1" dirty="0" smtClean="0">
              <a:latin typeface="Times New Roman" pitchFamily="18" charset="0"/>
              <a:cs typeface="Times New Roman" pitchFamily="18" charset="0"/>
            </a:endParaRPr>
          </a:p>
          <a:p>
            <a:pPr>
              <a:lnSpc>
                <a:spcPts val="3100"/>
              </a:lnSpc>
            </a:pPr>
            <a:r>
              <a:rPr lang="en-US" altLang="zh-CN" sz="2400" b="1" dirty="0" smtClean="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x</a:t>
            </a:r>
            <a:r>
              <a:rPr lang="en-US" altLang="zh-CN" sz="2400" b="1" dirty="0" smtClean="0">
                <a:latin typeface="Times New Roman" pitchFamily="18" charset="0"/>
                <a:cs typeface="Times New Roman" pitchFamily="18" charset="0"/>
              </a:rPr>
              <a:t> </a:t>
            </a:r>
            <a:r>
              <a:rPr lang="en-US" altLang="zh-CN" sz="2400" b="1" baseline="-25000" dirty="0" smtClean="0">
                <a:latin typeface="Times New Roman" pitchFamily="18" charset="0"/>
                <a:cs typeface="Times New Roman" pitchFamily="18" charset="0"/>
              </a:rPr>
              <a:t>0</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弹簧初始压缩</a:t>
            </a:r>
            <a:r>
              <a:rPr lang="zh-CN" altLang="en-US" sz="2400" b="1" dirty="0">
                <a:latin typeface="Times New Roman" pitchFamily="18" charset="0"/>
                <a:cs typeface="Times New Roman" pitchFamily="18" charset="0"/>
              </a:rPr>
              <a:t>量</a:t>
            </a:r>
            <a:r>
              <a:rPr lang="en-US" altLang="zh-CN" sz="2400" b="1" dirty="0">
                <a:latin typeface="Times New Roman" pitchFamily="18" charset="0"/>
                <a:cs typeface="Times New Roman" pitchFamily="18" charset="0"/>
              </a:rPr>
              <a:t>(m</a:t>
            </a:r>
            <a:r>
              <a:rPr lang="en-US" altLang="zh-CN" sz="2400" b="1" dirty="0" smtClean="0">
                <a:latin typeface="Times New Roman" pitchFamily="18" charset="0"/>
                <a:cs typeface="Times New Roman" pitchFamily="18" charset="0"/>
              </a:rPr>
              <a:t>)</a:t>
            </a:r>
          </a:p>
          <a:p>
            <a:pPr>
              <a:lnSpc>
                <a:spcPts val="3100"/>
              </a:lnSpc>
            </a:pPr>
            <a:r>
              <a:rPr lang="zh-CN" altLang="en-US" sz="2400" b="1" dirty="0" smtClean="0">
                <a:latin typeface="Times New Roman" pitchFamily="18" charset="0"/>
                <a:cs typeface="Times New Roman" pitchFamily="18" charset="0"/>
              </a:rPr>
              <a:t>（弹簧下端固定）；</a:t>
            </a:r>
            <a:endParaRPr lang="en-US" altLang="zh-CN" sz="2400" b="1" dirty="0" smtClean="0">
              <a:latin typeface="Times New Roman" pitchFamily="18" charset="0"/>
              <a:cs typeface="Times New Roman" pitchFamily="18" charset="0"/>
            </a:endParaRPr>
          </a:p>
          <a:p>
            <a:pPr>
              <a:lnSpc>
                <a:spcPts val="3100"/>
              </a:lnSpc>
            </a:pPr>
            <a:r>
              <a:rPr lang="en-US" altLang="zh-CN" sz="2400" b="1" dirty="0" smtClean="0">
                <a:latin typeface="Times New Roman" pitchFamily="18" charset="0"/>
                <a:cs typeface="Times New Roman" pitchFamily="18" charset="0"/>
              </a:rPr>
              <a:t>  G —</a:t>
            </a:r>
            <a:r>
              <a:rPr lang="zh-CN" altLang="en-US" sz="2400" b="1" dirty="0" smtClean="0">
                <a:latin typeface="Times New Roman" pitchFamily="18" charset="0"/>
                <a:cs typeface="Times New Roman" pitchFamily="18" charset="0"/>
              </a:rPr>
              <a:t>浮筒重量（</a:t>
            </a:r>
            <a:r>
              <a:rPr lang="en-US" altLang="zh-CN" sz="2400" b="1" dirty="0" smtClean="0">
                <a:latin typeface="Times New Roman" pitchFamily="18" charset="0"/>
                <a:cs typeface="Times New Roman" pitchFamily="18" charset="0"/>
              </a:rPr>
              <a:t>N</a:t>
            </a:r>
            <a:r>
              <a:rPr lang="zh-CN" altLang="en-US" sz="2400" b="1" dirty="0" smtClean="0">
                <a:latin typeface="Times New Roman" pitchFamily="18" charset="0"/>
                <a:cs typeface="Times New Roman" pitchFamily="18" charset="0"/>
              </a:rPr>
              <a:t>）</a:t>
            </a:r>
            <a:endParaRPr lang="en-US" altLang="zh-CN" sz="2400" b="1" dirty="0" smtClean="0">
              <a:latin typeface="Times New Roman" pitchFamily="18" charset="0"/>
              <a:cs typeface="Times New Roman" pitchFamily="18" charset="0"/>
            </a:endParaRPr>
          </a:p>
          <a:p>
            <a:pPr>
              <a:lnSpc>
                <a:spcPts val="3100"/>
              </a:lnSpc>
            </a:pPr>
            <a:endParaRPr lang="en-US" altLang="zh-CN" sz="2400" b="1" dirty="0" smtClean="0">
              <a:latin typeface="Times New Roman" pitchFamily="18" charset="0"/>
              <a:cs typeface="Times New Roman" pitchFamily="18" charset="0"/>
            </a:endParaRPr>
          </a:p>
          <a:p>
            <a:pPr>
              <a:lnSpc>
                <a:spcPts val="3100"/>
              </a:lnSpc>
            </a:pPr>
            <a:endParaRPr lang="zh-CN" altLang="en-US" sz="2400" b="1" dirty="0">
              <a:latin typeface="Times New Roman" pitchFamily="18" charset="0"/>
              <a:cs typeface="Times New Roman" pitchFamily="18" charset="0"/>
            </a:endParaRPr>
          </a:p>
          <a:p>
            <a:pPr>
              <a:lnSpc>
                <a:spcPts val="3100"/>
              </a:lnSpc>
            </a:pPr>
            <a:r>
              <a:rPr lang="en-US" altLang="zh-CN" sz="2400" b="1" i="1" dirty="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   </a:t>
            </a:r>
          </a:p>
          <a:p>
            <a:pPr>
              <a:lnSpc>
                <a:spcPts val="3100"/>
              </a:lnSpc>
            </a:pPr>
            <a:endParaRPr lang="en-US" altLang="zh-CN" sz="2400" b="1" i="1" dirty="0" smtClean="0">
              <a:latin typeface="Times New Roman" pitchFamily="18" charset="0"/>
              <a:cs typeface="Times New Roman" pitchFamily="18" charset="0"/>
            </a:endParaRPr>
          </a:p>
          <a:p>
            <a:pPr>
              <a:lnSpc>
                <a:spcPts val="3100"/>
              </a:lnSpc>
            </a:pPr>
            <a:r>
              <a:rPr lang="zh-CN" altLang="en-US" sz="2400" b="1" dirty="0" smtClean="0">
                <a:solidFill>
                  <a:srgbClr val="FF0000"/>
                </a:solidFill>
                <a:latin typeface="Times New Roman" pitchFamily="18" charset="0"/>
                <a:cs typeface="Times New Roman" pitchFamily="18" charset="0"/>
              </a:rPr>
              <a:t>    </a:t>
            </a:r>
            <a:endParaRPr lang="zh-CN" altLang="en-US" sz="2400" b="1" dirty="0">
              <a:latin typeface="Times New Roman" pitchFamily="18" charset="0"/>
              <a:cs typeface="Times New Roman" pitchFamily="18" charset="0"/>
            </a:endParaRPr>
          </a:p>
        </p:txBody>
      </p:sp>
      <p:graphicFrame>
        <p:nvGraphicFramePr>
          <p:cNvPr id="66567" name="Object 7"/>
          <p:cNvGraphicFramePr>
            <a:graphicFrameLocks noChangeAspect="1"/>
          </p:cNvGraphicFramePr>
          <p:nvPr/>
        </p:nvGraphicFramePr>
        <p:xfrm>
          <a:off x="2267744" y="2636912"/>
          <a:ext cx="1374775" cy="496887"/>
        </p:xfrm>
        <a:graphic>
          <a:graphicData uri="http://schemas.openxmlformats.org/presentationml/2006/ole">
            <mc:AlternateContent xmlns:mc="http://schemas.openxmlformats.org/markup-compatibility/2006">
              <mc:Choice xmlns:v="urn:schemas-microsoft-com:vml" Requires="v">
                <p:oleObj spid="_x0000_s66572" name="Equation" r:id="rId3" imgW="533160" imgH="228600" progId="Equation.DSMT4">
                  <p:embed/>
                </p:oleObj>
              </mc:Choice>
              <mc:Fallback>
                <p:oleObj name="Equation" r:id="rId3" imgW="533160" imgH="228600" progId="Equation.DSMT4">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2636912"/>
                        <a:ext cx="1374775" cy="496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6568" name="Picture 8"/>
          <p:cNvPicPr>
            <a:picLocks noChangeAspect="1" noChangeArrowheads="1"/>
          </p:cNvPicPr>
          <p:nvPr/>
        </p:nvPicPr>
        <p:blipFill>
          <a:blip r:embed="rId5" cstate="print"/>
          <a:srcRect/>
          <a:stretch>
            <a:fillRect/>
          </a:stretch>
        </p:blipFill>
        <p:spPr bwMode="auto">
          <a:xfrm>
            <a:off x="5072066" y="607682"/>
            <a:ext cx="3500462" cy="532164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48482"/>
                                        </p:tgtEl>
                                        <p:attrNameLst>
                                          <p:attrName>style.visibility</p:attrName>
                                        </p:attrNameLst>
                                      </p:cBhvr>
                                      <p:to>
                                        <p:strVal val="visible"/>
                                      </p:to>
                                    </p:set>
                                    <p:animEffect transition="in" filter="barn(inHorizontal)">
                                      <p:cBhvr>
                                        <p:cTn id="7" dur="500"/>
                                        <p:tgtEl>
                                          <p:spTgt spid="14848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48483"/>
                                        </p:tgtEl>
                                        <p:attrNameLst>
                                          <p:attrName>style.visibility</p:attrName>
                                        </p:attrNameLst>
                                      </p:cBhvr>
                                      <p:to>
                                        <p:strVal val="visible"/>
                                      </p:to>
                                    </p:set>
                                    <p:animEffect transition="in" filter="barn(inHorizontal)">
                                      <p:cBhvr>
                                        <p:cTn id="12" dur="500"/>
                                        <p:tgtEl>
                                          <p:spTgt spid="14848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66568"/>
                                        </p:tgtEl>
                                        <p:attrNameLst>
                                          <p:attrName>style.visibility</p:attrName>
                                        </p:attrNameLst>
                                      </p:cBhvr>
                                      <p:to>
                                        <p:strVal val="visible"/>
                                      </p:to>
                                    </p:set>
                                    <p:animEffect transition="in" filter="barn(inHorizontal)">
                                      <p:cBhvr>
                                        <p:cTn id="17" dur="500"/>
                                        <p:tgtEl>
                                          <p:spTgt spid="6656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66567"/>
                                        </p:tgtEl>
                                        <p:attrNameLst>
                                          <p:attrName>style.visibility</p:attrName>
                                        </p:attrNameLst>
                                      </p:cBhvr>
                                      <p:to>
                                        <p:strVal val="visible"/>
                                      </p:to>
                                    </p:set>
                                    <p:animEffect transition="in" filter="barn(inHorizontal)">
                                      <p:cBhvr>
                                        <p:cTn id="22" dur="500"/>
                                        <p:tgtEl>
                                          <p:spTgt spid="6656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Horizont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2" grpId="0"/>
      <p:bldP spid="148483" grpId="0"/>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928662" y="3143248"/>
            <a:ext cx="7500990" cy="2492990"/>
          </a:xfrm>
          <a:prstGeom prst="rect">
            <a:avLst/>
          </a:prstGeom>
          <a:noFill/>
        </p:spPr>
        <p:txBody>
          <a:bodyPr wrap="square" rtlCol="0">
            <a:spAutoFit/>
          </a:bodyPr>
          <a:lstStyle/>
          <a:p>
            <a:pPr>
              <a:spcBef>
                <a:spcPct val="50000"/>
              </a:spcBef>
            </a:pPr>
            <a:r>
              <a:rPr lang="en-US" altLang="zh-CN" sz="2400" b="1" i="1" dirty="0" smtClean="0">
                <a:latin typeface="Times New Roman" pitchFamily="18" charset="0"/>
                <a:cs typeface="Times New Roman" pitchFamily="18" charset="0"/>
              </a:rPr>
              <a:t>         </a:t>
            </a:r>
            <a:r>
              <a:rPr lang="el-GR" altLang="zh-CN" sz="2400" b="1" i="1" dirty="0" smtClean="0">
                <a:latin typeface="Times New Roman" pitchFamily="18" charset="0"/>
                <a:cs typeface="Times New Roman" pitchFamily="18" charset="0"/>
              </a:rPr>
              <a:t>ρ</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液体密度</a:t>
            </a:r>
            <a:r>
              <a:rPr lang="en-US" altLang="zh-CN" sz="2400" b="1" dirty="0" smtClean="0">
                <a:latin typeface="Times New Roman" pitchFamily="18" charset="0"/>
                <a:cs typeface="Times New Roman" pitchFamily="18" charset="0"/>
              </a:rPr>
              <a:t>(kg</a:t>
            </a:r>
            <a:r>
              <a:rPr lang="zh-CN" altLang="en-US" sz="2400" b="1" dirty="0" smtClean="0">
                <a:latin typeface="Times New Roman" pitchFamily="18" charset="0"/>
                <a:cs typeface="Times New Roman" pitchFamily="18" charset="0"/>
              </a:rPr>
              <a:t>／</a:t>
            </a:r>
            <a:r>
              <a:rPr lang="en-US" altLang="zh-CN" sz="2400" b="1" dirty="0" smtClean="0">
                <a:latin typeface="Times New Roman" pitchFamily="18" charset="0"/>
                <a:cs typeface="Times New Roman" pitchFamily="18" charset="0"/>
              </a:rPr>
              <a:t>m</a:t>
            </a:r>
            <a:r>
              <a:rPr lang="en-US" altLang="zh-CN" sz="2400" b="1" baseline="30000" dirty="0" smtClean="0">
                <a:latin typeface="Times New Roman" pitchFamily="18" charset="0"/>
                <a:cs typeface="Times New Roman" pitchFamily="18" charset="0"/>
              </a:rPr>
              <a:t>3</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a:t>
            </a:r>
          </a:p>
          <a:p>
            <a:pPr>
              <a:spcBef>
                <a:spcPct val="50000"/>
              </a:spcBef>
            </a:pPr>
            <a:r>
              <a:rPr lang="en-US" altLang="zh-CN" sz="2400" b="1" dirty="0" smtClean="0">
                <a:latin typeface="Times New Roman" pitchFamily="18" charset="0"/>
                <a:cs typeface="Times New Roman" pitchFamily="18" charset="0"/>
              </a:rPr>
              <a:t>         H—</a:t>
            </a:r>
            <a:r>
              <a:rPr lang="zh-CN" altLang="en-US" sz="2400" b="1" dirty="0" smtClean="0">
                <a:latin typeface="Times New Roman" pitchFamily="18" charset="0"/>
                <a:cs typeface="Times New Roman" pitchFamily="18" charset="0"/>
              </a:rPr>
              <a:t>被测液体相对于水平线</a:t>
            </a:r>
            <a:r>
              <a:rPr lang="en-US" altLang="zh-CN" sz="2400" b="1" dirty="0" smtClean="0">
                <a:latin typeface="Times New Roman" pitchFamily="18" charset="0"/>
                <a:cs typeface="Times New Roman" pitchFamily="18" charset="0"/>
              </a:rPr>
              <a:t>OO’</a:t>
            </a:r>
            <a:r>
              <a:rPr lang="zh-CN" altLang="en-US" sz="2400" b="1" dirty="0" smtClean="0">
                <a:latin typeface="Times New Roman" pitchFamily="18" charset="0"/>
                <a:cs typeface="Times New Roman" pitchFamily="18" charset="0"/>
              </a:rPr>
              <a:t>高度</a:t>
            </a:r>
            <a:r>
              <a:rPr lang="en-US" altLang="zh-CN" sz="2400" b="1" dirty="0" smtClean="0">
                <a:latin typeface="Times New Roman" pitchFamily="18" charset="0"/>
                <a:cs typeface="Times New Roman" pitchFamily="18" charset="0"/>
              </a:rPr>
              <a:t>m)</a:t>
            </a:r>
            <a:r>
              <a:rPr lang="zh-CN" altLang="en-US" sz="2400" b="1" dirty="0" smtClean="0">
                <a:latin typeface="Times New Roman" pitchFamily="18" charset="0"/>
                <a:cs typeface="Times New Roman" pitchFamily="18" charset="0"/>
              </a:rPr>
              <a:t>；</a:t>
            </a:r>
          </a:p>
          <a:p>
            <a:pPr>
              <a:spcBef>
                <a:spcPct val="50000"/>
              </a:spcBef>
            </a:pPr>
            <a:r>
              <a:rPr lang="en-US" altLang="zh-CN" sz="2400" b="1" dirty="0" smtClean="0">
                <a:latin typeface="Times New Roman" pitchFamily="18" charset="0"/>
                <a:cs typeface="Times New Roman" pitchFamily="18" charset="0"/>
              </a:rPr>
              <a:t>         A—</a:t>
            </a:r>
            <a:r>
              <a:rPr lang="zh-CN" altLang="en-US" sz="2400" b="1" dirty="0" smtClean="0">
                <a:latin typeface="Times New Roman" pitchFamily="18" charset="0"/>
                <a:cs typeface="Times New Roman" pitchFamily="18" charset="0"/>
              </a:rPr>
              <a:t>浮筒截面积</a:t>
            </a:r>
            <a:r>
              <a:rPr lang="en-US" altLang="zh-CN" sz="2400" b="1" dirty="0" smtClean="0">
                <a:latin typeface="Times New Roman" pitchFamily="18" charset="0"/>
                <a:cs typeface="Times New Roman" pitchFamily="18" charset="0"/>
              </a:rPr>
              <a:t>(m</a:t>
            </a:r>
            <a:r>
              <a:rPr lang="en-US" altLang="zh-CN" sz="2400" b="1" baseline="30000" dirty="0" smtClean="0">
                <a:latin typeface="Times New Roman" pitchFamily="18" charset="0"/>
                <a:cs typeface="Times New Roman" pitchFamily="18" charset="0"/>
              </a:rPr>
              <a:t>2</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a:t>
            </a:r>
            <a:endParaRPr lang="en-US" altLang="zh-CN" sz="2400" b="1" dirty="0" smtClean="0">
              <a:latin typeface="Times New Roman" pitchFamily="18" charset="0"/>
              <a:cs typeface="Times New Roman" pitchFamily="18" charset="0"/>
            </a:endParaRPr>
          </a:p>
          <a:p>
            <a:pPr>
              <a:spcBef>
                <a:spcPct val="50000"/>
              </a:spcBef>
            </a:pPr>
            <a:r>
              <a:rPr lang="en-US" altLang="zh-CN" sz="2400" b="1" dirty="0" smtClean="0">
                <a:latin typeface="Times New Roman" pitchFamily="18" charset="0"/>
                <a:cs typeface="Times New Roman" pitchFamily="18" charset="0"/>
              </a:rPr>
              <a:t>        </a:t>
            </a:r>
            <a:r>
              <a:rPr lang="zh-CN" altLang="zh-CN" sz="2400" b="1" dirty="0" smtClean="0">
                <a:latin typeface="Times New Roman" pitchFamily="18" charset="0"/>
                <a:cs typeface="Times New Roman" pitchFamily="18" charset="0"/>
              </a:rPr>
              <a:t>∆</a:t>
            </a:r>
            <a:r>
              <a:rPr lang="en-US" altLang="zh-CN" sz="2400" b="1" i="1" dirty="0" smtClean="0">
                <a:latin typeface="Times New Roman" pitchFamily="18" charset="0"/>
                <a:cs typeface="Times New Roman" pitchFamily="18" charset="0"/>
              </a:rPr>
              <a:t>x</a:t>
            </a:r>
            <a:r>
              <a:rPr lang="en-US" altLang="zh-CN" sz="2400" b="1" dirty="0" smtClean="0">
                <a:latin typeface="Times New Roman" pitchFamily="18" charset="0"/>
                <a:cs typeface="Times New Roman" pitchFamily="18" charset="0"/>
              </a:rPr>
              <a:t> —</a:t>
            </a:r>
            <a:r>
              <a:rPr lang="zh-CN" altLang="en-US" sz="2400" b="1" dirty="0" smtClean="0">
                <a:latin typeface="Times New Roman" pitchFamily="18" charset="0"/>
                <a:cs typeface="Times New Roman" pitchFamily="18" charset="0"/>
              </a:rPr>
              <a:t>弹簧位移改变量（即浮筒移动距离</a:t>
            </a:r>
            <a:r>
              <a:rPr lang="en-US" altLang="zh-CN" sz="2400" b="1" dirty="0" smtClean="0">
                <a:latin typeface="Times New Roman" pitchFamily="18" charset="0"/>
                <a:cs typeface="Times New Roman" pitchFamily="18" charset="0"/>
              </a:rPr>
              <a:t>m</a:t>
            </a:r>
            <a:r>
              <a:rPr lang="zh-CN" altLang="en-US" sz="2400" b="1" dirty="0" smtClean="0">
                <a:latin typeface="Times New Roman" pitchFamily="18" charset="0"/>
                <a:cs typeface="Times New Roman" pitchFamily="18" charset="0"/>
              </a:rPr>
              <a:t>）</a:t>
            </a:r>
            <a:endParaRPr lang="zh-CN" altLang="en-US" sz="2400" b="1" i="1" dirty="0" smtClean="0">
              <a:latin typeface="Times New Roman" pitchFamily="18" charset="0"/>
              <a:cs typeface="Times New Roman" pitchFamily="18" charset="0"/>
            </a:endParaRPr>
          </a:p>
          <a:p>
            <a:endParaRPr lang="zh-CN" altLang="en-US" sz="2400" dirty="0"/>
          </a:p>
        </p:txBody>
      </p:sp>
      <p:graphicFrame>
        <p:nvGraphicFramePr>
          <p:cNvPr id="9" name="Object 2"/>
          <p:cNvGraphicFramePr>
            <a:graphicFrameLocks noChangeAspect="1"/>
          </p:cNvGraphicFramePr>
          <p:nvPr/>
        </p:nvGraphicFramePr>
        <p:xfrm>
          <a:off x="1714480" y="1000108"/>
          <a:ext cx="3978275" cy="527050"/>
        </p:xfrm>
        <a:graphic>
          <a:graphicData uri="http://schemas.openxmlformats.org/presentationml/2006/ole">
            <mc:AlternateContent xmlns:mc="http://schemas.openxmlformats.org/markup-compatibility/2006">
              <mc:Choice xmlns:v="urn:schemas-microsoft-com:vml" Requires="v">
                <p:oleObj spid="_x0000_s67607" name="Equation" r:id="rId3" imgW="1904760" imgH="228600" progId="Equation.DSMT4">
                  <p:embed/>
                </p:oleObj>
              </mc:Choice>
              <mc:Fallback>
                <p:oleObj name="Equation" r:id="rId3" imgW="1904760" imgH="228600" progId="Equation.DSMT4">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480" y="1000108"/>
                        <a:ext cx="3978275"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3"/>
          <p:cNvGraphicFramePr>
            <a:graphicFrameLocks noChangeAspect="1"/>
          </p:cNvGraphicFramePr>
          <p:nvPr/>
        </p:nvGraphicFramePr>
        <p:xfrm>
          <a:off x="1714480" y="1571612"/>
          <a:ext cx="2112961" cy="830370"/>
        </p:xfrm>
        <a:graphic>
          <a:graphicData uri="http://schemas.openxmlformats.org/presentationml/2006/ole">
            <mc:AlternateContent xmlns:mc="http://schemas.openxmlformats.org/markup-compatibility/2006">
              <mc:Choice xmlns:v="urn:schemas-microsoft-com:vml" Requires="v">
                <p:oleObj spid="_x0000_s67608" name="Equation" r:id="rId5" imgW="1143000" imgH="457200" progId="Equation.DSMT4">
                  <p:embed/>
                </p:oleObj>
              </mc:Choice>
              <mc:Fallback>
                <p:oleObj name="Equation" r:id="rId5" imgW="1143000" imgH="457200" progId="Equation.DSMT4">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4480" y="1571612"/>
                        <a:ext cx="2112961" cy="8303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928662" y="181253"/>
            <a:ext cx="3643338" cy="461665"/>
          </a:xfrm>
          <a:prstGeom prst="rect">
            <a:avLst/>
          </a:prstGeom>
          <a:noFill/>
        </p:spPr>
        <p:txBody>
          <a:bodyPr wrap="square" rtlCol="0">
            <a:spAutoFit/>
          </a:bodyPr>
          <a:lstStyle/>
          <a:p>
            <a:r>
              <a:rPr lang="zh-CN" altLang="en-US" sz="2400" b="1" dirty="0" smtClean="0"/>
              <a:t>液面发生变动时</a:t>
            </a:r>
            <a:endParaRPr lang="zh-CN" altLang="en-US" sz="2400" b="1" dirty="0"/>
          </a:p>
        </p:txBody>
      </p:sp>
      <p:graphicFrame>
        <p:nvGraphicFramePr>
          <p:cNvPr id="67594" name="Object 10"/>
          <p:cNvGraphicFramePr>
            <a:graphicFrameLocks noChangeAspect="1"/>
          </p:cNvGraphicFramePr>
          <p:nvPr/>
        </p:nvGraphicFramePr>
        <p:xfrm>
          <a:off x="1571604" y="2428868"/>
          <a:ext cx="3355975" cy="760413"/>
        </p:xfrm>
        <a:graphic>
          <a:graphicData uri="http://schemas.openxmlformats.org/presentationml/2006/ole">
            <mc:AlternateContent xmlns:mc="http://schemas.openxmlformats.org/markup-compatibility/2006">
              <mc:Choice xmlns:v="urn:schemas-microsoft-com:vml" Requires="v">
                <p:oleObj spid="_x0000_s67609" name="Equation" r:id="rId7" imgW="1815840" imgH="419040" progId="Equation.DSMT4">
                  <p:embed/>
                </p:oleObj>
              </mc:Choice>
              <mc:Fallback>
                <p:oleObj name="Equation" r:id="rId7" imgW="1815840" imgH="419040" progId="Equation.DSMT4">
                  <p:embed/>
                  <p:pic>
                    <p:nvPicPr>
                      <p:cNvPr id="0"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1604" y="2428868"/>
                        <a:ext cx="3355975" cy="760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67594"/>
                                        </p:tgtEl>
                                        <p:attrNameLst>
                                          <p:attrName>style.visibility</p:attrName>
                                        </p:attrNameLst>
                                      </p:cBhvr>
                                      <p:to>
                                        <p:strVal val="visible"/>
                                      </p:to>
                                    </p:set>
                                    <p:animEffect transition="in" filter="barn(inHorizontal)">
                                      <p:cBhvr>
                                        <p:cTn id="22" dur="500"/>
                                        <p:tgtEl>
                                          <p:spTgt spid="6759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in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ChangeArrowheads="1"/>
          </p:cNvSpPr>
          <p:nvPr/>
        </p:nvSpPr>
        <p:spPr bwMode="auto">
          <a:xfrm>
            <a:off x="539750" y="-142900"/>
            <a:ext cx="7772400" cy="1143000"/>
          </a:xfrm>
          <a:prstGeom prst="rect">
            <a:avLst/>
          </a:prstGeom>
          <a:noFill/>
          <a:ln w="9525">
            <a:noFill/>
            <a:miter lim="800000"/>
            <a:headEnd/>
            <a:tailEnd/>
          </a:ln>
          <a:effectLst/>
        </p:spPr>
        <p:txBody>
          <a:bodyPr anchor="ctr"/>
          <a:lstStyle/>
          <a:p>
            <a:pPr algn="ctr"/>
            <a:r>
              <a:rPr kumimoji="1" lang="en-US" altLang="zh-CN" sz="2800" b="1" dirty="0" smtClean="0"/>
              <a:t>5.4  </a:t>
            </a:r>
            <a:r>
              <a:rPr kumimoji="1" lang="zh-CN" altLang="en-US" sz="2800" b="1" dirty="0"/>
              <a:t>电气式物位测量仪表</a:t>
            </a:r>
          </a:p>
        </p:txBody>
      </p:sp>
      <p:sp>
        <p:nvSpPr>
          <p:cNvPr id="150531" name="Rectangle 3"/>
          <p:cNvSpPr>
            <a:spLocks noChangeArrowheads="1"/>
          </p:cNvSpPr>
          <p:nvPr/>
        </p:nvSpPr>
        <p:spPr bwMode="auto">
          <a:xfrm>
            <a:off x="755576" y="1124744"/>
            <a:ext cx="7488832" cy="4114800"/>
          </a:xfrm>
          <a:prstGeom prst="rect">
            <a:avLst/>
          </a:prstGeom>
          <a:noFill/>
          <a:ln w="9525">
            <a:noFill/>
            <a:miter lim="800000"/>
            <a:headEnd/>
            <a:tailEnd/>
          </a:ln>
          <a:effectLst/>
        </p:spPr>
        <p:txBody>
          <a:bodyPr/>
          <a:lstStyle/>
          <a:p>
            <a:pPr marL="342900" indent="-342900">
              <a:lnSpc>
                <a:spcPct val="150000"/>
              </a:lnSpc>
              <a:buClr>
                <a:srgbClr val="FF0000"/>
              </a:buClr>
              <a:buFont typeface="Wingdings" pitchFamily="2" charset="2"/>
              <a:buChar char="Ø"/>
            </a:pPr>
            <a:r>
              <a:rPr kumimoji="1" lang="zh-CN" altLang="en-US" sz="2400" b="1" dirty="0" smtClean="0">
                <a:latin typeface="宋体" pitchFamily="2" charset="-122"/>
              </a:rPr>
              <a:t>电气</a:t>
            </a:r>
            <a:r>
              <a:rPr kumimoji="1" lang="zh-CN" altLang="en-US" sz="2400" b="1" dirty="0">
                <a:latin typeface="宋体" pitchFamily="2" charset="-122"/>
              </a:rPr>
              <a:t>式物位测量仪表按工作原理不同又可分为电阻式、电感式和电容式。</a:t>
            </a:r>
          </a:p>
          <a:p>
            <a:pPr marL="342900" indent="-342900">
              <a:lnSpc>
                <a:spcPct val="150000"/>
              </a:lnSpc>
              <a:buClr>
                <a:srgbClr val="FF0000"/>
              </a:buClr>
              <a:buFont typeface="Wingdings" pitchFamily="2" charset="2"/>
              <a:buChar char="Ø"/>
            </a:pPr>
            <a:r>
              <a:rPr kumimoji="1" lang="zh-CN" altLang="en-US" sz="2400" b="1" dirty="0">
                <a:latin typeface="宋体" pitchFamily="2" charset="-122"/>
              </a:rPr>
              <a:t>用电学法测量无摩擦件和可动部件，信号转换、传送方便，</a:t>
            </a:r>
            <a:r>
              <a:rPr kumimoji="1" lang="zh-CN" altLang="en-US" sz="2400" b="1" dirty="0">
                <a:solidFill>
                  <a:srgbClr val="FF0000"/>
                </a:solidFill>
                <a:latin typeface="宋体" pitchFamily="2" charset="-122"/>
              </a:rPr>
              <a:t>便于远传</a:t>
            </a:r>
            <a:r>
              <a:rPr kumimoji="1" lang="zh-CN" altLang="en-US" sz="2400" b="1" dirty="0">
                <a:latin typeface="宋体" pitchFamily="2" charset="-122"/>
              </a:rPr>
              <a:t>；</a:t>
            </a:r>
          </a:p>
          <a:p>
            <a:pPr marL="342900" indent="-342900">
              <a:lnSpc>
                <a:spcPct val="150000"/>
              </a:lnSpc>
              <a:buClr>
                <a:srgbClr val="FF0000"/>
              </a:buClr>
              <a:buFont typeface="Wingdings" pitchFamily="2" charset="2"/>
              <a:buChar char="Ø"/>
            </a:pPr>
            <a:r>
              <a:rPr kumimoji="1" lang="zh-CN" altLang="en-US" sz="2400" b="1" dirty="0">
                <a:latin typeface="宋体" pitchFamily="2" charset="-122"/>
              </a:rPr>
              <a:t>工作可靠，且输出可转换为统一的电信号，与电动单元组合仪表配合使用，可方便地实现</a:t>
            </a:r>
            <a:r>
              <a:rPr kumimoji="1" lang="zh-CN" altLang="en-US" sz="2400" b="1" dirty="0">
                <a:solidFill>
                  <a:srgbClr val="FF0000"/>
                </a:solidFill>
                <a:latin typeface="宋体" pitchFamily="2" charset="-122"/>
              </a:rPr>
              <a:t>液位的自动检测和自动控制</a:t>
            </a:r>
            <a:r>
              <a:rPr kumimoji="1" lang="zh-CN" altLang="en-US" sz="2400" b="1" dirty="0">
                <a:latin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50531"/>
                                        </p:tgtEl>
                                        <p:attrNameLst>
                                          <p:attrName>style.visibility</p:attrName>
                                        </p:attrNameLst>
                                      </p:cBhvr>
                                      <p:to>
                                        <p:strVal val="visible"/>
                                      </p:to>
                                    </p:set>
                                    <p:animEffect transition="in" filter="barn(inHorizontal)">
                                      <p:cBhvr>
                                        <p:cTn id="7" dur="500"/>
                                        <p:tgtEl>
                                          <p:spTgt spid="150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ChangeArrowheads="1"/>
          </p:cNvSpPr>
          <p:nvPr/>
        </p:nvSpPr>
        <p:spPr bwMode="auto">
          <a:xfrm>
            <a:off x="500034" y="0"/>
            <a:ext cx="7772400" cy="863600"/>
          </a:xfrm>
          <a:prstGeom prst="rect">
            <a:avLst/>
          </a:prstGeom>
          <a:noFill/>
          <a:ln w="9525">
            <a:noFill/>
            <a:miter lim="800000"/>
            <a:headEnd/>
            <a:tailEnd/>
          </a:ln>
          <a:effectLst/>
        </p:spPr>
        <p:txBody>
          <a:bodyPr anchor="ctr"/>
          <a:lstStyle/>
          <a:p>
            <a:r>
              <a:rPr kumimoji="1" lang="en-US" altLang="zh-CN" sz="3200" b="1" dirty="0">
                <a:latin typeface="宋体" pitchFamily="2" charset="-122"/>
              </a:rPr>
              <a:t>1</a:t>
            </a:r>
            <a:r>
              <a:rPr kumimoji="1" lang="zh-CN" altLang="en-US" sz="3200" b="1" dirty="0">
                <a:latin typeface="宋体" pitchFamily="2" charset="-122"/>
              </a:rPr>
              <a:t>、电容式液位计 </a:t>
            </a:r>
          </a:p>
        </p:txBody>
      </p:sp>
      <p:sp>
        <p:nvSpPr>
          <p:cNvPr id="156675" name="Rectangle 3"/>
          <p:cNvSpPr>
            <a:spLocks noChangeArrowheads="1"/>
          </p:cNvSpPr>
          <p:nvPr/>
        </p:nvSpPr>
        <p:spPr bwMode="auto">
          <a:xfrm>
            <a:off x="611560" y="928670"/>
            <a:ext cx="4931960" cy="4538662"/>
          </a:xfrm>
          <a:prstGeom prst="rect">
            <a:avLst/>
          </a:prstGeom>
          <a:noFill/>
          <a:ln w="9525">
            <a:noFill/>
            <a:miter lim="800000"/>
            <a:headEnd/>
            <a:tailEnd/>
          </a:ln>
          <a:effectLst/>
        </p:spPr>
        <p:txBody>
          <a:bodyPr/>
          <a:lstStyle/>
          <a:p>
            <a:pPr marL="342900" indent="-342900">
              <a:lnSpc>
                <a:spcPct val="110000"/>
              </a:lnSpc>
              <a:buClr>
                <a:srgbClr val="FF0000"/>
              </a:buClr>
              <a:buFont typeface="Wingdings" pitchFamily="2" charset="2"/>
              <a:buChar char="v"/>
            </a:pPr>
            <a:r>
              <a:rPr kumimoji="1" lang="zh-CN" altLang="en-US" sz="2400" b="1" dirty="0"/>
              <a:t>电容式液位计利用</a:t>
            </a:r>
            <a:r>
              <a:rPr kumimoji="1" lang="zh-CN" altLang="en-US" sz="2400" b="1" dirty="0">
                <a:solidFill>
                  <a:srgbClr val="FF0000"/>
                </a:solidFill>
              </a:rPr>
              <a:t>液位高低变化影响电容器电容量</a:t>
            </a:r>
            <a:r>
              <a:rPr kumimoji="1" lang="zh-CN" altLang="en-US" sz="2400" b="1" dirty="0"/>
              <a:t>大小的原理进行测量。</a:t>
            </a:r>
          </a:p>
          <a:p>
            <a:pPr marL="342900" indent="-342900">
              <a:lnSpc>
                <a:spcPct val="110000"/>
              </a:lnSpc>
              <a:buClr>
                <a:srgbClr val="FF0000"/>
              </a:buClr>
              <a:buFont typeface="Wingdings" pitchFamily="2" charset="2"/>
              <a:buChar char="v"/>
            </a:pPr>
            <a:r>
              <a:rPr kumimoji="1" lang="zh-CN" altLang="en-US" sz="2400" b="1" dirty="0"/>
              <a:t>电容式液位计的结构形式很多，有平极板式、同心</a:t>
            </a:r>
            <a:r>
              <a:rPr kumimoji="1" lang="zh-CN" altLang="en-US" sz="2400" b="1" dirty="0" smtClean="0"/>
              <a:t>圆柱式等</a:t>
            </a:r>
            <a:r>
              <a:rPr kumimoji="1" lang="zh-CN" altLang="en-US" sz="2400" b="1" dirty="0"/>
              <a:t>。</a:t>
            </a:r>
          </a:p>
          <a:p>
            <a:pPr marL="342900" indent="-342900">
              <a:lnSpc>
                <a:spcPct val="110000"/>
              </a:lnSpc>
              <a:buClr>
                <a:srgbClr val="FF0000"/>
              </a:buClr>
              <a:buFont typeface="Wingdings" pitchFamily="2" charset="2"/>
              <a:buChar char="v"/>
            </a:pPr>
            <a:r>
              <a:rPr kumimoji="1" lang="zh-CN" altLang="en-US" sz="2400" b="1" dirty="0"/>
              <a:t>适用范围非常广泛，对导电介质和非导电介质都能测量，此外还能测量</a:t>
            </a:r>
            <a:r>
              <a:rPr kumimoji="1" lang="zh-CN" altLang="en-US" sz="2400" b="1" dirty="0">
                <a:solidFill>
                  <a:srgbClr val="FF0000"/>
                </a:solidFill>
              </a:rPr>
              <a:t>有倾斜晃动及高速运动的容器</a:t>
            </a:r>
            <a:r>
              <a:rPr kumimoji="1" lang="zh-CN" altLang="en-US" sz="2400" b="1" dirty="0"/>
              <a:t>的液位。</a:t>
            </a:r>
          </a:p>
          <a:p>
            <a:pPr marL="342900" indent="-342900">
              <a:lnSpc>
                <a:spcPct val="110000"/>
              </a:lnSpc>
              <a:buClr>
                <a:srgbClr val="FF0000"/>
              </a:buClr>
              <a:buFont typeface="Wingdings" pitchFamily="2" charset="2"/>
              <a:buChar char="v"/>
            </a:pPr>
            <a:r>
              <a:rPr kumimoji="1" lang="zh-CN" altLang="en-US" sz="2400" b="1" dirty="0"/>
              <a:t>不仅可作液位控制器;还能用于连续测量。</a:t>
            </a:r>
          </a:p>
        </p:txBody>
      </p:sp>
      <p:pic>
        <p:nvPicPr>
          <p:cNvPr id="156677" name="Picture 5" descr="RFS100射频导纳物位开关"/>
          <p:cNvPicPr>
            <a:picLocks noChangeAspect="1" noChangeArrowheads="1"/>
          </p:cNvPicPr>
          <p:nvPr/>
        </p:nvPicPr>
        <p:blipFill>
          <a:blip r:embed="rId2" cstate="print"/>
          <a:srcRect/>
          <a:stretch>
            <a:fillRect/>
          </a:stretch>
        </p:blipFill>
        <p:spPr bwMode="auto">
          <a:xfrm>
            <a:off x="5643570" y="1142984"/>
            <a:ext cx="3226913" cy="4076696"/>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ChangeArrowheads="1"/>
          </p:cNvSpPr>
          <p:nvPr/>
        </p:nvSpPr>
        <p:spPr bwMode="auto">
          <a:xfrm>
            <a:off x="467544" y="785794"/>
            <a:ext cx="5074388" cy="2257425"/>
          </a:xfrm>
          <a:prstGeom prst="rect">
            <a:avLst/>
          </a:prstGeom>
          <a:noFill/>
          <a:ln w="9525">
            <a:noFill/>
            <a:miter lim="800000"/>
            <a:headEnd/>
            <a:tailEnd/>
          </a:ln>
          <a:effectLst/>
        </p:spPr>
        <p:txBody>
          <a:bodyPr/>
          <a:lstStyle/>
          <a:p>
            <a:pPr marL="342900" indent="-342900">
              <a:lnSpc>
                <a:spcPct val="110000"/>
              </a:lnSpc>
            </a:pPr>
            <a:r>
              <a:rPr kumimoji="1" lang="en-US" altLang="zh-CN" sz="2400" b="1" dirty="0">
                <a:latin typeface="宋体" pitchFamily="2" charset="-122"/>
              </a:rPr>
              <a:t>(1)</a:t>
            </a:r>
            <a:r>
              <a:rPr kumimoji="1" lang="zh-CN" altLang="en-US" sz="2400" b="1" dirty="0">
                <a:latin typeface="宋体" pitchFamily="2" charset="-122"/>
              </a:rPr>
              <a:t>测量原理	</a:t>
            </a:r>
          </a:p>
          <a:p>
            <a:pPr marL="342900" indent="-342900">
              <a:lnSpc>
                <a:spcPct val="110000"/>
              </a:lnSpc>
            </a:pPr>
            <a:r>
              <a:rPr kumimoji="1" lang="zh-CN" altLang="en-US" sz="2400" b="1" dirty="0">
                <a:latin typeface="宋体" pitchFamily="2" charset="-122"/>
              </a:rPr>
              <a:t>  在液位的连续测量中，多用同心圆柱式电容器，如图所示。同心圆柱式电容器的电容量：</a:t>
            </a:r>
          </a:p>
          <a:p>
            <a:pPr marL="342900" indent="-342900">
              <a:lnSpc>
                <a:spcPct val="110000"/>
              </a:lnSpc>
            </a:pPr>
            <a:endParaRPr kumimoji="1" lang="en-US" altLang="zh-CN" sz="2400" b="1" dirty="0">
              <a:latin typeface="宋体" pitchFamily="2" charset="-122"/>
            </a:endParaRPr>
          </a:p>
          <a:p>
            <a:pPr marL="342900" indent="-342900">
              <a:lnSpc>
                <a:spcPct val="110000"/>
              </a:lnSpc>
            </a:pPr>
            <a:endParaRPr kumimoji="1" lang="zh-CN" altLang="en-US" sz="2400" b="1" dirty="0">
              <a:latin typeface="宋体" pitchFamily="2" charset="-122"/>
            </a:endParaRPr>
          </a:p>
        </p:txBody>
      </p:sp>
      <p:graphicFrame>
        <p:nvGraphicFramePr>
          <p:cNvPr id="157699" name="Object 3"/>
          <p:cNvGraphicFramePr>
            <a:graphicFrameLocks noChangeAspect="1"/>
          </p:cNvGraphicFramePr>
          <p:nvPr/>
        </p:nvGraphicFramePr>
        <p:xfrm>
          <a:off x="5651500" y="2420938"/>
          <a:ext cx="3198813" cy="3529012"/>
        </p:xfrm>
        <a:graphic>
          <a:graphicData uri="http://schemas.openxmlformats.org/presentationml/2006/ole">
            <mc:AlternateContent xmlns:mc="http://schemas.openxmlformats.org/markup-compatibility/2006">
              <mc:Choice xmlns:v="urn:schemas-microsoft-com:vml" Requires="v">
                <p:oleObj spid="_x0000_s68620" name="位图图像" r:id="rId3" imgW="2104762" imgH="2324424" progId="PBrush">
                  <p:embed/>
                </p:oleObj>
              </mc:Choice>
              <mc:Fallback>
                <p:oleObj name="位图图像" r:id="rId3" imgW="2104762" imgH="2324424"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1500" y="2420938"/>
                        <a:ext cx="3198813" cy="352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7701" name="Object 5"/>
          <p:cNvGraphicFramePr>
            <a:graphicFrameLocks noChangeAspect="1"/>
          </p:cNvGraphicFramePr>
          <p:nvPr/>
        </p:nvGraphicFramePr>
        <p:xfrm>
          <a:off x="6000760" y="1000108"/>
          <a:ext cx="2071702" cy="1028700"/>
        </p:xfrm>
        <a:graphic>
          <a:graphicData uri="http://schemas.openxmlformats.org/presentationml/2006/ole">
            <mc:AlternateContent xmlns:mc="http://schemas.openxmlformats.org/markup-compatibility/2006">
              <mc:Choice xmlns:v="urn:schemas-microsoft-com:vml" Requires="v">
                <p:oleObj spid="_x0000_s68621" name="公式" r:id="rId5" imgW="761669" imgH="495085" progId="Equation.3">
                  <p:embed/>
                </p:oleObj>
              </mc:Choice>
              <mc:Fallback>
                <p:oleObj name="公式" r:id="rId5" imgW="761669" imgH="495085"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00760" y="1000108"/>
                        <a:ext cx="2071702" cy="102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7702" name="Rectangle 6"/>
          <p:cNvSpPr>
            <a:spLocks noChangeArrowheads="1"/>
          </p:cNvSpPr>
          <p:nvPr/>
        </p:nvSpPr>
        <p:spPr bwMode="auto">
          <a:xfrm>
            <a:off x="755576" y="2564904"/>
            <a:ext cx="4824412" cy="2806922"/>
          </a:xfrm>
          <a:prstGeom prst="rect">
            <a:avLst/>
          </a:prstGeom>
          <a:noFill/>
          <a:ln w="9525">
            <a:noFill/>
            <a:miter lim="800000"/>
            <a:headEnd/>
            <a:tailEnd/>
          </a:ln>
          <a:effectLst/>
        </p:spPr>
        <p:txBody>
          <a:bodyPr>
            <a:spAutoFit/>
          </a:bodyPr>
          <a:lstStyle/>
          <a:p>
            <a:pPr>
              <a:lnSpc>
                <a:spcPct val="105000"/>
              </a:lnSpc>
            </a:pPr>
            <a:r>
              <a:rPr kumimoji="1" lang="zh-CN" altLang="en-US" sz="2400" b="1" dirty="0">
                <a:latin typeface="Times New Roman" pitchFamily="18" charset="0"/>
                <a:cs typeface="Times New Roman" pitchFamily="18" charset="0"/>
              </a:rPr>
              <a:t>式中：  </a:t>
            </a:r>
          </a:p>
          <a:p>
            <a:pPr>
              <a:lnSpc>
                <a:spcPct val="105000"/>
              </a:lnSpc>
            </a:pPr>
            <a:r>
              <a:rPr kumimoji="1" lang="en-US" altLang="zh-CN" sz="2400" b="1" dirty="0">
                <a:latin typeface="Times New Roman" pitchFamily="18" charset="0"/>
                <a:cs typeface="Times New Roman" pitchFamily="18" charset="0"/>
              </a:rPr>
              <a:t>D</a:t>
            </a:r>
            <a:r>
              <a:rPr kumimoji="1" lang="zh-CN" altLang="en-US" sz="2400" b="1" dirty="0">
                <a:latin typeface="Times New Roman" pitchFamily="18" charset="0"/>
                <a:cs typeface="Times New Roman" pitchFamily="18" charset="0"/>
              </a:rPr>
              <a:t>、</a:t>
            </a:r>
            <a:r>
              <a:rPr kumimoji="1" lang="en-US" altLang="zh-CN" sz="2400" b="1" dirty="0" smtClean="0">
                <a:latin typeface="Times New Roman" pitchFamily="18" charset="0"/>
                <a:cs typeface="Times New Roman" pitchFamily="18" charset="0"/>
              </a:rPr>
              <a:t>d---</a:t>
            </a:r>
            <a:r>
              <a:rPr kumimoji="1" lang="zh-CN" altLang="en-US" sz="2400" b="1" dirty="0" smtClean="0">
                <a:latin typeface="Times New Roman" pitchFamily="18" charset="0"/>
                <a:cs typeface="Times New Roman" pitchFamily="18" charset="0"/>
              </a:rPr>
              <a:t>外</a:t>
            </a:r>
            <a:r>
              <a:rPr kumimoji="1" lang="zh-CN" altLang="en-US" sz="2400" b="1" dirty="0">
                <a:latin typeface="Times New Roman" pitchFamily="18" charset="0"/>
                <a:cs typeface="Times New Roman" pitchFamily="18" charset="0"/>
              </a:rPr>
              <a:t>电极内径和内电极外径</a:t>
            </a:r>
            <a:r>
              <a:rPr kumimoji="1" lang="en-US" altLang="zh-CN" sz="2400" b="1" dirty="0">
                <a:latin typeface="Times New Roman" pitchFamily="18" charset="0"/>
                <a:cs typeface="Times New Roman" pitchFamily="18" charset="0"/>
              </a:rPr>
              <a:t>(m)</a:t>
            </a:r>
            <a:r>
              <a:rPr kumimoji="1" lang="zh-CN" altLang="en-US" sz="2400" b="1" dirty="0">
                <a:latin typeface="Times New Roman" pitchFamily="18" charset="0"/>
                <a:cs typeface="Times New Roman" pitchFamily="18" charset="0"/>
              </a:rPr>
              <a:t>；</a:t>
            </a:r>
            <a:endParaRPr kumimoji="1" lang="el-GR" altLang="zh-CN" sz="2400" b="1" dirty="0">
              <a:latin typeface="Times New Roman" pitchFamily="18" charset="0"/>
              <a:cs typeface="Times New Roman" pitchFamily="18" charset="0"/>
            </a:endParaRPr>
          </a:p>
          <a:p>
            <a:pPr>
              <a:lnSpc>
                <a:spcPct val="105000"/>
              </a:lnSpc>
            </a:pPr>
            <a:r>
              <a:rPr kumimoji="1" lang="en-US" altLang="zh-CN" sz="2400" b="1" dirty="0">
                <a:latin typeface="Times New Roman" pitchFamily="18" charset="0"/>
                <a:cs typeface="Times New Roman" pitchFamily="18" charset="0"/>
              </a:rPr>
              <a:t> </a:t>
            </a:r>
            <a:r>
              <a:rPr kumimoji="1" lang="el-GR" altLang="zh-CN" sz="2400" b="1" i="1" dirty="0">
                <a:latin typeface="Times New Roman" pitchFamily="18" charset="0"/>
                <a:cs typeface="Times New Roman" pitchFamily="18" charset="0"/>
              </a:rPr>
              <a:t>ε</a:t>
            </a:r>
            <a:r>
              <a:rPr kumimoji="1" lang="en-US" altLang="zh-CN" sz="2400" b="1" dirty="0" smtClean="0">
                <a:latin typeface="Times New Roman" pitchFamily="18" charset="0"/>
                <a:cs typeface="Times New Roman" pitchFamily="18" charset="0"/>
              </a:rPr>
              <a:t>—</a:t>
            </a:r>
            <a:r>
              <a:rPr kumimoji="1" lang="zh-CN" altLang="en-US" sz="2400" b="1" dirty="0" smtClean="0">
                <a:latin typeface="Times New Roman" pitchFamily="18" charset="0"/>
                <a:cs typeface="Times New Roman" pitchFamily="18" charset="0"/>
              </a:rPr>
              <a:t>极板</a:t>
            </a:r>
            <a:r>
              <a:rPr kumimoji="1" lang="zh-CN" altLang="en-US" sz="2400" b="1" dirty="0">
                <a:latin typeface="Times New Roman" pitchFamily="18" charset="0"/>
                <a:cs typeface="Times New Roman" pitchFamily="18" charset="0"/>
              </a:rPr>
              <a:t>间介质介电常数</a:t>
            </a:r>
            <a:r>
              <a:rPr kumimoji="1" lang="en-US" altLang="zh-CN" sz="2400" b="1" dirty="0">
                <a:latin typeface="Times New Roman" pitchFamily="18" charset="0"/>
                <a:cs typeface="Times New Roman" pitchFamily="18" charset="0"/>
              </a:rPr>
              <a:t>(F/m)</a:t>
            </a:r>
            <a:r>
              <a:rPr kumimoji="1" lang="zh-CN" altLang="en-US" sz="2400" b="1" dirty="0">
                <a:latin typeface="Times New Roman" pitchFamily="18" charset="0"/>
                <a:cs typeface="Times New Roman" pitchFamily="18" charset="0"/>
              </a:rPr>
              <a:t>；</a:t>
            </a:r>
          </a:p>
          <a:p>
            <a:pPr>
              <a:lnSpc>
                <a:spcPct val="105000"/>
              </a:lnSpc>
            </a:pPr>
            <a:r>
              <a:rPr kumimoji="1" lang="en-US" altLang="zh-CN" sz="2400" b="1" dirty="0">
                <a:latin typeface="Times New Roman" pitchFamily="18" charset="0"/>
                <a:cs typeface="Times New Roman" pitchFamily="18" charset="0"/>
              </a:rPr>
              <a:t>L</a:t>
            </a:r>
            <a:r>
              <a:rPr kumimoji="1" lang="en-US" altLang="zh-CN" sz="2400" b="1" dirty="0" smtClean="0">
                <a:latin typeface="Times New Roman" pitchFamily="18" charset="0"/>
                <a:cs typeface="Times New Roman" pitchFamily="18" charset="0"/>
              </a:rPr>
              <a:t>—</a:t>
            </a:r>
            <a:r>
              <a:rPr kumimoji="1" lang="zh-CN" altLang="en-US" sz="2400" b="1" dirty="0" smtClean="0">
                <a:latin typeface="Times New Roman" pitchFamily="18" charset="0"/>
                <a:cs typeface="Times New Roman" pitchFamily="18" charset="0"/>
              </a:rPr>
              <a:t>极板</a:t>
            </a:r>
            <a:r>
              <a:rPr kumimoji="1" lang="zh-CN" altLang="en-US" sz="2400" b="1" dirty="0">
                <a:latin typeface="Times New Roman" pitchFamily="18" charset="0"/>
                <a:cs typeface="Times New Roman" pitchFamily="18" charset="0"/>
              </a:rPr>
              <a:t>相互重叠的长度</a:t>
            </a:r>
            <a:r>
              <a:rPr kumimoji="1" lang="en-US" altLang="zh-CN" sz="2400" b="1" dirty="0">
                <a:latin typeface="Times New Roman" pitchFamily="18" charset="0"/>
                <a:cs typeface="Times New Roman" pitchFamily="18" charset="0"/>
              </a:rPr>
              <a:t>(m)</a:t>
            </a:r>
            <a:r>
              <a:rPr kumimoji="1" lang="zh-CN" altLang="en-US" sz="2400" b="1" dirty="0">
                <a:latin typeface="Times New Roman" pitchFamily="18" charset="0"/>
                <a:cs typeface="Times New Roman" pitchFamily="18" charset="0"/>
              </a:rPr>
              <a:t>。</a:t>
            </a:r>
          </a:p>
          <a:p>
            <a:pPr>
              <a:lnSpc>
                <a:spcPct val="105000"/>
              </a:lnSpc>
            </a:pPr>
            <a:r>
              <a:rPr kumimoji="1" lang="zh-CN" altLang="en-US" sz="2400" b="1" dirty="0">
                <a:latin typeface="Times New Roman" pitchFamily="18" charset="0"/>
                <a:cs typeface="Times New Roman" pitchFamily="18" charset="0"/>
              </a:rPr>
              <a:t>        液位变化引起</a:t>
            </a:r>
            <a:r>
              <a:rPr kumimoji="1" lang="zh-CN" altLang="en-US" sz="2400" b="1" dirty="0">
                <a:solidFill>
                  <a:srgbClr val="FF0000"/>
                </a:solidFill>
                <a:latin typeface="Times New Roman" pitchFamily="18" charset="0"/>
                <a:cs typeface="Times New Roman" pitchFamily="18" charset="0"/>
              </a:rPr>
              <a:t>等效介电常数变化</a:t>
            </a:r>
            <a:r>
              <a:rPr kumimoji="1" lang="zh-CN" altLang="en-US" sz="2400" b="1" dirty="0">
                <a:latin typeface="Times New Roman" pitchFamily="18" charset="0"/>
                <a:cs typeface="Times New Roman" pitchFamily="18" charset="0"/>
              </a:rPr>
              <a:t>，从而使电容器的电容量</a:t>
            </a:r>
            <a:r>
              <a:rPr kumimoji="1" lang="zh-CN" altLang="en-US" sz="2400" b="1" dirty="0" smtClean="0">
                <a:latin typeface="Times New Roman" pitchFamily="18" charset="0"/>
                <a:cs typeface="Times New Roman" pitchFamily="18" charset="0"/>
              </a:rPr>
              <a:t>变化。</a:t>
            </a:r>
            <a:endParaRPr kumimoji="1" lang="zh-CN" alt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body" idx="1"/>
          </p:nvPr>
        </p:nvSpPr>
        <p:spPr>
          <a:xfrm>
            <a:off x="395536" y="1268760"/>
            <a:ext cx="4536504" cy="5256213"/>
          </a:xfrm>
        </p:spPr>
        <p:txBody>
          <a:bodyPr>
            <a:normAutofit lnSpcReduction="10000"/>
          </a:bodyPr>
          <a:lstStyle/>
          <a:p>
            <a:pPr algn="just"/>
            <a:r>
              <a:rPr lang="zh-CN" altLang="en-US" sz="2400" b="1" dirty="0"/>
              <a:t> 液体中插入一根带绝缘套的电极</a:t>
            </a:r>
            <a:r>
              <a:rPr lang="zh-CN" altLang="en-US" sz="2400" b="1" dirty="0" smtClean="0"/>
              <a:t>。</a:t>
            </a:r>
            <a:r>
              <a:rPr lang="zh-CN" altLang="en-US" sz="2400" b="1" dirty="0" smtClean="0">
                <a:solidFill>
                  <a:srgbClr val="FF0000"/>
                </a:solidFill>
              </a:rPr>
              <a:t>容器</a:t>
            </a:r>
            <a:r>
              <a:rPr lang="zh-CN" altLang="en-US" sz="2400" b="1" dirty="0">
                <a:solidFill>
                  <a:srgbClr val="FF0000"/>
                </a:solidFill>
              </a:rPr>
              <a:t>和液体可看作为电容器的一个电极，插入的金属电极作为另一电极</a:t>
            </a:r>
            <a:r>
              <a:rPr lang="zh-CN" altLang="en-US" sz="2400" b="1" dirty="0"/>
              <a:t>，绝缘套管为中间介质，三者组成</a:t>
            </a:r>
            <a:r>
              <a:rPr lang="zh-CN" altLang="en-US" sz="2400" b="1" dirty="0">
                <a:solidFill>
                  <a:srgbClr val="FF0000"/>
                </a:solidFill>
              </a:rPr>
              <a:t>圆筒电容器</a:t>
            </a:r>
            <a:r>
              <a:rPr lang="zh-CN" altLang="en-US" sz="2400" b="1" dirty="0"/>
              <a:t>。</a:t>
            </a:r>
          </a:p>
          <a:p>
            <a:pPr algn="just"/>
            <a:r>
              <a:rPr lang="zh-CN" altLang="en-US" sz="2400" b="1" dirty="0"/>
              <a:t> 当液位变化时，就</a:t>
            </a:r>
            <a:r>
              <a:rPr lang="zh-CN" altLang="en-US" sz="2400" b="1" dirty="0">
                <a:solidFill>
                  <a:srgbClr val="FF0000"/>
                </a:solidFill>
              </a:rPr>
              <a:t>改变了电容器两极覆盖面积的大小</a:t>
            </a:r>
            <a:r>
              <a:rPr lang="zh-CN" altLang="en-US" sz="2400" b="1" dirty="0">
                <a:solidFill>
                  <a:schemeClr val="accent2"/>
                </a:solidFill>
              </a:rPr>
              <a:t>，</a:t>
            </a:r>
            <a:r>
              <a:rPr lang="zh-CN" altLang="en-US" sz="2400" b="1" dirty="0"/>
              <a:t>随之改变了电荷量。</a:t>
            </a:r>
          </a:p>
          <a:p>
            <a:pPr algn="just"/>
            <a:r>
              <a:rPr lang="zh-CN" altLang="en-US" sz="2400" b="1" dirty="0"/>
              <a:t> 如液体是粘滞介质，当液体下降时，由于电极套管上仍粘附一层被测介质，会造成</a:t>
            </a:r>
            <a:r>
              <a:rPr lang="zh-CN" altLang="en-US" sz="2400" b="1" dirty="0">
                <a:solidFill>
                  <a:srgbClr val="FF0000"/>
                </a:solidFill>
              </a:rPr>
              <a:t>虚假液位</a:t>
            </a:r>
            <a:r>
              <a:rPr lang="zh-CN" altLang="en-US" sz="2400" b="1" dirty="0"/>
              <a:t>示值，使仪表所显示的液位比实际液位高。</a:t>
            </a:r>
          </a:p>
        </p:txBody>
      </p:sp>
      <p:sp>
        <p:nvSpPr>
          <p:cNvPr id="231427" name="Text Box 3"/>
          <p:cNvSpPr txBox="1">
            <a:spLocks noChangeArrowheads="1"/>
          </p:cNvSpPr>
          <p:nvPr/>
        </p:nvSpPr>
        <p:spPr bwMode="auto">
          <a:xfrm>
            <a:off x="468313" y="333375"/>
            <a:ext cx="5976937" cy="519113"/>
          </a:xfrm>
          <a:prstGeom prst="rect">
            <a:avLst/>
          </a:prstGeom>
          <a:noFill/>
          <a:ln w="9525">
            <a:noFill/>
            <a:miter lim="800000"/>
            <a:headEnd/>
            <a:tailEnd/>
          </a:ln>
          <a:effectLst/>
        </p:spPr>
        <p:txBody>
          <a:bodyPr>
            <a:spAutoFit/>
          </a:bodyPr>
          <a:lstStyle/>
          <a:p>
            <a:pPr>
              <a:spcBef>
                <a:spcPct val="20000"/>
              </a:spcBef>
              <a:buClr>
                <a:schemeClr val="folHlink"/>
              </a:buClr>
              <a:buSzPct val="60000"/>
              <a:buFont typeface="Wingdings" pitchFamily="2" charset="2"/>
              <a:buNone/>
            </a:pPr>
            <a:r>
              <a:rPr kumimoji="1" lang="zh-CN" altLang="en-US" sz="2800" b="1" dirty="0">
                <a:latin typeface="Tahoma" pitchFamily="34" charset="0"/>
              </a:rPr>
              <a:t>（</a:t>
            </a:r>
            <a:r>
              <a:rPr kumimoji="1" lang="en-US" altLang="zh-CN" sz="2800" b="1" dirty="0">
                <a:latin typeface="Tahoma" pitchFamily="34" charset="0"/>
              </a:rPr>
              <a:t>2</a:t>
            </a:r>
            <a:r>
              <a:rPr kumimoji="1" lang="zh-CN" altLang="en-US" sz="2800" b="1" dirty="0">
                <a:latin typeface="Tahoma" pitchFamily="34" charset="0"/>
              </a:rPr>
              <a:t>）测量导电液体的电容式物位计</a:t>
            </a:r>
            <a:endParaRPr kumimoji="1" lang="zh-CN" altLang="en-US" sz="2800" dirty="0">
              <a:latin typeface="Tahoma" pitchFamily="34" charset="0"/>
            </a:endParaRPr>
          </a:p>
        </p:txBody>
      </p:sp>
      <p:pic>
        <p:nvPicPr>
          <p:cNvPr id="231429" name="Picture 5"/>
          <p:cNvPicPr>
            <a:picLocks noChangeAspect="1" noChangeArrowheads="1"/>
          </p:cNvPicPr>
          <p:nvPr/>
        </p:nvPicPr>
        <p:blipFill>
          <a:blip r:embed="rId2" cstate="print"/>
          <a:srcRect/>
          <a:stretch>
            <a:fillRect/>
          </a:stretch>
        </p:blipFill>
        <p:spPr bwMode="auto">
          <a:xfrm>
            <a:off x="5076056" y="1124744"/>
            <a:ext cx="3635897" cy="482520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31427"/>
                                        </p:tgtEl>
                                        <p:attrNameLst>
                                          <p:attrName>style.visibility</p:attrName>
                                        </p:attrNameLst>
                                      </p:cBhvr>
                                      <p:to>
                                        <p:strVal val="visible"/>
                                      </p:to>
                                    </p:set>
                                    <p:animEffect transition="in" filter="barn(inHorizontal)">
                                      <p:cBhvr>
                                        <p:cTn id="7" dur="500"/>
                                        <p:tgtEl>
                                          <p:spTgt spid="23142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231429"/>
                                        </p:tgtEl>
                                        <p:attrNameLst>
                                          <p:attrName>style.visibility</p:attrName>
                                        </p:attrNameLst>
                                      </p:cBhvr>
                                      <p:to>
                                        <p:strVal val="visible"/>
                                      </p:to>
                                    </p:set>
                                    <p:animEffect transition="in" filter="barn(inHorizontal)">
                                      <p:cBhvr>
                                        <p:cTn id="12" dur="500"/>
                                        <p:tgtEl>
                                          <p:spTgt spid="23142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231426">
                                            <p:txEl>
                                              <p:pRg st="0" end="0"/>
                                            </p:txEl>
                                          </p:spTgt>
                                        </p:tgtEl>
                                        <p:attrNameLst>
                                          <p:attrName>style.visibility</p:attrName>
                                        </p:attrNameLst>
                                      </p:cBhvr>
                                      <p:to>
                                        <p:strVal val="visible"/>
                                      </p:to>
                                    </p:set>
                                    <p:animEffect transition="in" filter="barn(inHorizontal)">
                                      <p:cBhvr>
                                        <p:cTn id="17" dur="500"/>
                                        <p:tgtEl>
                                          <p:spTgt spid="23142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231426">
                                            <p:txEl>
                                              <p:pRg st="1" end="1"/>
                                            </p:txEl>
                                          </p:spTgt>
                                        </p:tgtEl>
                                        <p:attrNameLst>
                                          <p:attrName>style.visibility</p:attrName>
                                        </p:attrNameLst>
                                      </p:cBhvr>
                                      <p:to>
                                        <p:strVal val="visible"/>
                                      </p:to>
                                    </p:set>
                                    <p:animEffect transition="in" filter="barn(inHorizontal)">
                                      <p:cBhvr>
                                        <p:cTn id="22" dur="500"/>
                                        <p:tgtEl>
                                          <p:spTgt spid="23142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231426">
                                            <p:txEl>
                                              <p:pRg st="2" end="2"/>
                                            </p:txEl>
                                          </p:spTgt>
                                        </p:tgtEl>
                                        <p:attrNameLst>
                                          <p:attrName>style.visibility</p:attrName>
                                        </p:attrNameLst>
                                      </p:cBhvr>
                                      <p:to>
                                        <p:strVal val="visible"/>
                                      </p:to>
                                    </p:set>
                                    <p:animEffect transition="in" filter="barn(inHorizontal)">
                                      <p:cBhvr>
                                        <p:cTn id="27" dur="500"/>
                                        <p:tgtEl>
                                          <p:spTgt spid="23142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6" grpId="0" build="p"/>
      <p:bldP spid="23142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AutoShape 2"/>
          <p:cNvSpPr>
            <a:spLocks noGrp="1" noChangeAspect="1" noChangeArrowheads="1"/>
          </p:cNvSpPr>
          <p:nvPr>
            <p:ph type="body" idx="1"/>
          </p:nvPr>
        </p:nvSpPr>
        <p:spPr>
          <a:xfrm>
            <a:off x="323528" y="1214422"/>
            <a:ext cx="4464496" cy="4967287"/>
          </a:xfrm>
        </p:spPr>
        <p:txBody>
          <a:bodyPr/>
          <a:lstStyle/>
          <a:p>
            <a:pPr algn="just"/>
            <a:r>
              <a:rPr lang="zh-CN" altLang="en-US" sz="2400" b="1" dirty="0"/>
              <a:t> 可采用一个</a:t>
            </a:r>
            <a:r>
              <a:rPr lang="zh-CN" altLang="en-US" sz="2400" b="1" dirty="0">
                <a:solidFill>
                  <a:srgbClr val="FF0000"/>
                </a:solidFill>
              </a:rPr>
              <a:t>内电极</a:t>
            </a:r>
            <a:r>
              <a:rPr lang="zh-CN" altLang="en-US" sz="2400" b="1" dirty="0"/>
              <a:t>，外部套上一根金属管（如不锈钢），两者彼此绝缘，以</a:t>
            </a:r>
            <a:r>
              <a:rPr lang="zh-CN" altLang="en-US" sz="2400" b="1" dirty="0">
                <a:solidFill>
                  <a:srgbClr val="FF0000"/>
                </a:solidFill>
              </a:rPr>
              <a:t>被测介质为中间绝缘物质</a:t>
            </a:r>
            <a:r>
              <a:rPr lang="zh-CN" altLang="en-US" sz="2400" b="1" dirty="0"/>
              <a:t>构成同轴套管筒形电容器，</a:t>
            </a:r>
          </a:p>
          <a:p>
            <a:pPr algn="just"/>
            <a:r>
              <a:rPr lang="zh-CN" altLang="en-US" sz="2400" b="1" dirty="0"/>
              <a:t>当测量粉状导电固体料位和粘滞非导电液体液位时，可采用内电极直接插入圆筒形容器的中央，</a:t>
            </a:r>
            <a:r>
              <a:rPr lang="zh-CN" altLang="en-US" sz="2400" b="1" dirty="0">
                <a:solidFill>
                  <a:srgbClr val="FF0000"/>
                </a:solidFill>
              </a:rPr>
              <a:t>将仪表地线与容器相连，以容器作为外电极</a:t>
            </a:r>
            <a:r>
              <a:rPr lang="zh-CN" altLang="en-US" sz="2400" b="1" dirty="0"/>
              <a:t>，物料或液体作为绝缘物质构成圆筒形电容器。</a:t>
            </a:r>
          </a:p>
        </p:txBody>
      </p:sp>
      <p:sp>
        <p:nvSpPr>
          <p:cNvPr id="232451" name="Text Box 3"/>
          <p:cNvSpPr txBox="1">
            <a:spLocks noChangeArrowheads="1"/>
          </p:cNvSpPr>
          <p:nvPr/>
        </p:nvSpPr>
        <p:spPr bwMode="auto">
          <a:xfrm>
            <a:off x="395288" y="549275"/>
            <a:ext cx="6767512" cy="438646"/>
          </a:xfrm>
          <a:prstGeom prst="rect">
            <a:avLst/>
          </a:prstGeom>
          <a:noFill/>
          <a:ln w="9525">
            <a:noFill/>
            <a:miter lim="800000"/>
            <a:headEnd/>
            <a:tailEnd/>
          </a:ln>
          <a:effectLst/>
        </p:spPr>
        <p:txBody>
          <a:bodyPr>
            <a:spAutoFit/>
          </a:bodyPr>
          <a:lstStyle/>
          <a:p>
            <a:pPr>
              <a:lnSpc>
                <a:spcPct val="80000"/>
              </a:lnSpc>
              <a:spcBef>
                <a:spcPct val="20000"/>
              </a:spcBef>
              <a:buClr>
                <a:schemeClr val="folHlink"/>
              </a:buClr>
              <a:buSzPct val="60000"/>
              <a:buFont typeface="Wingdings" pitchFamily="2" charset="2"/>
              <a:buNone/>
            </a:pPr>
            <a:r>
              <a:rPr kumimoji="1" lang="zh-CN" altLang="en-US" sz="2800" b="1" dirty="0"/>
              <a:t>（</a:t>
            </a:r>
            <a:r>
              <a:rPr kumimoji="1" lang="en-US" altLang="zh-CN" sz="2800" b="1" dirty="0"/>
              <a:t>3</a:t>
            </a:r>
            <a:r>
              <a:rPr kumimoji="1" lang="zh-CN" altLang="en-US" sz="2800" b="1" dirty="0"/>
              <a:t>）测量非导电液体的电容式物位计</a:t>
            </a:r>
            <a:endParaRPr kumimoji="1" lang="zh-CN" altLang="en-US" sz="2800" dirty="0"/>
          </a:p>
        </p:txBody>
      </p:sp>
      <p:pic>
        <p:nvPicPr>
          <p:cNvPr id="232452" name="Picture 4"/>
          <p:cNvPicPr>
            <a:picLocks noChangeAspect="1" noChangeArrowheads="1"/>
          </p:cNvPicPr>
          <p:nvPr/>
        </p:nvPicPr>
        <p:blipFill>
          <a:blip r:embed="rId2" cstate="print"/>
          <a:srcRect/>
          <a:stretch>
            <a:fillRect/>
          </a:stretch>
        </p:blipFill>
        <p:spPr bwMode="auto">
          <a:xfrm>
            <a:off x="4786314" y="1125538"/>
            <a:ext cx="4070349" cy="487523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32451"/>
                                        </p:tgtEl>
                                        <p:attrNameLst>
                                          <p:attrName>style.visibility</p:attrName>
                                        </p:attrNameLst>
                                      </p:cBhvr>
                                      <p:to>
                                        <p:strVal val="visible"/>
                                      </p:to>
                                    </p:set>
                                    <p:animEffect transition="in" filter="barn(inHorizontal)">
                                      <p:cBhvr>
                                        <p:cTn id="7" dur="500"/>
                                        <p:tgtEl>
                                          <p:spTgt spid="23245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232452"/>
                                        </p:tgtEl>
                                        <p:attrNameLst>
                                          <p:attrName>style.visibility</p:attrName>
                                        </p:attrNameLst>
                                      </p:cBhvr>
                                      <p:to>
                                        <p:strVal val="visible"/>
                                      </p:to>
                                    </p:set>
                                    <p:animEffect transition="in" filter="barn(inHorizontal)">
                                      <p:cBhvr>
                                        <p:cTn id="12" dur="500"/>
                                        <p:tgtEl>
                                          <p:spTgt spid="23245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232450">
                                            <p:txEl>
                                              <p:pRg st="0" end="0"/>
                                            </p:txEl>
                                          </p:spTgt>
                                        </p:tgtEl>
                                        <p:attrNameLst>
                                          <p:attrName>style.visibility</p:attrName>
                                        </p:attrNameLst>
                                      </p:cBhvr>
                                      <p:to>
                                        <p:strVal val="visible"/>
                                      </p:to>
                                    </p:set>
                                    <p:animEffect transition="in" filter="barn(inHorizontal)">
                                      <p:cBhvr>
                                        <p:cTn id="17" dur="500"/>
                                        <p:tgtEl>
                                          <p:spTgt spid="23245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232450">
                                            <p:txEl>
                                              <p:pRg st="1" end="1"/>
                                            </p:txEl>
                                          </p:spTgt>
                                        </p:tgtEl>
                                        <p:attrNameLst>
                                          <p:attrName>style.visibility</p:attrName>
                                        </p:attrNameLst>
                                      </p:cBhvr>
                                      <p:to>
                                        <p:strVal val="visible"/>
                                      </p:to>
                                    </p:set>
                                    <p:animEffect transition="in" filter="barn(inHorizontal)">
                                      <p:cBhvr>
                                        <p:cTn id="22" dur="500"/>
                                        <p:tgtEl>
                                          <p:spTgt spid="23245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0" grpId="0" build="p"/>
      <p:bldP spid="23245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b="1" dirty="0" smtClean="0"/>
              <a:t>（</a:t>
            </a:r>
            <a:r>
              <a:rPr lang="en-US" altLang="zh-CN" sz="2800" b="1" dirty="0" smtClean="0"/>
              <a:t>4</a:t>
            </a:r>
            <a:r>
              <a:rPr lang="zh-CN" altLang="en-US" sz="2800" b="1" dirty="0" smtClean="0"/>
              <a:t>）射频导纳物位计</a:t>
            </a:r>
            <a:endParaRPr lang="zh-CN" altLang="en-US" sz="2800" b="1" dirty="0"/>
          </a:p>
        </p:txBody>
      </p:sp>
      <p:sp>
        <p:nvSpPr>
          <p:cNvPr id="3" name="内容占位符 2"/>
          <p:cNvSpPr>
            <a:spLocks noGrp="1"/>
          </p:cNvSpPr>
          <p:nvPr>
            <p:ph idx="1"/>
          </p:nvPr>
        </p:nvSpPr>
        <p:spPr>
          <a:xfrm>
            <a:off x="827584" y="1357298"/>
            <a:ext cx="7902050" cy="4525963"/>
          </a:xfrm>
        </p:spPr>
        <p:txBody>
          <a:bodyPr>
            <a:normAutofit/>
          </a:bodyPr>
          <a:lstStyle/>
          <a:p>
            <a:r>
              <a:rPr lang="zh-CN" altLang="en-US" sz="2800" b="1" dirty="0" smtClean="0"/>
              <a:t>原理：高频无线电测量导纳；物位</a:t>
            </a:r>
            <a:r>
              <a:rPr lang="en-US" altLang="zh-CN" sz="2800" b="1" dirty="0" smtClean="0"/>
              <a:t>—</a:t>
            </a:r>
            <a:r>
              <a:rPr lang="zh-CN" altLang="en-US" sz="2800" b="1" dirty="0" smtClean="0"/>
              <a:t>电容</a:t>
            </a:r>
            <a:endParaRPr lang="en-US" altLang="zh-CN" sz="2800" b="1" dirty="0" smtClean="0"/>
          </a:p>
          <a:p>
            <a:pPr>
              <a:buNone/>
            </a:pPr>
            <a:r>
              <a:rPr lang="en-US" altLang="zh-CN" sz="2800" b="1" dirty="0" smtClean="0"/>
              <a:t>                 </a:t>
            </a:r>
            <a:r>
              <a:rPr lang="zh-CN" altLang="en-US" sz="2800" b="1" dirty="0" smtClean="0"/>
              <a:t>挂料</a:t>
            </a:r>
            <a:r>
              <a:rPr lang="en-US" altLang="zh-CN" sz="2800" b="1" dirty="0" smtClean="0"/>
              <a:t>—</a:t>
            </a:r>
            <a:r>
              <a:rPr lang="zh-CN" altLang="en-US" sz="2800" b="1" dirty="0" smtClean="0"/>
              <a:t>阻抗</a:t>
            </a:r>
            <a:endParaRPr lang="en-US" altLang="zh-CN" sz="2800" b="1" dirty="0" smtClean="0"/>
          </a:p>
          <a:p>
            <a:r>
              <a:rPr lang="zh-CN" altLang="en-US" sz="2800" b="1" dirty="0" smtClean="0"/>
              <a:t>测量总电容</a:t>
            </a:r>
            <a:endParaRPr lang="en-US" altLang="zh-CN" sz="2800" b="1" dirty="0" smtClean="0"/>
          </a:p>
          <a:p>
            <a:endParaRPr lang="en-US" altLang="zh-CN" sz="2800" b="1" dirty="0" smtClean="0"/>
          </a:p>
          <a:p>
            <a:r>
              <a:rPr lang="zh-CN" altLang="en-US" sz="2800" b="1" dirty="0" smtClean="0"/>
              <a:t>主要解决由于挂料引起的虚假物位。</a:t>
            </a:r>
            <a:endParaRPr lang="en-US" altLang="zh-CN" sz="2800" b="1" dirty="0" smtClean="0"/>
          </a:p>
          <a:p>
            <a:endParaRPr lang="en-US" altLang="zh-CN" sz="2800" b="1" dirty="0" smtClean="0"/>
          </a:p>
        </p:txBody>
      </p:sp>
      <p:graphicFrame>
        <p:nvGraphicFramePr>
          <p:cNvPr id="80898" name="Object 2"/>
          <p:cNvGraphicFramePr>
            <a:graphicFrameLocks noChangeAspect="1"/>
          </p:cNvGraphicFramePr>
          <p:nvPr/>
        </p:nvGraphicFramePr>
        <p:xfrm>
          <a:off x="3347864" y="2564904"/>
          <a:ext cx="5040556" cy="648072"/>
        </p:xfrm>
        <a:graphic>
          <a:graphicData uri="http://schemas.openxmlformats.org/presentationml/2006/ole">
            <mc:AlternateContent xmlns:mc="http://schemas.openxmlformats.org/markup-compatibility/2006">
              <mc:Choice xmlns:v="urn:schemas-microsoft-com:vml" Requires="v">
                <p:oleObj spid="_x0000_s80903" name="Equation" r:id="rId3" imgW="1434960" imgH="241200" progId="Equation.DSMT4">
                  <p:embed/>
                </p:oleObj>
              </mc:Choice>
              <mc:Fallback>
                <p:oleObj name="Equation" r:id="rId3" imgW="1434960" imgH="2412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2564904"/>
                        <a:ext cx="5040556" cy="6480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539750" y="333375"/>
            <a:ext cx="8153400" cy="685800"/>
          </a:xfrm>
        </p:spPr>
        <p:txBody>
          <a:bodyPr/>
          <a:lstStyle/>
          <a:p>
            <a:pPr algn="l">
              <a:lnSpc>
                <a:spcPct val="130000"/>
              </a:lnSpc>
            </a:pPr>
            <a:r>
              <a:rPr lang="zh-CN" altLang="en-US" sz="2800" b="1" dirty="0" smtClean="0">
                <a:latin typeface="Times New Roman" pitchFamily="18" charset="0"/>
              </a:rPr>
              <a:t>（</a:t>
            </a:r>
            <a:r>
              <a:rPr lang="en-US" altLang="zh-CN" sz="2800" b="1" dirty="0" smtClean="0">
                <a:latin typeface="Times New Roman" pitchFamily="18" charset="0"/>
              </a:rPr>
              <a:t>5</a:t>
            </a:r>
            <a:r>
              <a:rPr lang="zh-CN" altLang="en-US" sz="2800" b="1" dirty="0" smtClean="0">
                <a:latin typeface="Times New Roman" pitchFamily="18" charset="0"/>
              </a:rPr>
              <a:t>）电容式</a:t>
            </a:r>
            <a:r>
              <a:rPr lang="zh-CN" altLang="en-US" sz="2800" b="1" dirty="0">
                <a:latin typeface="Times New Roman" pitchFamily="18" charset="0"/>
              </a:rPr>
              <a:t>接近开关</a:t>
            </a:r>
          </a:p>
        </p:txBody>
      </p:sp>
      <p:pic>
        <p:nvPicPr>
          <p:cNvPr id="257028" name="Picture 4" descr="电容接近开关外形3（浙江洞头开关厂齐平安装）"/>
          <p:cNvPicPr>
            <a:picLocks noChangeAspect="1" noChangeArrowheads="1"/>
          </p:cNvPicPr>
          <p:nvPr/>
        </p:nvPicPr>
        <p:blipFill>
          <a:blip r:embed="rId2" cstate="print"/>
          <a:srcRect/>
          <a:stretch>
            <a:fillRect/>
          </a:stretch>
        </p:blipFill>
        <p:spPr bwMode="auto">
          <a:xfrm>
            <a:off x="3635896" y="3861048"/>
            <a:ext cx="2438400" cy="2438400"/>
          </a:xfrm>
          <a:prstGeom prst="rect">
            <a:avLst/>
          </a:prstGeom>
          <a:noFill/>
        </p:spPr>
      </p:pic>
      <p:sp>
        <p:nvSpPr>
          <p:cNvPr id="257029" name="Rectangle 5"/>
          <p:cNvSpPr>
            <a:spLocks noChangeArrowheads="1"/>
          </p:cNvSpPr>
          <p:nvPr/>
        </p:nvSpPr>
        <p:spPr bwMode="auto">
          <a:xfrm>
            <a:off x="395536" y="1124744"/>
            <a:ext cx="7992888" cy="3883755"/>
          </a:xfrm>
          <a:prstGeom prst="rect">
            <a:avLst/>
          </a:prstGeom>
          <a:noFill/>
          <a:ln w="9525">
            <a:noFill/>
            <a:miter lim="800000"/>
            <a:headEnd/>
            <a:tailEnd/>
          </a:ln>
          <a:effectLst/>
        </p:spPr>
        <p:txBody>
          <a:bodyPr wrap="square">
            <a:spAutoFit/>
          </a:bodyPr>
          <a:lstStyle/>
          <a:p>
            <a:pPr>
              <a:lnSpc>
                <a:spcPct val="150000"/>
              </a:lnSpc>
              <a:buClr>
                <a:srgbClr val="FF0000"/>
              </a:buClr>
              <a:buFont typeface="Wingdings" pitchFamily="2" charset="2"/>
              <a:buChar char="Ø"/>
            </a:pPr>
            <a:r>
              <a:rPr kumimoji="1" lang="zh-CN" altLang="en-US" sz="2400" b="1" dirty="0">
                <a:solidFill>
                  <a:srgbClr val="FF0000"/>
                </a:solidFill>
                <a:latin typeface="宋体" pitchFamily="2" charset="-122"/>
              </a:rPr>
              <a:t>电容式接近开关</a:t>
            </a:r>
            <a:r>
              <a:rPr kumimoji="1" lang="zh-CN" altLang="en-US" sz="2400" b="1" dirty="0">
                <a:latin typeface="宋体" pitchFamily="2" charset="-122"/>
              </a:rPr>
              <a:t>的测量头通常是构成电容器的一个极板，而另一个极板是开关的外壳。这个外壳在测量过程中通常是接地或与设备的机壳相连接。</a:t>
            </a:r>
          </a:p>
          <a:p>
            <a:pPr>
              <a:lnSpc>
                <a:spcPct val="150000"/>
              </a:lnSpc>
              <a:buClr>
                <a:srgbClr val="FF0000"/>
              </a:buClr>
              <a:buFont typeface="Wingdings" pitchFamily="2" charset="2"/>
              <a:buChar char="Ø"/>
            </a:pPr>
            <a:r>
              <a:rPr kumimoji="1" lang="zh-CN" altLang="en-US" sz="2400" b="1" dirty="0">
                <a:latin typeface="宋体" pitchFamily="2" charset="-122"/>
              </a:rPr>
              <a:t>当有物体移向接近开关时，使电容量发生变化，使得和测量头相连的电路状态也随之发生变化，由此便可控制开关的接通或断开。</a:t>
            </a:r>
          </a:p>
          <a:p>
            <a:pPr>
              <a:lnSpc>
                <a:spcPct val="150000"/>
              </a:lnSpc>
              <a:buFontTx/>
              <a:buChar char="•"/>
            </a:pPr>
            <a:endParaRPr kumimoji="1" lang="zh-CN" altLang="en-US" sz="2400" b="1" dirty="0">
              <a:latin typeface="宋体" pitchFamily="2" charset="-122"/>
            </a:endParaRPr>
          </a:p>
        </p:txBody>
      </p:sp>
    </p:spTree>
  </p:cSld>
  <p:clrMapOvr>
    <a:masterClrMapping/>
  </p:clrMapOvr>
  <p:transition spd="med" advTm="147500">
    <p:spli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1000"/>
                                  </p:stCondLst>
                                  <p:childTnLst>
                                    <p:set>
                                      <p:cBhvr>
                                        <p:cTn id="6" dur="1" fill="hold">
                                          <p:stCondLst>
                                            <p:cond delay="0"/>
                                          </p:stCondLst>
                                        </p:cTn>
                                        <p:tgtEl>
                                          <p:spTgt spid="257028"/>
                                        </p:tgtEl>
                                        <p:attrNameLst>
                                          <p:attrName>style.visibility</p:attrName>
                                        </p:attrNameLst>
                                      </p:cBhvr>
                                      <p:to>
                                        <p:strVal val="visible"/>
                                      </p:to>
                                    </p:set>
                                    <p:anim calcmode="lin" valueType="num">
                                      <p:cBhvr additive="base">
                                        <p:cTn id="7" dur="500" fill="hold"/>
                                        <p:tgtEl>
                                          <p:spTgt spid="257028"/>
                                        </p:tgtEl>
                                        <p:attrNameLst>
                                          <p:attrName>ppt_x</p:attrName>
                                        </p:attrNameLst>
                                      </p:cBhvr>
                                      <p:tavLst>
                                        <p:tav tm="0">
                                          <p:val>
                                            <p:strVal val="0-#ppt_w/2"/>
                                          </p:val>
                                        </p:tav>
                                        <p:tav tm="100000">
                                          <p:val>
                                            <p:strVal val="#ppt_x"/>
                                          </p:val>
                                        </p:tav>
                                      </p:tavLst>
                                    </p:anim>
                                    <p:anim calcmode="lin" valueType="num">
                                      <p:cBhvr additive="base">
                                        <p:cTn id="8" dur="500" fill="hold"/>
                                        <p:tgtEl>
                                          <p:spTgt spid="2570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ChangeArrowheads="1"/>
          </p:cNvSpPr>
          <p:nvPr/>
        </p:nvSpPr>
        <p:spPr bwMode="auto">
          <a:xfrm>
            <a:off x="838200" y="764704"/>
            <a:ext cx="7694240" cy="1782763"/>
          </a:xfrm>
          <a:prstGeom prst="rect">
            <a:avLst/>
          </a:prstGeom>
          <a:noFill/>
          <a:ln w="9525">
            <a:noFill/>
            <a:miter lim="800000"/>
            <a:headEnd/>
            <a:tailEnd/>
          </a:ln>
          <a:effectLst/>
        </p:spPr>
        <p:txBody>
          <a:bodyPr anchor="ctr"/>
          <a:lstStyle/>
          <a:p>
            <a:pPr>
              <a:lnSpc>
                <a:spcPct val="150000"/>
              </a:lnSpc>
            </a:pPr>
            <a:r>
              <a:rPr kumimoji="1" lang="zh-CN" altLang="en-US" sz="2400" b="1" u="sng" dirty="0">
                <a:solidFill>
                  <a:schemeClr val="accent2"/>
                </a:solidFill>
                <a:latin typeface="Verdana" pitchFamily="34" charset="0"/>
              </a:rPr>
              <a:t>投入式静压液位变送器</a:t>
            </a:r>
            <a:r>
              <a:rPr kumimoji="1" lang="zh-CN" altLang="en-US" sz="2400" b="1" dirty="0">
                <a:latin typeface="Verdana" pitchFamily="34" charset="0"/>
              </a:rPr>
              <a:t>是基于所测液体静压与该液体高度成正比的原理，采用扩散硅或陶瓷敏感元件的压阻效应，将静压转成电信号。经过温度补偿和线性校正。</a:t>
            </a:r>
            <a:endParaRPr kumimoji="1" lang="zh-CN" altLang="en-US" sz="2400" b="1" dirty="0"/>
          </a:p>
        </p:txBody>
      </p:sp>
      <p:pic>
        <p:nvPicPr>
          <p:cNvPr id="138243" name="Picture 3" descr="20041115015719_WBS500"/>
          <p:cNvPicPr>
            <a:picLocks noChangeAspect="1" noChangeArrowheads="1"/>
          </p:cNvPicPr>
          <p:nvPr/>
        </p:nvPicPr>
        <p:blipFill>
          <a:blip r:embed="rId2" cstate="print"/>
          <a:srcRect/>
          <a:stretch>
            <a:fillRect/>
          </a:stretch>
        </p:blipFill>
        <p:spPr bwMode="auto">
          <a:xfrm>
            <a:off x="2411760" y="2438400"/>
            <a:ext cx="4680519" cy="3582888"/>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13199" y="221922"/>
            <a:ext cx="7696200" cy="1066801"/>
          </a:xfrm>
        </p:spPr>
        <p:txBody>
          <a:bodyPr/>
          <a:lstStyle/>
          <a:p>
            <a:pPr>
              <a:lnSpc>
                <a:spcPct val="130000"/>
              </a:lnSpc>
            </a:pPr>
            <a:r>
              <a:rPr lang="zh-CN" altLang="en-US" sz="2500" b="1" dirty="0">
                <a:latin typeface="黑体" pitchFamily="2" charset="-122"/>
                <a:ea typeface="黑体" pitchFamily="2" charset="-122"/>
              </a:rPr>
              <a:t>电容式接近开关在物位测量控制中的使用演示</a:t>
            </a:r>
          </a:p>
        </p:txBody>
      </p:sp>
      <p:grpSp>
        <p:nvGrpSpPr>
          <p:cNvPr id="2" name="Group 3"/>
          <p:cNvGrpSpPr>
            <a:grpSpLocks/>
          </p:cNvGrpSpPr>
          <p:nvPr/>
        </p:nvGrpSpPr>
        <p:grpSpPr bwMode="auto">
          <a:xfrm>
            <a:off x="1403350" y="1268413"/>
            <a:ext cx="6515100" cy="4738687"/>
            <a:chOff x="1008" y="1104"/>
            <a:chExt cx="4104" cy="2985"/>
          </a:xfrm>
        </p:grpSpPr>
        <p:pic>
          <p:nvPicPr>
            <p:cNvPr id="258052" name="Picture 4" descr="大丰收"/>
            <p:cNvPicPr>
              <a:picLocks noChangeAspect="1" noChangeArrowheads="1" noCrop="1"/>
            </p:cNvPicPr>
            <p:nvPr/>
          </p:nvPicPr>
          <p:blipFill>
            <a:blip r:embed="rId2" cstate="print"/>
            <a:srcRect/>
            <a:stretch>
              <a:fillRect/>
            </a:stretch>
          </p:blipFill>
          <p:spPr bwMode="auto">
            <a:xfrm>
              <a:off x="1008" y="1104"/>
              <a:ext cx="4104" cy="2985"/>
            </a:xfrm>
            <a:prstGeom prst="rect">
              <a:avLst/>
            </a:prstGeom>
            <a:noFill/>
          </p:spPr>
        </p:pic>
        <p:sp>
          <p:nvSpPr>
            <p:cNvPr id="258053" name="Rectangle 5"/>
            <p:cNvSpPr>
              <a:spLocks noChangeArrowheads="1"/>
            </p:cNvSpPr>
            <p:nvPr/>
          </p:nvSpPr>
          <p:spPr bwMode="auto">
            <a:xfrm>
              <a:off x="3456" y="1296"/>
              <a:ext cx="1488" cy="432"/>
            </a:xfrm>
            <a:prstGeom prst="rect">
              <a:avLst/>
            </a:prstGeom>
            <a:solidFill>
              <a:schemeClr val="bg1"/>
            </a:solidFill>
            <a:ln w="9525">
              <a:noFill/>
              <a:miter lim="800000"/>
              <a:headEnd/>
              <a:tailEnd/>
            </a:ln>
            <a:effectLst/>
          </p:spPr>
          <p:txBody>
            <a:bodyPr wrap="none" anchor="ctr"/>
            <a:lstStyle/>
            <a:p>
              <a:endParaRPr lang="zh-CN" altLang="en-US"/>
            </a:p>
          </p:txBody>
        </p:sp>
      </p:grpSp>
    </p:spTree>
  </p:cSld>
  <p:clrMapOvr>
    <a:masterClrMapping/>
  </p:clrMapOvr>
  <p:transition spd="med" advTm="147500">
    <p:spli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body" idx="1"/>
          </p:nvPr>
        </p:nvSpPr>
        <p:spPr>
          <a:xfrm>
            <a:off x="571472" y="285728"/>
            <a:ext cx="7815812" cy="5562600"/>
          </a:xfrm>
          <a:noFill/>
          <a:ln/>
        </p:spPr>
        <p:txBody>
          <a:bodyPr/>
          <a:lstStyle/>
          <a:p>
            <a:pPr>
              <a:lnSpc>
                <a:spcPct val="105000"/>
              </a:lnSpc>
              <a:buFont typeface="Wingdings" pitchFamily="2" charset="2"/>
              <a:buNone/>
            </a:pPr>
            <a:r>
              <a:rPr lang="zh-CN" altLang="en-US" sz="2800" b="1" dirty="0" smtClean="0">
                <a:latin typeface="Times New Roman" pitchFamily="18" charset="0"/>
              </a:rPr>
              <a:t>（</a:t>
            </a:r>
            <a:r>
              <a:rPr lang="en-US" altLang="zh-CN" sz="2800" b="1" dirty="0" smtClean="0">
                <a:latin typeface="Times New Roman" pitchFamily="18" charset="0"/>
              </a:rPr>
              <a:t>6</a:t>
            </a:r>
            <a:r>
              <a:rPr lang="zh-CN" altLang="en-US" sz="2800" b="1" dirty="0" smtClean="0">
                <a:latin typeface="Times New Roman" pitchFamily="18" charset="0"/>
              </a:rPr>
              <a:t>）</a:t>
            </a:r>
            <a:r>
              <a:rPr lang="zh-CN" altLang="en-US" sz="2800" b="1" dirty="0">
                <a:latin typeface="Times New Roman" pitchFamily="18" charset="0"/>
              </a:rPr>
              <a:t>电容式物位计</a:t>
            </a:r>
            <a:r>
              <a:rPr lang="zh-CN" altLang="en-US" sz="2800" b="1" dirty="0" smtClean="0">
                <a:latin typeface="Times New Roman" pitchFamily="18" charset="0"/>
              </a:rPr>
              <a:t>选用</a:t>
            </a:r>
            <a:endParaRPr lang="en-US" altLang="zh-CN" sz="2800" b="1" dirty="0" smtClean="0">
              <a:latin typeface="Times New Roman" pitchFamily="18" charset="0"/>
            </a:endParaRPr>
          </a:p>
          <a:p>
            <a:pPr>
              <a:lnSpc>
                <a:spcPct val="105000"/>
              </a:lnSpc>
              <a:buFont typeface="Wingdings" pitchFamily="2" charset="2"/>
              <a:buNone/>
            </a:pPr>
            <a:endParaRPr lang="zh-CN" altLang="en-US" sz="2800" b="1" dirty="0">
              <a:latin typeface="Times New Roman" pitchFamily="18" charset="0"/>
            </a:endParaRPr>
          </a:p>
          <a:p>
            <a:pPr>
              <a:lnSpc>
                <a:spcPct val="105000"/>
              </a:lnSpc>
            </a:pPr>
            <a:r>
              <a:rPr lang="zh-CN" altLang="en-US" sz="2800" b="1" dirty="0">
                <a:latin typeface="Times New Roman" pitchFamily="18" charset="0"/>
              </a:rPr>
              <a:t>使用仪表时应根据</a:t>
            </a:r>
            <a:r>
              <a:rPr lang="zh-CN" altLang="en-US" sz="2800" b="1" dirty="0">
                <a:solidFill>
                  <a:srgbClr val="FF0000"/>
                </a:solidFill>
                <a:latin typeface="Times New Roman" pitchFamily="18" charset="0"/>
              </a:rPr>
              <a:t>被测液体性质</a:t>
            </a:r>
            <a:r>
              <a:rPr lang="en-US" altLang="zh-CN" sz="2800" b="1" dirty="0">
                <a:latin typeface="Times New Roman" pitchFamily="18" charset="0"/>
              </a:rPr>
              <a:t>(</a:t>
            </a:r>
            <a:r>
              <a:rPr lang="zh-CN" altLang="en-US" sz="2800" b="1" dirty="0">
                <a:latin typeface="Times New Roman" pitchFamily="18" charset="0"/>
              </a:rPr>
              <a:t>导电与否、粘度大小</a:t>
            </a:r>
            <a:r>
              <a:rPr lang="en-US" altLang="zh-CN" sz="2800" b="1" dirty="0">
                <a:latin typeface="Times New Roman" pitchFamily="18" charset="0"/>
              </a:rPr>
              <a:t>)</a:t>
            </a:r>
            <a:r>
              <a:rPr lang="zh-CN" altLang="en-US" sz="2800" b="1" dirty="0">
                <a:latin typeface="Times New Roman" pitchFamily="18" charset="0"/>
              </a:rPr>
              <a:t>选用合适的电极构成电容器。</a:t>
            </a:r>
          </a:p>
          <a:p>
            <a:pPr>
              <a:lnSpc>
                <a:spcPct val="105000"/>
              </a:lnSpc>
            </a:pPr>
            <a:r>
              <a:rPr lang="zh-CN" altLang="en-US" sz="2800" b="1" dirty="0">
                <a:latin typeface="Times New Roman" pitchFamily="18" charset="0"/>
              </a:rPr>
              <a:t> 由于电极套管绝缘材料的不同，还应根据使用温度范围选择不同温度系列产品</a:t>
            </a:r>
            <a:r>
              <a:rPr lang="en-US" altLang="zh-CN" sz="2800" b="1" dirty="0">
                <a:latin typeface="Times New Roman" pitchFamily="18" charset="0"/>
              </a:rPr>
              <a:t>;</a:t>
            </a:r>
          </a:p>
          <a:p>
            <a:pPr>
              <a:lnSpc>
                <a:spcPct val="105000"/>
              </a:lnSpc>
              <a:buFont typeface="Wingdings" pitchFamily="2" charset="2"/>
              <a:buNone/>
            </a:pPr>
            <a:r>
              <a:rPr lang="zh-CN" altLang="en-US" sz="2800" b="1" dirty="0">
                <a:latin typeface="Times New Roman" pitchFamily="18" charset="0"/>
              </a:rPr>
              <a:t>     标准</a:t>
            </a:r>
            <a:r>
              <a:rPr lang="zh-CN" altLang="en-US" sz="2800" b="1">
                <a:latin typeface="Times New Roman" pitchFamily="18" charset="0"/>
              </a:rPr>
              <a:t>型</a:t>
            </a:r>
            <a:r>
              <a:rPr lang="zh-CN" altLang="en-US" sz="2800" b="1" smtClean="0">
                <a:latin typeface="Times New Roman" pitchFamily="18" charset="0"/>
              </a:rPr>
              <a:t>为 </a:t>
            </a:r>
            <a:r>
              <a:rPr lang="en-US" altLang="zh-CN" sz="2800" b="1" smtClean="0">
                <a:latin typeface="Times New Roman" pitchFamily="18" charset="0"/>
              </a:rPr>
              <a:t>-</a:t>
            </a:r>
            <a:r>
              <a:rPr lang="en-US" altLang="zh-CN" sz="2800" b="1" dirty="0">
                <a:latin typeface="Times New Roman" pitchFamily="18" charset="0"/>
              </a:rPr>
              <a:t>40</a:t>
            </a:r>
            <a:r>
              <a:rPr lang="zh-CN" altLang="en-US" sz="2800" b="1" dirty="0">
                <a:latin typeface="Times New Roman" pitchFamily="18" charset="0"/>
              </a:rPr>
              <a:t>～</a:t>
            </a:r>
            <a:r>
              <a:rPr lang="en-US" altLang="zh-CN" sz="2800" b="1" dirty="0">
                <a:latin typeface="Times New Roman" pitchFamily="18" charset="0"/>
              </a:rPr>
              <a:t>85℃</a:t>
            </a:r>
            <a:r>
              <a:rPr lang="zh-CN" altLang="en-US" sz="2800" b="1" dirty="0">
                <a:latin typeface="Times New Roman" pitchFamily="18" charset="0"/>
              </a:rPr>
              <a:t>，高温型高达＋</a:t>
            </a:r>
            <a:r>
              <a:rPr lang="en-US" altLang="zh-CN" sz="2800" b="1" dirty="0">
                <a:latin typeface="Times New Roman" pitchFamily="18" charset="0"/>
              </a:rPr>
              <a:t>200 ℃ </a:t>
            </a:r>
            <a:r>
              <a:rPr lang="zh-CN" altLang="en-US" sz="2800" b="1" dirty="0">
                <a:latin typeface="Times New Roman" pitchFamily="18" charset="0"/>
              </a:rPr>
              <a:t>，</a:t>
            </a:r>
          </a:p>
          <a:p>
            <a:pPr>
              <a:lnSpc>
                <a:spcPct val="105000"/>
              </a:lnSpc>
              <a:buFont typeface="Wingdings" pitchFamily="2" charset="2"/>
              <a:buNone/>
            </a:pPr>
            <a:r>
              <a:rPr lang="zh-CN" altLang="en-US" sz="2800" b="1" dirty="0">
                <a:latin typeface="Times New Roman" pitchFamily="18" charset="0"/>
              </a:rPr>
              <a:t>     低温型</a:t>
            </a:r>
            <a:r>
              <a:rPr lang="zh-CN" altLang="en-US" sz="2800" b="1">
                <a:latin typeface="Times New Roman" pitchFamily="18" charset="0"/>
              </a:rPr>
              <a:t>低</a:t>
            </a:r>
            <a:r>
              <a:rPr lang="zh-CN" altLang="en-US" sz="2800" b="1" smtClean="0">
                <a:latin typeface="Times New Roman" pitchFamily="18" charset="0"/>
              </a:rPr>
              <a:t>至 </a:t>
            </a:r>
            <a:r>
              <a:rPr lang="en-US" altLang="zh-CN" sz="2800" b="1" smtClean="0">
                <a:latin typeface="Times New Roman" pitchFamily="18" charset="0"/>
              </a:rPr>
              <a:t>-</a:t>
            </a:r>
            <a:r>
              <a:rPr lang="en-US" altLang="zh-CN" sz="2800" b="1" dirty="0">
                <a:latin typeface="Times New Roman" pitchFamily="18" charset="0"/>
              </a:rPr>
              <a:t>200 ℃</a:t>
            </a:r>
            <a:endParaRPr lang="zh-CN" altLang="en-US" sz="2800" b="1" dirty="0">
              <a:latin typeface="Times New Roman" pitchFamily="18" charset="0"/>
            </a:endParaRPr>
          </a:p>
          <a:p>
            <a:pPr algn="just">
              <a:lnSpc>
                <a:spcPct val="105000"/>
              </a:lnSpc>
              <a:buFont typeface="Wingdings" pitchFamily="2" charset="2"/>
              <a:buNone/>
            </a:pPr>
            <a:r>
              <a:rPr lang="zh-CN" altLang="en-US" sz="2800" b="1" dirty="0">
                <a:latin typeface="Times New Roman" pitchFamily="18" charset="0"/>
              </a:rPr>
              <a:t>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body" idx="1"/>
          </p:nvPr>
        </p:nvSpPr>
        <p:spPr>
          <a:xfrm>
            <a:off x="1043609" y="1196975"/>
            <a:ext cx="7416824" cy="4475163"/>
          </a:xfrm>
        </p:spPr>
        <p:txBody>
          <a:bodyPr>
            <a:normAutofit fontScale="92500"/>
          </a:bodyPr>
          <a:lstStyle/>
          <a:p>
            <a:pPr>
              <a:lnSpc>
                <a:spcPct val="105000"/>
              </a:lnSpc>
            </a:pPr>
            <a:r>
              <a:rPr lang="zh-CN" altLang="en-US" sz="2800" b="1" dirty="0">
                <a:latin typeface="Times New Roman" pitchFamily="18" charset="0"/>
              </a:rPr>
              <a:t> 电容式物位计一般不适于粘性导电介质中使用。</a:t>
            </a:r>
          </a:p>
          <a:p>
            <a:pPr>
              <a:lnSpc>
                <a:spcPct val="105000"/>
              </a:lnSpc>
            </a:pPr>
            <a:r>
              <a:rPr lang="zh-CN" altLang="en-US" sz="2800" b="1" dirty="0">
                <a:latin typeface="Times New Roman" pitchFamily="18" charset="0"/>
              </a:rPr>
              <a:t>对于易燃易爆介质的物位测量，需采用防爆型传感器。</a:t>
            </a:r>
          </a:p>
          <a:p>
            <a:pPr>
              <a:lnSpc>
                <a:spcPct val="105000"/>
              </a:lnSpc>
            </a:pPr>
            <a:r>
              <a:rPr lang="zh-CN" altLang="en-US" sz="2800" b="1" dirty="0">
                <a:latin typeface="Times New Roman" pitchFamily="18" charset="0"/>
              </a:rPr>
              <a:t>电容式物位计测量电极的安置应避开物料或液体的进出口以免受冲击。</a:t>
            </a:r>
          </a:p>
          <a:p>
            <a:pPr>
              <a:lnSpc>
                <a:spcPct val="105000"/>
              </a:lnSpc>
            </a:pPr>
            <a:r>
              <a:rPr lang="zh-CN" altLang="en-US" sz="2800" b="1" dirty="0">
                <a:latin typeface="Times New Roman" pitchFamily="18" charset="0"/>
              </a:rPr>
              <a:t> 仪表精度可达</a:t>
            </a:r>
            <a:r>
              <a:rPr lang="en-US" altLang="zh-CN" sz="2800" b="1" dirty="0">
                <a:latin typeface="Times New Roman" pitchFamily="18" charset="0"/>
              </a:rPr>
              <a:t>1.0</a:t>
            </a:r>
            <a:r>
              <a:rPr lang="zh-CN" altLang="en-US" sz="2800" b="1" dirty="0">
                <a:latin typeface="Times New Roman" pitchFamily="18" charset="0"/>
              </a:rPr>
              <a:t>～</a:t>
            </a:r>
            <a:r>
              <a:rPr lang="en-US" altLang="zh-CN" sz="2800" b="1" dirty="0">
                <a:latin typeface="Times New Roman" pitchFamily="18" charset="0"/>
              </a:rPr>
              <a:t>1.5</a:t>
            </a:r>
            <a:r>
              <a:rPr lang="zh-CN" altLang="en-US" sz="2800" b="1" dirty="0">
                <a:latin typeface="Times New Roman" pitchFamily="18" charset="0"/>
              </a:rPr>
              <a:t>级，</a:t>
            </a:r>
            <a:r>
              <a:rPr lang="zh-CN" altLang="en-US" sz="2800" b="1" dirty="0" smtClean="0">
                <a:latin typeface="Times New Roman" pitchFamily="18" charset="0"/>
              </a:rPr>
              <a:t>测量范围</a:t>
            </a:r>
            <a:r>
              <a:rPr lang="zh-CN" altLang="en-US" sz="2800" b="1" dirty="0">
                <a:latin typeface="Times New Roman" pitchFamily="18" charset="0"/>
              </a:rPr>
              <a:t>受电极尺寸的限制</a:t>
            </a:r>
            <a:endParaRPr lang="en-US" altLang="zh-CN" sz="2800" b="1" dirty="0">
              <a:latin typeface="Times New Roman" pitchFamily="18" charset="0"/>
            </a:endParaRPr>
          </a:p>
          <a:p>
            <a:pPr>
              <a:lnSpc>
                <a:spcPct val="105000"/>
              </a:lnSpc>
              <a:buFont typeface="Wingdings" pitchFamily="2" charset="2"/>
              <a:buNone/>
            </a:pPr>
            <a:r>
              <a:rPr lang="zh-CN" altLang="en-US" sz="2800" b="1" dirty="0">
                <a:latin typeface="Times New Roman" pitchFamily="18" charset="0"/>
              </a:rPr>
              <a:t>      </a:t>
            </a:r>
          </a:p>
          <a:p>
            <a:pPr>
              <a:lnSpc>
                <a:spcPct val="105000"/>
              </a:lnSpc>
              <a:buFont typeface="Wingdings" pitchFamily="2" charset="2"/>
              <a:buNone/>
            </a:pPr>
            <a:r>
              <a:rPr lang="zh-CN" altLang="en-US" sz="2800" b="1" dirty="0">
                <a:latin typeface="Times New Roman" pitchFamily="18" charset="0"/>
              </a:rPr>
              <a:t> </a:t>
            </a:r>
          </a:p>
          <a:p>
            <a:pPr>
              <a:lnSpc>
                <a:spcPct val="90000"/>
              </a:lnSpc>
              <a:buFont typeface="Wingdings" pitchFamily="2" charset="2"/>
              <a:buNone/>
            </a:pPr>
            <a:endParaRPr lang="zh-CN" altLang="en-US" sz="2800" dirty="0">
              <a:latin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22" name="Picture 2" descr="mcp"/>
          <p:cNvPicPr>
            <a:picLocks noChangeAspect="1" noChangeArrowheads="1"/>
          </p:cNvPicPr>
          <p:nvPr/>
        </p:nvPicPr>
        <p:blipFill>
          <a:blip r:embed="rId2" cstate="print"/>
          <a:srcRect/>
          <a:stretch>
            <a:fillRect/>
          </a:stretch>
        </p:blipFill>
        <p:spPr bwMode="auto">
          <a:xfrm>
            <a:off x="755650" y="333375"/>
            <a:ext cx="6840538" cy="5356225"/>
          </a:xfrm>
          <a:prstGeom prst="rect">
            <a:avLst/>
          </a:prstGeom>
          <a:noFill/>
          <a:ln w="9525">
            <a:noFill/>
            <a:miter lim="800000"/>
            <a:headEnd/>
            <a:tailEnd/>
          </a:ln>
        </p:spPr>
      </p:pic>
      <p:sp>
        <p:nvSpPr>
          <p:cNvPr id="235523" name="Text Box 3"/>
          <p:cNvSpPr txBox="1">
            <a:spLocks noChangeArrowheads="1"/>
          </p:cNvSpPr>
          <p:nvPr/>
        </p:nvSpPr>
        <p:spPr bwMode="auto">
          <a:xfrm>
            <a:off x="1547813" y="5697538"/>
            <a:ext cx="5867400" cy="1160462"/>
          </a:xfrm>
          <a:prstGeom prst="rect">
            <a:avLst/>
          </a:prstGeom>
          <a:noFill/>
          <a:ln w="9525">
            <a:noFill/>
            <a:miter lim="800000"/>
            <a:headEnd/>
            <a:tailEnd/>
          </a:ln>
          <a:effectLst/>
        </p:spPr>
        <p:txBody>
          <a:bodyPr>
            <a:spAutoFit/>
          </a:bodyPr>
          <a:lstStyle/>
          <a:p>
            <a:pPr>
              <a:spcBef>
                <a:spcPct val="50000"/>
              </a:spcBef>
            </a:pPr>
            <a:r>
              <a:rPr kumimoji="1" lang="en-US" altLang="zh-CN" b="1"/>
              <a:t>Mercap </a:t>
            </a:r>
            <a:r>
              <a:rPr kumimoji="1" lang="zh-CN" altLang="en-US" b="1"/>
              <a:t>电容式物位计 (</a:t>
            </a:r>
            <a:r>
              <a:rPr kumimoji="1" lang="en-US" altLang="zh-CN" b="1"/>
              <a:t>siemens)</a:t>
            </a:r>
          </a:p>
          <a:p>
            <a:pPr>
              <a:spcBef>
                <a:spcPct val="50000"/>
              </a:spcBef>
            </a:pPr>
            <a:endParaRPr kumimoji="1" lang="zh-CN" altLang="en-US" b="1"/>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ChangeArrowheads="1"/>
          </p:cNvSpPr>
          <p:nvPr/>
        </p:nvSpPr>
        <p:spPr bwMode="auto">
          <a:xfrm>
            <a:off x="1071538" y="0"/>
            <a:ext cx="4176712" cy="647700"/>
          </a:xfrm>
          <a:prstGeom prst="rect">
            <a:avLst/>
          </a:prstGeom>
          <a:noFill/>
          <a:ln w="9525">
            <a:noFill/>
            <a:miter lim="800000"/>
            <a:headEnd/>
            <a:tailEnd/>
          </a:ln>
          <a:effectLst/>
        </p:spPr>
        <p:txBody>
          <a:bodyPr anchor="ctr"/>
          <a:lstStyle/>
          <a:p>
            <a:r>
              <a:rPr kumimoji="1" lang="en-US" altLang="zh-CN" sz="2800" b="1" dirty="0">
                <a:latin typeface="宋体" pitchFamily="2" charset="-122"/>
              </a:rPr>
              <a:t>2. </a:t>
            </a:r>
            <a:r>
              <a:rPr kumimoji="1" lang="zh-CN" altLang="en-US" sz="2800" b="1" dirty="0">
                <a:latin typeface="宋体" pitchFamily="2" charset="-122"/>
              </a:rPr>
              <a:t>电阻（导）式液位计</a:t>
            </a:r>
          </a:p>
        </p:txBody>
      </p:sp>
      <p:sp>
        <p:nvSpPr>
          <p:cNvPr id="259075" name="Rectangle 3"/>
          <p:cNvSpPr>
            <a:spLocks noChangeArrowheads="1"/>
          </p:cNvSpPr>
          <p:nvPr/>
        </p:nvSpPr>
        <p:spPr bwMode="auto">
          <a:xfrm>
            <a:off x="642910" y="1214422"/>
            <a:ext cx="7715304" cy="4114800"/>
          </a:xfrm>
          <a:prstGeom prst="rect">
            <a:avLst/>
          </a:prstGeom>
          <a:noFill/>
          <a:ln w="9525">
            <a:noFill/>
            <a:miter lim="800000"/>
            <a:headEnd/>
            <a:tailEnd/>
          </a:ln>
          <a:effectLst/>
        </p:spPr>
        <p:txBody>
          <a:bodyPr/>
          <a:lstStyle/>
          <a:p>
            <a:pPr marL="342900" indent="-342900">
              <a:lnSpc>
                <a:spcPct val="150000"/>
              </a:lnSpc>
              <a:buClr>
                <a:srgbClr val="FF0000"/>
              </a:buClr>
              <a:buFont typeface="Wingdings" pitchFamily="2" charset="2"/>
              <a:buChar char="v"/>
            </a:pPr>
            <a:r>
              <a:rPr kumimoji="1" lang="zh-CN" altLang="en-US" sz="2400" b="1" dirty="0">
                <a:latin typeface="宋体" pitchFamily="2" charset="-122"/>
              </a:rPr>
              <a:t>电阻式液位计既可进行定点液位控制，也可进行连续测量。</a:t>
            </a:r>
          </a:p>
          <a:p>
            <a:pPr marL="342900" indent="-342900">
              <a:lnSpc>
                <a:spcPct val="150000"/>
              </a:lnSpc>
              <a:buClr>
                <a:srgbClr val="FF0000"/>
              </a:buClr>
              <a:buFont typeface="Wingdings" pitchFamily="2" charset="2"/>
              <a:buChar char="v"/>
            </a:pPr>
            <a:r>
              <a:rPr kumimoji="1" lang="zh-CN" altLang="en-US" sz="2400" b="1" dirty="0">
                <a:latin typeface="宋体" pitchFamily="2" charset="-122"/>
              </a:rPr>
              <a:t> 所谓定点控制是指液位上升或下降到一定位置时引起电路的接通或断开，引发报警器报警。</a:t>
            </a:r>
          </a:p>
          <a:p>
            <a:pPr marL="342900" indent="-342900">
              <a:lnSpc>
                <a:spcPct val="150000"/>
              </a:lnSpc>
              <a:buClr>
                <a:srgbClr val="FF0000"/>
              </a:buClr>
              <a:buFont typeface="Wingdings" pitchFamily="2" charset="2"/>
              <a:buChar char="v"/>
            </a:pPr>
            <a:r>
              <a:rPr kumimoji="1" lang="zh-CN" altLang="en-US" sz="2400" b="1" dirty="0">
                <a:latin typeface="宋体" pitchFamily="2" charset="-122"/>
              </a:rPr>
              <a:t> 电阻式液位计的原理是基于</a:t>
            </a:r>
            <a:r>
              <a:rPr kumimoji="1" lang="zh-CN" altLang="en-US" sz="2400" b="1" dirty="0">
                <a:solidFill>
                  <a:srgbClr val="FF0000"/>
                </a:solidFill>
                <a:latin typeface="宋体" pitchFamily="2" charset="-122"/>
              </a:rPr>
              <a:t>液位变化引起电极间电阻</a:t>
            </a:r>
            <a:r>
              <a:rPr kumimoji="1" lang="zh-CN" altLang="en-US" sz="2400" b="1" dirty="0">
                <a:latin typeface="宋体" pitchFamily="2" charset="-122"/>
              </a:rPr>
              <a:t>变化，由电阻变化反映液位情况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59075"/>
                                        </p:tgtEl>
                                        <p:attrNameLst>
                                          <p:attrName>style.visibility</p:attrName>
                                        </p:attrNameLst>
                                      </p:cBhvr>
                                      <p:to>
                                        <p:strVal val="visible"/>
                                      </p:to>
                                    </p:set>
                                    <p:animEffect transition="in" filter="barn(inHorizontal)">
                                      <p:cBhvr>
                                        <p:cTn id="7" dur="500"/>
                                        <p:tgtEl>
                                          <p:spTgt spid="259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ChangeArrowheads="1"/>
          </p:cNvSpPr>
          <p:nvPr/>
        </p:nvSpPr>
        <p:spPr bwMode="auto">
          <a:xfrm>
            <a:off x="357158" y="785794"/>
            <a:ext cx="8532812" cy="4392613"/>
          </a:xfrm>
          <a:prstGeom prst="rect">
            <a:avLst/>
          </a:prstGeom>
          <a:noFill/>
          <a:ln w="9525">
            <a:noFill/>
            <a:miter lim="800000"/>
            <a:headEnd/>
            <a:tailEnd/>
          </a:ln>
          <a:effectLst/>
        </p:spPr>
        <p:txBody>
          <a:bodyPr/>
          <a:lstStyle/>
          <a:p>
            <a:pPr marL="342900" indent="-342900">
              <a:spcBef>
                <a:spcPct val="20000"/>
              </a:spcBef>
            </a:pPr>
            <a:r>
              <a:rPr kumimoji="1" lang="zh-CN" altLang="en-US" sz="2400" b="1" dirty="0"/>
              <a:t>	        下图为用于连续测量的电阻式液位计原理图。</a:t>
            </a:r>
          </a:p>
          <a:p>
            <a:pPr marL="342900" indent="-342900">
              <a:spcBef>
                <a:spcPct val="20000"/>
              </a:spcBef>
            </a:pPr>
            <a:r>
              <a:rPr kumimoji="1" lang="zh-CN" altLang="en-US" sz="2400" b="1" dirty="0"/>
              <a:t>    图中：</a:t>
            </a:r>
            <a:r>
              <a:rPr kumimoji="1" lang="en-US" altLang="zh-CN" sz="2400" b="1" dirty="0"/>
              <a:t>1-</a:t>
            </a:r>
            <a:r>
              <a:rPr kumimoji="1" lang="zh-CN" altLang="en-US" sz="2400" b="1" dirty="0"/>
              <a:t>电阻棒；   </a:t>
            </a:r>
            <a:r>
              <a:rPr kumimoji="1" lang="en-US" altLang="zh-CN" sz="2400" b="1" dirty="0"/>
              <a:t>2-</a:t>
            </a:r>
            <a:r>
              <a:rPr kumimoji="1" lang="zh-CN" altLang="en-US" sz="2400" b="1" dirty="0"/>
              <a:t>绝缘套；</a:t>
            </a:r>
            <a:r>
              <a:rPr kumimoji="1" lang="en-US" altLang="zh-CN" sz="2400" b="1" dirty="0"/>
              <a:t>3-</a:t>
            </a:r>
            <a:r>
              <a:rPr kumimoji="1" lang="zh-CN" altLang="en-US" sz="2400" b="1" dirty="0"/>
              <a:t>测量电桥  </a:t>
            </a:r>
          </a:p>
        </p:txBody>
      </p:sp>
      <p:pic>
        <p:nvPicPr>
          <p:cNvPr id="260099" name="Picture 3" descr="ݤ⢘)"/>
          <p:cNvPicPr>
            <a:picLocks noChangeAspect="1" noChangeArrowheads="1"/>
          </p:cNvPicPr>
          <p:nvPr/>
        </p:nvPicPr>
        <p:blipFill>
          <a:blip r:embed="rId2" cstate="print"/>
          <a:srcRect/>
          <a:stretch>
            <a:fillRect/>
          </a:stretch>
        </p:blipFill>
        <p:spPr bwMode="auto">
          <a:xfrm>
            <a:off x="1476375" y="1773238"/>
            <a:ext cx="6481763" cy="41767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ChangeArrowheads="1"/>
          </p:cNvSpPr>
          <p:nvPr/>
        </p:nvSpPr>
        <p:spPr bwMode="auto">
          <a:xfrm>
            <a:off x="428596" y="928670"/>
            <a:ext cx="8208963" cy="5543550"/>
          </a:xfrm>
          <a:prstGeom prst="rect">
            <a:avLst/>
          </a:prstGeom>
          <a:noFill/>
          <a:ln w="9525">
            <a:noFill/>
            <a:miter lim="800000"/>
            <a:headEnd/>
            <a:tailEnd/>
          </a:ln>
          <a:effectLst/>
        </p:spPr>
        <p:txBody>
          <a:bodyPr/>
          <a:lstStyle/>
          <a:p>
            <a:pPr marL="342900" indent="-342900">
              <a:spcBef>
                <a:spcPct val="20000"/>
              </a:spcBef>
            </a:pPr>
            <a:r>
              <a:rPr kumimoji="1" lang="zh-CN" altLang="en-US" sz="2400" b="1" dirty="0">
                <a:latin typeface="Times New Roman" pitchFamily="18" charset="0"/>
                <a:cs typeface="Times New Roman" pitchFamily="18" charset="0"/>
              </a:rPr>
              <a:t>	        该液位计的两根电极是由两根</a:t>
            </a:r>
            <a:r>
              <a:rPr kumimoji="1" lang="zh-CN" altLang="en-US" sz="2400" b="1" dirty="0">
                <a:solidFill>
                  <a:srgbClr val="FF0000"/>
                </a:solidFill>
                <a:latin typeface="Times New Roman" pitchFamily="18" charset="0"/>
                <a:cs typeface="Times New Roman" pitchFamily="18" charset="0"/>
              </a:rPr>
              <a:t>材料、截面积相同的具有大电阻率的电阻棒</a:t>
            </a:r>
            <a:r>
              <a:rPr kumimoji="1" lang="zh-CN" altLang="en-US" sz="2400" b="1" dirty="0">
                <a:latin typeface="Times New Roman" pitchFamily="18" charset="0"/>
                <a:cs typeface="Times New Roman" pitchFamily="18" charset="0"/>
              </a:rPr>
              <a:t>组成，电阻棒两端固定并与容器绝缘。整个传感器电阻为</a:t>
            </a:r>
          </a:p>
          <a:p>
            <a:pPr marL="342900" indent="-342900">
              <a:spcBef>
                <a:spcPct val="20000"/>
              </a:spcBef>
            </a:pPr>
            <a:endParaRPr kumimoji="1" lang="zh-CN" altLang="en-US" sz="2400" b="1" dirty="0">
              <a:latin typeface="Times New Roman" pitchFamily="18" charset="0"/>
              <a:cs typeface="Times New Roman" pitchFamily="18" charset="0"/>
            </a:endParaRPr>
          </a:p>
          <a:p>
            <a:pPr marL="342900" indent="-342900">
              <a:spcBef>
                <a:spcPct val="20000"/>
              </a:spcBef>
            </a:pPr>
            <a:endParaRPr kumimoji="1" lang="zh-CN" altLang="en-US" sz="2400" b="1" dirty="0">
              <a:latin typeface="Times New Roman" pitchFamily="18" charset="0"/>
              <a:cs typeface="Times New Roman" pitchFamily="18" charset="0"/>
            </a:endParaRPr>
          </a:p>
          <a:p>
            <a:pPr marL="342900" indent="-342900">
              <a:spcBef>
                <a:spcPct val="20000"/>
              </a:spcBef>
            </a:pPr>
            <a:r>
              <a:rPr kumimoji="1" lang="zh-CN" altLang="en-US" sz="2400" b="1" dirty="0" smtClean="0">
                <a:latin typeface="Times New Roman" pitchFamily="18" charset="0"/>
                <a:cs typeface="Times New Roman" pitchFamily="18" charset="0"/>
              </a:rPr>
              <a:t>      式</a:t>
            </a:r>
            <a:r>
              <a:rPr kumimoji="1" lang="zh-CN" altLang="en-US" sz="2400" b="1" dirty="0">
                <a:latin typeface="Times New Roman" pitchFamily="18" charset="0"/>
                <a:cs typeface="Times New Roman" pitchFamily="18" charset="0"/>
              </a:rPr>
              <a:t>中  </a:t>
            </a:r>
            <a:r>
              <a:rPr kumimoji="1" lang="en-US" altLang="zh-CN" sz="2400" b="1" dirty="0">
                <a:latin typeface="Times New Roman" pitchFamily="18" charset="0"/>
                <a:cs typeface="Times New Roman" pitchFamily="18" charset="0"/>
              </a:rPr>
              <a:t>H</a:t>
            </a:r>
            <a:r>
              <a:rPr kumimoji="1" lang="zh-CN" altLang="en-US" sz="2400" b="1" dirty="0">
                <a:latin typeface="Times New Roman" pitchFamily="18" charset="0"/>
                <a:cs typeface="Times New Roman" pitchFamily="18" charset="0"/>
              </a:rPr>
              <a:t>、</a:t>
            </a:r>
            <a:r>
              <a:rPr kumimoji="1" lang="en-US" altLang="zh-CN" sz="2400" b="1" i="1" dirty="0">
                <a:latin typeface="Times New Roman" pitchFamily="18" charset="0"/>
                <a:cs typeface="Times New Roman" pitchFamily="18" charset="0"/>
              </a:rPr>
              <a:t>h</a:t>
            </a:r>
            <a:r>
              <a:rPr kumimoji="1" lang="en-US" altLang="zh-CN" sz="2400" b="1" dirty="0" smtClean="0">
                <a:latin typeface="Times New Roman" pitchFamily="18" charset="0"/>
                <a:cs typeface="Times New Roman" pitchFamily="18" charset="0"/>
              </a:rPr>
              <a:t>—</a:t>
            </a:r>
            <a:r>
              <a:rPr kumimoji="1" lang="zh-CN" altLang="en-US" sz="2400" b="1" dirty="0" smtClean="0">
                <a:latin typeface="Times New Roman" pitchFamily="18" charset="0"/>
                <a:cs typeface="Times New Roman" pitchFamily="18" charset="0"/>
              </a:rPr>
              <a:t>电阻</a:t>
            </a:r>
            <a:r>
              <a:rPr kumimoji="1" lang="zh-CN" altLang="en-US" sz="2400" b="1" dirty="0">
                <a:latin typeface="Times New Roman" pitchFamily="18" charset="0"/>
                <a:cs typeface="Times New Roman" pitchFamily="18" charset="0"/>
              </a:rPr>
              <a:t>棒全长及液位高度</a:t>
            </a:r>
            <a:r>
              <a:rPr kumimoji="1" lang="en-US" altLang="zh-CN" sz="2400" b="1" dirty="0">
                <a:latin typeface="Times New Roman" pitchFamily="18" charset="0"/>
                <a:cs typeface="Times New Roman" pitchFamily="18" charset="0"/>
              </a:rPr>
              <a:t>(m)</a:t>
            </a:r>
            <a:r>
              <a:rPr kumimoji="1" lang="zh-CN" altLang="en-US" sz="2400" b="1" dirty="0">
                <a:latin typeface="Times New Roman" pitchFamily="18" charset="0"/>
                <a:cs typeface="Times New Roman" pitchFamily="18" charset="0"/>
              </a:rPr>
              <a:t>；</a:t>
            </a:r>
          </a:p>
          <a:p>
            <a:pPr marL="342900" indent="-342900">
              <a:spcBef>
                <a:spcPct val="20000"/>
              </a:spcBef>
            </a:pPr>
            <a:r>
              <a:rPr kumimoji="1" lang="en-US" altLang="zh-CN" sz="2400" b="1" dirty="0">
                <a:latin typeface="Times New Roman" pitchFamily="18" charset="0"/>
                <a:cs typeface="Times New Roman" pitchFamily="18" charset="0"/>
              </a:rPr>
              <a:t>                   </a:t>
            </a:r>
            <a:r>
              <a:rPr kumimoji="1" lang="el-GR" altLang="zh-CN" sz="2400" b="1" i="1" dirty="0" smtClean="0">
                <a:latin typeface="Times New Roman" pitchFamily="18" charset="0"/>
                <a:cs typeface="Times New Roman" pitchFamily="18" charset="0"/>
              </a:rPr>
              <a:t>ρ</a:t>
            </a:r>
            <a:r>
              <a:rPr kumimoji="1" lang="en-US" altLang="zh-CN" sz="2400" b="1" dirty="0" smtClean="0">
                <a:latin typeface="Times New Roman" pitchFamily="18" charset="0"/>
                <a:cs typeface="Times New Roman" pitchFamily="18" charset="0"/>
              </a:rPr>
              <a:t>—</a:t>
            </a:r>
            <a:r>
              <a:rPr kumimoji="1" lang="zh-CN" altLang="en-US" sz="2400" b="1" dirty="0" smtClean="0">
                <a:latin typeface="Times New Roman" pitchFamily="18" charset="0"/>
                <a:cs typeface="Times New Roman" pitchFamily="18" charset="0"/>
              </a:rPr>
              <a:t>电阻</a:t>
            </a:r>
            <a:r>
              <a:rPr kumimoji="1" lang="zh-CN" altLang="en-US" sz="2400" b="1" dirty="0">
                <a:latin typeface="Times New Roman" pitchFamily="18" charset="0"/>
                <a:cs typeface="Times New Roman" pitchFamily="18" charset="0"/>
              </a:rPr>
              <a:t>棒的电阻率</a:t>
            </a:r>
            <a:r>
              <a:rPr kumimoji="1" lang="en-US" altLang="zh-CN" sz="2400" b="1" dirty="0">
                <a:latin typeface="Times New Roman" pitchFamily="18" charset="0"/>
                <a:cs typeface="Times New Roman" pitchFamily="18" charset="0"/>
              </a:rPr>
              <a:t>(            )</a:t>
            </a:r>
            <a:r>
              <a:rPr kumimoji="1" lang="zh-CN" altLang="en-US" sz="2400" b="1" dirty="0">
                <a:latin typeface="Times New Roman" pitchFamily="18" charset="0"/>
                <a:cs typeface="Times New Roman" pitchFamily="18" charset="0"/>
              </a:rPr>
              <a:t>；</a:t>
            </a:r>
          </a:p>
          <a:p>
            <a:pPr marL="342900" indent="-342900">
              <a:spcBef>
                <a:spcPct val="20000"/>
              </a:spcBef>
            </a:pPr>
            <a:r>
              <a:rPr kumimoji="1" lang="en-US" altLang="zh-CN" sz="2400" b="1" dirty="0">
                <a:latin typeface="Times New Roman" pitchFamily="18" charset="0"/>
                <a:cs typeface="Times New Roman" pitchFamily="18" charset="0"/>
              </a:rPr>
              <a:t>                </a:t>
            </a:r>
            <a:r>
              <a:rPr kumimoji="1" lang="en-US" altLang="zh-CN" sz="2400" b="1" dirty="0" smtClean="0">
                <a:latin typeface="Times New Roman" pitchFamily="18" charset="0"/>
                <a:cs typeface="Times New Roman" pitchFamily="18" charset="0"/>
              </a:rPr>
              <a:t>   A—</a:t>
            </a:r>
            <a:r>
              <a:rPr kumimoji="1" lang="zh-CN" altLang="en-US" sz="2400" b="1" dirty="0" smtClean="0">
                <a:latin typeface="Times New Roman" pitchFamily="18" charset="0"/>
                <a:cs typeface="Times New Roman" pitchFamily="18" charset="0"/>
              </a:rPr>
              <a:t>电阻</a:t>
            </a:r>
            <a:r>
              <a:rPr kumimoji="1" lang="zh-CN" altLang="en-US" sz="2400" b="1" dirty="0">
                <a:latin typeface="Times New Roman" pitchFamily="18" charset="0"/>
                <a:cs typeface="Times New Roman" pitchFamily="18" charset="0"/>
              </a:rPr>
              <a:t>棒截面积</a:t>
            </a:r>
            <a:r>
              <a:rPr kumimoji="1" lang="en-US" altLang="zh-CN" sz="2400" b="1" dirty="0">
                <a:latin typeface="Times New Roman" pitchFamily="18" charset="0"/>
                <a:cs typeface="Times New Roman" pitchFamily="18" charset="0"/>
              </a:rPr>
              <a:t>(m2)</a:t>
            </a:r>
            <a:r>
              <a:rPr kumimoji="1" lang="zh-CN" altLang="en-US" sz="2400" b="1" dirty="0">
                <a:latin typeface="Times New Roman" pitchFamily="18" charset="0"/>
                <a:cs typeface="Times New Roman" pitchFamily="18" charset="0"/>
              </a:rPr>
              <a:t>。</a:t>
            </a:r>
          </a:p>
          <a:p>
            <a:pPr marL="342900" indent="-342900">
              <a:spcBef>
                <a:spcPct val="20000"/>
              </a:spcBef>
            </a:pPr>
            <a:r>
              <a:rPr kumimoji="1" lang="zh-CN" altLang="en-US" sz="2400" b="1" dirty="0">
                <a:latin typeface="Times New Roman" pitchFamily="18" charset="0"/>
                <a:cs typeface="Times New Roman" pitchFamily="18" charset="0"/>
              </a:rPr>
              <a:t>            </a:t>
            </a:r>
          </a:p>
        </p:txBody>
      </p:sp>
      <p:graphicFrame>
        <p:nvGraphicFramePr>
          <p:cNvPr id="261123" name="Object 3"/>
          <p:cNvGraphicFramePr>
            <a:graphicFrameLocks noChangeAspect="1"/>
          </p:cNvGraphicFramePr>
          <p:nvPr/>
        </p:nvGraphicFramePr>
        <p:xfrm>
          <a:off x="4714876" y="3500438"/>
          <a:ext cx="792163" cy="366712"/>
        </p:xfrm>
        <a:graphic>
          <a:graphicData uri="http://schemas.openxmlformats.org/presentationml/2006/ole">
            <mc:AlternateContent xmlns:mc="http://schemas.openxmlformats.org/markup-compatibility/2006">
              <mc:Choice xmlns:v="urn:schemas-microsoft-com:vml" Requires="v">
                <p:oleObj spid="_x0000_s69645" name="公式" r:id="rId3" imgW="393359" imgH="177646" progId="Equation.3">
                  <p:embed/>
                </p:oleObj>
              </mc:Choice>
              <mc:Fallback>
                <p:oleObj name="公式" r:id="rId3" imgW="393359" imgH="177646"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4876" y="3500438"/>
                        <a:ext cx="792163" cy="366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1125" name="Object 5"/>
          <p:cNvGraphicFramePr>
            <a:graphicFrameLocks noChangeAspect="1"/>
          </p:cNvGraphicFramePr>
          <p:nvPr/>
        </p:nvGraphicFramePr>
        <p:xfrm>
          <a:off x="1857356" y="2071678"/>
          <a:ext cx="5759450" cy="833438"/>
        </p:xfrm>
        <a:graphic>
          <a:graphicData uri="http://schemas.openxmlformats.org/presentationml/2006/ole">
            <mc:AlternateContent xmlns:mc="http://schemas.openxmlformats.org/markup-compatibility/2006">
              <mc:Choice xmlns:v="urn:schemas-microsoft-com:vml" Requires="v">
                <p:oleObj spid="_x0000_s69646" name="公式" r:id="rId5" imgW="2692400" imgH="393700" progId="Equation.3">
                  <p:embed/>
                </p:oleObj>
              </mc:Choice>
              <mc:Fallback>
                <p:oleObj name="公式" r:id="rId5" imgW="2692400" imgH="39370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7356" y="2071678"/>
                        <a:ext cx="5759450" cy="833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ChangeArrowheads="1"/>
          </p:cNvSpPr>
          <p:nvPr/>
        </p:nvSpPr>
        <p:spPr bwMode="auto">
          <a:xfrm>
            <a:off x="714348" y="-214338"/>
            <a:ext cx="7772400" cy="1143000"/>
          </a:xfrm>
          <a:prstGeom prst="rect">
            <a:avLst/>
          </a:prstGeom>
          <a:noFill/>
          <a:ln w="9525">
            <a:noFill/>
            <a:miter lim="800000"/>
            <a:headEnd/>
            <a:tailEnd/>
          </a:ln>
          <a:effectLst/>
        </p:spPr>
        <p:txBody>
          <a:bodyPr anchor="ctr"/>
          <a:lstStyle/>
          <a:p>
            <a:pPr algn="ctr"/>
            <a:r>
              <a:rPr kumimoji="1" lang="en-US" altLang="zh-CN" sz="2800" b="1" dirty="0">
                <a:latin typeface="宋体" pitchFamily="2" charset="-122"/>
              </a:rPr>
              <a:t>3.</a:t>
            </a:r>
            <a:r>
              <a:rPr kumimoji="1" lang="zh-CN" altLang="en-US" sz="2800" b="1" dirty="0">
                <a:latin typeface="宋体" pitchFamily="2" charset="-122"/>
              </a:rPr>
              <a:t>电感式液位计</a:t>
            </a:r>
          </a:p>
        </p:txBody>
      </p:sp>
      <p:sp>
        <p:nvSpPr>
          <p:cNvPr id="262147" name="Rectangle 3"/>
          <p:cNvSpPr>
            <a:spLocks noChangeArrowheads="1"/>
          </p:cNvSpPr>
          <p:nvPr/>
        </p:nvSpPr>
        <p:spPr bwMode="auto">
          <a:xfrm>
            <a:off x="642910" y="1571612"/>
            <a:ext cx="7772400" cy="4114800"/>
          </a:xfrm>
          <a:prstGeom prst="rect">
            <a:avLst/>
          </a:prstGeom>
          <a:noFill/>
          <a:ln w="9525">
            <a:noFill/>
            <a:miter lim="800000"/>
            <a:headEnd/>
            <a:tailEnd/>
          </a:ln>
          <a:effectLst/>
        </p:spPr>
        <p:txBody>
          <a:bodyPr/>
          <a:lstStyle/>
          <a:p>
            <a:pPr marL="342900" indent="-342900">
              <a:spcBef>
                <a:spcPct val="20000"/>
              </a:spcBef>
              <a:buClr>
                <a:srgbClr val="FF0000"/>
              </a:buClr>
              <a:buFont typeface="Wingdings" pitchFamily="2" charset="2"/>
              <a:buChar char="Ø"/>
            </a:pPr>
            <a:r>
              <a:rPr kumimoji="1" lang="zh-CN" altLang="en-US" sz="2400" b="1" dirty="0"/>
              <a:t>电感式液位计利用</a:t>
            </a:r>
            <a:r>
              <a:rPr kumimoji="1" lang="zh-CN" altLang="en-US" sz="2400" b="1" dirty="0">
                <a:solidFill>
                  <a:srgbClr val="FF0000"/>
                </a:solidFill>
              </a:rPr>
              <a:t>电磁感应现象，液位变化引起线圈电感变化</a:t>
            </a:r>
            <a:r>
              <a:rPr kumimoji="1" lang="zh-CN" altLang="en-US" sz="2400" b="1" dirty="0"/>
              <a:t>，感应电流也发生变化。</a:t>
            </a:r>
          </a:p>
          <a:p>
            <a:pPr marL="342900" indent="-342900">
              <a:spcBef>
                <a:spcPct val="20000"/>
              </a:spcBef>
              <a:buClr>
                <a:srgbClr val="FF0000"/>
              </a:buClr>
              <a:buFont typeface="Wingdings" pitchFamily="2" charset="2"/>
              <a:buChar char="Ø"/>
            </a:pPr>
            <a:r>
              <a:rPr kumimoji="1" lang="zh-CN" altLang="en-US" sz="2400" b="1" dirty="0"/>
              <a:t>电感式液位计既可进行连续测量，也可进行液位定点控制。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85860"/>
            <a:ext cx="4834880" cy="4840303"/>
          </a:xfrm>
        </p:spPr>
        <p:txBody>
          <a:bodyPr>
            <a:normAutofit fontScale="77500" lnSpcReduction="20000"/>
          </a:bodyPr>
          <a:lstStyle/>
          <a:p>
            <a:pPr algn="just">
              <a:lnSpc>
                <a:spcPct val="110000"/>
              </a:lnSpc>
            </a:pPr>
            <a:r>
              <a:rPr kumimoji="1" lang="zh-CN" altLang="en-US" b="1" dirty="0" smtClean="0"/>
              <a:t>传感器由</a:t>
            </a:r>
            <a:r>
              <a:rPr kumimoji="1" lang="zh-CN" altLang="en-US" b="1" dirty="0" smtClean="0">
                <a:solidFill>
                  <a:srgbClr val="FF0000"/>
                </a:solidFill>
              </a:rPr>
              <a:t>不导磁管子、导磁性浮子及线圈组成</a:t>
            </a:r>
            <a:r>
              <a:rPr kumimoji="1" lang="zh-CN" altLang="en-US" b="1" dirty="0" smtClean="0"/>
              <a:t>。管子与被测容器相连通，管子内的导磁性浮子浮在液面上；</a:t>
            </a:r>
            <a:endParaRPr kumimoji="1" lang="en-US" altLang="zh-CN" b="1" dirty="0" smtClean="0"/>
          </a:p>
          <a:p>
            <a:pPr algn="just">
              <a:lnSpc>
                <a:spcPct val="110000"/>
              </a:lnSpc>
            </a:pPr>
            <a:r>
              <a:rPr kumimoji="1" lang="zh-CN" altLang="en-US" b="1" dirty="0" smtClean="0"/>
              <a:t>当液面高度变化时，浮子随着移动。</a:t>
            </a:r>
          </a:p>
          <a:p>
            <a:pPr algn="just">
              <a:lnSpc>
                <a:spcPct val="110000"/>
              </a:lnSpc>
            </a:pPr>
            <a:r>
              <a:rPr kumimoji="1" lang="zh-CN" altLang="en-US" b="1" dirty="0" smtClean="0"/>
              <a:t>线圈固定在液位上下限控制点，当浮子随</a:t>
            </a:r>
            <a:r>
              <a:rPr kumimoji="1" lang="zh-CN" altLang="en-US" b="1" dirty="0" smtClean="0">
                <a:solidFill>
                  <a:srgbClr val="FF0000"/>
                </a:solidFill>
              </a:rPr>
              <a:t>液面移动到控制位置</a:t>
            </a:r>
            <a:r>
              <a:rPr kumimoji="1" lang="zh-CN" altLang="en-US" b="1" dirty="0" smtClean="0"/>
              <a:t>时，引起</a:t>
            </a:r>
            <a:r>
              <a:rPr kumimoji="1" lang="zh-CN" altLang="en-US" b="1" dirty="0" smtClean="0">
                <a:solidFill>
                  <a:srgbClr val="FF0000"/>
                </a:solidFill>
              </a:rPr>
              <a:t>线圈感应电势变化</a:t>
            </a:r>
            <a:r>
              <a:rPr kumimoji="1" lang="zh-CN" altLang="en-US" b="1" dirty="0" smtClean="0"/>
              <a:t>，以此信号控制继电器动作，可实现上、下液位的报警与控制。</a:t>
            </a:r>
          </a:p>
          <a:p>
            <a:pPr algn="just">
              <a:lnSpc>
                <a:spcPct val="110000"/>
              </a:lnSpc>
              <a:buNone/>
            </a:pPr>
            <a:r>
              <a:rPr kumimoji="1" lang="en-US" altLang="zh-CN" b="1" dirty="0" smtClean="0"/>
              <a:t>   1</a:t>
            </a:r>
            <a:r>
              <a:rPr kumimoji="1" lang="zh-CN" altLang="en-US" b="1" dirty="0" smtClean="0"/>
              <a:t>、</a:t>
            </a:r>
            <a:r>
              <a:rPr kumimoji="1" lang="en-US" altLang="zh-CN" b="1" dirty="0" smtClean="0"/>
              <a:t>3-</a:t>
            </a:r>
            <a:r>
              <a:rPr kumimoji="1" lang="zh-CN" altLang="en-US" b="1" dirty="0" smtClean="0"/>
              <a:t>上下限线圈；  </a:t>
            </a:r>
            <a:r>
              <a:rPr kumimoji="1" lang="en-US" altLang="zh-CN" b="1" dirty="0" smtClean="0"/>
              <a:t>2-</a:t>
            </a:r>
            <a:r>
              <a:rPr kumimoji="1" lang="zh-CN" altLang="en-US" b="1" dirty="0" smtClean="0"/>
              <a:t>浮子 </a:t>
            </a:r>
          </a:p>
          <a:p>
            <a:endParaRPr lang="zh-CN" altLang="en-US" dirty="0"/>
          </a:p>
        </p:txBody>
      </p:sp>
      <p:pic>
        <p:nvPicPr>
          <p:cNvPr id="4" name="Picture 3"/>
          <p:cNvPicPr>
            <a:picLocks noChangeAspect="1" noChangeArrowheads="1"/>
          </p:cNvPicPr>
          <p:nvPr/>
        </p:nvPicPr>
        <p:blipFill>
          <a:blip r:embed="rId2" cstate="print"/>
          <a:srcRect/>
          <a:stretch>
            <a:fillRect/>
          </a:stretch>
        </p:blipFill>
        <p:spPr bwMode="auto">
          <a:xfrm>
            <a:off x="5286380" y="1357298"/>
            <a:ext cx="2961306" cy="387351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arn(in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7570" name="Rectangle 2"/>
          <p:cNvSpPr>
            <a:spLocks noGrp="1" noChangeArrowheads="1"/>
          </p:cNvSpPr>
          <p:nvPr>
            <p:ph type="body" idx="1"/>
          </p:nvPr>
        </p:nvSpPr>
        <p:spPr>
          <a:xfrm>
            <a:off x="683568" y="548680"/>
            <a:ext cx="7921698" cy="5688013"/>
          </a:xfrm>
          <a:noFill/>
          <a:ln/>
        </p:spPr>
        <p:txBody>
          <a:bodyPr/>
          <a:lstStyle/>
          <a:p>
            <a:pPr algn="just">
              <a:lnSpc>
                <a:spcPct val="110000"/>
              </a:lnSpc>
              <a:spcBef>
                <a:spcPct val="0"/>
              </a:spcBef>
              <a:buFont typeface="Wingdings" pitchFamily="2" charset="2"/>
              <a:buNone/>
            </a:pPr>
            <a:r>
              <a:rPr lang="zh-CN" altLang="en-US" sz="2400" b="1">
                <a:latin typeface="Times New Roman" pitchFamily="18" charset="0"/>
              </a:rPr>
              <a:t>  </a:t>
            </a:r>
            <a:r>
              <a:rPr lang="zh-CN" altLang="en-US" sz="2400" b="1" smtClean="0">
                <a:latin typeface="Times New Roman" pitchFamily="18" charset="0"/>
              </a:rPr>
              <a:t>  </a:t>
            </a:r>
            <a:r>
              <a:rPr lang="en-US" altLang="zh-CN" sz="2800" b="1" smtClean="0">
                <a:latin typeface="Times New Roman" pitchFamily="18" charset="0"/>
              </a:rPr>
              <a:t>5.5 </a:t>
            </a:r>
            <a:r>
              <a:rPr lang="en-US" altLang="zh-CN" sz="2800" b="1" smtClean="0">
                <a:latin typeface="Times New Roman" pitchFamily="18" charset="0"/>
              </a:rPr>
              <a:t> </a:t>
            </a:r>
            <a:r>
              <a:rPr lang="zh-CN" altLang="en-US" sz="2800" b="1" dirty="0">
                <a:latin typeface="Times New Roman" pitchFamily="18" charset="0"/>
              </a:rPr>
              <a:t>超声波</a:t>
            </a:r>
            <a:r>
              <a:rPr lang="zh-CN" altLang="en-US" sz="2800" b="1" dirty="0" smtClean="0">
                <a:latin typeface="Times New Roman" pitchFamily="18" charset="0"/>
              </a:rPr>
              <a:t>物位测量仪表   </a:t>
            </a:r>
            <a:r>
              <a:rPr lang="en-US" altLang="zh-CN" sz="2800" b="1" dirty="0">
                <a:latin typeface="Times New Roman" pitchFamily="18" charset="0"/>
              </a:rPr>
              <a:t>ultrasonic level gauge </a:t>
            </a:r>
            <a:endParaRPr lang="zh-CN" altLang="en-US" sz="2800" b="1" dirty="0">
              <a:latin typeface="Times New Roman" pitchFamily="18" charset="0"/>
            </a:endParaRPr>
          </a:p>
          <a:p>
            <a:pPr algn="just">
              <a:lnSpc>
                <a:spcPct val="110000"/>
              </a:lnSpc>
              <a:spcBef>
                <a:spcPct val="0"/>
              </a:spcBef>
            </a:pPr>
            <a:endParaRPr lang="zh-CN" altLang="en-US" sz="2400" b="1" dirty="0">
              <a:latin typeface="Times New Roman" pitchFamily="18" charset="0"/>
            </a:endParaRPr>
          </a:p>
          <a:p>
            <a:pPr algn="just">
              <a:lnSpc>
                <a:spcPct val="110000"/>
              </a:lnSpc>
              <a:spcBef>
                <a:spcPct val="0"/>
              </a:spcBef>
            </a:pPr>
            <a:r>
              <a:rPr lang="zh-CN" altLang="en-US" sz="2400" b="1" dirty="0">
                <a:latin typeface="Times New Roman" pitchFamily="18" charset="0"/>
              </a:rPr>
              <a:t>超声波物位无可动部分，探头的压电晶片虽振动，但振幅很小，结构简单，寿命长。</a:t>
            </a:r>
          </a:p>
          <a:p>
            <a:pPr algn="just">
              <a:lnSpc>
                <a:spcPct val="110000"/>
              </a:lnSpc>
              <a:spcBef>
                <a:spcPct val="0"/>
              </a:spcBef>
            </a:pPr>
            <a:r>
              <a:rPr lang="zh-CN" altLang="en-US" sz="2400" b="1" dirty="0">
                <a:latin typeface="Times New Roman" pitchFamily="18" charset="0"/>
              </a:rPr>
              <a:t>仪表不受湿度、粘度的影响，并与介质的介电系数、电导率等无关。</a:t>
            </a:r>
          </a:p>
          <a:p>
            <a:pPr algn="just">
              <a:lnSpc>
                <a:spcPct val="110000"/>
              </a:lnSpc>
              <a:spcBef>
                <a:spcPct val="0"/>
              </a:spcBef>
            </a:pPr>
            <a:r>
              <a:rPr lang="zh-CN" altLang="en-US" sz="2400" b="1" dirty="0">
                <a:latin typeface="Times New Roman" pitchFamily="18" charset="0"/>
              </a:rPr>
              <a:t>可测范围广</a:t>
            </a:r>
          </a:p>
          <a:p>
            <a:pPr algn="just">
              <a:lnSpc>
                <a:spcPct val="110000"/>
              </a:lnSpc>
              <a:spcBef>
                <a:spcPct val="0"/>
              </a:spcBef>
            </a:pPr>
            <a:r>
              <a:rPr lang="zh-CN" altLang="en-US" sz="2400" b="1" dirty="0">
                <a:latin typeface="Times New Roman" pitchFamily="18" charset="0"/>
              </a:rPr>
              <a:t>非接触测量</a:t>
            </a:r>
          </a:p>
          <a:p>
            <a:pPr algn="just">
              <a:lnSpc>
                <a:spcPct val="110000"/>
              </a:lnSpc>
              <a:spcBef>
                <a:spcPct val="0"/>
              </a:spcBef>
            </a:pPr>
            <a:r>
              <a:rPr lang="zh-CN" altLang="en-US" sz="2400" b="1" dirty="0">
                <a:latin typeface="Times New Roman" pitchFamily="18" charset="0"/>
              </a:rPr>
              <a:t>不能承受高温，声速受介质的温度、压力的影响，</a:t>
            </a:r>
          </a:p>
          <a:p>
            <a:pPr algn="just">
              <a:lnSpc>
                <a:spcPct val="110000"/>
              </a:lnSpc>
              <a:spcBef>
                <a:spcPct val="0"/>
              </a:spcBef>
            </a:pPr>
            <a:r>
              <a:rPr lang="zh-CN" altLang="en-US" sz="2400" b="1" dirty="0">
                <a:latin typeface="Times New Roman" pitchFamily="18" charset="0"/>
              </a:rPr>
              <a:t>有些被测介质对声波吸收能力很强，</a:t>
            </a:r>
          </a:p>
          <a:p>
            <a:pPr algn="just">
              <a:lnSpc>
                <a:spcPct val="110000"/>
              </a:lnSpc>
              <a:spcBef>
                <a:spcPct val="0"/>
              </a:spcBef>
            </a:pPr>
            <a:r>
              <a:rPr lang="zh-CN" altLang="en-US" sz="2400" b="1" dirty="0">
                <a:latin typeface="Times New Roman" pitchFamily="18" charset="0"/>
              </a:rPr>
              <a:t>电路复杂，造价较高。</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ChangeArrowheads="1"/>
          </p:cNvSpPr>
          <p:nvPr/>
        </p:nvSpPr>
        <p:spPr bwMode="auto">
          <a:xfrm>
            <a:off x="917533" y="3687762"/>
            <a:ext cx="3028950" cy="579438"/>
          </a:xfrm>
          <a:prstGeom prst="rect">
            <a:avLst/>
          </a:prstGeom>
          <a:noFill/>
          <a:ln w="9525">
            <a:noFill/>
            <a:miter lim="800000"/>
            <a:headEnd/>
            <a:tailEnd/>
          </a:ln>
          <a:effectLst/>
        </p:spPr>
        <p:txBody>
          <a:bodyPr wrap="none">
            <a:spAutoFit/>
          </a:bodyPr>
          <a:lstStyle/>
          <a:p>
            <a:pPr>
              <a:spcBef>
                <a:spcPct val="20000"/>
              </a:spcBef>
            </a:pPr>
            <a:r>
              <a:rPr kumimoji="1" lang="zh-CN" altLang="en-US" sz="3200">
                <a:latin typeface="Verdana" pitchFamily="34" charset="0"/>
                <a:ea typeface="华文新魏" pitchFamily="2" charset="-122"/>
              </a:rPr>
              <a:t>激光物位测量仪</a:t>
            </a:r>
          </a:p>
        </p:txBody>
      </p:sp>
      <p:pic>
        <p:nvPicPr>
          <p:cNvPr id="139267" name="Picture 3" descr="20050908205050_nr"/>
          <p:cNvPicPr>
            <a:picLocks noChangeAspect="1" noChangeArrowheads="1"/>
          </p:cNvPicPr>
          <p:nvPr/>
        </p:nvPicPr>
        <p:blipFill>
          <a:blip r:embed="rId2" cstate="print"/>
          <a:srcRect/>
          <a:stretch>
            <a:fillRect/>
          </a:stretch>
        </p:blipFill>
        <p:spPr bwMode="auto">
          <a:xfrm>
            <a:off x="1743033" y="4257555"/>
            <a:ext cx="2203450" cy="2438400"/>
          </a:xfrm>
          <a:prstGeom prst="rect">
            <a:avLst/>
          </a:prstGeom>
          <a:noFill/>
        </p:spPr>
      </p:pic>
      <p:sp>
        <p:nvSpPr>
          <p:cNvPr id="139268" name="Rectangle 4"/>
          <p:cNvSpPr>
            <a:spLocks noChangeArrowheads="1"/>
          </p:cNvSpPr>
          <p:nvPr/>
        </p:nvSpPr>
        <p:spPr bwMode="auto">
          <a:xfrm>
            <a:off x="683568" y="144462"/>
            <a:ext cx="2622550" cy="579438"/>
          </a:xfrm>
          <a:prstGeom prst="rect">
            <a:avLst/>
          </a:prstGeom>
          <a:noFill/>
          <a:ln w="9525">
            <a:noFill/>
            <a:miter lim="800000"/>
            <a:headEnd/>
            <a:tailEnd/>
          </a:ln>
          <a:effectLst/>
        </p:spPr>
        <p:txBody>
          <a:bodyPr wrap="none">
            <a:spAutoFit/>
          </a:bodyPr>
          <a:lstStyle/>
          <a:p>
            <a:r>
              <a:rPr kumimoji="1" lang="zh-CN" altLang="en-US" sz="3200">
                <a:latin typeface="华文新魏" pitchFamily="2" charset="-122"/>
                <a:ea typeface="华文新魏" pitchFamily="2" charset="-122"/>
              </a:rPr>
              <a:t>电容式液位计</a:t>
            </a:r>
          </a:p>
        </p:txBody>
      </p:sp>
      <p:pic>
        <p:nvPicPr>
          <p:cNvPr id="139269" name="Picture 5" descr="电容式液位计"/>
          <p:cNvPicPr>
            <a:picLocks noChangeAspect="1" noChangeArrowheads="1"/>
          </p:cNvPicPr>
          <p:nvPr/>
        </p:nvPicPr>
        <p:blipFill>
          <a:blip r:embed="rId3" cstate="print"/>
          <a:srcRect/>
          <a:stretch>
            <a:fillRect/>
          </a:stretch>
        </p:blipFill>
        <p:spPr bwMode="auto">
          <a:xfrm>
            <a:off x="623243" y="990600"/>
            <a:ext cx="2743200" cy="2743200"/>
          </a:xfrm>
          <a:prstGeom prst="rect">
            <a:avLst/>
          </a:prstGeom>
          <a:noFill/>
        </p:spPr>
      </p:pic>
      <p:sp>
        <p:nvSpPr>
          <p:cNvPr id="139270" name="Rectangle 6"/>
          <p:cNvSpPr>
            <a:spLocks noChangeArrowheads="1"/>
          </p:cNvSpPr>
          <p:nvPr/>
        </p:nvSpPr>
        <p:spPr bwMode="auto">
          <a:xfrm>
            <a:off x="4419600" y="188173"/>
            <a:ext cx="2622550" cy="579438"/>
          </a:xfrm>
          <a:prstGeom prst="rect">
            <a:avLst/>
          </a:prstGeom>
          <a:noFill/>
          <a:ln w="9525">
            <a:noFill/>
            <a:miter lim="800000"/>
            <a:headEnd/>
            <a:tailEnd/>
          </a:ln>
          <a:effectLst/>
        </p:spPr>
        <p:txBody>
          <a:bodyPr wrap="none">
            <a:spAutoFit/>
          </a:bodyPr>
          <a:lstStyle/>
          <a:p>
            <a:pPr>
              <a:spcBef>
                <a:spcPct val="20000"/>
              </a:spcBef>
            </a:pPr>
            <a:r>
              <a:rPr kumimoji="1" lang="zh-CN" altLang="en-US" sz="3200">
                <a:latin typeface="华文新魏" pitchFamily="2" charset="-122"/>
                <a:ea typeface="华文新魏" pitchFamily="2" charset="-122"/>
              </a:rPr>
              <a:t>超声波液位计</a:t>
            </a:r>
          </a:p>
        </p:txBody>
      </p:sp>
      <p:pic>
        <p:nvPicPr>
          <p:cNvPr id="139271" name="Picture 7" descr="超声波液位计"/>
          <p:cNvPicPr>
            <a:picLocks noChangeAspect="1" noChangeArrowheads="1"/>
          </p:cNvPicPr>
          <p:nvPr/>
        </p:nvPicPr>
        <p:blipFill>
          <a:blip r:embed="rId4" cstate="print"/>
          <a:srcRect/>
          <a:stretch>
            <a:fillRect/>
          </a:stretch>
        </p:blipFill>
        <p:spPr bwMode="auto">
          <a:xfrm>
            <a:off x="4419600" y="990600"/>
            <a:ext cx="2286000" cy="2435225"/>
          </a:xfrm>
          <a:prstGeom prst="rect">
            <a:avLst/>
          </a:prstGeom>
          <a:noFill/>
        </p:spPr>
      </p:pic>
      <p:sp>
        <p:nvSpPr>
          <p:cNvPr id="139272" name="Rectangle 8"/>
          <p:cNvSpPr>
            <a:spLocks noChangeArrowheads="1"/>
          </p:cNvSpPr>
          <p:nvPr/>
        </p:nvSpPr>
        <p:spPr bwMode="auto">
          <a:xfrm>
            <a:off x="4962525" y="3609290"/>
            <a:ext cx="3028950" cy="579437"/>
          </a:xfrm>
          <a:prstGeom prst="rect">
            <a:avLst/>
          </a:prstGeom>
          <a:noFill/>
          <a:ln w="9525">
            <a:noFill/>
            <a:miter lim="800000"/>
            <a:headEnd/>
            <a:tailEnd/>
          </a:ln>
          <a:effectLst/>
        </p:spPr>
        <p:txBody>
          <a:bodyPr wrap="none">
            <a:spAutoFit/>
          </a:bodyPr>
          <a:lstStyle/>
          <a:p>
            <a:pPr>
              <a:spcBef>
                <a:spcPct val="20000"/>
              </a:spcBef>
            </a:pPr>
            <a:r>
              <a:rPr kumimoji="1" lang="zh-CN" altLang="en-US" sz="3200">
                <a:latin typeface="华文新魏" pitchFamily="2" charset="-122"/>
                <a:ea typeface="华文新魏" pitchFamily="2" charset="-122"/>
              </a:rPr>
              <a:t>微波雷达液位计</a:t>
            </a:r>
          </a:p>
        </p:txBody>
      </p:sp>
      <p:pic>
        <p:nvPicPr>
          <p:cNvPr id="139273" name="Picture 9" descr="雷达液位计"/>
          <p:cNvPicPr>
            <a:picLocks noChangeAspect="1" noChangeArrowheads="1"/>
          </p:cNvPicPr>
          <p:nvPr/>
        </p:nvPicPr>
        <p:blipFill>
          <a:blip r:embed="rId5" cstate="print"/>
          <a:srcRect/>
          <a:stretch>
            <a:fillRect/>
          </a:stretch>
        </p:blipFill>
        <p:spPr bwMode="auto">
          <a:xfrm>
            <a:off x="5448300" y="3977481"/>
            <a:ext cx="2514600" cy="2514600"/>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9618" name="Rectangle 2"/>
          <p:cNvSpPr>
            <a:spLocks noGrp="1" noChangeArrowheads="1"/>
          </p:cNvSpPr>
          <p:nvPr>
            <p:ph type="body" idx="1"/>
          </p:nvPr>
        </p:nvSpPr>
        <p:spPr>
          <a:xfrm>
            <a:off x="683568" y="1209700"/>
            <a:ext cx="7817522" cy="5791200"/>
          </a:xfrm>
          <a:noFill/>
          <a:ln/>
        </p:spPr>
        <p:txBody>
          <a:bodyPr>
            <a:normAutofit/>
          </a:bodyPr>
          <a:lstStyle/>
          <a:p>
            <a:pPr algn="just">
              <a:spcBef>
                <a:spcPct val="10000"/>
              </a:spcBef>
            </a:pPr>
            <a:r>
              <a:rPr lang="zh-CN" altLang="en-US" sz="2400" b="1" dirty="0">
                <a:latin typeface="宋体" pitchFamily="2" charset="-122"/>
              </a:rPr>
              <a:t>当声波从液体或固体传播到气体，或相反的情况下，由于</a:t>
            </a:r>
            <a:r>
              <a:rPr lang="zh-CN" altLang="en-US" sz="2400" b="1" dirty="0">
                <a:solidFill>
                  <a:srgbClr val="FF0000"/>
                </a:solidFill>
                <a:latin typeface="宋体" pitchFamily="2" charset="-122"/>
              </a:rPr>
              <a:t>两种介质的密度相差悬殊，声波几乎全部被反射</a:t>
            </a:r>
            <a:r>
              <a:rPr lang="zh-CN" altLang="en-US" sz="2400" b="1" dirty="0">
                <a:latin typeface="宋体" pitchFamily="2" charset="-122"/>
              </a:rPr>
              <a:t>。</a:t>
            </a:r>
          </a:p>
          <a:p>
            <a:pPr algn="just">
              <a:spcBef>
                <a:spcPct val="10000"/>
              </a:spcBef>
            </a:pPr>
            <a:r>
              <a:rPr lang="zh-CN" altLang="en-US" sz="2400" b="1" dirty="0">
                <a:latin typeface="宋体" pitchFamily="2" charset="-122"/>
              </a:rPr>
              <a:t>因此，当置于容器底部的探头向液面发射声脉冲波时，经过时间</a:t>
            </a:r>
            <a:r>
              <a:rPr lang="en-US" altLang="zh-CN" sz="2400" b="1" dirty="0">
                <a:latin typeface="宋体" pitchFamily="2" charset="-122"/>
              </a:rPr>
              <a:t>t</a:t>
            </a:r>
            <a:r>
              <a:rPr lang="zh-CN" altLang="en-US" sz="2400" b="1" dirty="0">
                <a:latin typeface="宋体" pitchFamily="2" charset="-122"/>
              </a:rPr>
              <a:t>，探头便可接收到从液面反射回来的回波声脉冲。若设探头到液面的距离为</a:t>
            </a:r>
            <a:r>
              <a:rPr lang="en-US" altLang="zh-CN" sz="2400" b="1" i="1" dirty="0">
                <a:latin typeface="Times New Roman" pitchFamily="18" charset="0"/>
              </a:rPr>
              <a:t>H</a:t>
            </a:r>
            <a:r>
              <a:rPr lang="en-US" altLang="zh-CN" sz="2400" b="1" dirty="0">
                <a:latin typeface="宋体" pitchFamily="2" charset="-122"/>
              </a:rPr>
              <a:t>，</a:t>
            </a:r>
            <a:r>
              <a:rPr lang="zh-CN" altLang="en-US" sz="2400" b="1" dirty="0">
                <a:latin typeface="宋体" pitchFamily="2" charset="-122"/>
              </a:rPr>
              <a:t>声波在液体中的传播速度为</a:t>
            </a:r>
            <a:r>
              <a:rPr lang="en-US" altLang="zh-CN" sz="2400" b="1" i="1" dirty="0">
                <a:latin typeface="宋体" pitchFamily="2" charset="-122"/>
              </a:rPr>
              <a:t>u</a:t>
            </a:r>
            <a:r>
              <a:rPr lang="en-US" altLang="zh-CN" sz="2400" b="1" dirty="0">
                <a:latin typeface="宋体" pitchFamily="2" charset="-122"/>
              </a:rPr>
              <a:t>，</a:t>
            </a:r>
            <a:r>
              <a:rPr lang="zh-CN" altLang="en-US" sz="2400" b="1" dirty="0">
                <a:latin typeface="宋体" pitchFamily="2" charset="-122"/>
              </a:rPr>
              <a:t>则有以下关系：</a:t>
            </a:r>
            <a:endParaRPr lang="zh-CN" altLang="en-US" sz="2400" b="1" dirty="0">
              <a:latin typeface="宋体" pitchFamily="2" charset="-122"/>
              <a:cs typeface="Times New Roman" pitchFamily="18" charset="0"/>
            </a:endParaRPr>
          </a:p>
          <a:p>
            <a:pPr algn="just">
              <a:spcBef>
                <a:spcPct val="10000"/>
              </a:spcBef>
              <a:buFont typeface="Wingdings" pitchFamily="2" charset="2"/>
              <a:buNone/>
            </a:pPr>
            <a:r>
              <a:rPr lang="zh-CN" altLang="en-US" sz="2400" b="1" dirty="0">
                <a:latin typeface="宋体" pitchFamily="2" charset="-122"/>
              </a:rPr>
              <a:t>             </a:t>
            </a:r>
            <a:endParaRPr lang="zh-CN" altLang="en-US" sz="2400" b="1" dirty="0">
              <a:latin typeface="宋体" pitchFamily="2" charset="-122"/>
              <a:cs typeface="Times New Roman" pitchFamily="18" charset="0"/>
            </a:endParaRPr>
          </a:p>
          <a:p>
            <a:pPr algn="just">
              <a:spcBef>
                <a:spcPct val="10000"/>
              </a:spcBef>
              <a:buFont typeface="Wingdings" pitchFamily="2" charset="2"/>
              <a:buNone/>
            </a:pPr>
            <a:r>
              <a:rPr lang="zh-CN" altLang="en-US" sz="2400" b="1" dirty="0">
                <a:latin typeface="宋体" pitchFamily="2" charset="-122"/>
              </a:rPr>
              <a:t>    </a:t>
            </a:r>
            <a:endParaRPr lang="zh-CN" altLang="en-US" sz="2400" b="1" dirty="0"/>
          </a:p>
        </p:txBody>
      </p:sp>
      <p:pic>
        <p:nvPicPr>
          <p:cNvPr id="239619" name="Picture 3"/>
          <p:cNvPicPr>
            <a:picLocks noChangeAspect="1" noChangeArrowheads="1"/>
          </p:cNvPicPr>
          <p:nvPr/>
        </p:nvPicPr>
        <p:blipFill>
          <a:blip r:embed="rId2" cstate="print"/>
          <a:srcRect/>
          <a:stretch>
            <a:fillRect/>
          </a:stretch>
        </p:blipFill>
        <p:spPr bwMode="auto">
          <a:xfrm>
            <a:off x="1679539" y="3785394"/>
            <a:ext cx="1584325" cy="1065212"/>
          </a:xfrm>
          <a:prstGeom prst="rect">
            <a:avLst/>
          </a:prstGeom>
          <a:noFill/>
        </p:spPr>
      </p:pic>
      <p:grpSp>
        <p:nvGrpSpPr>
          <p:cNvPr id="2" name="Group 4"/>
          <p:cNvGrpSpPr>
            <a:grpSpLocks/>
          </p:cNvGrpSpPr>
          <p:nvPr/>
        </p:nvGrpSpPr>
        <p:grpSpPr bwMode="auto">
          <a:xfrm>
            <a:off x="4499992" y="3501008"/>
            <a:ext cx="2519363" cy="2519363"/>
            <a:chOff x="2880" y="2523"/>
            <a:chExt cx="1587" cy="1587"/>
          </a:xfrm>
        </p:grpSpPr>
        <p:grpSp>
          <p:nvGrpSpPr>
            <p:cNvPr id="3" name="Group 5"/>
            <p:cNvGrpSpPr>
              <a:grpSpLocks/>
            </p:cNvGrpSpPr>
            <p:nvPr/>
          </p:nvGrpSpPr>
          <p:grpSpPr bwMode="auto">
            <a:xfrm>
              <a:off x="2880" y="2523"/>
              <a:ext cx="1587" cy="1587"/>
              <a:chOff x="975" y="1389"/>
              <a:chExt cx="1587" cy="1587"/>
            </a:xfrm>
          </p:grpSpPr>
          <p:sp>
            <p:nvSpPr>
              <p:cNvPr id="239622" name="Rectangle 6"/>
              <p:cNvSpPr>
                <a:spLocks noChangeArrowheads="1"/>
              </p:cNvSpPr>
              <p:nvPr/>
            </p:nvSpPr>
            <p:spPr bwMode="auto">
              <a:xfrm>
                <a:off x="975" y="1933"/>
                <a:ext cx="1587" cy="1043"/>
              </a:xfrm>
              <a:prstGeom prst="rect">
                <a:avLst/>
              </a:prstGeom>
              <a:solidFill>
                <a:srgbClr val="FFCCFF"/>
              </a:solidFill>
              <a:ln w="9525">
                <a:solidFill>
                  <a:schemeClr val="tx1"/>
                </a:solidFill>
                <a:miter lim="800000"/>
                <a:headEnd/>
                <a:tailEnd/>
              </a:ln>
              <a:effectLst/>
            </p:spPr>
            <p:txBody>
              <a:bodyPr wrap="none" anchor="ctr"/>
              <a:lstStyle/>
              <a:p>
                <a:endParaRPr lang="zh-CN" altLang="en-US"/>
              </a:p>
            </p:txBody>
          </p:sp>
          <p:sp>
            <p:nvSpPr>
              <p:cNvPr id="239623" name="Line 7"/>
              <p:cNvSpPr>
                <a:spLocks noChangeShapeType="1"/>
              </p:cNvSpPr>
              <p:nvPr/>
            </p:nvSpPr>
            <p:spPr bwMode="auto">
              <a:xfrm flipV="1">
                <a:off x="975" y="1389"/>
                <a:ext cx="0" cy="544"/>
              </a:xfrm>
              <a:prstGeom prst="line">
                <a:avLst/>
              </a:prstGeom>
              <a:noFill/>
              <a:ln w="9525">
                <a:solidFill>
                  <a:schemeClr val="tx1"/>
                </a:solidFill>
                <a:miter lim="800000"/>
                <a:headEnd/>
                <a:tailEnd/>
              </a:ln>
              <a:effectLst/>
            </p:spPr>
            <p:txBody>
              <a:bodyPr wrap="none"/>
              <a:lstStyle/>
              <a:p>
                <a:endParaRPr lang="zh-CN" altLang="en-US"/>
              </a:p>
            </p:txBody>
          </p:sp>
          <p:sp>
            <p:nvSpPr>
              <p:cNvPr id="239624" name="Line 8"/>
              <p:cNvSpPr>
                <a:spLocks noChangeShapeType="1"/>
              </p:cNvSpPr>
              <p:nvPr/>
            </p:nvSpPr>
            <p:spPr bwMode="auto">
              <a:xfrm flipV="1">
                <a:off x="2562" y="1389"/>
                <a:ext cx="0" cy="544"/>
              </a:xfrm>
              <a:prstGeom prst="line">
                <a:avLst/>
              </a:prstGeom>
              <a:noFill/>
              <a:ln w="9525">
                <a:solidFill>
                  <a:schemeClr val="tx1"/>
                </a:solidFill>
                <a:miter lim="800000"/>
                <a:headEnd/>
                <a:tailEnd/>
              </a:ln>
              <a:effectLst/>
            </p:spPr>
            <p:txBody>
              <a:bodyPr wrap="none"/>
              <a:lstStyle/>
              <a:p>
                <a:endParaRPr lang="zh-CN" altLang="en-US"/>
              </a:p>
            </p:txBody>
          </p:sp>
        </p:grpSp>
        <p:grpSp>
          <p:nvGrpSpPr>
            <p:cNvPr id="4" name="Group 9"/>
            <p:cNvGrpSpPr>
              <a:grpSpLocks/>
            </p:cNvGrpSpPr>
            <p:nvPr/>
          </p:nvGrpSpPr>
          <p:grpSpPr bwMode="auto">
            <a:xfrm>
              <a:off x="3424" y="3793"/>
              <a:ext cx="318" cy="273"/>
              <a:chOff x="1519" y="1207"/>
              <a:chExt cx="318" cy="273"/>
            </a:xfrm>
          </p:grpSpPr>
          <p:sp>
            <p:nvSpPr>
              <p:cNvPr id="239626" name="Rectangle 10"/>
              <p:cNvSpPr>
                <a:spLocks noChangeArrowheads="1"/>
              </p:cNvSpPr>
              <p:nvPr/>
            </p:nvSpPr>
            <p:spPr bwMode="auto">
              <a:xfrm>
                <a:off x="1519" y="1344"/>
                <a:ext cx="318" cy="136"/>
              </a:xfrm>
              <a:prstGeom prst="rect">
                <a:avLst/>
              </a:prstGeom>
              <a:solidFill>
                <a:srgbClr val="FFFFFF"/>
              </a:solidFill>
              <a:ln w="9525">
                <a:solidFill>
                  <a:schemeClr val="tx1"/>
                </a:solidFill>
                <a:miter lim="800000"/>
                <a:headEnd/>
                <a:tailEnd/>
              </a:ln>
              <a:effectLst/>
            </p:spPr>
            <p:txBody>
              <a:bodyPr wrap="none" anchor="ctr"/>
              <a:lstStyle/>
              <a:p>
                <a:endParaRPr lang="zh-CN" altLang="en-US"/>
              </a:p>
            </p:txBody>
          </p:sp>
          <p:sp>
            <p:nvSpPr>
              <p:cNvPr id="239627" name="Rectangle 11"/>
              <p:cNvSpPr>
                <a:spLocks noChangeArrowheads="1"/>
              </p:cNvSpPr>
              <p:nvPr/>
            </p:nvSpPr>
            <p:spPr bwMode="auto">
              <a:xfrm>
                <a:off x="1610" y="1207"/>
                <a:ext cx="136" cy="137"/>
              </a:xfrm>
              <a:prstGeom prst="rect">
                <a:avLst/>
              </a:prstGeom>
              <a:solidFill>
                <a:srgbClr val="FFFFFF"/>
              </a:solidFill>
              <a:ln w="9525">
                <a:solidFill>
                  <a:schemeClr val="tx1"/>
                </a:solidFill>
                <a:miter lim="800000"/>
                <a:headEnd/>
                <a:tailEnd/>
              </a:ln>
              <a:effectLst/>
            </p:spPr>
            <p:txBody>
              <a:bodyPr wrap="none" anchor="ctr"/>
              <a:lstStyle/>
              <a:p>
                <a:endParaRPr lang="zh-CN" altLang="en-US"/>
              </a:p>
            </p:txBody>
          </p:sp>
        </p:grpSp>
        <p:sp>
          <p:nvSpPr>
            <p:cNvPr id="239628" name="Line 12"/>
            <p:cNvSpPr>
              <a:spLocks noChangeShapeType="1"/>
            </p:cNvSpPr>
            <p:nvPr/>
          </p:nvSpPr>
          <p:spPr bwMode="auto">
            <a:xfrm>
              <a:off x="3696" y="3067"/>
              <a:ext cx="0" cy="816"/>
            </a:xfrm>
            <a:prstGeom prst="line">
              <a:avLst/>
            </a:prstGeom>
            <a:noFill/>
            <a:ln w="28575">
              <a:solidFill>
                <a:schemeClr val="tx1"/>
              </a:solidFill>
              <a:miter lim="800000"/>
              <a:headEnd/>
              <a:tailEnd type="stealth" w="lg" len="lg"/>
            </a:ln>
            <a:effectLst/>
          </p:spPr>
          <p:txBody>
            <a:bodyPr wrap="none"/>
            <a:lstStyle/>
            <a:p>
              <a:endParaRPr lang="zh-CN" altLang="en-US"/>
            </a:p>
          </p:txBody>
        </p:sp>
        <p:sp>
          <p:nvSpPr>
            <p:cNvPr id="239629" name="Line 13"/>
            <p:cNvSpPr>
              <a:spLocks noChangeShapeType="1"/>
            </p:cNvSpPr>
            <p:nvPr/>
          </p:nvSpPr>
          <p:spPr bwMode="auto">
            <a:xfrm flipV="1">
              <a:off x="3470" y="3067"/>
              <a:ext cx="0" cy="817"/>
            </a:xfrm>
            <a:prstGeom prst="line">
              <a:avLst/>
            </a:prstGeom>
            <a:noFill/>
            <a:ln w="28575">
              <a:solidFill>
                <a:schemeClr val="tx1"/>
              </a:solidFill>
              <a:miter lim="800000"/>
              <a:headEnd/>
              <a:tailEnd type="stealth" w="lg" len="lg"/>
            </a:ln>
            <a:effectLst/>
          </p:spPr>
          <p:txBody>
            <a:bodyPr wrap="none"/>
            <a:lstStyle/>
            <a:p>
              <a:endParaRPr lang="zh-CN" altLang="en-US"/>
            </a:p>
          </p:txBody>
        </p:sp>
      </p:grpSp>
      <p:sp>
        <p:nvSpPr>
          <p:cNvPr id="239630" name="AutoShape 14"/>
          <p:cNvSpPr>
            <a:spLocks noChangeArrowheads="1"/>
          </p:cNvSpPr>
          <p:nvPr/>
        </p:nvSpPr>
        <p:spPr bwMode="auto">
          <a:xfrm rot="10800000">
            <a:off x="4932363" y="4005263"/>
            <a:ext cx="288925" cy="287337"/>
          </a:xfrm>
          <a:prstGeom prst="triangle">
            <a:avLst>
              <a:gd name="adj" fmla="val 50000"/>
            </a:avLst>
          </a:prstGeom>
          <a:solidFill>
            <a:srgbClr val="FFFFFF"/>
          </a:solidFill>
          <a:ln w="9525">
            <a:solidFill>
              <a:schemeClr val="tx1"/>
            </a:solidFill>
            <a:miter lim="800000"/>
            <a:headEnd/>
            <a:tailEnd/>
          </a:ln>
          <a:effectLst/>
        </p:spPr>
        <p:txBody>
          <a:bodyPr wrap="none" anchor="ctr"/>
          <a:lstStyle/>
          <a:p>
            <a:endParaRPr lang="zh-CN" altLang="en-US"/>
          </a:p>
        </p:txBody>
      </p:sp>
      <p:sp>
        <p:nvSpPr>
          <p:cNvPr id="239631" name="Text Box 15"/>
          <p:cNvSpPr txBox="1">
            <a:spLocks noChangeArrowheads="1"/>
          </p:cNvSpPr>
          <p:nvPr/>
        </p:nvSpPr>
        <p:spPr bwMode="auto">
          <a:xfrm>
            <a:off x="5219700" y="3860800"/>
            <a:ext cx="503238" cy="457200"/>
          </a:xfrm>
          <a:prstGeom prst="rect">
            <a:avLst/>
          </a:prstGeom>
          <a:noFill/>
          <a:ln w="9525">
            <a:noFill/>
            <a:miter lim="800000"/>
            <a:headEnd/>
            <a:tailEnd/>
          </a:ln>
          <a:effectLst/>
        </p:spPr>
        <p:txBody>
          <a:bodyPr>
            <a:spAutoFit/>
          </a:bodyPr>
          <a:lstStyle/>
          <a:p>
            <a:pPr>
              <a:spcBef>
                <a:spcPct val="50000"/>
              </a:spcBef>
            </a:pPr>
            <a:r>
              <a:rPr lang="en-US" altLang="zh-CN" sz="2400" b="1" i="1"/>
              <a:t>P</a:t>
            </a:r>
            <a:r>
              <a:rPr lang="en-US" altLang="zh-CN" sz="2400" b="1" i="1" baseline="-25000"/>
              <a:t>a</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0658" name="Object 18"/>
          <p:cNvGraphicFramePr>
            <a:graphicFrameLocks noChangeAspect="1"/>
          </p:cNvGraphicFramePr>
          <p:nvPr/>
        </p:nvGraphicFramePr>
        <p:xfrm>
          <a:off x="4139953" y="1772816"/>
          <a:ext cx="3672408" cy="1115668"/>
        </p:xfrm>
        <a:graphic>
          <a:graphicData uri="http://schemas.openxmlformats.org/presentationml/2006/ole">
            <mc:AlternateContent xmlns:mc="http://schemas.openxmlformats.org/markup-compatibility/2006">
              <mc:Choice xmlns:v="urn:schemas-microsoft-com:vml" Requires="v">
                <p:oleObj spid="_x0000_s70663" name="Equation" r:id="rId3" imgW="1295280" imgH="393480" progId="Equation.DSMT4">
                  <p:embed/>
                </p:oleObj>
              </mc:Choice>
              <mc:Fallback>
                <p:oleObj name="Equation" r:id="rId3" imgW="1295280" imgH="39348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9953" y="1772816"/>
                        <a:ext cx="3672408" cy="1115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0" name="组合 19"/>
          <p:cNvGrpSpPr/>
          <p:nvPr/>
        </p:nvGrpSpPr>
        <p:grpSpPr>
          <a:xfrm>
            <a:off x="827162" y="1341438"/>
            <a:ext cx="2952750" cy="3382962"/>
            <a:chOff x="611188" y="1341438"/>
            <a:chExt cx="2952750" cy="3382962"/>
          </a:xfrm>
        </p:grpSpPr>
        <p:grpSp>
          <p:nvGrpSpPr>
            <p:cNvPr id="2" name="Group 2"/>
            <p:cNvGrpSpPr>
              <a:grpSpLocks/>
            </p:cNvGrpSpPr>
            <p:nvPr/>
          </p:nvGrpSpPr>
          <p:grpSpPr bwMode="auto">
            <a:xfrm>
              <a:off x="971550" y="1341438"/>
              <a:ext cx="2519363" cy="3382962"/>
              <a:chOff x="566" y="845"/>
              <a:chExt cx="1587" cy="2131"/>
            </a:xfrm>
          </p:grpSpPr>
          <p:grpSp>
            <p:nvGrpSpPr>
              <p:cNvPr id="3" name="Group 3"/>
              <p:cNvGrpSpPr>
                <a:grpSpLocks/>
              </p:cNvGrpSpPr>
              <p:nvPr/>
            </p:nvGrpSpPr>
            <p:grpSpPr bwMode="auto">
              <a:xfrm>
                <a:off x="566" y="1389"/>
                <a:ext cx="1587" cy="1587"/>
                <a:chOff x="975" y="1389"/>
                <a:chExt cx="1587" cy="1587"/>
              </a:xfrm>
            </p:grpSpPr>
            <p:sp>
              <p:nvSpPr>
                <p:cNvPr id="240644" name="Rectangle 4"/>
                <p:cNvSpPr>
                  <a:spLocks noChangeArrowheads="1"/>
                </p:cNvSpPr>
                <p:nvPr/>
              </p:nvSpPr>
              <p:spPr bwMode="auto">
                <a:xfrm>
                  <a:off x="975" y="1933"/>
                  <a:ext cx="1587" cy="1043"/>
                </a:xfrm>
                <a:prstGeom prst="rect">
                  <a:avLst/>
                </a:prstGeom>
                <a:solidFill>
                  <a:srgbClr val="CCFFFF"/>
                </a:solidFill>
                <a:ln w="9525">
                  <a:solidFill>
                    <a:schemeClr val="tx1"/>
                  </a:solidFill>
                  <a:miter lim="800000"/>
                  <a:headEnd/>
                  <a:tailEnd/>
                </a:ln>
                <a:effectLst/>
              </p:spPr>
              <p:txBody>
                <a:bodyPr wrap="none" anchor="ctr"/>
                <a:lstStyle/>
                <a:p>
                  <a:endParaRPr lang="zh-CN" altLang="en-US"/>
                </a:p>
              </p:txBody>
            </p:sp>
            <p:sp>
              <p:nvSpPr>
                <p:cNvPr id="240645" name="Line 5"/>
                <p:cNvSpPr>
                  <a:spLocks noChangeShapeType="1"/>
                </p:cNvSpPr>
                <p:nvPr/>
              </p:nvSpPr>
              <p:spPr bwMode="auto">
                <a:xfrm flipV="1">
                  <a:off x="975" y="1389"/>
                  <a:ext cx="0" cy="544"/>
                </a:xfrm>
                <a:prstGeom prst="line">
                  <a:avLst/>
                </a:prstGeom>
                <a:noFill/>
                <a:ln w="9525">
                  <a:solidFill>
                    <a:schemeClr val="tx1"/>
                  </a:solidFill>
                  <a:miter lim="800000"/>
                  <a:headEnd/>
                  <a:tailEnd/>
                </a:ln>
                <a:effectLst/>
              </p:spPr>
              <p:txBody>
                <a:bodyPr wrap="none"/>
                <a:lstStyle/>
                <a:p>
                  <a:endParaRPr lang="zh-CN" altLang="en-US"/>
                </a:p>
              </p:txBody>
            </p:sp>
            <p:sp>
              <p:nvSpPr>
                <p:cNvPr id="240646" name="Line 6"/>
                <p:cNvSpPr>
                  <a:spLocks noChangeShapeType="1"/>
                </p:cNvSpPr>
                <p:nvPr/>
              </p:nvSpPr>
              <p:spPr bwMode="auto">
                <a:xfrm flipV="1">
                  <a:off x="2562" y="1389"/>
                  <a:ext cx="0" cy="544"/>
                </a:xfrm>
                <a:prstGeom prst="line">
                  <a:avLst/>
                </a:prstGeom>
                <a:noFill/>
                <a:ln w="9525">
                  <a:solidFill>
                    <a:schemeClr val="tx1"/>
                  </a:solidFill>
                  <a:miter lim="800000"/>
                  <a:headEnd/>
                  <a:tailEnd/>
                </a:ln>
                <a:effectLst/>
              </p:spPr>
              <p:txBody>
                <a:bodyPr wrap="none"/>
                <a:lstStyle/>
                <a:p>
                  <a:endParaRPr lang="zh-CN" altLang="en-US"/>
                </a:p>
              </p:txBody>
            </p:sp>
          </p:grpSp>
          <p:grpSp>
            <p:nvGrpSpPr>
              <p:cNvPr id="4" name="Group 7"/>
              <p:cNvGrpSpPr>
                <a:grpSpLocks/>
              </p:cNvGrpSpPr>
              <p:nvPr/>
            </p:nvGrpSpPr>
            <p:grpSpPr bwMode="auto">
              <a:xfrm>
                <a:off x="1110" y="845"/>
                <a:ext cx="318" cy="273"/>
                <a:chOff x="1519" y="1207"/>
                <a:chExt cx="318" cy="273"/>
              </a:xfrm>
            </p:grpSpPr>
            <p:sp>
              <p:nvSpPr>
                <p:cNvPr id="240648" name="Rectangle 8"/>
                <p:cNvSpPr>
                  <a:spLocks noChangeArrowheads="1"/>
                </p:cNvSpPr>
                <p:nvPr/>
              </p:nvSpPr>
              <p:spPr bwMode="auto">
                <a:xfrm>
                  <a:off x="1519" y="1344"/>
                  <a:ext cx="318" cy="136"/>
                </a:xfrm>
                <a:prstGeom prst="rect">
                  <a:avLst/>
                </a:prstGeom>
                <a:solidFill>
                  <a:srgbClr val="CCFFFF"/>
                </a:solidFill>
                <a:ln w="9525">
                  <a:solidFill>
                    <a:schemeClr val="tx1"/>
                  </a:solidFill>
                  <a:miter lim="800000"/>
                  <a:headEnd/>
                  <a:tailEnd/>
                </a:ln>
                <a:effectLst/>
              </p:spPr>
              <p:txBody>
                <a:bodyPr wrap="none" anchor="ctr"/>
                <a:lstStyle/>
                <a:p>
                  <a:endParaRPr lang="zh-CN" altLang="en-US"/>
                </a:p>
              </p:txBody>
            </p:sp>
            <p:sp>
              <p:nvSpPr>
                <p:cNvPr id="240649" name="Rectangle 9"/>
                <p:cNvSpPr>
                  <a:spLocks noChangeArrowheads="1"/>
                </p:cNvSpPr>
                <p:nvPr/>
              </p:nvSpPr>
              <p:spPr bwMode="auto">
                <a:xfrm>
                  <a:off x="1610" y="1207"/>
                  <a:ext cx="136" cy="137"/>
                </a:xfrm>
                <a:prstGeom prst="rect">
                  <a:avLst/>
                </a:prstGeom>
                <a:solidFill>
                  <a:srgbClr val="CCFFFF"/>
                </a:solidFill>
                <a:ln w="9525">
                  <a:solidFill>
                    <a:schemeClr val="tx1"/>
                  </a:solidFill>
                  <a:miter lim="800000"/>
                  <a:headEnd/>
                  <a:tailEnd/>
                </a:ln>
                <a:effectLst/>
              </p:spPr>
              <p:txBody>
                <a:bodyPr wrap="none" anchor="ctr"/>
                <a:lstStyle/>
                <a:p>
                  <a:endParaRPr lang="zh-CN" altLang="en-US"/>
                </a:p>
              </p:txBody>
            </p:sp>
          </p:grpSp>
          <p:sp>
            <p:nvSpPr>
              <p:cNvPr id="240650" name="Line 10"/>
              <p:cNvSpPr>
                <a:spLocks noChangeShapeType="1"/>
              </p:cNvSpPr>
              <p:nvPr/>
            </p:nvSpPr>
            <p:spPr bwMode="auto">
              <a:xfrm>
                <a:off x="1156" y="1117"/>
                <a:ext cx="0" cy="816"/>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240651" name="Line 11"/>
              <p:cNvSpPr>
                <a:spLocks noChangeShapeType="1"/>
              </p:cNvSpPr>
              <p:nvPr/>
            </p:nvSpPr>
            <p:spPr bwMode="auto">
              <a:xfrm flipV="1">
                <a:off x="1337" y="1117"/>
                <a:ext cx="0" cy="817"/>
              </a:xfrm>
              <a:prstGeom prst="line">
                <a:avLst/>
              </a:prstGeom>
              <a:noFill/>
              <a:ln w="9525">
                <a:solidFill>
                  <a:schemeClr val="tx1"/>
                </a:solidFill>
                <a:miter lim="800000"/>
                <a:headEnd/>
                <a:tailEnd type="triangle" w="med" len="med"/>
              </a:ln>
              <a:effectLst/>
            </p:spPr>
            <p:txBody>
              <a:bodyPr wrap="none"/>
              <a:lstStyle/>
              <a:p>
                <a:endParaRPr lang="zh-CN" altLang="en-US"/>
              </a:p>
            </p:txBody>
          </p:sp>
        </p:grpSp>
        <p:sp>
          <p:nvSpPr>
            <p:cNvPr id="240652" name="Line 12"/>
            <p:cNvSpPr>
              <a:spLocks noChangeShapeType="1"/>
            </p:cNvSpPr>
            <p:nvPr/>
          </p:nvSpPr>
          <p:spPr bwMode="auto">
            <a:xfrm>
              <a:off x="611188" y="1773238"/>
              <a:ext cx="2952750" cy="0"/>
            </a:xfrm>
            <a:prstGeom prst="line">
              <a:avLst/>
            </a:prstGeom>
            <a:noFill/>
            <a:ln w="9525">
              <a:solidFill>
                <a:schemeClr val="tx1"/>
              </a:solidFill>
              <a:miter lim="800000"/>
              <a:headEnd/>
              <a:tailEnd/>
            </a:ln>
            <a:effectLst/>
          </p:spPr>
          <p:txBody>
            <a:bodyPr wrap="none"/>
            <a:lstStyle/>
            <a:p>
              <a:endParaRPr lang="zh-CN" altLang="en-US"/>
            </a:p>
          </p:txBody>
        </p:sp>
        <p:sp>
          <p:nvSpPr>
            <p:cNvPr id="240653" name="Line 13"/>
            <p:cNvSpPr>
              <a:spLocks noChangeShapeType="1"/>
            </p:cNvSpPr>
            <p:nvPr/>
          </p:nvSpPr>
          <p:spPr bwMode="auto">
            <a:xfrm>
              <a:off x="2698750" y="1773238"/>
              <a:ext cx="0" cy="1295400"/>
            </a:xfrm>
            <a:prstGeom prst="line">
              <a:avLst/>
            </a:prstGeom>
            <a:noFill/>
            <a:ln w="9525">
              <a:solidFill>
                <a:schemeClr val="tx1"/>
              </a:solidFill>
              <a:miter lim="800000"/>
              <a:headEnd type="triangle" w="med" len="med"/>
              <a:tailEnd type="triangle" w="med" len="med"/>
            </a:ln>
            <a:effectLst/>
          </p:spPr>
          <p:txBody>
            <a:bodyPr wrap="none"/>
            <a:lstStyle/>
            <a:p>
              <a:endParaRPr lang="zh-CN" altLang="en-US"/>
            </a:p>
          </p:txBody>
        </p:sp>
        <p:sp>
          <p:nvSpPr>
            <p:cNvPr id="240654" name="Line 14"/>
            <p:cNvSpPr>
              <a:spLocks noChangeShapeType="1"/>
            </p:cNvSpPr>
            <p:nvPr/>
          </p:nvSpPr>
          <p:spPr bwMode="auto">
            <a:xfrm>
              <a:off x="1331913" y="1773238"/>
              <a:ext cx="0" cy="2951162"/>
            </a:xfrm>
            <a:prstGeom prst="line">
              <a:avLst/>
            </a:prstGeom>
            <a:noFill/>
            <a:ln w="9525">
              <a:solidFill>
                <a:schemeClr val="tx1"/>
              </a:solidFill>
              <a:miter lim="800000"/>
              <a:headEnd type="triangle" w="med" len="med"/>
              <a:tailEnd type="triangle" w="med" len="med"/>
            </a:ln>
            <a:effectLst/>
          </p:spPr>
          <p:txBody>
            <a:bodyPr wrap="none"/>
            <a:lstStyle/>
            <a:p>
              <a:endParaRPr lang="zh-CN" altLang="en-US"/>
            </a:p>
          </p:txBody>
        </p:sp>
        <p:sp>
          <p:nvSpPr>
            <p:cNvPr id="240655" name="Text Box 15"/>
            <p:cNvSpPr txBox="1">
              <a:spLocks noChangeArrowheads="1"/>
            </p:cNvSpPr>
            <p:nvPr/>
          </p:nvSpPr>
          <p:spPr bwMode="auto">
            <a:xfrm>
              <a:off x="1331913" y="2205038"/>
              <a:ext cx="503237" cy="579437"/>
            </a:xfrm>
            <a:prstGeom prst="rect">
              <a:avLst/>
            </a:prstGeom>
            <a:noFill/>
            <a:ln w="9525">
              <a:noFill/>
              <a:miter lim="800000"/>
              <a:headEnd/>
              <a:tailEnd/>
            </a:ln>
            <a:effectLst/>
          </p:spPr>
          <p:txBody>
            <a:bodyPr>
              <a:spAutoFit/>
            </a:bodyPr>
            <a:lstStyle/>
            <a:p>
              <a:pPr>
                <a:spcBef>
                  <a:spcPct val="50000"/>
                </a:spcBef>
              </a:pPr>
              <a:r>
                <a:rPr kumimoji="1" lang="en-US" altLang="zh-CN" sz="3200" b="1">
                  <a:latin typeface="Tahoma" pitchFamily="34" charset="0"/>
                </a:rPr>
                <a:t>H</a:t>
              </a:r>
            </a:p>
          </p:txBody>
        </p:sp>
        <p:sp>
          <p:nvSpPr>
            <p:cNvPr id="240656" name="Text Box 16"/>
            <p:cNvSpPr txBox="1">
              <a:spLocks noChangeArrowheads="1"/>
            </p:cNvSpPr>
            <p:nvPr/>
          </p:nvSpPr>
          <p:spPr bwMode="auto">
            <a:xfrm>
              <a:off x="2698750" y="2205038"/>
              <a:ext cx="647700" cy="579437"/>
            </a:xfrm>
            <a:prstGeom prst="rect">
              <a:avLst/>
            </a:prstGeom>
            <a:noFill/>
            <a:ln w="9525">
              <a:noFill/>
              <a:miter lim="800000"/>
              <a:headEnd/>
              <a:tailEnd/>
            </a:ln>
            <a:effectLst/>
          </p:spPr>
          <p:txBody>
            <a:bodyPr>
              <a:spAutoFit/>
            </a:bodyPr>
            <a:lstStyle/>
            <a:p>
              <a:pPr>
                <a:spcBef>
                  <a:spcPct val="50000"/>
                </a:spcBef>
              </a:pPr>
              <a:r>
                <a:rPr kumimoji="1" lang="en-US" altLang="zh-CN" sz="3200" b="1">
                  <a:latin typeface="Tahoma" pitchFamily="34" charset="0"/>
                </a:rPr>
                <a:t>L</a:t>
              </a:r>
            </a:p>
          </p:txBody>
        </p:sp>
        <p:sp>
          <p:nvSpPr>
            <p:cNvPr id="240657" name="Text Box 17"/>
            <p:cNvSpPr txBox="1">
              <a:spLocks noChangeArrowheads="1"/>
            </p:cNvSpPr>
            <p:nvPr/>
          </p:nvSpPr>
          <p:spPr bwMode="auto">
            <a:xfrm>
              <a:off x="2914650" y="3573463"/>
              <a:ext cx="503238" cy="579437"/>
            </a:xfrm>
            <a:prstGeom prst="rect">
              <a:avLst/>
            </a:prstGeom>
            <a:noFill/>
            <a:ln w="9525">
              <a:noFill/>
              <a:miter lim="800000"/>
              <a:headEnd/>
              <a:tailEnd/>
            </a:ln>
            <a:effectLst/>
          </p:spPr>
          <p:txBody>
            <a:bodyPr>
              <a:spAutoFit/>
            </a:bodyPr>
            <a:lstStyle/>
            <a:p>
              <a:pPr>
                <a:spcBef>
                  <a:spcPct val="50000"/>
                </a:spcBef>
              </a:pPr>
              <a:r>
                <a:rPr kumimoji="1" lang="en-US" altLang="zh-CN" sz="3200" b="1">
                  <a:latin typeface="Tahoma" pitchFamily="34" charset="0"/>
                </a:rPr>
                <a:t>h</a:t>
              </a:r>
            </a:p>
          </p:txBody>
        </p:sp>
        <p:sp>
          <p:nvSpPr>
            <p:cNvPr id="240659" name="Line 19"/>
            <p:cNvSpPr>
              <a:spLocks noChangeShapeType="1"/>
            </p:cNvSpPr>
            <p:nvPr/>
          </p:nvSpPr>
          <p:spPr bwMode="auto">
            <a:xfrm>
              <a:off x="2700338" y="3068638"/>
              <a:ext cx="0" cy="1655762"/>
            </a:xfrm>
            <a:prstGeom prst="line">
              <a:avLst/>
            </a:prstGeom>
            <a:noFill/>
            <a:ln w="9525">
              <a:solidFill>
                <a:schemeClr val="tx1"/>
              </a:solidFill>
              <a:miter lim="800000"/>
              <a:headEnd type="triangle" w="med" len="med"/>
              <a:tailEnd type="triangle" w="med" len="med"/>
            </a:ln>
            <a:effectLst/>
          </p:spPr>
          <p:txBody>
            <a:bodyPr wrap="none"/>
            <a:lstStyle/>
            <a:p>
              <a:endParaRPr lang="zh-CN" altLang="en-US"/>
            </a:p>
          </p:txBody>
        </p:sp>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64" name="Picture 4"/>
          <p:cNvPicPr>
            <a:picLocks noChangeAspect="1" noChangeArrowheads="1"/>
          </p:cNvPicPr>
          <p:nvPr/>
        </p:nvPicPr>
        <p:blipFill>
          <a:blip r:embed="rId2" cstate="print"/>
          <a:srcRect/>
          <a:stretch>
            <a:fillRect/>
          </a:stretch>
        </p:blipFill>
        <p:spPr bwMode="auto">
          <a:xfrm>
            <a:off x="250825" y="2924175"/>
            <a:ext cx="8424863" cy="2887663"/>
          </a:xfrm>
          <a:prstGeom prst="rect">
            <a:avLst/>
          </a:prstGeom>
          <a:noFill/>
          <a:ln w="9525">
            <a:noFill/>
            <a:miter lim="800000"/>
            <a:headEnd/>
            <a:tailEnd/>
          </a:ln>
        </p:spPr>
      </p:pic>
      <p:sp>
        <p:nvSpPr>
          <p:cNvPr id="245765" name="Text Box 5"/>
          <p:cNvSpPr txBox="1">
            <a:spLocks noChangeArrowheads="1"/>
          </p:cNvSpPr>
          <p:nvPr/>
        </p:nvSpPr>
        <p:spPr bwMode="auto">
          <a:xfrm>
            <a:off x="539552" y="1125538"/>
            <a:ext cx="7992888" cy="3748719"/>
          </a:xfrm>
          <a:prstGeom prst="rect">
            <a:avLst/>
          </a:prstGeom>
          <a:noFill/>
          <a:ln w="9525">
            <a:noFill/>
            <a:miter lim="800000"/>
            <a:headEnd/>
            <a:tailEnd/>
          </a:ln>
          <a:effectLst/>
        </p:spPr>
        <p:txBody>
          <a:bodyPr wrap="square">
            <a:spAutoFit/>
          </a:bodyPr>
          <a:lstStyle/>
          <a:p>
            <a:r>
              <a:rPr kumimoji="1" lang="zh-CN" altLang="en-US" sz="2400" b="1" dirty="0">
                <a:latin typeface="Times New Roman" pitchFamily="18" charset="0"/>
                <a:cs typeface="Times New Roman" pitchFamily="18" charset="0"/>
              </a:rPr>
              <a:t>超声波液位计按传声介质不同，可分为</a:t>
            </a:r>
            <a:r>
              <a:rPr kumimoji="1" lang="zh-CN" altLang="en-US" sz="2400" b="1" dirty="0">
                <a:solidFill>
                  <a:srgbClr val="FF0000"/>
                </a:solidFill>
                <a:latin typeface="Times New Roman" pitchFamily="18" charset="0"/>
                <a:cs typeface="Times New Roman" pitchFamily="18" charset="0"/>
              </a:rPr>
              <a:t>气介式、液介式和固介式三种；按探头的工作方式可分为自发自收的单探头方式和收发分开的双探头方式</a:t>
            </a:r>
            <a:r>
              <a:rPr kumimoji="1" lang="zh-CN" altLang="en-US" sz="2400" b="1" dirty="0">
                <a:latin typeface="Times New Roman" pitchFamily="18" charset="0"/>
                <a:cs typeface="Times New Roman" pitchFamily="18" charset="0"/>
              </a:rPr>
              <a:t>。相互组合可以得到六种液位计的方案。</a:t>
            </a:r>
            <a:r>
              <a:rPr lang="zh-CN" altLang="en-US" sz="2400" b="1" dirty="0">
                <a:latin typeface="Times New Roman" pitchFamily="18" charset="0"/>
                <a:cs typeface="Times New Roman" pitchFamily="18" charset="0"/>
              </a:rPr>
              <a:t>超声波物位计工作频率：气介式（几</a:t>
            </a:r>
            <a:r>
              <a:rPr lang="en-US" altLang="zh-CN" sz="2400" b="1" dirty="0">
                <a:latin typeface="Times New Roman" pitchFamily="18" charset="0"/>
                <a:cs typeface="Times New Roman" pitchFamily="18" charset="0"/>
              </a:rPr>
              <a:t>K</a:t>
            </a:r>
            <a:r>
              <a:rPr lang="zh-CN" altLang="en-US" sz="2400" b="1" dirty="0">
                <a:latin typeface="Times New Roman" pitchFamily="18" charset="0"/>
                <a:cs typeface="Times New Roman" pitchFamily="18" charset="0"/>
              </a:rPr>
              <a:t>～几十</a:t>
            </a:r>
            <a:r>
              <a:rPr lang="en-US" altLang="zh-CN" sz="2400" b="1" dirty="0">
                <a:latin typeface="Times New Roman" pitchFamily="18" charset="0"/>
                <a:cs typeface="Times New Roman" pitchFamily="18" charset="0"/>
              </a:rPr>
              <a:t>K)</a:t>
            </a:r>
            <a:r>
              <a:rPr lang="zh-CN" altLang="en-US" sz="2400" b="1" dirty="0">
                <a:latin typeface="Times New Roman" pitchFamily="18" charset="0"/>
                <a:cs typeface="Times New Roman" pitchFamily="18" charset="0"/>
              </a:rPr>
              <a:t>、液介式</a:t>
            </a:r>
            <a:r>
              <a:rPr lang="en-US" altLang="zh-CN" sz="2400" b="1" dirty="0">
                <a:latin typeface="Times New Roman" pitchFamily="18" charset="0"/>
                <a:cs typeface="Times New Roman" pitchFamily="18" charset="0"/>
              </a:rPr>
              <a:t>(100</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200K</a:t>
            </a:r>
            <a:r>
              <a:rPr lang="zh-CN" altLang="en-US" sz="2400" b="1" dirty="0">
                <a:latin typeface="Times New Roman" pitchFamily="18" charset="0"/>
                <a:cs typeface="Times New Roman" pitchFamily="18" charset="0"/>
              </a:rPr>
              <a:t>）、固介式三种（数十</a:t>
            </a:r>
            <a:r>
              <a:rPr lang="en-US" altLang="zh-CN" sz="2400" b="1" dirty="0">
                <a:latin typeface="Times New Roman" pitchFamily="18" charset="0"/>
                <a:cs typeface="Times New Roman" pitchFamily="18" charset="0"/>
              </a:rPr>
              <a:t>K</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300K</a:t>
            </a:r>
            <a:r>
              <a:rPr lang="zh-CN" altLang="en-US" sz="2400" b="1" dirty="0">
                <a:latin typeface="Times New Roman" pitchFamily="18" charset="0"/>
                <a:cs typeface="Times New Roman" pitchFamily="18" charset="0"/>
              </a:rPr>
              <a:t>）。</a:t>
            </a:r>
          </a:p>
          <a:p>
            <a:endParaRPr lang="zh-CN" altLang="en-US" sz="2400" b="1" dirty="0">
              <a:latin typeface="Times New Roman" pitchFamily="18" charset="0"/>
              <a:cs typeface="Times New Roman" pitchFamily="18" charset="0"/>
            </a:endParaRPr>
          </a:p>
          <a:p>
            <a:pPr>
              <a:lnSpc>
                <a:spcPct val="125000"/>
              </a:lnSpc>
              <a:spcBef>
                <a:spcPct val="15000"/>
              </a:spcBef>
              <a:buClr>
                <a:srgbClr val="3399FF"/>
              </a:buClr>
              <a:buFont typeface="Wingdings" pitchFamily="2" charset="2"/>
              <a:buNone/>
            </a:pPr>
            <a:endParaRPr kumimoji="1" lang="zh-CN" altLang="en-US" sz="2400" b="1" dirty="0">
              <a:latin typeface="Times New Roman" pitchFamily="18" charset="0"/>
              <a:cs typeface="Times New Roman" pitchFamily="18" charset="0"/>
            </a:endParaRPr>
          </a:p>
          <a:p>
            <a:pPr>
              <a:spcBef>
                <a:spcPct val="50000"/>
              </a:spcBef>
            </a:pPr>
            <a:endParaRPr lang="zh-CN" alt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body" idx="1"/>
          </p:nvPr>
        </p:nvSpPr>
        <p:spPr>
          <a:xfrm>
            <a:off x="571472" y="571480"/>
            <a:ext cx="7848228" cy="4691063"/>
          </a:xfrm>
        </p:spPr>
        <p:txBody>
          <a:bodyPr>
            <a:normAutofit lnSpcReduction="10000"/>
          </a:bodyPr>
          <a:lstStyle/>
          <a:p>
            <a:pPr>
              <a:buFont typeface="Wingdings" pitchFamily="2" charset="2"/>
              <a:buNone/>
            </a:pPr>
            <a:r>
              <a:rPr lang="zh-CN" altLang="en-US" sz="2400" b="1" dirty="0">
                <a:latin typeface="Times New Roman" pitchFamily="18" charset="0"/>
              </a:rPr>
              <a:t>探头</a:t>
            </a:r>
            <a:r>
              <a:rPr lang="zh-CN" altLang="en-US" sz="2400" b="1" dirty="0" smtClean="0">
                <a:latin typeface="Times New Roman" pitchFamily="18" charset="0"/>
              </a:rPr>
              <a:t>类型</a:t>
            </a:r>
            <a:endParaRPr lang="en-US" altLang="zh-CN" sz="2400" b="1" dirty="0" smtClean="0">
              <a:latin typeface="Times New Roman" pitchFamily="18" charset="0"/>
            </a:endParaRPr>
          </a:p>
          <a:p>
            <a:pPr>
              <a:buFont typeface="Wingdings" pitchFamily="2" charset="2"/>
              <a:buNone/>
            </a:pPr>
            <a:endParaRPr lang="zh-CN" altLang="en-US" sz="2400" b="1" dirty="0">
              <a:latin typeface="Times New Roman" pitchFamily="18" charset="0"/>
            </a:endParaRPr>
          </a:p>
          <a:p>
            <a:pPr>
              <a:lnSpc>
                <a:spcPct val="150000"/>
              </a:lnSpc>
              <a:spcBef>
                <a:spcPts val="0"/>
              </a:spcBef>
            </a:pPr>
            <a:r>
              <a:rPr lang="zh-CN" altLang="en-US" sz="2400" b="1" dirty="0">
                <a:latin typeface="Times New Roman" pitchFamily="18" charset="0"/>
              </a:rPr>
              <a:t>在单探头系统中，当停止发射信号后，探头上还会有余振，只有当余振衰减到一定程度时，接收回波信号才能不受发射信号的干扰</a:t>
            </a:r>
          </a:p>
          <a:p>
            <a:pPr>
              <a:lnSpc>
                <a:spcPct val="150000"/>
              </a:lnSpc>
              <a:spcBef>
                <a:spcPts val="0"/>
              </a:spcBef>
            </a:pPr>
            <a:r>
              <a:rPr lang="zh-CN" altLang="en-US" sz="2400" b="1" dirty="0">
                <a:latin typeface="Times New Roman" pitchFamily="18" charset="0"/>
              </a:rPr>
              <a:t>当探测距离较远时，就需要加大发射功率。发射功率越大，探头余振就越强，接收灵敏度就越低，</a:t>
            </a:r>
            <a:r>
              <a:rPr lang="zh-CN" altLang="en-US" sz="2400" b="1" dirty="0">
                <a:solidFill>
                  <a:srgbClr val="FF0000"/>
                </a:solidFill>
                <a:latin typeface="Times New Roman" pitchFamily="18" charset="0"/>
              </a:rPr>
              <a:t>探头不能分辨接收信号的区域</a:t>
            </a:r>
            <a:r>
              <a:rPr lang="en-US" altLang="zh-CN" sz="2400" b="1" dirty="0">
                <a:solidFill>
                  <a:srgbClr val="FF0000"/>
                </a:solidFill>
                <a:latin typeface="Times New Roman" pitchFamily="18" charset="0"/>
              </a:rPr>
              <a:t>——</a:t>
            </a:r>
            <a:r>
              <a:rPr lang="zh-CN" altLang="en-US" sz="2400" b="1" dirty="0">
                <a:solidFill>
                  <a:srgbClr val="FF0000"/>
                </a:solidFill>
                <a:latin typeface="Times New Roman" pitchFamily="18" charset="0"/>
              </a:rPr>
              <a:t>盲区就越大。</a:t>
            </a:r>
            <a:r>
              <a:rPr lang="zh-CN" altLang="en-US" sz="2400" b="1" dirty="0">
                <a:latin typeface="Times New Roman" pitchFamily="18" charset="0"/>
              </a:rPr>
              <a:t>这就不得不把发射探头和接收探头分开，采用</a:t>
            </a:r>
            <a:r>
              <a:rPr lang="zh-CN" altLang="en-US" sz="2400" b="1" dirty="0">
                <a:solidFill>
                  <a:srgbClr val="FF0000"/>
                </a:solidFill>
                <a:latin typeface="Times New Roman" pitchFamily="18" charset="0"/>
              </a:rPr>
              <a:t>双探头系统</a:t>
            </a:r>
            <a:r>
              <a:rPr lang="zh-CN" altLang="en-US" sz="2400" b="1" dirty="0">
                <a:latin typeface="Times New Roman" pitchFamily="18" charset="0"/>
              </a:rPr>
              <a:t>。</a:t>
            </a:r>
          </a:p>
          <a:p>
            <a:pPr>
              <a:buFont typeface="Wingdings" pitchFamily="2" charset="2"/>
              <a:buNone/>
            </a:pPr>
            <a:endParaRPr lang="zh-CN" altLang="en-US" sz="2400" b="1"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41666">
                                            <p:txEl>
                                              <p:pRg st="0" end="0"/>
                                            </p:txEl>
                                          </p:spTgt>
                                        </p:tgtEl>
                                        <p:attrNameLst>
                                          <p:attrName>style.visibility</p:attrName>
                                        </p:attrNameLst>
                                      </p:cBhvr>
                                      <p:to>
                                        <p:strVal val="visible"/>
                                      </p:to>
                                    </p:set>
                                    <p:animEffect transition="in" filter="barn(inHorizontal)">
                                      <p:cBhvr>
                                        <p:cTn id="7" dur="500"/>
                                        <p:tgtEl>
                                          <p:spTgt spid="2416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241666">
                                            <p:txEl>
                                              <p:pRg st="2" end="2"/>
                                            </p:txEl>
                                          </p:spTgt>
                                        </p:tgtEl>
                                        <p:attrNameLst>
                                          <p:attrName>style.visibility</p:attrName>
                                        </p:attrNameLst>
                                      </p:cBhvr>
                                      <p:to>
                                        <p:strVal val="visible"/>
                                      </p:to>
                                    </p:set>
                                    <p:animEffect transition="in" filter="barn(inHorizontal)">
                                      <p:cBhvr>
                                        <p:cTn id="12" dur="500"/>
                                        <p:tgtEl>
                                          <p:spTgt spid="24166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241666">
                                            <p:txEl>
                                              <p:pRg st="3" end="3"/>
                                            </p:txEl>
                                          </p:spTgt>
                                        </p:tgtEl>
                                        <p:attrNameLst>
                                          <p:attrName>style.visibility</p:attrName>
                                        </p:attrNameLst>
                                      </p:cBhvr>
                                      <p:to>
                                        <p:strVal val="visible"/>
                                      </p:to>
                                    </p:set>
                                    <p:animEffect transition="in" filter="barn(inHorizontal)">
                                      <p:cBhvr>
                                        <p:cTn id="17" dur="500"/>
                                        <p:tgtEl>
                                          <p:spTgt spid="24166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6"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331640" y="980728"/>
            <a:ext cx="2808288" cy="3959225"/>
            <a:chOff x="1202" y="482"/>
            <a:chExt cx="1769" cy="2494"/>
          </a:xfrm>
        </p:grpSpPr>
        <p:grpSp>
          <p:nvGrpSpPr>
            <p:cNvPr id="3" name="Group 3"/>
            <p:cNvGrpSpPr>
              <a:grpSpLocks/>
            </p:cNvGrpSpPr>
            <p:nvPr/>
          </p:nvGrpSpPr>
          <p:grpSpPr bwMode="auto">
            <a:xfrm>
              <a:off x="1292" y="890"/>
              <a:ext cx="1587" cy="2041"/>
              <a:chOff x="3288" y="935"/>
              <a:chExt cx="1587" cy="2041"/>
            </a:xfrm>
          </p:grpSpPr>
          <p:grpSp>
            <p:nvGrpSpPr>
              <p:cNvPr id="4" name="Group 4"/>
              <p:cNvGrpSpPr>
                <a:grpSpLocks/>
              </p:cNvGrpSpPr>
              <p:nvPr/>
            </p:nvGrpSpPr>
            <p:grpSpPr bwMode="auto">
              <a:xfrm>
                <a:off x="3288" y="1389"/>
                <a:ext cx="1587" cy="1587"/>
                <a:chOff x="975" y="1389"/>
                <a:chExt cx="1587" cy="1587"/>
              </a:xfrm>
            </p:grpSpPr>
            <p:sp>
              <p:nvSpPr>
                <p:cNvPr id="242693" name="Rectangle 5"/>
                <p:cNvSpPr>
                  <a:spLocks noChangeArrowheads="1"/>
                </p:cNvSpPr>
                <p:nvPr/>
              </p:nvSpPr>
              <p:spPr bwMode="auto">
                <a:xfrm>
                  <a:off x="975" y="1933"/>
                  <a:ext cx="1587" cy="1043"/>
                </a:xfrm>
                <a:prstGeom prst="rect">
                  <a:avLst/>
                </a:prstGeom>
                <a:solidFill>
                  <a:srgbClr val="FFCCFF"/>
                </a:solidFill>
                <a:ln w="9525">
                  <a:solidFill>
                    <a:schemeClr val="tx1"/>
                  </a:solidFill>
                  <a:miter lim="800000"/>
                  <a:headEnd/>
                  <a:tailEnd/>
                </a:ln>
                <a:effectLst/>
              </p:spPr>
              <p:txBody>
                <a:bodyPr wrap="none" anchor="ctr"/>
                <a:lstStyle/>
                <a:p>
                  <a:pPr algn="ctr"/>
                  <a:endParaRPr kumimoji="1" lang="zh-CN" altLang="en-US" sz="3200" b="1">
                    <a:latin typeface="Tahoma" pitchFamily="34" charset="0"/>
                  </a:endParaRPr>
                </a:p>
              </p:txBody>
            </p:sp>
            <p:sp>
              <p:nvSpPr>
                <p:cNvPr id="242694" name="Line 6"/>
                <p:cNvSpPr>
                  <a:spLocks noChangeShapeType="1"/>
                </p:cNvSpPr>
                <p:nvPr/>
              </p:nvSpPr>
              <p:spPr bwMode="auto">
                <a:xfrm flipV="1">
                  <a:off x="975" y="1389"/>
                  <a:ext cx="0" cy="544"/>
                </a:xfrm>
                <a:prstGeom prst="line">
                  <a:avLst/>
                </a:prstGeom>
                <a:noFill/>
                <a:ln w="9525">
                  <a:solidFill>
                    <a:schemeClr val="tx1"/>
                  </a:solidFill>
                  <a:miter lim="800000"/>
                  <a:headEnd/>
                  <a:tailEnd/>
                </a:ln>
                <a:effectLst/>
              </p:spPr>
              <p:txBody>
                <a:bodyPr wrap="none"/>
                <a:lstStyle/>
                <a:p>
                  <a:endParaRPr lang="zh-CN" altLang="en-US"/>
                </a:p>
              </p:txBody>
            </p:sp>
            <p:sp>
              <p:nvSpPr>
                <p:cNvPr id="242695" name="Line 7"/>
                <p:cNvSpPr>
                  <a:spLocks noChangeShapeType="1"/>
                </p:cNvSpPr>
                <p:nvPr/>
              </p:nvSpPr>
              <p:spPr bwMode="auto">
                <a:xfrm flipV="1">
                  <a:off x="2562" y="1389"/>
                  <a:ext cx="0" cy="544"/>
                </a:xfrm>
                <a:prstGeom prst="line">
                  <a:avLst/>
                </a:prstGeom>
                <a:noFill/>
                <a:ln w="9525">
                  <a:solidFill>
                    <a:schemeClr val="tx1"/>
                  </a:solidFill>
                  <a:miter lim="800000"/>
                  <a:headEnd/>
                  <a:tailEnd/>
                </a:ln>
                <a:effectLst/>
              </p:spPr>
              <p:txBody>
                <a:bodyPr wrap="none"/>
                <a:lstStyle/>
                <a:p>
                  <a:endParaRPr lang="zh-CN" altLang="en-US"/>
                </a:p>
              </p:txBody>
            </p:sp>
          </p:grpSp>
          <p:grpSp>
            <p:nvGrpSpPr>
              <p:cNvPr id="5" name="Group 8"/>
              <p:cNvGrpSpPr>
                <a:grpSpLocks/>
              </p:cNvGrpSpPr>
              <p:nvPr/>
            </p:nvGrpSpPr>
            <p:grpSpPr bwMode="auto">
              <a:xfrm>
                <a:off x="3651" y="935"/>
                <a:ext cx="318" cy="273"/>
                <a:chOff x="1519" y="1207"/>
                <a:chExt cx="318" cy="273"/>
              </a:xfrm>
            </p:grpSpPr>
            <p:sp>
              <p:nvSpPr>
                <p:cNvPr id="242697" name="Rectangle 9"/>
                <p:cNvSpPr>
                  <a:spLocks noChangeArrowheads="1"/>
                </p:cNvSpPr>
                <p:nvPr/>
              </p:nvSpPr>
              <p:spPr bwMode="auto">
                <a:xfrm>
                  <a:off x="1519" y="1344"/>
                  <a:ext cx="318" cy="136"/>
                </a:xfrm>
                <a:prstGeom prst="rect">
                  <a:avLst/>
                </a:prstGeom>
                <a:solidFill>
                  <a:srgbClr val="FFFFFF"/>
                </a:solidFill>
                <a:ln w="9525">
                  <a:solidFill>
                    <a:schemeClr val="tx1"/>
                  </a:solidFill>
                  <a:miter lim="800000"/>
                  <a:headEnd/>
                  <a:tailEnd/>
                </a:ln>
                <a:effectLst/>
              </p:spPr>
              <p:txBody>
                <a:bodyPr wrap="none" anchor="ctr"/>
                <a:lstStyle/>
                <a:p>
                  <a:endParaRPr lang="zh-CN" altLang="en-US"/>
                </a:p>
              </p:txBody>
            </p:sp>
            <p:sp>
              <p:nvSpPr>
                <p:cNvPr id="242698" name="Rectangle 10"/>
                <p:cNvSpPr>
                  <a:spLocks noChangeArrowheads="1"/>
                </p:cNvSpPr>
                <p:nvPr/>
              </p:nvSpPr>
              <p:spPr bwMode="auto">
                <a:xfrm>
                  <a:off x="1610" y="1207"/>
                  <a:ext cx="136" cy="137"/>
                </a:xfrm>
                <a:prstGeom prst="rect">
                  <a:avLst/>
                </a:prstGeom>
                <a:solidFill>
                  <a:srgbClr val="FFFFFF"/>
                </a:solidFill>
                <a:ln w="9525">
                  <a:solidFill>
                    <a:schemeClr val="tx1"/>
                  </a:solidFill>
                  <a:miter lim="800000"/>
                  <a:headEnd/>
                  <a:tailEnd/>
                </a:ln>
                <a:effectLst/>
              </p:spPr>
              <p:txBody>
                <a:bodyPr wrap="none" anchor="ctr"/>
                <a:lstStyle/>
                <a:p>
                  <a:endParaRPr lang="zh-CN" altLang="en-US"/>
                </a:p>
              </p:txBody>
            </p:sp>
          </p:grpSp>
          <p:grpSp>
            <p:nvGrpSpPr>
              <p:cNvPr id="6" name="Group 11"/>
              <p:cNvGrpSpPr>
                <a:grpSpLocks/>
              </p:cNvGrpSpPr>
              <p:nvPr/>
            </p:nvGrpSpPr>
            <p:grpSpPr bwMode="auto">
              <a:xfrm>
                <a:off x="4150" y="935"/>
                <a:ext cx="318" cy="273"/>
                <a:chOff x="1519" y="1207"/>
                <a:chExt cx="318" cy="273"/>
              </a:xfrm>
            </p:grpSpPr>
            <p:sp>
              <p:nvSpPr>
                <p:cNvPr id="242700" name="Rectangle 12"/>
                <p:cNvSpPr>
                  <a:spLocks noChangeArrowheads="1"/>
                </p:cNvSpPr>
                <p:nvPr/>
              </p:nvSpPr>
              <p:spPr bwMode="auto">
                <a:xfrm>
                  <a:off x="1519" y="1344"/>
                  <a:ext cx="318" cy="136"/>
                </a:xfrm>
                <a:prstGeom prst="rect">
                  <a:avLst/>
                </a:prstGeom>
                <a:solidFill>
                  <a:srgbClr val="FFFFFF"/>
                </a:solidFill>
                <a:ln w="9525">
                  <a:solidFill>
                    <a:schemeClr val="tx1"/>
                  </a:solidFill>
                  <a:miter lim="800000"/>
                  <a:headEnd/>
                  <a:tailEnd/>
                </a:ln>
                <a:effectLst/>
              </p:spPr>
              <p:txBody>
                <a:bodyPr wrap="none" anchor="ctr"/>
                <a:lstStyle/>
                <a:p>
                  <a:endParaRPr lang="zh-CN" altLang="en-US"/>
                </a:p>
              </p:txBody>
            </p:sp>
            <p:sp>
              <p:nvSpPr>
                <p:cNvPr id="242701" name="Rectangle 13"/>
                <p:cNvSpPr>
                  <a:spLocks noChangeArrowheads="1"/>
                </p:cNvSpPr>
                <p:nvPr/>
              </p:nvSpPr>
              <p:spPr bwMode="auto">
                <a:xfrm>
                  <a:off x="1610" y="1207"/>
                  <a:ext cx="136" cy="137"/>
                </a:xfrm>
                <a:prstGeom prst="rect">
                  <a:avLst/>
                </a:prstGeom>
                <a:solidFill>
                  <a:srgbClr val="FFFFFF"/>
                </a:solidFill>
                <a:ln w="9525">
                  <a:solidFill>
                    <a:schemeClr val="tx1"/>
                  </a:solidFill>
                  <a:miter lim="800000"/>
                  <a:headEnd/>
                  <a:tailEnd/>
                </a:ln>
                <a:effectLst/>
              </p:spPr>
              <p:txBody>
                <a:bodyPr wrap="none" anchor="ctr"/>
                <a:lstStyle/>
                <a:p>
                  <a:endParaRPr lang="zh-CN" altLang="en-US"/>
                </a:p>
              </p:txBody>
            </p:sp>
          </p:grpSp>
          <p:sp>
            <p:nvSpPr>
              <p:cNvPr id="242702" name="Line 14"/>
              <p:cNvSpPr>
                <a:spLocks noChangeShapeType="1"/>
              </p:cNvSpPr>
              <p:nvPr/>
            </p:nvSpPr>
            <p:spPr bwMode="auto">
              <a:xfrm>
                <a:off x="3833" y="1207"/>
                <a:ext cx="226" cy="726"/>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242703" name="Line 15"/>
              <p:cNvSpPr>
                <a:spLocks noChangeShapeType="1"/>
              </p:cNvSpPr>
              <p:nvPr/>
            </p:nvSpPr>
            <p:spPr bwMode="auto">
              <a:xfrm flipV="1">
                <a:off x="4059" y="1207"/>
                <a:ext cx="273" cy="726"/>
              </a:xfrm>
              <a:prstGeom prst="line">
                <a:avLst/>
              </a:prstGeom>
              <a:noFill/>
              <a:ln w="9525">
                <a:solidFill>
                  <a:schemeClr val="tx1"/>
                </a:solidFill>
                <a:miter lim="800000"/>
                <a:headEnd/>
                <a:tailEnd type="triangle" w="med" len="med"/>
              </a:ln>
              <a:effectLst/>
            </p:spPr>
            <p:txBody>
              <a:bodyPr wrap="none"/>
              <a:lstStyle/>
              <a:p>
                <a:endParaRPr lang="zh-CN" altLang="en-US"/>
              </a:p>
            </p:txBody>
          </p:sp>
        </p:grpSp>
        <p:sp>
          <p:nvSpPr>
            <p:cNvPr id="242704" name="Line 16"/>
            <p:cNvSpPr>
              <a:spLocks noChangeShapeType="1"/>
            </p:cNvSpPr>
            <p:nvPr/>
          </p:nvSpPr>
          <p:spPr bwMode="auto">
            <a:xfrm>
              <a:off x="1202" y="1162"/>
              <a:ext cx="1769" cy="0"/>
            </a:xfrm>
            <a:prstGeom prst="line">
              <a:avLst/>
            </a:prstGeom>
            <a:noFill/>
            <a:ln w="9525">
              <a:solidFill>
                <a:schemeClr val="tx1"/>
              </a:solidFill>
              <a:miter lim="800000"/>
              <a:headEnd/>
              <a:tailEnd/>
            </a:ln>
            <a:effectLst/>
          </p:spPr>
          <p:txBody>
            <a:bodyPr wrap="none"/>
            <a:lstStyle/>
            <a:p>
              <a:endParaRPr lang="zh-CN" altLang="en-US"/>
            </a:p>
          </p:txBody>
        </p:sp>
        <p:sp>
          <p:nvSpPr>
            <p:cNvPr id="242705" name="Line 17"/>
            <p:cNvSpPr>
              <a:spLocks noChangeShapeType="1"/>
            </p:cNvSpPr>
            <p:nvPr/>
          </p:nvSpPr>
          <p:spPr bwMode="auto">
            <a:xfrm>
              <a:off x="1519" y="1162"/>
              <a:ext cx="0" cy="1769"/>
            </a:xfrm>
            <a:prstGeom prst="line">
              <a:avLst/>
            </a:prstGeom>
            <a:noFill/>
            <a:ln w="9525">
              <a:solidFill>
                <a:schemeClr val="tx1"/>
              </a:solidFill>
              <a:miter lim="800000"/>
              <a:headEnd type="triangle" w="med" len="med"/>
              <a:tailEnd type="triangle" w="med" len="med"/>
            </a:ln>
            <a:effectLst/>
          </p:spPr>
          <p:txBody>
            <a:bodyPr wrap="none"/>
            <a:lstStyle/>
            <a:p>
              <a:endParaRPr lang="zh-CN" altLang="en-US"/>
            </a:p>
          </p:txBody>
        </p:sp>
        <p:sp>
          <p:nvSpPr>
            <p:cNvPr id="242706" name="Text Box 18"/>
            <p:cNvSpPr txBox="1">
              <a:spLocks noChangeArrowheads="1"/>
            </p:cNvSpPr>
            <p:nvPr/>
          </p:nvSpPr>
          <p:spPr bwMode="auto">
            <a:xfrm>
              <a:off x="1610" y="1480"/>
              <a:ext cx="272" cy="365"/>
            </a:xfrm>
            <a:prstGeom prst="rect">
              <a:avLst/>
            </a:prstGeom>
            <a:noFill/>
            <a:ln w="9525">
              <a:noFill/>
              <a:miter lim="800000"/>
              <a:headEnd/>
              <a:tailEnd/>
            </a:ln>
            <a:effectLst/>
          </p:spPr>
          <p:txBody>
            <a:bodyPr>
              <a:spAutoFit/>
            </a:bodyPr>
            <a:lstStyle/>
            <a:p>
              <a:pPr>
                <a:spcBef>
                  <a:spcPct val="50000"/>
                </a:spcBef>
              </a:pPr>
              <a:r>
                <a:rPr kumimoji="1" lang="en-US" altLang="zh-CN" sz="3200" b="1">
                  <a:latin typeface="Tahoma" pitchFamily="34" charset="0"/>
                </a:rPr>
                <a:t>H</a:t>
              </a:r>
            </a:p>
          </p:txBody>
        </p:sp>
        <p:sp>
          <p:nvSpPr>
            <p:cNvPr id="242707" name="Line 19"/>
            <p:cNvSpPr>
              <a:spLocks noChangeShapeType="1"/>
            </p:cNvSpPr>
            <p:nvPr/>
          </p:nvSpPr>
          <p:spPr bwMode="auto">
            <a:xfrm>
              <a:off x="2517" y="1888"/>
              <a:ext cx="0" cy="1088"/>
            </a:xfrm>
            <a:prstGeom prst="line">
              <a:avLst/>
            </a:prstGeom>
            <a:noFill/>
            <a:ln w="9525">
              <a:solidFill>
                <a:schemeClr val="tx1"/>
              </a:solidFill>
              <a:miter lim="800000"/>
              <a:headEnd type="triangle" w="med" len="med"/>
              <a:tailEnd type="triangle" w="med" len="med"/>
            </a:ln>
            <a:effectLst/>
          </p:spPr>
          <p:txBody>
            <a:bodyPr wrap="none"/>
            <a:lstStyle/>
            <a:p>
              <a:endParaRPr lang="zh-CN" altLang="en-US"/>
            </a:p>
          </p:txBody>
        </p:sp>
        <p:sp>
          <p:nvSpPr>
            <p:cNvPr id="242708" name="Text Box 20"/>
            <p:cNvSpPr txBox="1">
              <a:spLocks noChangeArrowheads="1"/>
            </p:cNvSpPr>
            <p:nvPr/>
          </p:nvSpPr>
          <p:spPr bwMode="auto">
            <a:xfrm>
              <a:off x="2109" y="2205"/>
              <a:ext cx="408" cy="365"/>
            </a:xfrm>
            <a:prstGeom prst="rect">
              <a:avLst/>
            </a:prstGeom>
            <a:noFill/>
            <a:ln w="9525">
              <a:noFill/>
              <a:miter lim="800000"/>
              <a:headEnd/>
              <a:tailEnd/>
            </a:ln>
            <a:effectLst/>
          </p:spPr>
          <p:txBody>
            <a:bodyPr>
              <a:spAutoFit/>
            </a:bodyPr>
            <a:lstStyle/>
            <a:p>
              <a:pPr>
                <a:spcBef>
                  <a:spcPct val="50000"/>
                </a:spcBef>
              </a:pPr>
              <a:r>
                <a:rPr kumimoji="1" lang="en-US" altLang="zh-CN" sz="3200" b="1">
                  <a:latin typeface="Tahoma" pitchFamily="34" charset="0"/>
                </a:rPr>
                <a:t>h</a:t>
              </a:r>
            </a:p>
          </p:txBody>
        </p:sp>
        <p:sp>
          <p:nvSpPr>
            <p:cNvPr id="242709" name="Line 21"/>
            <p:cNvSpPr>
              <a:spLocks noChangeShapeType="1"/>
            </p:cNvSpPr>
            <p:nvPr/>
          </p:nvSpPr>
          <p:spPr bwMode="auto">
            <a:xfrm flipV="1">
              <a:off x="1811" y="709"/>
              <a:ext cx="0" cy="181"/>
            </a:xfrm>
            <a:prstGeom prst="line">
              <a:avLst/>
            </a:prstGeom>
            <a:noFill/>
            <a:ln w="9525">
              <a:solidFill>
                <a:schemeClr val="tx1"/>
              </a:solidFill>
              <a:miter lim="800000"/>
              <a:headEnd/>
              <a:tailEnd/>
            </a:ln>
            <a:effectLst/>
          </p:spPr>
          <p:txBody>
            <a:bodyPr wrap="none"/>
            <a:lstStyle/>
            <a:p>
              <a:endParaRPr lang="zh-CN" altLang="en-US"/>
            </a:p>
          </p:txBody>
        </p:sp>
        <p:sp>
          <p:nvSpPr>
            <p:cNvPr id="242710" name="Line 22"/>
            <p:cNvSpPr>
              <a:spLocks noChangeShapeType="1"/>
            </p:cNvSpPr>
            <p:nvPr/>
          </p:nvSpPr>
          <p:spPr bwMode="auto">
            <a:xfrm flipV="1">
              <a:off x="2316" y="709"/>
              <a:ext cx="0" cy="181"/>
            </a:xfrm>
            <a:prstGeom prst="line">
              <a:avLst/>
            </a:prstGeom>
            <a:noFill/>
            <a:ln w="9525">
              <a:solidFill>
                <a:schemeClr val="tx1"/>
              </a:solidFill>
              <a:miter lim="800000"/>
              <a:headEnd/>
              <a:tailEnd/>
            </a:ln>
            <a:effectLst/>
          </p:spPr>
          <p:txBody>
            <a:bodyPr wrap="none"/>
            <a:lstStyle/>
            <a:p>
              <a:endParaRPr lang="zh-CN" altLang="en-US"/>
            </a:p>
          </p:txBody>
        </p:sp>
        <p:sp>
          <p:nvSpPr>
            <p:cNvPr id="242711" name="Line 23"/>
            <p:cNvSpPr>
              <a:spLocks noChangeShapeType="1"/>
            </p:cNvSpPr>
            <p:nvPr/>
          </p:nvSpPr>
          <p:spPr bwMode="auto">
            <a:xfrm>
              <a:off x="1811" y="799"/>
              <a:ext cx="499" cy="0"/>
            </a:xfrm>
            <a:prstGeom prst="line">
              <a:avLst/>
            </a:prstGeom>
            <a:noFill/>
            <a:ln w="9525">
              <a:solidFill>
                <a:schemeClr val="tx1"/>
              </a:solidFill>
              <a:miter lim="800000"/>
              <a:headEnd type="triangle" w="med" len="med"/>
              <a:tailEnd type="triangle" w="med" len="med"/>
            </a:ln>
            <a:effectLst/>
          </p:spPr>
          <p:txBody>
            <a:bodyPr wrap="none"/>
            <a:lstStyle/>
            <a:p>
              <a:endParaRPr lang="zh-CN" altLang="en-US"/>
            </a:p>
          </p:txBody>
        </p:sp>
        <p:sp>
          <p:nvSpPr>
            <p:cNvPr id="242712" name="Text Box 24"/>
            <p:cNvSpPr txBox="1">
              <a:spLocks noChangeArrowheads="1"/>
            </p:cNvSpPr>
            <p:nvPr/>
          </p:nvSpPr>
          <p:spPr bwMode="auto">
            <a:xfrm>
              <a:off x="1837" y="482"/>
              <a:ext cx="453" cy="365"/>
            </a:xfrm>
            <a:prstGeom prst="rect">
              <a:avLst/>
            </a:prstGeom>
            <a:noFill/>
            <a:ln w="9525">
              <a:noFill/>
              <a:miter lim="800000"/>
              <a:headEnd/>
              <a:tailEnd/>
            </a:ln>
            <a:effectLst/>
          </p:spPr>
          <p:txBody>
            <a:bodyPr>
              <a:spAutoFit/>
            </a:bodyPr>
            <a:lstStyle/>
            <a:p>
              <a:pPr>
                <a:spcBef>
                  <a:spcPct val="50000"/>
                </a:spcBef>
              </a:pPr>
              <a:r>
                <a:rPr kumimoji="1" lang="en-US" altLang="zh-CN" sz="3200" b="1">
                  <a:latin typeface="Tahoma" pitchFamily="34" charset="0"/>
                </a:rPr>
                <a:t>2</a:t>
              </a:r>
              <a:r>
                <a:rPr kumimoji="1" lang="en-US" altLang="zh-CN" sz="3200" b="1" i="1"/>
                <a:t>a</a:t>
              </a:r>
            </a:p>
          </p:txBody>
        </p:sp>
      </p:grpSp>
      <p:graphicFrame>
        <p:nvGraphicFramePr>
          <p:cNvPr id="242713" name="Object 25"/>
          <p:cNvGraphicFramePr>
            <a:graphicFrameLocks noChangeAspect="1"/>
          </p:cNvGraphicFramePr>
          <p:nvPr/>
        </p:nvGraphicFramePr>
        <p:xfrm>
          <a:off x="4427538" y="2565400"/>
          <a:ext cx="3671887" cy="1398588"/>
        </p:xfrm>
        <a:graphic>
          <a:graphicData uri="http://schemas.openxmlformats.org/presentationml/2006/ole">
            <mc:AlternateContent xmlns:mc="http://schemas.openxmlformats.org/markup-compatibility/2006">
              <mc:Choice xmlns:v="urn:schemas-microsoft-com:vml" Requires="v">
                <p:oleObj spid="_x0000_s71687" name="Equation" r:id="rId3" imgW="1295280" imgH="444240" progId="Equation.DSMT4">
                  <p:embed/>
                </p:oleObj>
              </mc:Choice>
              <mc:Fallback>
                <p:oleObj name="Equation" r:id="rId3" imgW="1295280" imgH="4442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538" y="2565400"/>
                        <a:ext cx="3671887" cy="1398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242713"/>
                                        </p:tgtEl>
                                        <p:attrNameLst>
                                          <p:attrName>style.visibility</p:attrName>
                                        </p:attrNameLst>
                                      </p:cBhvr>
                                      <p:to>
                                        <p:strVal val="visible"/>
                                      </p:to>
                                    </p:set>
                                    <p:anim calcmode="lin" valueType="num">
                                      <p:cBhvr>
                                        <p:cTn id="12" dur="1000" fill="hold"/>
                                        <p:tgtEl>
                                          <p:spTgt spid="242713"/>
                                        </p:tgtEl>
                                        <p:attrNameLst>
                                          <p:attrName>ppt_w</p:attrName>
                                        </p:attrNameLst>
                                      </p:cBhvr>
                                      <p:tavLst>
                                        <p:tav tm="0">
                                          <p:val>
                                            <p:strVal val="#ppt_w*0.70"/>
                                          </p:val>
                                        </p:tav>
                                        <p:tav tm="100000">
                                          <p:val>
                                            <p:strVal val="#ppt_w"/>
                                          </p:val>
                                        </p:tav>
                                      </p:tavLst>
                                    </p:anim>
                                    <p:anim calcmode="lin" valueType="num">
                                      <p:cBhvr>
                                        <p:cTn id="13" dur="1000" fill="hold"/>
                                        <p:tgtEl>
                                          <p:spTgt spid="242713"/>
                                        </p:tgtEl>
                                        <p:attrNameLst>
                                          <p:attrName>ppt_h</p:attrName>
                                        </p:attrNameLst>
                                      </p:cBhvr>
                                      <p:tavLst>
                                        <p:tav tm="0">
                                          <p:val>
                                            <p:strVal val="#ppt_h"/>
                                          </p:val>
                                        </p:tav>
                                        <p:tav tm="100000">
                                          <p:val>
                                            <p:strVal val="#ppt_h"/>
                                          </p:val>
                                        </p:tav>
                                      </p:tavLst>
                                    </p:anim>
                                    <p:animEffect transition="in" filter="fade">
                                      <p:cBhvr>
                                        <p:cTn id="14" dur="1000"/>
                                        <p:tgtEl>
                                          <p:spTgt spid="242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187624" y="1196752"/>
            <a:ext cx="3098800" cy="3730625"/>
            <a:chOff x="838" y="1616"/>
            <a:chExt cx="1634" cy="2040"/>
          </a:xfrm>
        </p:grpSpPr>
        <p:grpSp>
          <p:nvGrpSpPr>
            <p:cNvPr id="3" name="Group 3"/>
            <p:cNvGrpSpPr>
              <a:grpSpLocks/>
            </p:cNvGrpSpPr>
            <p:nvPr/>
          </p:nvGrpSpPr>
          <p:grpSpPr bwMode="auto">
            <a:xfrm>
              <a:off x="838" y="1616"/>
              <a:ext cx="1587" cy="1587"/>
              <a:chOff x="975" y="1389"/>
              <a:chExt cx="1587" cy="1587"/>
            </a:xfrm>
          </p:grpSpPr>
          <p:sp>
            <p:nvSpPr>
              <p:cNvPr id="243716" name="Rectangle 4"/>
              <p:cNvSpPr>
                <a:spLocks noChangeArrowheads="1"/>
              </p:cNvSpPr>
              <p:nvPr/>
            </p:nvSpPr>
            <p:spPr bwMode="auto">
              <a:xfrm>
                <a:off x="975" y="1933"/>
                <a:ext cx="1587" cy="1043"/>
              </a:xfrm>
              <a:prstGeom prst="rect">
                <a:avLst/>
              </a:prstGeom>
              <a:solidFill>
                <a:srgbClr val="FFCCFF"/>
              </a:solidFill>
              <a:ln w="9525">
                <a:solidFill>
                  <a:schemeClr val="tx1"/>
                </a:solidFill>
                <a:miter lim="800000"/>
                <a:headEnd/>
                <a:tailEnd/>
              </a:ln>
              <a:effectLst/>
            </p:spPr>
            <p:txBody>
              <a:bodyPr wrap="none" anchor="ctr"/>
              <a:lstStyle/>
              <a:p>
                <a:endParaRPr lang="zh-CN" altLang="en-US"/>
              </a:p>
            </p:txBody>
          </p:sp>
          <p:sp>
            <p:nvSpPr>
              <p:cNvPr id="243717" name="Line 5"/>
              <p:cNvSpPr>
                <a:spLocks noChangeShapeType="1"/>
              </p:cNvSpPr>
              <p:nvPr/>
            </p:nvSpPr>
            <p:spPr bwMode="auto">
              <a:xfrm flipV="1">
                <a:off x="975" y="1389"/>
                <a:ext cx="0" cy="544"/>
              </a:xfrm>
              <a:prstGeom prst="line">
                <a:avLst/>
              </a:prstGeom>
              <a:noFill/>
              <a:ln w="9525">
                <a:solidFill>
                  <a:schemeClr val="tx1"/>
                </a:solidFill>
                <a:miter lim="800000"/>
                <a:headEnd/>
                <a:tailEnd/>
              </a:ln>
              <a:effectLst/>
            </p:spPr>
            <p:txBody>
              <a:bodyPr wrap="none"/>
              <a:lstStyle/>
              <a:p>
                <a:endParaRPr lang="zh-CN" altLang="en-US"/>
              </a:p>
            </p:txBody>
          </p:sp>
          <p:sp>
            <p:nvSpPr>
              <p:cNvPr id="243718" name="Line 6"/>
              <p:cNvSpPr>
                <a:spLocks noChangeShapeType="1"/>
              </p:cNvSpPr>
              <p:nvPr/>
            </p:nvSpPr>
            <p:spPr bwMode="auto">
              <a:xfrm flipV="1">
                <a:off x="2562" y="1389"/>
                <a:ext cx="0" cy="544"/>
              </a:xfrm>
              <a:prstGeom prst="line">
                <a:avLst/>
              </a:prstGeom>
              <a:noFill/>
              <a:ln w="9525">
                <a:solidFill>
                  <a:schemeClr val="tx1"/>
                </a:solidFill>
                <a:miter lim="800000"/>
                <a:headEnd/>
                <a:tailEnd/>
              </a:ln>
              <a:effectLst/>
            </p:spPr>
            <p:txBody>
              <a:bodyPr wrap="none"/>
              <a:lstStyle/>
              <a:p>
                <a:endParaRPr lang="zh-CN" altLang="en-US"/>
              </a:p>
            </p:txBody>
          </p:sp>
        </p:grpSp>
        <p:grpSp>
          <p:nvGrpSpPr>
            <p:cNvPr id="4" name="Group 7"/>
            <p:cNvGrpSpPr>
              <a:grpSpLocks/>
            </p:cNvGrpSpPr>
            <p:nvPr/>
          </p:nvGrpSpPr>
          <p:grpSpPr bwMode="auto">
            <a:xfrm>
              <a:off x="1156" y="2931"/>
              <a:ext cx="318" cy="273"/>
              <a:chOff x="1156" y="2931"/>
              <a:chExt cx="318" cy="273"/>
            </a:xfrm>
          </p:grpSpPr>
          <p:sp>
            <p:nvSpPr>
              <p:cNvPr id="243720" name="Rectangle 8"/>
              <p:cNvSpPr>
                <a:spLocks noChangeArrowheads="1"/>
              </p:cNvSpPr>
              <p:nvPr/>
            </p:nvSpPr>
            <p:spPr bwMode="auto">
              <a:xfrm>
                <a:off x="1156" y="2931"/>
                <a:ext cx="318" cy="136"/>
              </a:xfrm>
              <a:prstGeom prst="rect">
                <a:avLst/>
              </a:prstGeom>
              <a:solidFill>
                <a:srgbClr val="FFFF99"/>
              </a:solidFill>
              <a:ln w="9525">
                <a:solidFill>
                  <a:schemeClr val="tx1"/>
                </a:solidFill>
                <a:miter lim="800000"/>
                <a:headEnd/>
                <a:tailEnd/>
              </a:ln>
              <a:effectLst/>
            </p:spPr>
            <p:txBody>
              <a:bodyPr wrap="none" anchor="ctr"/>
              <a:lstStyle/>
              <a:p>
                <a:endParaRPr lang="zh-CN" altLang="en-US"/>
              </a:p>
            </p:txBody>
          </p:sp>
          <p:sp>
            <p:nvSpPr>
              <p:cNvPr id="243721" name="Rectangle 9"/>
              <p:cNvSpPr>
                <a:spLocks noChangeArrowheads="1"/>
              </p:cNvSpPr>
              <p:nvPr/>
            </p:nvSpPr>
            <p:spPr bwMode="auto">
              <a:xfrm>
                <a:off x="1247" y="3067"/>
                <a:ext cx="136" cy="137"/>
              </a:xfrm>
              <a:prstGeom prst="rect">
                <a:avLst/>
              </a:prstGeom>
              <a:solidFill>
                <a:srgbClr val="FFFF00"/>
              </a:solidFill>
              <a:ln w="9525">
                <a:solidFill>
                  <a:schemeClr val="tx1"/>
                </a:solidFill>
                <a:miter lim="800000"/>
                <a:headEnd/>
                <a:tailEnd/>
              </a:ln>
              <a:effectLst/>
            </p:spPr>
            <p:txBody>
              <a:bodyPr wrap="none" anchor="ctr"/>
              <a:lstStyle/>
              <a:p>
                <a:endParaRPr lang="zh-CN" altLang="en-US"/>
              </a:p>
            </p:txBody>
          </p:sp>
        </p:grpSp>
        <p:sp>
          <p:nvSpPr>
            <p:cNvPr id="243722" name="Line 10"/>
            <p:cNvSpPr>
              <a:spLocks noChangeShapeType="1"/>
            </p:cNvSpPr>
            <p:nvPr/>
          </p:nvSpPr>
          <p:spPr bwMode="auto">
            <a:xfrm>
              <a:off x="1610" y="2160"/>
              <a:ext cx="271" cy="771"/>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243723" name="Line 11"/>
            <p:cNvSpPr>
              <a:spLocks noChangeShapeType="1"/>
            </p:cNvSpPr>
            <p:nvPr/>
          </p:nvSpPr>
          <p:spPr bwMode="auto">
            <a:xfrm flipV="1">
              <a:off x="1292" y="2160"/>
              <a:ext cx="273" cy="771"/>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243724" name="Line 12"/>
            <p:cNvSpPr>
              <a:spLocks noChangeShapeType="1"/>
            </p:cNvSpPr>
            <p:nvPr/>
          </p:nvSpPr>
          <p:spPr bwMode="auto">
            <a:xfrm>
              <a:off x="2063" y="2160"/>
              <a:ext cx="1" cy="1043"/>
            </a:xfrm>
            <a:prstGeom prst="line">
              <a:avLst/>
            </a:prstGeom>
            <a:noFill/>
            <a:ln w="9525">
              <a:solidFill>
                <a:schemeClr val="tx1"/>
              </a:solidFill>
              <a:miter lim="800000"/>
              <a:headEnd type="triangle" w="med" len="med"/>
              <a:tailEnd type="triangle" w="med" len="med"/>
            </a:ln>
            <a:effectLst/>
          </p:spPr>
          <p:txBody>
            <a:bodyPr wrap="none"/>
            <a:lstStyle/>
            <a:p>
              <a:endParaRPr lang="zh-CN" altLang="en-US"/>
            </a:p>
          </p:txBody>
        </p:sp>
        <p:sp>
          <p:nvSpPr>
            <p:cNvPr id="243725" name="Text Box 13"/>
            <p:cNvSpPr txBox="1">
              <a:spLocks noChangeArrowheads="1"/>
            </p:cNvSpPr>
            <p:nvPr/>
          </p:nvSpPr>
          <p:spPr bwMode="auto">
            <a:xfrm>
              <a:off x="2064" y="2478"/>
              <a:ext cx="408" cy="317"/>
            </a:xfrm>
            <a:prstGeom prst="rect">
              <a:avLst/>
            </a:prstGeom>
            <a:noFill/>
            <a:ln w="9525">
              <a:noFill/>
              <a:miter lim="800000"/>
              <a:headEnd/>
              <a:tailEnd/>
            </a:ln>
            <a:effectLst/>
          </p:spPr>
          <p:txBody>
            <a:bodyPr>
              <a:spAutoFit/>
            </a:bodyPr>
            <a:lstStyle/>
            <a:p>
              <a:pPr>
                <a:spcBef>
                  <a:spcPct val="50000"/>
                </a:spcBef>
              </a:pPr>
              <a:r>
                <a:rPr kumimoji="1" lang="en-US" altLang="zh-CN" sz="3200" b="1">
                  <a:latin typeface="Tahoma" pitchFamily="34" charset="0"/>
                </a:rPr>
                <a:t>h</a:t>
              </a:r>
            </a:p>
          </p:txBody>
        </p:sp>
        <p:grpSp>
          <p:nvGrpSpPr>
            <p:cNvPr id="5" name="Group 14"/>
            <p:cNvGrpSpPr>
              <a:grpSpLocks/>
            </p:cNvGrpSpPr>
            <p:nvPr/>
          </p:nvGrpSpPr>
          <p:grpSpPr bwMode="auto">
            <a:xfrm>
              <a:off x="1338" y="3203"/>
              <a:ext cx="505" cy="181"/>
              <a:chOff x="1357" y="981"/>
              <a:chExt cx="505" cy="181"/>
            </a:xfrm>
          </p:grpSpPr>
          <p:sp>
            <p:nvSpPr>
              <p:cNvPr id="243727" name="Line 15"/>
              <p:cNvSpPr>
                <a:spLocks noChangeShapeType="1"/>
              </p:cNvSpPr>
              <p:nvPr/>
            </p:nvSpPr>
            <p:spPr bwMode="auto">
              <a:xfrm flipV="1">
                <a:off x="1357" y="981"/>
                <a:ext cx="0" cy="181"/>
              </a:xfrm>
              <a:prstGeom prst="line">
                <a:avLst/>
              </a:prstGeom>
              <a:noFill/>
              <a:ln w="9525">
                <a:solidFill>
                  <a:schemeClr val="tx1"/>
                </a:solidFill>
                <a:miter lim="800000"/>
                <a:headEnd/>
                <a:tailEnd/>
              </a:ln>
              <a:effectLst/>
            </p:spPr>
            <p:txBody>
              <a:bodyPr wrap="none"/>
              <a:lstStyle/>
              <a:p>
                <a:endParaRPr lang="zh-CN" altLang="en-US"/>
              </a:p>
            </p:txBody>
          </p:sp>
          <p:sp>
            <p:nvSpPr>
              <p:cNvPr id="243728" name="Line 16"/>
              <p:cNvSpPr>
                <a:spLocks noChangeShapeType="1"/>
              </p:cNvSpPr>
              <p:nvPr/>
            </p:nvSpPr>
            <p:spPr bwMode="auto">
              <a:xfrm flipV="1">
                <a:off x="1862" y="981"/>
                <a:ext cx="0" cy="181"/>
              </a:xfrm>
              <a:prstGeom prst="line">
                <a:avLst/>
              </a:prstGeom>
              <a:noFill/>
              <a:ln w="9525">
                <a:solidFill>
                  <a:schemeClr val="tx1"/>
                </a:solidFill>
                <a:miter lim="800000"/>
                <a:headEnd/>
                <a:tailEnd/>
              </a:ln>
              <a:effectLst/>
            </p:spPr>
            <p:txBody>
              <a:bodyPr wrap="none"/>
              <a:lstStyle/>
              <a:p>
                <a:endParaRPr lang="zh-CN" altLang="en-US"/>
              </a:p>
            </p:txBody>
          </p:sp>
          <p:sp>
            <p:nvSpPr>
              <p:cNvPr id="243729" name="Line 17"/>
              <p:cNvSpPr>
                <a:spLocks noChangeShapeType="1"/>
              </p:cNvSpPr>
              <p:nvPr/>
            </p:nvSpPr>
            <p:spPr bwMode="auto">
              <a:xfrm>
                <a:off x="1357" y="1071"/>
                <a:ext cx="499" cy="0"/>
              </a:xfrm>
              <a:prstGeom prst="line">
                <a:avLst/>
              </a:prstGeom>
              <a:noFill/>
              <a:ln w="9525">
                <a:solidFill>
                  <a:schemeClr val="tx1"/>
                </a:solidFill>
                <a:miter lim="800000"/>
                <a:headEnd type="triangle" w="med" len="med"/>
                <a:tailEnd type="triangle" w="med" len="med"/>
              </a:ln>
              <a:effectLst/>
            </p:spPr>
            <p:txBody>
              <a:bodyPr wrap="none"/>
              <a:lstStyle/>
              <a:p>
                <a:endParaRPr lang="zh-CN" altLang="en-US"/>
              </a:p>
            </p:txBody>
          </p:sp>
        </p:grpSp>
        <p:sp>
          <p:nvSpPr>
            <p:cNvPr id="243730" name="Text Box 18"/>
            <p:cNvSpPr txBox="1">
              <a:spLocks noChangeArrowheads="1"/>
            </p:cNvSpPr>
            <p:nvPr/>
          </p:nvSpPr>
          <p:spPr bwMode="auto">
            <a:xfrm>
              <a:off x="1383" y="3339"/>
              <a:ext cx="453" cy="317"/>
            </a:xfrm>
            <a:prstGeom prst="rect">
              <a:avLst/>
            </a:prstGeom>
            <a:noFill/>
            <a:ln w="9525">
              <a:noFill/>
              <a:miter lim="800000"/>
              <a:headEnd/>
              <a:tailEnd/>
            </a:ln>
            <a:effectLst/>
          </p:spPr>
          <p:txBody>
            <a:bodyPr>
              <a:spAutoFit/>
            </a:bodyPr>
            <a:lstStyle/>
            <a:p>
              <a:pPr>
                <a:spcBef>
                  <a:spcPct val="50000"/>
                </a:spcBef>
              </a:pPr>
              <a:r>
                <a:rPr kumimoji="1" lang="en-US" altLang="zh-CN" sz="3200" b="1">
                  <a:latin typeface="Tahoma" pitchFamily="34" charset="0"/>
                </a:rPr>
                <a:t>2</a:t>
              </a:r>
              <a:r>
                <a:rPr kumimoji="1" lang="en-US" altLang="zh-CN" sz="3200" b="1" i="1"/>
                <a:t>a</a:t>
              </a:r>
            </a:p>
          </p:txBody>
        </p:sp>
        <p:grpSp>
          <p:nvGrpSpPr>
            <p:cNvPr id="6" name="Group 19"/>
            <p:cNvGrpSpPr>
              <a:grpSpLocks/>
            </p:cNvGrpSpPr>
            <p:nvPr/>
          </p:nvGrpSpPr>
          <p:grpSpPr bwMode="auto">
            <a:xfrm>
              <a:off x="1701" y="2931"/>
              <a:ext cx="318" cy="273"/>
              <a:chOff x="1156" y="2931"/>
              <a:chExt cx="318" cy="273"/>
            </a:xfrm>
          </p:grpSpPr>
          <p:sp>
            <p:nvSpPr>
              <p:cNvPr id="243732" name="Rectangle 20"/>
              <p:cNvSpPr>
                <a:spLocks noChangeArrowheads="1"/>
              </p:cNvSpPr>
              <p:nvPr/>
            </p:nvSpPr>
            <p:spPr bwMode="auto">
              <a:xfrm>
                <a:off x="1156" y="2931"/>
                <a:ext cx="318" cy="136"/>
              </a:xfrm>
              <a:prstGeom prst="rect">
                <a:avLst/>
              </a:prstGeom>
              <a:solidFill>
                <a:srgbClr val="FFFF99"/>
              </a:solidFill>
              <a:ln w="9525">
                <a:solidFill>
                  <a:schemeClr val="tx1"/>
                </a:solidFill>
                <a:miter lim="800000"/>
                <a:headEnd/>
                <a:tailEnd/>
              </a:ln>
              <a:effectLst/>
            </p:spPr>
            <p:txBody>
              <a:bodyPr wrap="none" anchor="ctr"/>
              <a:lstStyle/>
              <a:p>
                <a:endParaRPr lang="zh-CN" altLang="en-US"/>
              </a:p>
            </p:txBody>
          </p:sp>
          <p:sp>
            <p:nvSpPr>
              <p:cNvPr id="243733" name="Rectangle 21"/>
              <p:cNvSpPr>
                <a:spLocks noChangeArrowheads="1"/>
              </p:cNvSpPr>
              <p:nvPr/>
            </p:nvSpPr>
            <p:spPr bwMode="auto">
              <a:xfrm>
                <a:off x="1247" y="3067"/>
                <a:ext cx="136" cy="137"/>
              </a:xfrm>
              <a:prstGeom prst="rect">
                <a:avLst/>
              </a:prstGeom>
              <a:solidFill>
                <a:srgbClr val="FFFF00"/>
              </a:solidFill>
              <a:ln w="9525">
                <a:solidFill>
                  <a:schemeClr val="tx1"/>
                </a:solidFill>
                <a:miter lim="800000"/>
                <a:headEnd/>
                <a:tailEnd/>
              </a:ln>
              <a:effectLst/>
            </p:spPr>
            <p:txBody>
              <a:bodyPr wrap="none" anchor="ctr"/>
              <a:lstStyle/>
              <a:p>
                <a:endParaRPr lang="zh-CN" altLang="en-US"/>
              </a:p>
            </p:txBody>
          </p:sp>
        </p:grpSp>
      </p:grpSp>
      <p:graphicFrame>
        <p:nvGraphicFramePr>
          <p:cNvPr id="243734" name="Object 22"/>
          <p:cNvGraphicFramePr>
            <a:graphicFrameLocks noChangeAspect="1"/>
          </p:cNvGraphicFramePr>
          <p:nvPr/>
        </p:nvGraphicFramePr>
        <p:xfrm>
          <a:off x="4500563" y="2133601"/>
          <a:ext cx="3023765" cy="1295400"/>
        </p:xfrm>
        <a:graphic>
          <a:graphicData uri="http://schemas.openxmlformats.org/presentationml/2006/ole">
            <mc:AlternateContent xmlns:mc="http://schemas.openxmlformats.org/markup-compatibility/2006">
              <mc:Choice xmlns:v="urn:schemas-microsoft-com:vml" Requires="v">
                <p:oleObj spid="_x0000_s72711" name="Equation" r:id="rId3" imgW="1028520" imgH="444240" progId="Equation.DSMT4">
                  <p:embed/>
                </p:oleObj>
              </mc:Choice>
              <mc:Fallback>
                <p:oleObj name="Equation" r:id="rId3" imgW="1028520" imgH="4442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2133601"/>
                        <a:ext cx="302376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243734"/>
                                        </p:tgtEl>
                                        <p:attrNameLst>
                                          <p:attrName>style.visibility</p:attrName>
                                        </p:attrNameLst>
                                      </p:cBhvr>
                                      <p:to>
                                        <p:strVal val="visible"/>
                                      </p:to>
                                    </p:set>
                                    <p:animEffect transition="in" filter="barn(inHorizontal)">
                                      <p:cBhvr>
                                        <p:cTn id="12" dur="500"/>
                                        <p:tgtEl>
                                          <p:spTgt spid="243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1143000"/>
          </a:xfrm>
        </p:spPr>
        <p:txBody>
          <a:bodyPr>
            <a:normAutofit/>
          </a:bodyPr>
          <a:lstStyle/>
          <a:p>
            <a:r>
              <a:rPr lang="en-US" altLang="zh-CN" sz="3200" b="1" dirty="0" smtClean="0">
                <a:latin typeface="宋体" pitchFamily="2" charset="-122"/>
              </a:rPr>
              <a:t>5.6 </a:t>
            </a:r>
            <a:r>
              <a:rPr lang="zh-CN" altLang="en-US" sz="3200" b="1" dirty="0" smtClean="0">
                <a:latin typeface="宋体" pitchFamily="2" charset="-122"/>
              </a:rPr>
              <a:t>微波式物位测量仪表</a:t>
            </a:r>
            <a:endParaRPr lang="zh-CN" altLang="en-US" sz="3200" dirty="0"/>
          </a:p>
        </p:txBody>
      </p:sp>
      <p:sp>
        <p:nvSpPr>
          <p:cNvPr id="3" name="内容占位符 2"/>
          <p:cNvSpPr>
            <a:spLocks noGrp="1"/>
          </p:cNvSpPr>
          <p:nvPr>
            <p:ph idx="1"/>
          </p:nvPr>
        </p:nvSpPr>
        <p:spPr>
          <a:xfrm>
            <a:off x="467544" y="1196752"/>
            <a:ext cx="7920880" cy="4525963"/>
          </a:xfrm>
        </p:spPr>
        <p:txBody>
          <a:bodyPr>
            <a:normAutofit/>
          </a:bodyPr>
          <a:lstStyle/>
          <a:p>
            <a:pPr lvl="0">
              <a:lnSpc>
                <a:spcPct val="150000"/>
              </a:lnSpc>
              <a:spcBef>
                <a:spcPct val="0"/>
              </a:spcBef>
              <a:defRPr/>
            </a:pPr>
            <a:r>
              <a:rPr lang="zh-CN" altLang="en-US" sz="2400" b="1" dirty="0" smtClean="0">
                <a:latin typeface="Times New Roman" pitchFamily="18" charset="0"/>
              </a:rPr>
              <a:t>  微波是波长为</a:t>
            </a:r>
            <a:r>
              <a:rPr lang="en-US" altLang="zh-CN" sz="2400" b="1" dirty="0" smtClean="0">
                <a:latin typeface="Times New Roman" pitchFamily="18" charset="0"/>
              </a:rPr>
              <a:t>1mm~1m</a:t>
            </a:r>
            <a:r>
              <a:rPr lang="zh-CN" altLang="en-US" sz="2400" b="1" dirty="0" smtClean="0">
                <a:latin typeface="Times New Roman" pitchFamily="18" charset="0"/>
              </a:rPr>
              <a:t>（</a:t>
            </a:r>
            <a:r>
              <a:rPr lang="en-US" altLang="zh-CN" sz="2400" b="1" dirty="0" smtClean="0">
                <a:latin typeface="Times New Roman" pitchFamily="18" charset="0"/>
              </a:rPr>
              <a:t>300MHz~3000GHz</a:t>
            </a:r>
            <a:r>
              <a:rPr lang="zh-CN" altLang="en-US" sz="2400" b="1" dirty="0" smtClean="0">
                <a:latin typeface="Times New Roman" pitchFamily="18" charset="0"/>
              </a:rPr>
              <a:t>）电磁波（家用微波炉</a:t>
            </a:r>
            <a:r>
              <a:rPr lang="en-US" altLang="zh-CN" sz="2400" b="1" dirty="0" smtClean="0">
                <a:latin typeface="Times New Roman" pitchFamily="18" charset="0"/>
              </a:rPr>
              <a:t>12.2cm/2.456GHz</a:t>
            </a:r>
            <a:r>
              <a:rPr lang="zh-CN" altLang="en-US" sz="2400" b="1" dirty="0" smtClean="0">
                <a:latin typeface="Times New Roman" pitchFamily="18" charset="0"/>
              </a:rPr>
              <a:t>），</a:t>
            </a:r>
            <a:endParaRPr lang="en-US" altLang="zh-CN" sz="2400" b="1" dirty="0" smtClean="0">
              <a:latin typeface="Times New Roman" pitchFamily="18" charset="0"/>
            </a:endParaRPr>
          </a:p>
          <a:p>
            <a:pPr lvl="0">
              <a:lnSpc>
                <a:spcPct val="150000"/>
              </a:lnSpc>
              <a:spcBef>
                <a:spcPct val="0"/>
              </a:spcBef>
              <a:defRPr/>
            </a:pPr>
            <a:r>
              <a:rPr lang="zh-CN" altLang="en-US" sz="2400" b="1" dirty="0" smtClean="0">
                <a:solidFill>
                  <a:srgbClr val="FF0000"/>
                </a:solidFill>
                <a:latin typeface="Times New Roman" pitchFamily="18" charset="0"/>
              </a:rPr>
              <a:t>具有电磁波的性质，又与普通的无线电波及光波不同</a:t>
            </a:r>
            <a:r>
              <a:rPr lang="zh-CN" altLang="en-US" sz="2400" b="1" dirty="0" smtClean="0">
                <a:latin typeface="Times New Roman" pitchFamily="18" charset="0"/>
              </a:rPr>
              <a:t>。</a:t>
            </a:r>
            <a:endParaRPr lang="en-US" altLang="zh-CN" sz="2400" b="1" dirty="0" smtClean="0">
              <a:latin typeface="Times New Roman" pitchFamily="18" charset="0"/>
            </a:endParaRPr>
          </a:p>
          <a:p>
            <a:pPr lvl="0">
              <a:lnSpc>
                <a:spcPct val="150000"/>
              </a:lnSpc>
              <a:spcBef>
                <a:spcPct val="0"/>
              </a:spcBef>
              <a:defRPr/>
            </a:pPr>
            <a:r>
              <a:rPr lang="zh-CN" altLang="en-US" sz="2400" b="1" dirty="0" smtClean="0">
                <a:latin typeface="Times New Roman" pitchFamily="18" charset="0"/>
              </a:rPr>
              <a:t>广泛应用于液位、物位、厚度及含水量的测量中。</a:t>
            </a:r>
          </a:p>
          <a:p>
            <a:pPr lvl="0">
              <a:lnSpc>
                <a:spcPct val="150000"/>
              </a:lnSpc>
              <a:spcBef>
                <a:spcPct val="0"/>
              </a:spcBef>
              <a:defRPr/>
            </a:pPr>
            <a:r>
              <a:rPr lang="zh-CN" altLang="en-US" sz="2400" b="1" dirty="0" smtClean="0">
                <a:latin typeface="Times New Roman" pitchFamily="18" charset="0"/>
              </a:rPr>
              <a:t>  微波</a:t>
            </a:r>
            <a:r>
              <a:rPr lang="en-US" altLang="zh-CN" sz="2400" b="1" dirty="0" smtClean="0">
                <a:latin typeface="Times New Roman" pitchFamily="18" charset="0"/>
              </a:rPr>
              <a:t> </a:t>
            </a:r>
            <a:r>
              <a:rPr lang="zh-CN" altLang="en-US" sz="2400" b="1" dirty="0" smtClean="0">
                <a:latin typeface="Times New Roman" pitchFamily="18" charset="0"/>
              </a:rPr>
              <a:t>在各种障碍物上能产生</a:t>
            </a:r>
            <a:r>
              <a:rPr lang="zh-CN" altLang="en-US" sz="2400" b="1" dirty="0" smtClean="0">
                <a:solidFill>
                  <a:srgbClr val="FF0000"/>
                </a:solidFill>
                <a:latin typeface="Times New Roman" pitchFamily="18" charset="0"/>
              </a:rPr>
              <a:t>良好的反射，具有良好的定向辐射</a:t>
            </a:r>
            <a:r>
              <a:rPr lang="zh-CN" altLang="en-US" sz="2400" b="1" dirty="0" smtClean="0">
                <a:latin typeface="Times New Roman" pitchFamily="18" charset="0"/>
              </a:rPr>
              <a:t>性能；</a:t>
            </a:r>
          </a:p>
          <a:p>
            <a:pPr lvl="0">
              <a:lnSpc>
                <a:spcPct val="150000"/>
              </a:lnSpc>
              <a:spcBef>
                <a:spcPct val="0"/>
              </a:spcBef>
              <a:defRPr/>
            </a:pPr>
            <a:r>
              <a:rPr lang="en-US" altLang="zh-CN" sz="2400" b="1" dirty="0" smtClean="0">
                <a:latin typeface="Times New Roman" pitchFamily="18" charset="0"/>
              </a:rPr>
              <a:t>  </a:t>
            </a:r>
            <a:r>
              <a:rPr lang="zh-CN" altLang="en-US" sz="2400" b="1" dirty="0" smtClean="0">
                <a:latin typeface="Times New Roman" pitchFamily="18" charset="0"/>
              </a:rPr>
              <a:t>在传输过程中受到粉尘、烟雾、火焰及强光的影响小，具有</a:t>
            </a:r>
            <a:r>
              <a:rPr lang="zh-CN" altLang="en-US" sz="2400" b="1" dirty="0" smtClean="0">
                <a:solidFill>
                  <a:srgbClr val="FF0000"/>
                </a:solidFill>
                <a:latin typeface="Times New Roman" pitchFamily="18" charset="0"/>
              </a:rPr>
              <a:t>很强的环境适应能力</a:t>
            </a:r>
            <a:r>
              <a:rPr lang="zh-CN" altLang="en-US" sz="2400" b="1" dirty="0" smtClean="0">
                <a:latin typeface="Times New Roman" pitchFamily="18" charset="0"/>
              </a:rPr>
              <a:t>。</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755576" y="1214422"/>
            <a:ext cx="7531200" cy="4525963"/>
          </a:xfrm>
        </p:spPr>
        <p:txBody>
          <a:bodyPr>
            <a:normAutofit/>
          </a:bodyPr>
          <a:lstStyle/>
          <a:p>
            <a:pPr>
              <a:lnSpc>
                <a:spcPct val="150000"/>
              </a:lnSpc>
              <a:spcBef>
                <a:spcPct val="0"/>
              </a:spcBef>
            </a:pPr>
            <a:r>
              <a:rPr lang="zh-CN" altLang="en-US" sz="2400" b="1" dirty="0" smtClean="0">
                <a:solidFill>
                  <a:srgbClr val="FF0000"/>
                </a:solidFill>
                <a:latin typeface="Times New Roman" pitchFamily="18" charset="0"/>
              </a:rPr>
              <a:t>微波振荡器及微波天线 </a:t>
            </a:r>
            <a:r>
              <a:rPr lang="zh-CN" altLang="en-US" sz="2400" b="1" dirty="0" smtClean="0">
                <a:latin typeface="Times New Roman" pitchFamily="18" charset="0"/>
              </a:rPr>
              <a:t>是微波传感器的重要组成部分，构成微波振荡器的器件有速调管、磁控管或某些固体器件。    </a:t>
            </a:r>
          </a:p>
          <a:p>
            <a:pPr>
              <a:lnSpc>
                <a:spcPct val="150000"/>
              </a:lnSpc>
              <a:spcBef>
                <a:spcPct val="0"/>
              </a:spcBef>
            </a:pPr>
            <a:r>
              <a:rPr lang="zh-CN" altLang="en-US" sz="2400" b="1" dirty="0" smtClean="0">
                <a:latin typeface="Times New Roman" pitchFamily="18" charset="0"/>
              </a:rPr>
              <a:t>由微波振荡器产生的振荡信号需要用</a:t>
            </a:r>
            <a:r>
              <a:rPr lang="zh-CN" altLang="en-US" sz="2400" b="1" dirty="0" smtClean="0">
                <a:solidFill>
                  <a:srgbClr val="FF0000"/>
                </a:solidFill>
                <a:latin typeface="Times New Roman" pitchFamily="18" charset="0"/>
              </a:rPr>
              <a:t>波导管</a:t>
            </a:r>
            <a:r>
              <a:rPr lang="en-US" altLang="zh-CN" sz="2400" b="1" dirty="0" smtClean="0">
                <a:latin typeface="Times New Roman" pitchFamily="18" charset="0"/>
              </a:rPr>
              <a:t>(</a:t>
            </a:r>
            <a:r>
              <a:rPr lang="zh-CN" altLang="en-US" sz="2400" b="1" dirty="0" smtClean="0">
                <a:latin typeface="Times New Roman" pitchFamily="18" charset="0"/>
              </a:rPr>
              <a:t>波长在</a:t>
            </a:r>
            <a:r>
              <a:rPr lang="en-US" altLang="zh-CN" sz="2400" b="1" dirty="0" smtClean="0">
                <a:latin typeface="Times New Roman" pitchFamily="18" charset="0"/>
              </a:rPr>
              <a:t>10cm</a:t>
            </a:r>
            <a:r>
              <a:rPr lang="zh-CN" altLang="en-US" sz="2400" b="1" dirty="0" smtClean="0">
                <a:latin typeface="Times New Roman" pitchFamily="18" charset="0"/>
              </a:rPr>
              <a:t>以上可用同轴电缆</a:t>
            </a:r>
            <a:r>
              <a:rPr lang="en-US" altLang="zh-CN" sz="2400" b="1" dirty="0" smtClean="0">
                <a:latin typeface="Times New Roman" pitchFamily="18" charset="0"/>
              </a:rPr>
              <a:t>)</a:t>
            </a:r>
            <a:r>
              <a:rPr lang="zh-CN" altLang="en-US" sz="2400" b="1" dirty="0" smtClean="0">
                <a:latin typeface="Times New Roman" pitchFamily="18" charset="0"/>
              </a:rPr>
              <a:t>传输，并通过</a:t>
            </a:r>
            <a:r>
              <a:rPr lang="zh-CN" altLang="en-US" sz="2400" b="1" dirty="0" smtClean="0">
                <a:solidFill>
                  <a:srgbClr val="FF0000"/>
                </a:solidFill>
                <a:latin typeface="Times New Roman" pitchFamily="18" charset="0"/>
              </a:rPr>
              <a:t>天线发射出去</a:t>
            </a:r>
            <a:r>
              <a:rPr lang="zh-CN" altLang="en-US" sz="2400" b="1" dirty="0" smtClean="0">
                <a:latin typeface="Times New Roman" pitchFamily="18" charset="0"/>
              </a:rPr>
              <a:t>，常用的天线有喇叭形天线、抛物面天线和介质线等。 </a:t>
            </a:r>
          </a:p>
          <a:p>
            <a:endParaRPr lang="zh-CN" altLang="en-US" sz="2400"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3"/>
          <p:cNvSpPr>
            <a:spLocks noGrp="1" noChangeArrowheads="1"/>
          </p:cNvSpPr>
          <p:nvPr>
            <p:ph type="body" idx="1"/>
          </p:nvPr>
        </p:nvSpPr>
        <p:spPr>
          <a:xfrm>
            <a:off x="611560" y="-13745"/>
            <a:ext cx="7772400" cy="4287838"/>
          </a:xfrm>
        </p:spPr>
        <p:txBody>
          <a:bodyPr/>
          <a:lstStyle/>
          <a:p>
            <a:pPr>
              <a:buFont typeface="Wingdings" pitchFamily="2" charset="2"/>
              <a:buNone/>
            </a:pPr>
            <a:endParaRPr lang="zh-CN" altLang="en-US" sz="2600" b="1" dirty="0">
              <a:latin typeface="宋体" pitchFamily="2" charset="-122"/>
            </a:endParaRPr>
          </a:p>
          <a:p>
            <a:pPr>
              <a:buFont typeface="Wingdings" pitchFamily="2" charset="2"/>
              <a:buNone/>
            </a:pPr>
            <a:r>
              <a:rPr lang="en-US" altLang="zh-CN" sz="2600" b="1" dirty="0">
                <a:latin typeface="宋体" pitchFamily="2" charset="-122"/>
              </a:rPr>
              <a:t>1</a:t>
            </a:r>
            <a:r>
              <a:rPr lang="zh-CN" altLang="en-US" sz="2600" b="1" dirty="0">
                <a:latin typeface="宋体" pitchFamily="2" charset="-122"/>
              </a:rPr>
              <a:t>、微波物位计    </a:t>
            </a:r>
          </a:p>
          <a:p>
            <a:pPr>
              <a:buFont typeface="Wingdings" pitchFamily="2" charset="2"/>
              <a:buNone/>
            </a:pPr>
            <a:r>
              <a:rPr lang="zh-CN" altLang="en-US" sz="2600" b="1" dirty="0">
                <a:latin typeface="宋体" pitchFamily="2" charset="-122"/>
              </a:rPr>
              <a:t> </a:t>
            </a:r>
          </a:p>
          <a:p>
            <a:r>
              <a:rPr lang="zh-CN" altLang="en-US" sz="2600" b="1" dirty="0">
                <a:latin typeface="宋体" pitchFamily="2" charset="-122"/>
              </a:rPr>
              <a:t>微波物位计原理如图。当被测物位低于设定物位时，接收天线接收的功率为</a:t>
            </a:r>
            <a:r>
              <a:rPr lang="zh-CN" altLang="en-US" sz="2100" dirty="0">
                <a:latin typeface="宋体" pitchFamily="2" charset="-122"/>
              </a:rPr>
              <a:t> </a:t>
            </a:r>
          </a:p>
        </p:txBody>
      </p:sp>
      <p:sp>
        <p:nvSpPr>
          <p:cNvPr id="198660" name="Rectangle 4"/>
          <p:cNvSpPr>
            <a:spLocks noChangeArrowheads="1"/>
          </p:cNvSpPr>
          <p:nvPr/>
        </p:nvSpPr>
        <p:spPr bwMode="auto">
          <a:xfrm>
            <a:off x="2328863" y="2690813"/>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198662" name="Object 6"/>
          <p:cNvGraphicFramePr>
            <a:graphicFrameLocks noChangeAspect="1"/>
          </p:cNvGraphicFramePr>
          <p:nvPr/>
        </p:nvGraphicFramePr>
        <p:xfrm>
          <a:off x="2123728" y="2204865"/>
          <a:ext cx="3918620" cy="3312368"/>
        </p:xfrm>
        <a:graphic>
          <a:graphicData uri="http://schemas.openxmlformats.org/presentationml/2006/ole">
            <mc:AlternateContent xmlns:mc="http://schemas.openxmlformats.org/markup-compatibility/2006">
              <mc:Choice xmlns:v="urn:schemas-microsoft-com:vml" Requires="v">
                <p:oleObj spid="_x0000_s77831" name="Equation" r:id="rId3" imgW="1790640" imgH="1574640" progId="Equation.DSMT4">
                  <p:embed/>
                </p:oleObj>
              </mc:Choice>
              <mc:Fallback>
                <p:oleObj name="Equation" r:id="rId3" imgW="1790640" imgH="15746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2204865"/>
                        <a:ext cx="3918620" cy="33123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642910" y="4357694"/>
            <a:ext cx="7993063" cy="830997"/>
          </a:xfrm>
          <a:prstGeom prst="rect">
            <a:avLst/>
          </a:prstGeom>
          <a:noFill/>
          <a:ln w="9525">
            <a:noFill/>
            <a:miter lim="800000"/>
            <a:headEnd/>
            <a:tailEnd/>
          </a:ln>
          <a:effectLst/>
        </p:spPr>
        <p:txBody>
          <a:bodyPr anchor="ctr">
            <a:spAutoFit/>
          </a:bodyPr>
          <a:lstStyle/>
          <a:p>
            <a:r>
              <a:rPr lang="zh-CN" altLang="en-US" sz="2400" b="1" dirty="0"/>
              <a:t>       图中的振荡器为一高频振荡器，可用速调管、磁控管或微波固体元件构成。 </a:t>
            </a:r>
          </a:p>
        </p:txBody>
      </p:sp>
      <p:pic>
        <p:nvPicPr>
          <p:cNvPr id="79874" name="Picture 2"/>
          <p:cNvPicPr>
            <a:picLocks noChangeAspect="1" noChangeArrowheads="1"/>
          </p:cNvPicPr>
          <p:nvPr/>
        </p:nvPicPr>
        <p:blipFill>
          <a:blip r:embed="rId2" cstate="print"/>
          <a:srcRect/>
          <a:stretch>
            <a:fillRect/>
          </a:stretch>
        </p:blipFill>
        <p:spPr bwMode="auto">
          <a:xfrm>
            <a:off x="971600" y="1357298"/>
            <a:ext cx="7501659" cy="28637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ChangeArrowheads="1"/>
          </p:cNvSpPr>
          <p:nvPr/>
        </p:nvSpPr>
        <p:spPr bwMode="auto">
          <a:xfrm>
            <a:off x="683568" y="3861048"/>
            <a:ext cx="2759075" cy="1081088"/>
          </a:xfrm>
          <a:prstGeom prst="rect">
            <a:avLst/>
          </a:prstGeom>
          <a:noFill/>
          <a:ln w="9525">
            <a:noFill/>
            <a:miter lim="800000"/>
            <a:headEnd/>
            <a:tailEnd/>
          </a:ln>
          <a:effectLst/>
        </p:spPr>
        <p:txBody>
          <a:bodyPr anchor="ctr"/>
          <a:lstStyle/>
          <a:p>
            <a:r>
              <a:rPr kumimoji="1" lang="zh-CN" altLang="en-US" sz="2400" b="1" dirty="0">
                <a:latin typeface="Verdana" pitchFamily="34" charset="0"/>
              </a:rPr>
              <a:t>光纤液位报警器</a:t>
            </a:r>
            <a:endParaRPr kumimoji="1" lang="zh-CN" altLang="en-US" sz="2400" b="1" dirty="0"/>
          </a:p>
        </p:txBody>
      </p:sp>
      <p:sp>
        <p:nvSpPr>
          <p:cNvPr id="140291" name="Rectangle 3"/>
          <p:cNvSpPr>
            <a:spLocks noChangeArrowheads="1"/>
          </p:cNvSpPr>
          <p:nvPr/>
        </p:nvSpPr>
        <p:spPr bwMode="auto">
          <a:xfrm>
            <a:off x="4479925" y="3200400"/>
            <a:ext cx="2225675" cy="457200"/>
          </a:xfrm>
          <a:prstGeom prst="rect">
            <a:avLst/>
          </a:prstGeom>
          <a:noFill/>
          <a:ln w="9525">
            <a:noFill/>
            <a:miter lim="800000"/>
            <a:headEnd/>
            <a:tailEnd/>
          </a:ln>
          <a:effectLst/>
        </p:spPr>
        <p:txBody>
          <a:bodyPr>
            <a:spAutoFit/>
          </a:bodyPr>
          <a:lstStyle/>
          <a:p>
            <a:endParaRPr kumimoji="1" lang="zh-CN" altLang="en-US" sz="2400"/>
          </a:p>
        </p:txBody>
      </p:sp>
      <p:pic>
        <p:nvPicPr>
          <p:cNvPr id="140292" name="Picture 4" descr="1"/>
          <p:cNvPicPr>
            <a:picLocks noChangeAspect="1" noChangeArrowheads="1"/>
          </p:cNvPicPr>
          <p:nvPr/>
        </p:nvPicPr>
        <p:blipFill>
          <a:blip r:embed="rId2" cstate="print"/>
          <a:srcRect l="29343" t="45555" r="28516" b="38850"/>
          <a:stretch>
            <a:fillRect/>
          </a:stretch>
        </p:blipFill>
        <p:spPr bwMode="auto">
          <a:xfrm>
            <a:off x="357158" y="1142984"/>
            <a:ext cx="7848600" cy="2066925"/>
          </a:xfrm>
          <a:prstGeom prst="rect">
            <a:avLst/>
          </a:prstGeom>
          <a:noFill/>
        </p:spPr>
      </p:pic>
      <p:pic>
        <p:nvPicPr>
          <p:cNvPr id="140293" name="Picture 5" descr="1"/>
          <p:cNvPicPr>
            <a:picLocks noChangeAspect="1" noChangeArrowheads="1"/>
          </p:cNvPicPr>
          <p:nvPr/>
        </p:nvPicPr>
        <p:blipFill>
          <a:blip r:embed="rId3" cstate="print"/>
          <a:srcRect/>
          <a:stretch>
            <a:fillRect/>
          </a:stretch>
        </p:blipFill>
        <p:spPr bwMode="auto">
          <a:xfrm>
            <a:off x="3995738" y="3429000"/>
            <a:ext cx="2895600" cy="2895600"/>
          </a:xfrm>
          <a:prstGeom prst="rect">
            <a:avLst/>
          </a:prstGeom>
          <a:noFill/>
        </p:spPr>
      </p:pic>
      <p:sp>
        <p:nvSpPr>
          <p:cNvPr id="140294" name="Rectangle 6"/>
          <p:cNvSpPr>
            <a:spLocks noChangeArrowheads="1"/>
          </p:cNvSpPr>
          <p:nvPr/>
        </p:nvSpPr>
        <p:spPr bwMode="auto">
          <a:xfrm>
            <a:off x="586941" y="230235"/>
            <a:ext cx="2952328" cy="523220"/>
          </a:xfrm>
          <a:prstGeom prst="rect">
            <a:avLst/>
          </a:prstGeom>
          <a:noFill/>
          <a:ln w="9525">
            <a:noFill/>
            <a:miter lim="800000"/>
            <a:headEnd/>
            <a:tailEnd/>
          </a:ln>
          <a:effectLst/>
        </p:spPr>
        <p:txBody>
          <a:bodyPr wrap="square">
            <a:spAutoFit/>
          </a:bodyPr>
          <a:lstStyle/>
          <a:p>
            <a:r>
              <a:rPr kumimoji="1" lang="zh-CN" altLang="en-US" sz="2800" b="1" dirty="0">
                <a:latin typeface="宋体" pitchFamily="2" charset="-122"/>
              </a:rPr>
              <a:t>差压式液位计</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Rectangle 3"/>
          <p:cNvSpPr>
            <a:spLocks noGrp="1" noChangeArrowheads="1"/>
          </p:cNvSpPr>
          <p:nvPr>
            <p:ph type="body" idx="1"/>
          </p:nvPr>
        </p:nvSpPr>
        <p:spPr>
          <a:xfrm>
            <a:off x="357158" y="428604"/>
            <a:ext cx="8347104" cy="4857784"/>
          </a:xfrm>
        </p:spPr>
        <p:txBody>
          <a:bodyPr>
            <a:normAutofit/>
          </a:bodyPr>
          <a:lstStyle/>
          <a:p>
            <a:pPr>
              <a:buFont typeface="Wingdings" pitchFamily="2" charset="2"/>
              <a:buNone/>
            </a:pPr>
            <a:r>
              <a:rPr lang="en-US" altLang="zh-CN" sz="2400" b="1" dirty="0">
                <a:latin typeface="宋体" pitchFamily="2" charset="-122"/>
              </a:rPr>
              <a:t>2</a:t>
            </a:r>
            <a:r>
              <a:rPr lang="zh-CN" altLang="en-US" sz="2400" b="1" dirty="0">
                <a:latin typeface="宋体" pitchFamily="2" charset="-122"/>
              </a:rPr>
              <a:t>、微波液位计</a:t>
            </a:r>
            <a:r>
              <a:rPr lang="zh-CN" altLang="en-US" sz="2400" b="1" dirty="0"/>
              <a:t> </a:t>
            </a:r>
            <a:endParaRPr lang="en-US" altLang="zh-CN" sz="2400" b="1" dirty="0" smtClean="0"/>
          </a:p>
          <a:p>
            <a:pPr>
              <a:buFont typeface="Wingdings" pitchFamily="2" charset="2"/>
              <a:buNone/>
            </a:pPr>
            <a:r>
              <a:rPr lang="zh-CN" altLang="en-US" sz="2400" b="1" dirty="0" smtClean="0"/>
              <a:t>     </a:t>
            </a:r>
            <a:endParaRPr lang="zh-CN" altLang="en-US" sz="2400" b="1" dirty="0"/>
          </a:p>
          <a:p>
            <a:r>
              <a:rPr lang="zh-CN" altLang="en-US" sz="2400" b="1" dirty="0">
                <a:latin typeface="宋体" pitchFamily="2" charset="-122"/>
              </a:rPr>
              <a:t>微波液位计原理如图示，</a:t>
            </a:r>
          </a:p>
          <a:p>
            <a:r>
              <a:rPr lang="zh-CN" altLang="en-US" sz="2400" b="1" dirty="0">
                <a:latin typeface="宋体" pitchFamily="2" charset="-122"/>
              </a:rPr>
              <a:t>接收天线接收到的功</a:t>
            </a:r>
            <a:r>
              <a:rPr lang="zh-CN" altLang="en-US" sz="2400" b="1" dirty="0">
                <a:latin typeface="Times New Roman" pitchFamily="18" charset="0"/>
              </a:rPr>
              <a:t>率</a:t>
            </a:r>
            <a:r>
              <a:rPr lang="en-US" altLang="zh-CN" sz="2400" i="1" dirty="0">
                <a:latin typeface="Times New Roman" pitchFamily="18" charset="0"/>
              </a:rPr>
              <a:t>P</a:t>
            </a:r>
            <a:r>
              <a:rPr lang="en-US" altLang="zh-CN" sz="2400" baseline="-25000" dirty="0">
                <a:latin typeface="Times New Roman" pitchFamily="18" charset="0"/>
              </a:rPr>
              <a:t>r</a:t>
            </a:r>
            <a:r>
              <a:rPr lang="zh-CN" altLang="en-US" sz="2400" b="1" dirty="0">
                <a:latin typeface="Times New Roman" pitchFamily="18" charset="0"/>
              </a:rPr>
              <a:t>为</a:t>
            </a:r>
            <a:r>
              <a:rPr lang="zh-CN" altLang="en-US" sz="2400" b="1" dirty="0">
                <a:latin typeface="宋体" pitchFamily="2" charset="-122"/>
              </a:rPr>
              <a:t> </a:t>
            </a:r>
          </a:p>
        </p:txBody>
      </p:sp>
      <p:sp>
        <p:nvSpPr>
          <p:cNvPr id="199684" name="Rectangle 4"/>
          <p:cNvSpPr>
            <a:spLocks noChangeArrowheads="1"/>
          </p:cNvSpPr>
          <p:nvPr/>
        </p:nvSpPr>
        <p:spPr bwMode="auto">
          <a:xfrm>
            <a:off x="3933825" y="3214688"/>
            <a:ext cx="9144000" cy="0"/>
          </a:xfrm>
          <a:prstGeom prst="rect">
            <a:avLst/>
          </a:prstGeom>
          <a:noFill/>
          <a:ln w="9525">
            <a:noFill/>
            <a:miter lim="800000"/>
            <a:headEnd/>
            <a:tailEnd/>
          </a:ln>
          <a:effectLst/>
        </p:spPr>
        <p:txBody>
          <a:bodyPr>
            <a:spAutoFit/>
          </a:bodyPr>
          <a:lstStyle/>
          <a:p>
            <a:endParaRPr lang="zh-CN" altLang="en-US"/>
          </a:p>
        </p:txBody>
      </p:sp>
      <p:sp>
        <p:nvSpPr>
          <p:cNvPr id="199685" name="Rectangle 5"/>
          <p:cNvSpPr>
            <a:spLocks noChangeArrowheads="1"/>
          </p:cNvSpPr>
          <p:nvPr/>
        </p:nvSpPr>
        <p:spPr bwMode="auto">
          <a:xfrm>
            <a:off x="3562350" y="3162300"/>
            <a:ext cx="9144000" cy="0"/>
          </a:xfrm>
          <a:prstGeom prst="rect">
            <a:avLst/>
          </a:prstGeom>
          <a:noFill/>
          <a:ln w="9525">
            <a:noFill/>
            <a:miter lim="800000"/>
            <a:headEnd/>
            <a:tailEnd/>
          </a:ln>
          <a:effectLst/>
        </p:spPr>
        <p:txBody>
          <a:bodyPr>
            <a:spAutoFit/>
          </a:bodyPr>
          <a:lstStyle/>
          <a:p>
            <a:endParaRPr lang="zh-CN" altLang="en-US"/>
          </a:p>
        </p:txBody>
      </p:sp>
      <p:sp>
        <p:nvSpPr>
          <p:cNvPr id="199686" name="Rectangle 6"/>
          <p:cNvSpPr>
            <a:spLocks noChangeArrowheads="1"/>
          </p:cNvSpPr>
          <p:nvPr/>
        </p:nvSpPr>
        <p:spPr bwMode="auto">
          <a:xfrm>
            <a:off x="3148013" y="2890838"/>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199689" name="Object 9"/>
          <p:cNvGraphicFramePr>
            <a:graphicFrameLocks noChangeAspect="1"/>
          </p:cNvGraphicFramePr>
          <p:nvPr/>
        </p:nvGraphicFramePr>
        <p:xfrm>
          <a:off x="4857752" y="1428736"/>
          <a:ext cx="3009900" cy="896937"/>
        </p:xfrm>
        <a:graphic>
          <a:graphicData uri="http://schemas.openxmlformats.org/presentationml/2006/ole">
            <mc:AlternateContent xmlns:mc="http://schemas.openxmlformats.org/markup-compatibility/2006">
              <mc:Choice xmlns:v="urn:schemas-microsoft-com:vml" Requires="v">
                <p:oleObj spid="_x0000_s78855" name="Equation" r:id="rId3" imgW="1320480" imgH="393480" progId="Equation.DSMT4">
                  <p:embed/>
                </p:oleObj>
              </mc:Choice>
              <mc:Fallback>
                <p:oleObj name="Equation" r:id="rId3" imgW="1320480" imgH="39348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7752" y="1428736"/>
                        <a:ext cx="3009900" cy="896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99695" name="Picture 15"/>
          <p:cNvPicPr>
            <a:picLocks noChangeAspect="1" noChangeArrowheads="1"/>
          </p:cNvPicPr>
          <p:nvPr/>
        </p:nvPicPr>
        <p:blipFill>
          <a:blip r:embed="rId5" cstate="print"/>
          <a:srcRect/>
          <a:stretch>
            <a:fillRect/>
          </a:stretch>
        </p:blipFill>
        <p:spPr bwMode="auto">
          <a:xfrm>
            <a:off x="3357554" y="2500306"/>
            <a:ext cx="5000660" cy="2928958"/>
          </a:xfrm>
          <a:prstGeom prst="rect">
            <a:avLst/>
          </a:prstGeom>
          <a:noFill/>
        </p:spPr>
      </p:pic>
      <p:sp>
        <p:nvSpPr>
          <p:cNvPr id="199696" name="Text Box 16"/>
          <p:cNvSpPr txBox="1">
            <a:spLocks noChangeArrowheads="1"/>
          </p:cNvSpPr>
          <p:nvPr/>
        </p:nvSpPr>
        <p:spPr bwMode="auto">
          <a:xfrm>
            <a:off x="1000100" y="2571744"/>
            <a:ext cx="2303463" cy="2862322"/>
          </a:xfrm>
          <a:prstGeom prst="rect">
            <a:avLst/>
          </a:prstGeom>
          <a:noFill/>
          <a:ln w="9525">
            <a:noFill/>
            <a:miter lim="800000"/>
            <a:headEnd/>
            <a:tailEnd/>
          </a:ln>
          <a:effectLst/>
        </p:spPr>
        <p:txBody>
          <a:bodyPr>
            <a:spAutoFit/>
          </a:bodyPr>
          <a:lstStyle/>
          <a:p>
            <a:pPr>
              <a:spcBef>
                <a:spcPct val="20000"/>
              </a:spcBef>
            </a:pPr>
            <a:r>
              <a:rPr lang="zh-CN" altLang="en-US" sz="2400" b="1" dirty="0">
                <a:latin typeface="Verdana" pitchFamily="34" charset="0"/>
              </a:rPr>
              <a:t>利用微波反射的原理制作的液位计，可以</a:t>
            </a:r>
            <a:r>
              <a:rPr lang="zh-CN" altLang="en-US" sz="2400" b="1" dirty="0">
                <a:solidFill>
                  <a:srgbClr val="FF0000"/>
                </a:solidFill>
                <a:latin typeface="Verdana" pitchFamily="34" charset="0"/>
              </a:rPr>
              <a:t>连续检测与实现液位定点控制</a:t>
            </a:r>
            <a:r>
              <a:rPr lang="zh-CN" altLang="en-US" sz="2400" b="1" dirty="0">
                <a:latin typeface="Verdana" pitchFamily="34" charset="0"/>
              </a:rPr>
              <a:t>。</a:t>
            </a:r>
          </a:p>
          <a:p>
            <a:pPr>
              <a:spcBef>
                <a:spcPct val="50000"/>
              </a:spcBef>
            </a:pPr>
            <a:endParaRPr lang="zh-CN" altLang="en-US" sz="2400" b="1" dirty="0">
              <a:latin typeface="Verdana" pitchFamily="34" charset="0"/>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body" idx="1"/>
          </p:nvPr>
        </p:nvSpPr>
        <p:spPr>
          <a:xfrm>
            <a:off x="755576" y="1268760"/>
            <a:ext cx="7314035" cy="4000528"/>
          </a:xfrm>
        </p:spPr>
        <p:txBody>
          <a:bodyPr/>
          <a:lstStyle/>
          <a:p>
            <a:pPr>
              <a:lnSpc>
                <a:spcPct val="150000"/>
              </a:lnSpc>
              <a:spcBef>
                <a:spcPts val="0"/>
              </a:spcBef>
            </a:pPr>
            <a:r>
              <a:rPr lang="zh-CN" altLang="en-US" sz="2400" b="1" dirty="0"/>
              <a:t> 微波功率的测量通常可用</a:t>
            </a:r>
            <a:r>
              <a:rPr lang="zh-CN" altLang="en-US" sz="2400" b="1" dirty="0">
                <a:solidFill>
                  <a:srgbClr val="CC0000"/>
                </a:solidFill>
              </a:rPr>
              <a:t>热电</a:t>
            </a:r>
            <a:r>
              <a:rPr lang="zh-CN" altLang="en-US" sz="2400" b="1" dirty="0"/>
              <a:t>或</a:t>
            </a:r>
            <a:r>
              <a:rPr lang="zh-CN" altLang="en-US" sz="2400" b="1" dirty="0">
                <a:solidFill>
                  <a:srgbClr val="CC0000"/>
                </a:solidFill>
              </a:rPr>
              <a:t>热阻</a:t>
            </a:r>
            <a:r>
              <a:rPr lang="zh-CN" altLang="en-US" sz="2400" b="1" dirty="0"/>
              <a:t>等元件，再配合相应的测量电路，最后经数据采集和信号处理根据接收到的微波信号功率，显示和输出液位测量结果。</a:t>
            </a:r>
          </a:p>
          <a:p>
            <a:pPr>
              <a:lnSpc>
                <a:spcPct val="150000"/>
              </a:lnSpc>
              <a:spcBef>
                <a:spcPts val="0"/>
              </a:spcBef>
            </a:pPr>
            <a:r>
              <a:rPr lang="zh-CN" altLang="en-US" sz="2400" b="1" dirty="0"/>
              <a:t>在测量环境有大量水蒸汽时，由于</a:t>
            </a:r>
            <a:r>
              <a:rPr lang="zh-CN" altLang="en-US" sz="2400" b="1" dirty="0">
                <a:solidFill>
                  <a:srgbClr val="FF0000"/>
                </a:solidFill>
              </a:rPr>
              <a:t>水（蒸汽）会对微波产生强烈吸收</a:t>
            </a:r>
            <a:r>
              <a:rPr lang="zh-CN" altLang="en-US" sz="2400" b="1" dirty="0"/>
              <a:t>，因此可能会对测量结果产生较大的影响，对此应该引起足够重视。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75458">
                                            <p:txEl>
                                              <p:pRg st="0" end="0"/>
                                            </p:txEl>
                                          </p:spTgt>
                                        </p:tgtEl>
                                        <p:attrNameLst>
                                          <p:attrName>style.visibility</p:attrName>
                                        </p:attrNameLst>
                                      </p:cBhvr>
                                      <p:to>
                                        <p:strVal val="visible"/>
                                      </p:to>
                                    </p:set>
                                    <p:animEffect transition="in" filter="barn(inHorizontal)">
                                      <p:cBhvr>
                                        <p:cTn id="7" dur="500"/>
                                        <p:tgtEl>
                                          <p:spTgt spid="2754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275458">
                                            <p:txEl>
                                              <p:pRg st="1" end="1"/>
                                            </p:txEl>
                                          </p:spTgt>
                                        </p:tgtEl>
                                        <p:attrNameLst>
                                          <p:attrName>style.visibility</p:attrName>
                                        </p:attrNameLst>
                                      </p:cBhvr>
                                      <p:to>
                                        <p:strVal val="visible"/>
                                      </p:to>
                                    </p:set>
                                    <p:animEffect transition="in" filter="barn(inHorizontal)">
                                      <p:cBhvr>
                                        <p:cTn id="12" dur="500"/>
                                        <p:tgtEl>
                                          <p:spTgt spid="27545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8"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539552" y="1268760"/>
            <a:ext cx="3328982" cy="4525963"/>
          </a:xfrm>
        </p:spPr>
        <p:txBody>
          <a:bodyPr/>
          <a:lstStyle/>
          <a:p>
            <a:pPr>
              <a:buFont typeface="Wingdings" pitchFamily="2" charset="2"/>
              <a:buNone/>
            </a:pPr>
            <a:r>
              <a:rPr lang="zh-CN" altLang="en-US" sz="2800" b="1" dirty="0"/>
              <a:t>    目前在工程应用较多的是调频连续波式微波物位计。</a:t>
            </a:r>
          </a:p>
        </p:txBody>
      </p:sp>
      <p:pic>
        <p:nvPicPr>
          <p:cNvPr id="5" name="Picture 4"/>
          <p:cNvPicPr>
            <a:picLocks noChangeAspect="1" noChangeArrowheads="1"/>
          </p:cNvPicPr>
          <p:nvPr/>
        </p:nvPicPr>
        <p:blipFill>
          <a:blip r:embed="rId2" cstate="print"/>
          <a:srcRect/>
          <a:stretch>
            <a:fillRect/>
          </a:stretch>
        </p:blipFill>
        <p:spPr>
          <a:xfrm>
            <a:off x="4000496" y="1571612"/>
            <a:ext cx="4318003" cy="4038600"/>
          </a:xfrm>
          <a:prstGeom prst="rect">
            <a:avLst/>
          </a:prstGeom>
          <a:noFill/>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idx="1"/>
          </p:nvPr>
        </p:nvSpPr>
        <p:spPr>
          <a:xfrm>
            <a:off x="323528" y="1340768"/>
            <a:ext cx="4032448" cy="4525963"/>
          </a:xfrm>
        </p:spPr>
        <p:txBody>
          <a:bodyPr>
            <a:normAutofit fontScale="92500" lnSpcReduction="10000"/>
          </a:bodyPr>
          <a:lstStyle/>
          <a:p>
            <a:pPr>
              <a:lnSpc>
                <a:spcPct val="150000"/>
              </a:lnSpc>
              <a:spcBef>
                <a:spcPts val="0"/>
              </a:spcBef>
            </a:pPr>
            <a:r>
              <a:rPr lang="zh-CN" altLang="en-US" sz="2400" b="1" dirty="0"/>
              <a:t>将发射、接收天线装在被测料仓（罐）上方，即可对物位进行连续测量。</a:t>
            </a:r>
          </a:p>
          <a:p>
            <a:pPr>
              <a:lnSpc>
                <a:spcPct val="150000"/>
              </a:lnSpc>
              <a:spcBef>
                <a:spcPts val="0"/>
              </a:spcBef>
            </a:pPr>
            <a:r>
              <a:rPr lang="zh-CN" altLang="en-US" sz="2400" b="1" dirty="0"/>
              <a:t>抗机械噪声、电磁噪声能力强，在高温、高压、高粘度情况下，可连续、快速而准确地测出目标物体的物位值。</a:t>
            </a:r>
          </a:p>
          <a:p>
            <a:pPr>
              <a:lnSpc>
                <a:spcPct val="150000"/>
              </a:lnSpc>
              <a:spcBef>
                <a:spcPts val="0"/>
              </a:spcBef>
              <a:buFont typeface="Wingdings" pitchFamily="2" charset="2"/>
              <a:buNone/>
            </a:pPr>
            <a:r>
              <a:rPr lang="zh-CN" altLang="en-US" sz="2400" b="1" dirty="0"/>
              <a:t>		 调频连续波式微波物位计工作原理如图所所示。 </a:t>
            </a:r>
          </a:p>
        </p:txBody>
      </p:sp>
      <p:pic>
        <p:nvPicPr>
          <p:cNvPr id="5" name="Picture 6"/>
          <p:cNvPicPr>
            <a:picLocks noChangeAspect="1" noChangeArrowheads="1"/>
          </p:cNvPicPr>
          <p:nvPr/>
        </p:nvPicPr>
        <p:blipFill>
          <a:blip r:embed="rId2" cstate="print"/>
          <a:srcRect/>
          <a:stretch>
            <a:fillRect/>
          </a:stretch>
        </p:blipFill>
        <p:spPr bwMode="auto">
          <a:xfrm>
            <a:off x="4286248" y="785794"/>
            <a:ext cx="4716462" cy="51847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arn(in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barn(inHorizontal)">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barn(inHorizontal)">
                                      <p:cBhvr>
                                        <p:cTn id="2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574675" y="304800"/>
            <a:ext cx="8001000" cy="747713"/>
          </a:xfrm>
        </p:spPr>
        <p:txBody>
          <a:bodyPr>
            <a:normAutofit/>
          </a:bodyPr>
          <a:lstStyle/>
          <a:p>
            <a:r>
              <a:rPr lang="en-US" altLang="zh-CN" sz="2800" b="1" dirty="0">
                <a:latin typeface="Times New Roman" pitchFamily="18" charset="0"/>
              </a:rPr>
              <a:t>5.7  </a:t>
            </a:r>
            <a:r>
              <a:rPr lang="zh-CN" altLang="en-US" sz="2800" b="1" dirty="0">
                <a:latin typeface="Times New Roman" pitchFamily="18" charset="0"/>
              </a:rPr>
              <a:t>激光式物位测量仪表</a:t>
            </a:r>
            <a:r>
              <a:rPr lang="zh-CN" altLang="en-US" sz="2800" dirty="0">
                <a:latin typeface="Times New Roman" pitchFamily="18" charset="0"/>
              </a:rPr>
              <a:t> </a:t>
            </a:r>
          </a:p>
        </p:txBody>
      </p:sp>
      <p:sp>
        <p:nvSpPr>
          <p:cNvPr id="264195" name="Rectangle 3"/>
          <p:cNvSpPr>
            <a:spLocks noGrp="1" noChangeArrowheads="1"/>
          </p:cNvSpPr>
          <p:nvPr>
            <p:ph type="body" idx="1"/>
          </p:nvPr>
        </p:nvSpPr>
        <p:spPr>
          <a:xfrm>
            <a:off x="539552" y="1556792"/>
            <a:ext cx="8001000" cy="4267200"/>
          </a:xfrm>
        </p:spPr>
        <p:txBody>
          <a:bodyPr/>
          <a:lstStyle/>
          <a:p>
            <a:pPr>
              <a:lnSpc>
                <a:spcPct val="150000"/>
              </a:lnSpc>
              <a:spcBef>
                <a:spcPts val="0"/>
              </a:spcBef>
            </a:pPr>
            <a:r>
              <a:rPr lang="zh-CN" altLang="en-US" sz="2400" b="1" dirty="0">
                <a:latin typeface="Times New Roman" pitchFamily="18" charset="0"/>
              </a:rPr>
              <a:t>激光用于液位测量，克服了普通光亮度差、方向性差、传输距离近、单色性差、易受干扰等缺点，使测量精度大为提高。 </a:t>
            </a:r>
          </a:p>
          <a:p>
            <a:pPr>
              <a:lnSpc>
                <a:spcPct val="150000"/>
              </a:lnSpc>
              <a:spcBef>
                <a:spcPts val="0"/>
              </a:spcBef>
            </a:pPr>
            <a:r>
              <a:rPr lang="zh-CN" altLang="en-US" sz="2400" b="1" dirty="0">
                <a:latin typeface="Times New Roman" pitchFamily="18" charset="0"/>
              </a:rPr>
              <a:t>测量范围大（</a:t>
            </a:r>
            <a:r>
              <a:rPr lang="en-US" altLang="zh-CN" sz="2400" b="1" dirty="0">
                <a:latin typeface="Times New Roman" pitchFamily="18" charset="0"/>
              </a:rPr>
              <a:t>20m)</a:t>
            </a:r>
          </a:p>
          <a:p>
            <a:pPr>
              <a:lnSpc>
                <a:spcPct val="150000"/>
              </a:lnSpc>
              <a:spcBef>
                <a:spcPts val="0"/>
              </a:spcBef>
            </a:pPr>
            <a:r>
              <a:rPr lang="zh-CN" altLang="en-US" sz="2400" b="1" dirty="0">
                <a:latin typeface="Times New Roman" pitchFamily="18" charset="0"/>
              </a:rPr>
              <a:t>能用于强烈阳光及火焰照射条件下的物位检测</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2800" b="1" dirty="0" smtClean="0">
                <a:latin typeface="Times New Roman" pitchFamily="18" charset="0"/>
                <a:cs typeface="Times New Roman" pitchFamily="18" charset="0"/>
              </a:rPr>
              <a:t>(1) </a:t>
            </a:r>
            <a:r>
              <a:rPr lang="zh-CN" altLang="en-US" sz="2800" b="1" dirty="0" smtClean="0">
                <a:latin typeface="Times New Roman" pitchFamily="18" charset="0"/>
                <a:cs typeface="Times New Roman" pitchFamily="18" charset="0"/>
              </a:rPr>
              <a:t>反射式激光液位计</a:t>
            </a:r>
            <a:r>
              <a:rPr lang="en-US" altLang="zh-CN" sz="2800" b="1" dirty="0" smtClean="0">
                <a:latin typeface="Times New Roman" pitchFamily="18" charset="0"/>
                <a:cs typeface="Times New Roman" pitchFamily="18" charset="0"/>
              </a:rPr>
              <a:t/>
            </a:r>
            <a:br>
              <a:rPr lang="en-US" altLang="zh-CN" sz="2800" b="1" dirty="0" smtClean="0">
                <a:latin typeface="Times New Roman" pitchFamily="18" charset="0"/>
                <a:cs typeface="Times New Roman" pitchFamily="18" charset="0"/>
              </a:rPr>
            </a:br>
            <a:endParaRPr lang="zh-CN" altLang="en-US" sz="2800" dirty="0">
              <a:latin typeface="Times New Roman" pitchFamily="18" charset="0"/>
              <a:cs typeface="Times New Roman" pitchFamily="18" charset="0"/>
            </a:endParaRPr>
          </a:p>
        </p:txBody>
      </p:sp>
      <p:sp>
        <p:nvSpPr>
          <p:cNvPr id="3" name="内容占位符 2"/>
          <p:cNvSpPr>
            <a:spLocks noGrp="1"/>
          </p:cNvSpPr>
          <p:nvPr>
            <p:ph idx="1"/>
          </p:nvPr>
        </p:nvSpPr>
        <p:spPr>
          <a:xfrm>
            <a:off x="428596" y="1357298"/>
            <a:ext cx="3400420" cy="4525963"/>
          </a:xfrm>
        </p:spPr>
        <p:txBody>
          <a:bodyPr>
            <a:normAutofit/>
          </a:bodyPr>
          <a:lstStyle/>
          <a:p>
            <a:r>
              <a:rPr lang="zh-CN" altLang="en-US" sz="2400" b="1" dirty="0" smtClean="0"/>
              <a:t>激光式液位检测仪由激光发射器、接收器及测量控制电路组成。</a:t>
            </a:r>
          </a:p>
          <a:p>
            <a:r>
              <a:rPr lang="zh-CN" altLang="en-US" sz="2400" b="1" dirty="0" smtClean="0"/>
              <a:t>工作方式有反射式和遮断式，</a:t>
            </a:r>
          </a:p>
          <a:p>
            <a:r>
              <a:rPr lang="zh-CN" altLang="en-US" sz="2400" b="1" dirty="0" smtClean="0"/>
              <a:t>一般只用作定点检测控制，不易进行连续测量</a:t>
            </a:r>
            <a:endParaRPr lang="zh-CN" altLang="en-US" sz="2400" b="1" dirty="0"/>
          </a:p>
        </p:txBody>
      </p:sp>
      <p:pic>
        <p:nvPicPr>
          <p:cNvPr id="4" name="Picture 3"/>
          <p:cNvPicPr>
            <a:picLocks noChangeAspect="1" noChangeArrowheads="1"/>
          </p:cNvPicPr>
          <p:nvPr/>
        </p:nvPicPr>
        <p:blipFill>
          <a:blip r:embed="rId2" cstate="print"/>
          <a:srcRect/>
          <a:stretch>
            <a:fillRect/>
          </a:stretch>
        </p:blipFill>
        <p:spPr>
          <a:xfrm>
            <a:off x="4000496" y="1643050"/>
            <a:ext cx="4437086" cy="2857520"/>
          </a:xfrm>
          <a:prstGeom prst="rect">
            <a:avLst/>
          </a:prstGeom>
          <a:noFill/>
          <a:ln/>
        </p:spPr>
      </p:pic>
      <p:sp>
        <p:nvSpPr>
          <p:cNvPr id="5" name="Rectangle 4"/>
          <p:cNvSpPr>
            <a:spLocks noChangeArrowheads="1"/>
          </p:cNvSpPr>
          <p:nvPr/>
        </p:nvSpPr>
        <p:spPr bwMode="auto">
          <a:xfrm>
            <a:off x="1691680" y="4581128"/>
            <a:ext cx="6996112" cy="822325"/>
          </a:xfrm>
          <a:prstGeom prst="rect">
            <a:avLst/>
          </a:prstGeom>
          <a:noFill/>
          <a:ln w="9525">
            <a:noFill/>
            <a:miter lim="800000"/>
            <a:headEnd/>
            <a:tailEnd/>
          </a:ln>
          <a:effectLst/>
        </p:spPr>
        <p:txBody>
          <a:bodyPr wrap="none" anchor="ctr">
            <a:spAutoFit/>
          </a:bodyPr>
          <a:lstStyle/>
          <a:p>
            <a:pPr algn="ctr"/>
            <a:r>
              <a:rPr lang="zh-CN" altLang="en-US" sz="2400" b="1" dirty="0"/>
              <a:t>反射式激光液位检测原理图</a:t>
            </a:r>
          </a:p>
          <a:p>
            <a:pPr algn="ctr"/>
            <a:r>
              <a:rPr lang="en-US" altLang="zh-CN" sz="2400" b="1" dirty="0"/>
              <a:t>1-</a:t>
            </a:r>
            <a:r>
              <a:rPr lang="zh-CN" altLang="en-US" sz="2400" b="1" dirty="0"/>
              <a:t>激光发射器； </a:t>
            </a:r>
            <a:r>
              <a:rPr lang="en-US" altLang="zh-CN" sz="2400" b="1" dirty="0"/>
              <a:t>2-</a:t>
            </a:r>
            <a:r>
              <a:rPr lang="zh-CN" altLang="en-US" sz="2400" b="1" dirty="0"/>
              <a:t>上液位接收器； </a:t>
            </a:r>
            <a:r>
              <a:rPr lang="en-US" altLang="zh-CN" sz="2400" b="1" dirty="0"/>
              <a:t>3-</a:t>
            </a:r>
            <a:r>
              <a:rPr lang="zh-CN" altLang="en-US" sz="2400" b="1" dirty="0"/>
              <a:t>下液位接收器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574675" y="304800"/>
            <a:ext cx="8001000" cy="747713"/>
          </a:xfrm>
        </p:spPr>
        <p:txBody>
          <a:bodyPr/>
          <a:lstStyle/>
          <a:p>
            <a:pPr algn="l"/>
            <a:r>
              <a:rPr lang="en-US" altLang="zh-CN" sz="2800" b="1" dirty="0">
                <a:latin typeface="Times New Roman" pitchFamily="18" charset="0"/>
              </a:rPr>
              <a:t>(2) </a:t>
            </a:r>
            <a:r>
              <a:rPr lang="zh-CN" altLang="en-US" sz="2800" b="1" dirty="0">
                <a:latin typeface="Times New Roman" pitchFamily="18" charset="0"/>
              </a:rPr>
              <a:t>激光料位计</a:t>
            </a:r>
          </a:p>
        </p:txBody>
      </p:sp>
      <p:sp>
        <p:nvSpPr>
          <p:cNvPr id="267267" name="Rectangle 3"/>
          <p:cNvSpPr>
            <a:spLocks noGrp="1" noChangeArrowheads="1"/>
          </p:cNvSpPr>
          <p:nvPr>
            <p:ph type="body" idx="1"/>
          </p:nvPr>
        </p:nvSpPr>
        <p:spPr>
          <a:xfrm>
            <a:off x="539750" y="1484313"/>
            <a:ext cx="7920682" cy="4267200"/>
          </a:xfrm>
        </p:spPr>
        <p:txBody>
          <a:bodyPr/>
          <a:lstStyle/>
          <a:p>
            <a:pPr algn="just">
              <a:lnSpc>
                <a:spcPct val="150000"/>
              </a:lnSpc>
              <a:spcBef>
                <a:spcPct val="0"/>
              </a:spcBef>
            </a:pPr>
            <a:r>
              <a:rPr lang="zh-CN" altLang="en-US" sz="2400" b="1" dirty="0"/>
              <a:t>一般只用来进行定点控制，工作方式采用遮断式。</a:t>
            </a:r>
          </a:p>
          <a:p>
            <a:pPr algn="just">
              <a:lnSpc>
                <a:spcPct val="150000"/>
              </a:lnSpc>
              <a:spcBef>
                <a:spcPct val="0"/>
              </a:spcBef>
            </a:pPr>
            <a:r>
              <a:rPr lang="zh-CN" altLang="en-US" sz="2400" b="1" dirty="0"/>
              <a:t>在储料容器一侧安装激光发射器，另一侧安装接收器，当料位未达到控制位置时接收器能够正常接收到</a:t>
            </a:r>
            <a:r>
              <a:rPr lang="zh-CN" altLang="en-US" sz="2400" b="1" dirty="0" smtClean="0"/>
              <a:t>光信号。</a:t>
            </a:r>
            <a:endParaRPr lang="zh-CN" altLang="en-US" sz="2400" b="1" dirty="0"/>
          </a:p>
          <a:p>
            <a:pPr algn="just">
              <a:lnSpc>
                <a:spcPct val="150000"/>
              </a:lnSpc>
              <a:spcBef>
                <a:spcPct val="0"/>
              </a:spcBef>
            </a:pPr>
            <a:r>
              <a:rPr lang="zh-CN" altLang="en-US" sz="2400" b="1" dirty="0"/>
              <a:t>而当料位上升至控制位置时，光路被遮断，接收器接收的信号迅速减小，电子线路检测到信号变化后转化成报警信号或控制信号。</a:t>
            </a:r>
          </a:p>
          <a:p>
            <a:pPr algn="just">
              <a:lnSpc>
                <a:spcPct val="120000"/>
              </a:lnSpc>
              <a:spcBef>
                <a:spcPct val="0"/>
              </a:spcBef>
              <a:buFont typeface="Wingdings" pitchFamily="2" charset="2"/>
              <a:buNone/>
            </a:pPr>
            <a:r>
              <a:rPr lang="zh-CN" altLang="en-US" sz="2400" b="1" dirty="0"/>
              <a:t>		</a:t>
            </a:r>
          </a:p>
          <a:p>
            <a:pPr algn="just">
              <a:lnSpc>
                <a:spcPct val="120000"/>
              </a:lnSpc>
              <a:spcBef>
                <a:spcPct val="0"/>
              </a:spcBef>
            </a:pP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67266"/>
                                        </p:tgtEl>
                                        <p:attrNameLst>
                                          <p:attrName>style.visibility</p:attrName>
                                        </p:attrNameLst>
                                      </p:cBhvr>
                                      <p:to>
                                        <p:strVal val="visible"/>
                                      </p:to>
                                    </p:set>
                                    <p:animEffect transition="in" filter="barn(inHorizontal)">
                                      <p:cBhvr>
                                        <p:cTn id="7" dur="500"/>
                                        <p:tgtEl>
                                          <p:spTgt spid="26726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267267">
                                            <p:txEl>
                                              <p:pRg st="0" end="0"/>
                                            </p:txEl>
                                          </p:spTgt>
                                        </p:tgtEl>
                                        <p:attrNameLst>
                                          <p:attrName>style.visibility</p:attrName>
                                        </p:attrNameLst>
                                      </p:cBhvr>
                                      <p:to>
                                        <p:strVal val="visible"/>
                                      </p:to>
                                    </p:set>
                                    <p:animEffect transition="in" filter="barn(inHorizontal)">
                                      <p:cBhvr>
                                        <p:cTn id="12" dur="500"/>
                                        <p:tgtEl>
                                          <p:spTgt spid="26726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267267">
                                            <p:txEl>
                                              <p:pRg st="1" end="1"/>
                                            </p:txEl>
                                          </p:spTgt>
                                        </p:tgtEl>
                                        <p:attrNameLst>
                                          <p:attrName>style.visibility</p:attrName>
                                        </p:attrNameLst>
                                      </p:cBhvr>
                                      <p:to>
                                        <p:strVal val="visible"/>
                                      </p:to>
                                    </p:set>
                                    <p:animEffect transition="in" filter="barn(inHorizontal)">
                                      <p:cBhvr>
                                        <p:cTn id="17" dur="500"/>
                                        <p:tgtEl>
                                          <p:spTgt spid="26726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267267">
                                            <p:txEl>
                                              <p:pRg st="2" end="2"/>
                                            </p:txEl>
                                          </p:spTgt>
                                        </p:tgtEl>
                                        <p:attrNameLst>
                                          <p:attrName>style.visibility</p:attrName>
                                        </p:attrNameLst>
                                      </p:cBhvr>
                                      <p:to>
                                        <p:strVal val="visible"/>
                                      </p:to>
                                    </p:set>
                                    <p:animEffect transition="in" filter="barn(inHorizontal)">
                                      <p:cBhvr>
                                        <p:cTn id="22" dur="500"/>
                                        <p:tgtEl>
                                          <p:spTgt spid="26726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267267">
                                            <p:txEl>
                                              <p:pRg st="3" end="3"/>
                                            </p:txEl>
                                          </p:spTgt>
                                        </p:tgtEl>
                                        <p:attrNameLst>
                                          <p:attrName>style.visibility</p:attrName>
                                        </p:attrNameLst>
                                      </p:cBhvr>
                                      <p:to>
                                        <p:strVal val="visible"/>
                                      </p:to>
                                    </p:set>
                                    <p:animEffect transition="in" filter="barn(inHorizontal)">
                                      <p:cBhvr>
                                        <p:cTn id="27" dur="500"/>
                                        <p:tgtEl>
                                          <p:spTgt spid="2672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6" grpId="0"/>
      <p:bldP spid="26726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395288" y="-171450"/>
            <a:ext cx="8001000" cy="1216025"/>
          </a:xfrm>
        </p:spPr>
        <p:txBody>
          <a:bodyPr/>
          <a:lstStyle/>
          <a:p>
            <a:r>
              <a:rPr lang="zh-CN" altLang="en-US" sz="2800" b="1" dirty="0">
                <a:solidFill>
                  <a:schemeClr val="tx1"/>
                </a:solidFill>
                <a:latin typeface="Times New Roman" pitchFamily="18" charset="0"/>
              </a:rPr>
              <a:t>  </a:t>
            </a:r>
            <a:r>
              <a:rPr lang="en-US" altLang="zh-CN" sz="2800" b="1" dirty="0">
                <a:solidFill>
                  <a:schemeClr val="tx1"/>
                </a:solidFill>
                <a:latin typeface="Times New Roman" pitchFamily="18" charset="0"/>
              </a:rPr>
              <a:t>5.8 </a:t>
            </a:r>
            <a:r>
              <a:rPr lang="zh-CN" altLang="en-US" sz="2800" b="1" dirty="0">
                <a:solidFill>
                  <a:schemeClr val="tx1"/>
                </a:solidFill>
                <a:latin typeface="Times New Roman" pitchFamily="18" charset="0"/>
              </a:rPr>
              <a:t>核辐射</a:t>
            </a:r>
            <a:r>
              <a:rPr lang="zh-CN" altLang="en-US" sz="2800" b="1" dirty="0" smtClean="0">
                <a:solidFill>
                  <a:schemeClr val="tx1"/>
                </a:solidFill>
                <a:latin typeface="Times New Roman" pitchFamily="18" charset="0"/>
              </a:rPr>
              <a:t>物位测量仪表</a:t>
            </a:r>
            <a:endParaRPr lang="en-US" altLang="zh-CN" sz="2800" dirty="0">
              <a:solidFill>
                <a:schemeClr val="tx1"/>
              </a:solidFill>
              <a:latin typeface="Times New Roman" pitchFamily="18" charset="0"/>
            </a:endParaRPr>
          </a:p>
        </p:txBody>
      </p:sp>
      <p:sp>
        <p:nvSpPr>
          <p:cNvPr id="268291" name="Rectangle 3"/>
          <p:cNvSpPr>
            <a:spLocks noGrp="1" noChangeArrowheads="1"/>
          </p:cNvSpPr>
          <p:nvPr>
            <p:ph type="body" sz="half" idx="1"/>
          </p:nvPr>
        </p:nvSpPr>
        <p:spPr>
          <a:xfrm>
            <a:off x="251520" y="1196752"/>
            <a:ext cx="4534068" cy="4267200"/>
          </a:xfrm>
          <a:solidFill>
            <a:schemeClr val="bg1"/>
          </a:solidFill>
        </p:spPr>
        <p:txBody>
          <a:bodyPr/>
          <a:lstStyle/>
          <a:p>
            <a:pPr>
              <a:buClr>
                <a:srgbClr val="FF0000"/>
              </a:buClr>
              <a:buFont typeface="Wingdings" pitchFamily="2" charset="2"/>
              <a:buChar char="Ø"/>
            </a:pPr>
            <a:r>
              <a:rPr lang="zh-CN" altLang="en-US" sz="2400" b="1" dirty="0">
                <a:latin typeface="宋体" pitchFamily="2" charset="-122"/>
              </a:rPr>
              <a:t>核辐射传感器的测量原理是利用射线（核辐射粒子流）的电离作用、穿透能力、物质对</a:t>
            </a:r>
            <a:r>
              <a:rPr lang="zh-CN" altLang="en-US" sz="2400" b="1" dirty="0">
                <a:solidFill>
                  <a:srgbClr val="FF0000"/>
                </a:solidFill>
                <a:latin typeface="宋体" pitchFamily="2" charset="-122"/>
              </a:rPr>
              <a:t>射线的吸收、散射</a:t>
            </a:r>
            <a:r>
              <a:rPr lang="zh-CN" altLang="en-US" sz="2400" b="1" dirty="0">
                <a:latin typeface="宋体" pitchFamily="2" charset="-122"/>
              </a:rPr>
              <a:t>（反射</a:t>
            </a:r>
            <a:r>
              <a:rPr lang="en-US" altLang="zh-CN" sz="2400" b="1" dirty="0">
                <a:latin typeface="宋体" pitchFamily="2" charset="-122"/>
              </a:rPr>
              <a:t>/</a:t>
            </a:r>
            <a:r>
              <a:rPr lang="zh-CN" altLang="en-US" sz="2400" b="1" dirty="0">
                <a:latin typeface="宋体" pitchFamily="2" charset="-122"/>
              </a:rPr>
              <a:t>反散射）等核辐射规律；</a:t>
            </a:r>
          </a:p>
          <a:p>
            <a:pPr>
              <a:buClr>
                <a:srgbClr val="FF0000"/>
              </a:buClr>
              <a:buFont typeface="Wingdings" pitchFamily="2" charset="2"/>
              <a:buChar char="Ø"/>
            </a:pPr>
            <a:r>
              <a:rPr lang="zh-CN" altLang="en-US" sz="2400" b="1" dirty="0">
                <a:latin typeface="宋体" pitchFamily="2" charset="-122"/>
              </a:rPr>
              <a:t>常用于气体成分、材料厚度、物质密度、物位、材料内伤等检测。</a:t>
            </a:r>
          </a:p>
          <a:p>
            <a:pPr>
              <a:buClr>
                <a:srgbClr val="FF0000"/>
              </a:buClr>
              <a:buFont typeface="Wingdings" pitchFamily="2" charset="2"/>
              <a:buChar char="Ø"/>
            </a:pPr>
            <a:r>
              <a:rPr lang="zh-CN" altLang="en-US" sz="2400" b="1" dirty="0">
                <a:latin typeface="宋体" pitchFamily="2" charset="-122"/>
              </a:rPr>
              <a:t>核辐射传感器一般由放射源（放射性同位素）、探测器、电信号转换电路等构成。</a:t>
            </a:r>
          </a:p>
          <a:p>
            <a:pPr>
              <a:buClr>
                <a:srgbClr val="FF0000"/>
              </a:buClr>
              <a:buFont typeface="Wingdings" pitchFamily="2" charset="2"/>
              <a:buChar char="Ø"/>
            </a:pPr>
            <a:endParaRPr lang="zh-CN" altLang="en-US" sz="2400" b="1" dirty="0">
              <a:latin typeface="Times New Roman" pitchFamily="18" charset="0"/>
              <a:cs typeface="Times New Roman" pitchFamily="18" charset="0"/>
            </a:endParaRPr>
          </a:p>
        </p:txBody>
      </p:sp>
      <p:graphicFrame>
        <p:nvGraphicFramePr>
          <p:cNvPr id="268292" name="Object 4"/>
          <p:cNvGraphicFramePr>
            <a:graphicFrameLocks noGrp="1" noChangeAspect="1"/>
          </p:cNvGraphicFramePr>
          <p:nvPr>
            <p:ph sz="half" idx="2"/>
          </p:nvPr>
        </p:nvGraphicFramePr>
        <p:xfrm>
          <a:off x="5219700" y="1196975"/>
          <a:ext cx="1800225" cy="698500"/>
        </p:xfrm>
        <a:graphic>
          <a:graphicData uri="http://schemas.openxmlformats.org/presentationml/2006/ole">
            <mc:AlternateContent xmlns:mc="http://schemas.openxmlformats.org/markup-compatibility/2006">
              <mc:Choice xmlns:v="urn:schemas-microsoft-com:vml" Requires="v">
                <p:oleObj spid="_x0000_s73735" name="Equation" r:id="rId3" imgW="622080" imgH="241200" progId="Equation.3">
                  <p:embed/>
                </p:oleObj>
              </mc:Choice>
              <mc:Fallback>
                <p:oleObj name="Equation" r:id="rId3" imgW="62208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700" y="1196975"/>
                        <a:ext cx="1800225"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68293" name="Picture 5" descr="D:\Documents and Settings\alon\桌面\传感器电子教案\chapter 04th\4.6\tu4.6\image026.jpg"/>
          <p:cNvPicPr>
            <a:picLocks noChangeAspect="1" noChangeArrowheads="1"/>
          </p:cNvPicPr>
          <p:nvPr/>
        </p:nvPicPr>
        <p:blipFill>
          <a:blip r:embed="rId5" r:link="rId6" cstate="print"/>
          <a:srcRect l="5997" r="4013" b="-641"/>
          <a:stretch>
            <a:fillRect/>
          </a:stretch>
        </p:blipFill>
        <p:spPr bwMode="auto">
          <a:xfrm>
            <a:off x="5004049" y="1785926"/>
            <a:ext cx="3672408" cy="4091346"/>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68290"/>
                                        </p:tgtEl>
                                        <p:attrNameLst>
                                          <p:attrName>style.visibility</p:attrName>
                                        </p:attrNameLst>
                                      </p:cBhvr>
                                      <p:to>
                                        <p:strVal val="visible"/>
                                      </p:to>
                                    </p:set>
                                    <p:animEffect transition="in" filter="barn(inHorizontal)">
                                      <p:cBhvr>
                                        <p:cTn id="7" dur="500"/>
                                        <p:tgtEl>
                                          <p:spTgt spid="26829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268292"/>
                                        </p:tgtEl>
                                        <p:attrNameLst>
                                          <p:attrName>style.visibility</p:attrName>
                                        </p:attrNameLst>
                                      </p:cBhvr>
                                      <p:to>
                                        <p:strVal val="visible"/>
                                      </p:to>
                                    </p:set>
                                    <p:animEffect transition="in" filter="barn(inHorizontal)">
                                      <p:cBhvr>
                                        <p:cTn id="12" dur="500"/>
                                        <p:tgtEl>
                                          <p:spTgt spid="26829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268293"/>
                                        </p:tgtEl>
                                        <p:attrNameLst>
                                          <p:attrName>style.visibility</p:attrName>
                                        </p:attrNameLst>
                                      </p:cBhvr>
                                      <p:to>
                                        <p:strVal val="visible"/>
                                      </p:to>
                                    </p:set>
                                    <p:animEffect transition="in" filter="barn(inHorizontal)">
                                      <p:cBhvr>
                                        <p:cTn id="17" dur="500"/>
                                        <p:tgtEl>
                                          <p:spTgt spid="26829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268291">
                                            <p:txEl>
                                              <p:pRg st="0" end="0"/>
                                            </p:txEl>
                                          </p:spTgt>
                                        </p:tgtEl>
                                        <p:attrNameLst>
                                          <p:attrName>style.visibility</p:attrName>
                                        </p:attrNameLst>
                                      </p:cBhvr>
                                      <p:to>
                                        <p:strVal val="visible"/>
                                      </p:to>
                                    </p:set>
                                    <p:animEffect transition="in" filter="barn(inHorizontal)">
                                      <p:cBhvr>
                                        <p:cTn id="22" dur="500"/>
                                        <p:tgtEl>
                                          <p:spTgt spid="26829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268291">
                                            <p:txEl>
                                              <p:pRg st="1" end="1"/>
                                            </p:txEl>
                                          </p:spTgt>
                                        </p:tgtEl>
                                        <p:attrNameLst>
                                          <p:attrName>style.visibility</p:attrName>
                                        </p:attrNameLst>
                                      </p:cBhvr>
                                      <p:to>
                                        <p:strVal val="visible"/>
                                      </p:to>
                                    </p:set>
                                    <p:animEffect transition="in" filter="barn(inHorizontal)">
                                      <p:cBhvr>
                                        <p:cTn id="27" dur="500"/>
                                        <p:tgtEl>
                                          <p:spTgt spid="268291">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grpId="0" nodeType="clickEffect">
                                  <p:stCondLst>
                                    <p:cond delay="0"/>
                                  </p:stCondLst>
                                  <p:childTnLst>
                                    <p:set>
                                      <p:cBhvr>
                                        <p:cTn id="31" dur="1" fill="hold">
                                          <p:stCondLst>
                                            <p:cond delay="0"/>
                                          </p:stCondLst>
                                        </p:cTn>
                                        <p:tgtEl>
                                          <p:spTgt spid="268291">
                                            <p:txEl>
                                              <p:pRg st="2" end="2"/>
                                            </p:txEl>
                                          </p:spTgt>
                                        </p:tgtEl>
                                        <p:attrNameLst>
                                          <p:attrName>style.visibility</p:attrName>
                                        </p:attrNameLst>
                                      </p:cBhvr>
                                      <p:to>
                                        <p:strVal val="visible"/>
                                      </p:to>
                                    </p:set>
                                    <p:animEffect transition="in" filter="barn(inHorizontal)">
                                      <p:cBhvr>
                                        <p:cTn id="32" dur="500"/>
                                        <p:tgtEl>
                                          <p:spTgt spid="2682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0" grpId="0"/>
      <p:bldP spid="268291" grpId="0" uiExpand="1"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571472" y="0"/>
            <a:ext cx="7772400" cy="1143000"/>
          </a:xfrm>
        </p:spPr>
        <p:txBody>
          <a:bodyPr/>
          <a:lstStyle/>
          <a:p>
            <a:r>
              <a:rPr lang="en-US" altLang="zh-CN" sz="2800" b="1" dirty="0">
                <a:latin typeface="Times New Roman" pitchFamily="18" charset="0"/>
              </a:rPr>
              <a:t>5.9 </a:t>
            </a:r>
            <a:r>
              <a:rPr lang="zh-CN" altLang="en-US" sz="2800" b="1" dirty="0">
                <a:latin typeface="Times New Roman" pitchFamily="18" charset="0"/>
              </a:rPr>
              <a:t>机械式物位测量仪表</a:t>
            </a:r>
            <a:r>
              <a:rPr lang="zh-CN" altLang="en-US" sz="2800" dirty="0">
                <a:latin typeface="Times New Roman" pitchFamily="18" charset="0"/>
              </a:rPr>
              <a:t> </a:t>
            </a:r>
          </a:p>
        </p:txBody>
      </p:sp>
      <p:sp>
        <p:nvSpPr>
          <p:cNvPr id="271363" name="Rectangle 3"/>
          <p:cNvSpPr>
            <a:spLocks noGrp="1" noChangeArrowheads="1"/>
          </p:cNvSpPr>
          <p:nvPr>
            <p:ph type="body" sz="half" idx="1"/>
          </p:nvPr>
        </p:nvSpPr>
        <p:spPr>
          <a:xfrm>
            <a:off x="251520" y="1196752"/>
            <a:ext cx="4608512" cy="4970462"/>
          </a:xfrm>
        </p:spPr>
        <p:txBody>
          <a:bodyPr>
            <a:normAutofit fontScale="92500" lnSpcReduction="20000"/>
          </a:bodyPr>
          <a:lstStyle/>
          <a:p>
            <a:pPr>
              <a:lnSpc>
                <a:spcPct val="120000"/>
              </a:lnSpc>
              <a:spcBef>
                <a:spcPts val="0"/>
              </a:spcBef>
              <a:buClr>
                <a:srgbClr val="FF0000"/>
              </a:buClr>
              <a:buNone/>
            </a:pPr>
            <a:r>
              <a:rPr lang="en-US" altLang="zh-CN" sz="2400" b="1" dirty="0" smtClean="0"/>
              <a:t>1</a:t>
            </a:r>
            <a:r>
              <a:rPr lang="zh-CN" altLang="en-US" sz="2400" b="1" dirty="0"/>
              <a:t>、重锤式物位计 </a:t>
            </a:r>
          </a:p>
          <a:p>
            <a:pPr>
              <a:lnSpc>
                <a:spcPct val="150000"/>
              </a:lnSpc>
              <a:spcBef>
                <a:spcPts val="0"/>
              </a:spcBef>
              <a:buClr>
                <a:srgbClr val="FF0000"/>
              </a:buClr>
              <a:buFont typeface="Wingdings" pitchFamily="2" charset="2"/>
              <a:buChar char="Ø"/>
            </a:pPr>
            <a:r>
              <a:rPr lang="zh-CN" altLang="en-US" sz="2400" b="1" dirty="0"/>
              <a:t> 重锤连在与电机相连的鼓轮上，电机发讯使重锤在执行机构控制下动作</a:t>
            </a:r>
          </a:p>
          <a:p>
            <a:pPr>
              <a:lnSpc>
                <a:spcPct val="150000"/>
              </a:lnSpc>
              <a:spcBef>
                <a:spcPts val="0"/>
              </a:spcBef>
              <a:buClr>
                <a:srgbClr val="FF0000"/>
              </a:buClr>
              <a:buFont typeface="Wingdings" pitchFamily="2" charset="2"/>
              <a:buChar char="Ø"/>
            </a:pPr>
            <a:r>
              <a:rPr lang="zh-CN" altLang="en-US" sz="2400" b="1" dirty="0"/>
              <a:t>从预先定好的</a:t>
            </a:r>
            <a:r>
              <a:rPr lang="zh-CN" altLang="en-US" sz="2400" b="1" dirty="0">
                <a:solidFill>
                  <a:srgbClr val="FF0000"/>
                </a:solidFill>
              </a:rPr>
              <a:t>原点处靠自重开始下降</a:t>
            </a:r>
            <a:r>
              <a:rPr lang="zh-CN" altLang="en-US" sz="2400" b="1" dirty="0"/>
              <a:t>，通过计数或逻辑控制记录重锤下降的位置；</a:t>
            </a:r>
          </a:p>
          <a:p>
            <a:pPr>
              <a:lnSpc>
                <a:spcPct val="150000"/>
              </a:lnSpc>
              <a:spcBef>
                <a:spcPts val="0"/>
              </a:spcBef>
              <a:buClr>
                <a:srgbClr val="FF0000"/>
              </a:buClr>
              <a:buFont typeface="Wingdings" pitchFamily="2" charset="2"/>
              <a:buChar char="Ø"/>
            </a:pPr>
            <a:r>
              <a:rPr lang="zh-CN" altLang="en-US" sz="2400" b="1" dirty="0"/>
              <a:t>当重锤碰到物料时，</a:t>
            </a:r>
            <a:r>
              <a:rPr lang="zh-CN" altLang="en-US" sz="2400" b="1" dirty="0">
                <a:solidFill>
                  <a:srgbClr val="FF0000"/>
                </a:solidFill>
              </a:rPr>
              <a:t>产生失重信号</a:t>
            </a:r>
            <a:r>
              <a:rPr lang="zh-CN" altLang="en-US" sz="2400" b="1" dirty="0"/>
              <a:t>，控制执行机构停转</a:t>
            </a:r>
            <a:r>
              <a:rPr lang="en-US" altLang="zh-CN" sz="2400" b="1" dirty="0">
                <a:latin typeface="Arial"/>
              </a:rPr>
              <a:t>——</a:t>
            </a:r>
            <a:r>
              <a:rPr lang="zh-CN" altLang="en-US" sz="2400" b="1" dirty="0"/>
              <a:t>反转，使电机带动重锤迅速返回原点位置。  </a:t>
            </a:r>
          </a:p>
        </p:txBody>
      </p:sp>
      <p:pic>
        <p:nvPicPr>
          <p:cNvPr id="271364" name="Picture 4"/>
          <p:cNvPicPr>
            <a:picLocks noGrp="1" noChangeAspect="1" noChangeArrowheads="1"/>
          </p:cNvPicPr>
          <p:nvPr>
            <p:ph sz="half" idx="2"/>
          </p:nvPr>
        </p:nvPicPr>
        <p:blipFill>
          <a:blip r:embed="rId2" cstate="print"/>
          <a:srcRect/>
          <a:stretch>
            <a:fillRect/>
          </a:stretch>
        </p:blipFill>
        <p:spPr>
          <a:xfrm>
            <a:off x="4860032" y="1268760"/>
            <a:ext cx="3887788" cy="3795712"/>
          </a:xfrm>
          <a:noFill/>
          <a:ln/>
        </p:spPr>
      </p:pic>
      <p:sp>
        <p:nvSpPr>
          <p:cNvPr id="271365" name="Rectangle 5"/>
          <p:cNvSpPr>
            <a:spLocks noChangeArrowheads="1"/>
          </p:cNvSpPr>
          <p:nvPr/>
        </p:nvSpPr>
        <p:spPr bwMode="auto">
          <a:xfrm>
            <a:off x="4788024" y="4797152"/>
            <a:ext cx="4097597" cy="830997"/>
          </a:xfrm>
          <a:prstGeom prst="rect">
            <a:avLst/>
          </a:prstGeom>
          <a:noFill/>
          <a:ln w="9525">
            <a:noFill/>
            <a:miter lim="800000"/>
            <a:headEnd/>
            <a:tailEnd/>
          </a:ln>
          <a:effectLst/>
        </p:spPr>
        <p:txBody>
          <a:bodyPr wrap="none" anchor="ctr">
            <a:spAutoFit/>
          </a:bodyPr>
          <a:lstStyle/>
          <a:p>
            <a:pPr algn="ctr"/>
            <a:r>
              <a:rPr lang="zh-CN" altLang="en-US" sz="2400" b="1" dirty="0"/>
              <a:t>重锤探测式料位计</a:t>
            </a:r>
          </a:p>
          <a:p>
            <a:pPr algn="ctr"/>
            <a:r>
              <a:rPr lang="en-US" altLang="zh-CN" sz="2400" b="1" dirty="0"/>
              <a:t>1-</a:t>
            </a:r>
            <a:r>
              <a:rPr lang="zh-CN" altLang="en-US" sz="2400" b="1" dirty="0"/>
              <a:t>重锤；</a:t>
            </a:r>
            <a:r>
              <a:rPr lang="en-US" altLang="zh-CN" sz="2400" b="1" dirty="0"/>
              <a:t>2-</a:t>
            </a:r>
            <a:r>
              <a:rPr lang="zh-CN" altLang="en-US" sz="2400" b="1" dirty="0"/>
              <a:t>伺服电机；</a:t>
            </a:r>
            <a:r>
              <a:rPr lang="en-US" altLang="zh-CN" sz="2400" b="1" dirty="0"/>
              <a:t>3-</a:t>
            </a:r>
            <a:r>
              <a:rPr lang="zh-CN" altLang="en-US" sz="2400" b="1" dirty="0"/>
              <a:t>鼓轮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71362"/>
                                        </p:tgtEl>
                                        <p:attrNameLst>
                                          <p:attrName>style.visibility</p:attrName>
                                        </p:attrNameLst>
                                      </p:cBhvr>
                                      <p:to>
                                        <p:strVal val="visible"/>
                                      </p:to>
                                    </p:set>
                                    <p:animEffect transition="in" filter="barn(inHorizontal)">
                                      <p:cBhvr>
                                        <p:cTn id="7" dur="500"/>
                                        <p:tgtEl>
                                          <p:spTgt spid="27136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271364"/>
                                        </p:tgtEl>
                                        <p:attrNameLst>
                                          <p:attrName>style.visibility</p:attrName>
                                        </p:attrNameLst>
                                      </p:cBhvr>
                                      <p:to>
                                        <p:strVal val="visible"/>
                                      </p:to>
                                    </p:set>
                                    <p:animEffect transition="in" filter="barn(inHorizontal)">
                                      <p:cBhvr>
                                        <p:cTn id="12" dur="500"/>
                                        <p:tgtEl>
                                          <p:spTgt spid="27136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271365"/>
                                        </p:tgtEl>
                                        <p:attrNameLst>
                                          <p:attrName>style.visibility</p:attrName>
                                        </p:attrNameLst>
                                      </p:cBhvr>
                                      <p:to>
                                        <p:strVal val="visible"/>
                                      </p:to>
                                    </p:set>
                                    <p:animEffect transition="in" filter="barn(inHorizontal)">
                                      <p:cBhvr>
                                        <p:cTn id="17" dur="500"/>
                                        <p:tgtEl>
                                          <p:spTgt spid="27136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271363">
                                            <p:txEl>
                                              <p:pRg st="0" end="0"/>
                                            </p:txEl>
                                          </p:spTgt>
                                        </p:tgtEl>
                                        <p:attrNameLst>
                                          <p:attrName>style.visibility</p:attrName>
                                        </p:attrNameLst>
                                      </p:cBhvr>
                                      <p:to>
                                        <p:strVal val="visible"/>
                                      </p:to>
                                    </p:set>
                                    <p:animEffect transition="in" filter="barn(inHorizontal)">
                                      <p:cBhvr>
                                        <p:cTn id="22" dur="500"/>
                                        <p:tgtEl>
                                          <p:spTgt spid="27136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271363">
                                            <p:txEl>
                                              <p:pRg st="1" end="1"/>
                                            </p:txEl>
                                          </p:spTgt>
                                        </p:tgtEl>
                                        <p:attrNameLst>
                                          <p:attrName>style.visibility</p:attrName>
                                        </p:attrNameLst>
                                      </p:cBhvr>
                                      <p:to>
                                        <p:strVal val="visible"/>
                                      </p:to>
                                    </p:set>
                                    <p:animEffect transition="in" filter="barn(inHorizontal)">
                                      <p:cBhvr>
                                        <p:cTn id="27" dur="500"/>
                                        <p:tgtEl>
                                          <p:spTgt spid="27136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grpId="0" nodeType="clickEffect">
                                  <p:stCondLst>
                                    <p:cond delay="0"/>
                                  </p:stCondLst>
                                  <p:childTnLst>
                                    <p:set>
                                      <p:cBhvr>
                                        <p:cTn id="31" dur="1" fill="hold">
                                          <p:stCondLst>
                                            <p:cond delay="0"/>
                                          </p:stCondLst>
                                        </p:cTn>
                                        <p:tgtEl>
                                          <p:spTgt spid="271363">
                                            <p:txEl>
                                              <p:pRg st="2" end="2"/>
                                            </p:txEl>
                                          </p:spTgt>
                                        </p:tgtEl>
                                        <p:attrNameLst>
                                          <p:attrName>style.visibility</p:attrName>
                                        </p:attrNameLst>
                                      </p:cBhvr>
                                      <p:to>
                                        <p:strVal val="visible"/>
                                      </p:to>
                                    </p:set>
                                    <p:animEffect transition="in" filter="barn(inHorizontal)">
                                      <p:cBhvr>
                                        <p:cTn id="32" dur="500"/>
                                        <p:tgtEl>
                                          <p:spTgt spid="27136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6" fill="hold" grpId="0" nodeType="clickEffect">
                                  <p:stCondLst>
                                    <p:cond delay="0"/>
                                  </p:stCondLst>
                                  <p:childTnLst>
                                    <p:set>
                                      <p:cBhvr>
                                        <p:cTn id="36" dur="1" fill="hold">
                                          <p:stCondLst>
                                            <p:cond delay="0"/>
                                          </p:stCondLst>
                                        </p:cTn>
                                        <p:tgtEl>
                                          <p:spTgt spid="271363">
                                            <p:txEl>
                                              <p:pRg st="3" end="3"/>
                                            </p:txEl>
                                          </p:spTgt>
                                        </p:tgtEl>
                                        <p:attrNameLst>
                                          <p:attrName>style.visibility</p:attrName>
                                        </p:attrNameLst>
                                      </p:cBhvr>
                                      <p:to>
                                        <p:strVal val="visible"/>
                                      </p:to>
                                    </p:set>
                                    <p:animEffect transition="in" filter="barn(inHorizontal)">
                                      <p:cBhvr>
                                        <p:cTn id="37" dur="500"/>
                                        <p:tgtEl>
                                          <p:spTgt spid="2713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2" grpId="0"/>
      <p:bldP spid="271363" grpId="0" build="p"/>
      <p:bldP spid="271365" grpId="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2386" name="Rectangle 2"/>
          <p:cNvSpPr>
            <a:spLocks noGrp="1" noChangeArrowheads="1"/>
          </p:cNvSpPr>
          <p:nvPr>
            <p:ph type="body" idx="1"/>
          </p:nvPr>
        </p:nvSpPr>
        <p:spPr>
          <a:xfrm>
            <a:off x="457200" y="404813"/>
            <a:ext cx="8686800" cy="5791200"/>
          </a:xfrm>
          <a:noFill/>
          <a:ln/>
        </p:spPr>
        <p:txBody>
          <a:bodyPr/>
          <a:lstStyle/>
          <a:p>
            <a:pPr>
              <a:buFont typeface="Wingdings" pitchFamily="2" charset="2"/>
              <a:buNone/>
            </a:pPr>
            <a:r>
              <a:rPr lang="en-US" altLang="zh-CN" sz="2600" b="1" dirty="0"/>
              <a:t>2</a:t>
            </a:r>
            <a:r>
              <a:rPr lang="zh-CN" altLang="en-US" sz="2600" b="1" dirty="0"/>
              <a:t>、     旋翼式（阻旋式）料位</a:t>
            </a:r>
            <a:r>
              <a:rPr lang="zh-CN" altLang="en-US" sz="2600" b="1" u="sng" dirty="0"/>
              <a:t>开关</a:t>
            </a:r>
          </a:p>
        </p:txBody>
      </p:sp>
      <p:pic>
        <p:nvPicPr>
          <p:cNvPr id="272387" name="Picture 3" descr="http://www.jicheng.net.cn/products/images/liaoyangzidonghua_ujl_2a_1_l.jpg"/>
          <p:cNvPicPr>
            <a:picLocks noChangeAspect="1" noChangeArrowheads="1"/>
          </p:cNvPicPr>
          <p:nvPr/>
        </p:nvPicPr>
        <p:blipFill>
          <a:blip r:embed="rId2" r:link="rId3" cstate="print"/>
          <a:srcRect/>
          <a:stretch>
            <a:fillRect/>
          </a:stretch>
        </p:blipFill>
        <p:spPr bwMode="auto">
          <a:xfrm>
            <a:off x="357158" y="1428736"/>
            <a:ext cx="3276600" cy="3960813"/>
          </a:xfrm>
          <a:prstGeom prst="rect">
            <a:avLst/>
          </a:prstGeom>
          <a:solidFill>
            <a:srgbClr val="FFFFFF"/>
          </a:solidFill>
        </p:spPr>
      </p:pic>
      <p:sp>
        <p:nvSpPr>
          <p:cNvPr id="272388" name="Text Box 4"/>
          <p:cNvSpPr txBox="1">
            <a:spLocks noChangeArrowheads="1"/>
          </p:cNvSpPr>
          <p:nvPr/>
        </p:nvSpPr>
        <p:spPr bwMode="auto">
          <a:xfrm>
            <a:off x="3923928" y="1124744"/>
            <a:ext cx="4747968" cy="5078313"/>
          </a:xfrm>
          <a:prstGeom prst="rect">
            <a:avLst/>
          </a:prstGeom>
          <a:noFill/>
          <a:ln w="9525">
            <a:noFill/>
            <a:miter lim="800000"/>
            <a:headEnd/>
            <a:tailEnd/>
          </a:ln>
          <a:effectLst/>
        </p:spPr>
        <p:txBody>
          <a:bodyPr wrap="square">
            <a:spAutoFit/>
          </a:bodyPr>
          <a:lstStyle/>
          <a:p>
            <a:pPr algn="just">
              <a:lnSpc>
                <a:spcPct val="150000"/>
              </a:lnSpc>
            </a:pPr>
            <a:r>
              <a:rPr kumimoji="1" lang="zh-CN" altLang="en-US" sz="2400" b="1" dirty="0">
                <a:latin typeface="宋体" pitchFamily="2" charset="-122"/>
              </a:rPr>
              <a:t> 特点：体积小，占据空间小，重量轻</a:t>
            </a:r>
            <a:r>
              <a:rPr kumimoji="1" lang="zh-CN" altLang="en-US" sz="2400" b="1" dirty="0"/>
              <a:t> ；</a:t>
            </a:r>
            <a:r>
              <a:rPr kumimoji="1" lang="zh-CN" altLang="en-US" sz="2400" b="1" dirty="0">
                <a:latin typeface="宋体" pitchFamily="2" charset="-122"/>
              </a:rPr>
              <a:t>接点容量大，可以直接带负载</a:t>
            </a:r>
            <a:r>
              <a:rPr kumimoji="1" lang="zh-CN" altLang="en-US" sz="2400" b="1" dirty="0"/>
              <a:t> ；</a:t>
            </a:r>
            <a:r>
              <a:rPr kumimoji="1" lang="zh-CN" altLang="en-US" sz="2400" b="1" dirty="0">
                <a:latin typeface="宋体" pitchFamily="2" charset="-122"/>
              </a:rPr>
              <a:t>磁耦合传递转矩</a:t>
            </a:r>
            <a:r>
              <a:rPr kumimoji="1" lang="zh-CN" altLang="en-US" sz="2400" b="1" dirty="0" smtClean="0">
                <a:latin typeface="宋体" pitchFamily="2" charset="-122"/>
              </a:rPr>
              <a:t>；</a:t>
            </a:r>
            <a:endParaRPr kumimoji="1" lang="zh-CN" altLang="en-US" sz="2400" b="1" dirty="0">
              <a:latin typeface="宋体" pitchFamily="2" charset="-122"/>
            </a:endParaRPr>
          </a:p>
          <a:p>
            <a:pPr algn="just">
              <a:lnSpc>
                <a:spcPct val="150000"/>
              </a:lnSpc>
            </a:pPr>
            <a:r>
              <a:rPr kumimoji="1" lang="zh-CN" altLang="en-US" sz="2400" b="1" dirty="0">
                <a:latin typeface="宋体" pitchFamily="2" charset="-122"/>
              </a:rPr>
              <a:t>工作原理:</a:t>
            </a:r>
            <a:r>
              <a:rPr kumimoji="1" lang="zh-CN" altLang="en-US" sz="2400" b="1" dirty="0">
                <a:solidFill>
                  <a:srgbClr val="FF0000"/>
                </a:solidFill>
                <a:latin typeface="宋体" pitchFamily="2" charset="-122"/>
              </a:rPr>
              <a:t>物料对旋转叶片的阻旋作用</a:t>
            </a:r>
            <a:r>
              <a:rPr kumimoji="1" lang="zh-CN" altLang="en-US" sz="2400" b="1" dirty="0">
                <a:latin typeface="宋体" pitchFamily="2" charset="-122"/>
              </a:rPr>
              <a:t>，使仪器的</a:t>
            </a:r>
            <a:r>
              <a:rPr kumimoji="1" lang="zh-CN" altLang="en-US" sz="2400" b="1" dirty="0">
                <a:solidFill>
                  <a:srgbClr val="FF0000"/>
                </a:solidFill>
                <a:latin typeface="宋体" pitchFamily="2" charset="-122"/>
              </a:rPr>
              <a:t>过负载检测器</a:t>
            </a:r>
            <a:r>
              <a:rPr kumimoji="1" lang="zh-CN" altLang="en-US" sz="2400" b="1" dirty="0">
                <a:latin typeface="宋体" pitchFamily="2" charset="-122"/>
              </a:rPr>
              <a:t>开始工作，继电器发出通断开关式信号，使外接控制电路发出信号报警，同时控制给料机，从而实现控制料仓料位。</a:t>
            </a:r>
            <a:endParaRPr kumimoji="1"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72386">
                                            <p:txEl>
                                              <p:pRg st="0" end="0"/>
                                            </p:txEl>
                                          </p:spTgt>
                                        </p:tgtEl>
                                        <p:attrNameLst>
                                          <p:attrName>style.visibility</p:attrName>
                                        </p:attrNameLst>
                                      </p:cBhvr>
                                      <p:to>
                                        <p:strVal val="visible"/>
                                      </p:to>
                                    </p:set>
                                    <p:animEffect transition="in" filter="barn(outHorizontal)">
                                      <p:cBhvr>
                                        <p:cTn id="7" dur="500"/>
                                        <p:tgtEl>
                                          <p:spTgt spid="2723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72387"/>
                                        </p:tgtEl>
                                        <p:attrNameLst>
                                          <p:attrName>style.visibility</p:attrName>
                                        </p:attrNameLst>
                                      </p:cBhvr>
                                      <p:to>
                                        <p:strVal val="visible"/>
                                      </p:to>
                                    </p:set>
                                    <p:anim calcmode="lin" valueType="num">
                                      <p:cBhvr additive="base">
                                        <p:cTn id="12" dur="500" fill="hold"/>
                                        <p:tgtEl>
                                          <p:spTgt spid="272387"/>
                                        </p:tgtEl>
                                        <p:attrNameLst>
                                          <p:attrName>ppt_x</p:attrName>
                                        </p:attrNameLst>
                                      </p:cBhvr>
                                      <p:tavLst>
                                        <p:tav tm="0">
                                          <p:val>
                                            <p:strVal val="0-#ppt_w/2"/>
                                          </p:val>
                                        </p:tav>
                                        <p:tav tm="100000">
                                          <p:val>
                                            <p:strVal val="#ppt_x"/>
                                          </p:val>
                                        </p:tav>
                                      </p:tavLst>
                                    </p:anim>
                                    <p:anim calcmode="lin" valueType="num">
                                      <p:cBhvr additive="base">
                                        <p:cTn id="13" dur="500" fill="hold"/>
                                        <p:tgtEl>
                                          <p:spTgt spid="27238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42" fill="hold" grpId="0" nodeType="clickEffect">
                                  <p:stCondLst>
                                    <p:cond delay="0"/>
                                  </p:stCondLst>
                                  <p:childTnLst>
                                    <p:set>
                                      <p:cBhvr>
                                        <p:cTn id="17" dur="1" fill="hold">
                                          <p:stCondLst>
                                            <p:cond delay="0"/>
                                          </p:stCondLst>
                                        </p:cTn>
                                        <p:tgtEl>
                                          <p:spTgt spid="272388"/>
                                        </p:tgtEl>
                                        <p:attrNameLst>
                                          <p:attrName>style.visibility</p:attrName>
                                        </p:attrNameLst>
                                      </p:cBhvr>
                                      <p:to>
                                        <p:strVal val="visible"/>
                                      </p:to>
                                    </p:set>
                                    <p:animEffect transition="in" filter="barn(outHorizontal)">
                                      <p:cBhvr>
                                        <p:cTn id="18" dur="500"/>
                                        <p:tgtEl>
                                          <p:spTgt spid="272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6" grpId="0" build="p" autoUpdateAnimBg="0"/>
      <p:bldP spid="272388"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ChangeArrowheads="1"/>
          </p:cNvSpPr>
          <p:nvPr/>
        </p:nvSpPr>
        <p:spPr bwMode="auto">
          <a:xfrm>
            <a:off x="642910" y="785794"/>
            <a:ext cx="7777162" cy="2012859"/>
          </a:xfrm>
          <a:prstGeom prst="rect">
            <a:avLst/>
          </a:prstGeom>
          <a:noFill/>
          <a:ln w="9525">
            <a:noFill/>
            <a:miter lim="800000"/>
            <a:headEnd/>
            <a:tailEnd/>
          </a:ln>
          <a:effectLst/>
        </p:spPr>
        <p:txBody>
          <a:bodyPr>
            <a:spAutoFit/>
          </a:bodyPr>
          <a:lstStyle/>
          <a:p>
            <a:pPr>
              <a:spcBef>
                <a:spcPct val="20000"/>
              </a:spcBef>
            </a:pPr>
            <a:r>
              <a:rPr lang="zh-CN" altLang="en-US" sz="2400" b="1" dirty="0" smtClean="0">
                <a:latin typeface="宋体" pitchFamily="2" charset="-122"/>
              </a:rPr>
              <a:t>三、液</a:t>
            </a:r>
            <a:r>
              <a:rPr lang="zh-CN" altLang="en-US" sz="2400" b="1" dirty="0">
                <a:latin typeface="宋体" pitchFamily="2" charset="-122"/>
              </a:rPr>
              <a:t>位测量的方法分类：</a:t>
            </a:r>
          </a:p>
          <a:p>
            <a:pPr>
              <a:spcBef>
                <a:spcPct val="20000"/>
              </a:spcBef>
            </a:pPr>
            <a:r>
              <a:rPr lang="zh-CN" altLang="en-US" sz="2400" b="1" dirty="0">
                <a:latin typeface="宋体" pitchFamily="2" charset="-122"/>
              </a:rPr>
              <a:t>    液位测量总体上可分为</a:t>
            </a:r>
            <a:r>
              <a:rPr lang="zh-CN" altLang="en-US" sz="2400" b="1" dirty="0">
                <a:solidFill>
                  <a:srgbClr val="FF0000"/>
                </a:solidFill>
                <a:latin typeface="宋体" pitchFamily="2" charset="-122"/>
              </a:rPr>
              <a:t>直接测量和间接测量</a:t>
            </a:r>
            <a:r>
              <a:rPr lang="zh-CN" altLang="en-US" sz="2400" b="1" dirty="0">
                <a:latin typeface="宋体" pitchFamily="2" charset="-122"/>
              </a:rPr>
              <a:t>两种方法，由于测量状况及条件复杂多样，因而往往采用间接测量，即将液位信号转化为其它相关信号进行测量，如压力法、浮力法、电学法、热学法等。 </a:t>
            </a:r>
            <a:endParaRPr lang="en-US" altLang="zh-CN" sz="2400" b="1" dirty="0" smtClean="0">
              <a:latin typeface="宋体" pitchFamily="2" charset="-122"/>
            </a:endParaRPr>
          </a:p>
        </p:txBody>
      </p:sp>
      <p:sp>
        <p:nvSpPr>
          <p:cNvPr id="3" name="TextBox 2"/>
          <p:cNvSpPr txBox="1"/>
          <p:nvPr/>
        </p:nvSpPr>
        <p:spPr>
          <a:xfrm>
            <a:off x="683568" y="2904150"/>
            <a:ext cx="7715304" cy="2973122"/>
          </a:xfrm>
          <a:prstGeom prst="rect">
            <a:avLst/>
          </a:prstGeom>
          <a:noFill/>
        </p:spPr>
        <p:txBody>
          <a:bodyPr wrap="square" rtlCol="0">
            <a:spAutoFit/>
          </a:bodyPr>
          <a:lstStyle/>
          <a:p>
            <a:pPr>
              <a:spcBef>
                <a:spcPct val="20000"/>
              </a:spcBef>
            </a:pPr>
            <a:r>
              <a:rPr lang="zh-CN" altLang="en-US" sz="2400" b="1" dirty="0" smtClean="0">
                <a:latin typeface="宋体" pitchFamily="2" charset="-122"/>
              </a:rPr>
              <a:t>四、物位测量存在的问题</a:t>
            </a:r>
            <a:endParaRPr lang="en-US" altLang="zh-CN" sz="2400" b="1" dirty="0" smtClean="0">
              <a:latin typeface="宋体" pitchFamily="2" charset="-122"/>
            </a:endParaRPr>
          </a:p>
          <a:p>
            <a:pPr>
              <a:spcBef>
                <a:spcPct val="20000"/>
              </a:spcBef>
            </a:pPr>
            <a:r>
              <a:rPr lang="en-US" altLang="zh-CN" sz="2400" b="1" dirty="0" smtClean="0">
                <a:latin typeface="宋体" pitchFamily="2" charset="-122"/>
              </a:rPr>
              <a:t>1</a:t>
            </a:r>
            <a:r>
              <a:rPr lang="zh-CN" altLang="en-US" sz="2400" b="1" dirty="0" smtClean="0">
                <a:latin typeface="宋体" pitchFamily="2" charset="-122"/>
              </a:rPr>
              <a:t>、共有问题：盲区、可靠性</a:t>
            </a:r>
            <a:endParaRPr lang="en-US" altLang="zh-CN" sz="2400" b="1" dirty="0" smtClean="0">
              <a:latin typeface="宋体" pitchFamily="2" charset="-122"/>
            </a:endParaRPr>
          </a:p>
          <a:p>
            <a:pPr>
              <a:spcBef>
                <a:spcPct val="20000"/>
              </a:spcBef>
            </a:pPr>
            <a:r>
              <a:rPr lang="en-US" altLang="zh-CN" sz="2400" b="1" dirty="0" smtClean="0">
                <a:latin typeface="宋体" pitchFamily="2" charset="-122"/>
              </a:rPr>
              <a:t>2</a:t>
            </a:r>
            <a:r>
              <a:rPr lang="zh-CN" altLang="en-US" sz="2400" b="1" dirty="0" smtClean="0">
                <a:latin typeface="宋体" pitchFamily="2" charset="-122"/>
              </a:rPr>
              <a:t>、液位测量：液面不平；物性参数不均匀且变化；特殊情况</a:t>
            </a:r>
            <a:endParaRPr lang="en-US" altLang="zh-CN" sz="2400" b="1" dirty="0" smtClean="0">
              <a:latin typeface="宋体" pitchFamily="2" charset="-122"/>
            </a:endParaRPr>
          </a:p>
          <a:p>
            <a:pPr>
              <a:spcBef>
                <a:spcPct val="20000"/>
              </a:spcBef>
            </a:pPr>
            <a:r>
              <a:rPr lang="en-US" altLang="zh-CN" sz="2400" b="1" dirty="0" smtClean="0">
                <a:latin typeface="宋体" pitchFamily="2" charset="-122"/>
              </a:rPr>
              <a:t>3</a:t>
            </a:r>
            <a:r>
              <a:rPr lang="zh-CN" altLang="en-US" sz="2400" b="1" dirty="0" smtClean="0">
                <a:latin typeface="宋体" pitchFamily="2" charset="-122"/>
              </a:rPr>
              <a:t>、料位测量：料面不平；存在滞留区；物料间存在空隙</a:t>
            </a:r>
            <a:endParaRPr lang="en-US" altLang="zh-CN" sz="2400" b="1" dirty="0" smtClean="0">
              <a:latin typeface="宋体" pitchFamily="2" charset="-122"/>
            </a:endParaRPr>
          </a:p>
          <a:p>
            <a:pPr>
              <a:spcBef>
                <a:spcPct val="20000"/>
              </a:spcBef>
            </a:pPr>
            <a:r>
              <a:rPr lang="en-US" altLang="zh-CN" sz="2400" b="1" dirty="0" smtClean="0">
                <a:latin typeface="宋体" pitchFamily="2" charset="-122"/>
              </a:rPr>
              <a:t>4</a:t>
            </a:r>
            <a:r>
              <a:rPr lang="zh-CN" altLang="en-US" sz="2400" b="1" dirty="0" smtClean="0">
                <a:latin typeface="宋体" pitchFamily="2" charset="-122"/>
              </a:rPr>
              <a:t>、相界面：界面位置不明显；存在浑浊段。</a:t>
            </a:r>
          </a:p>
          <a:p>
            <a:r>
              <a:rPr lang="en-US" altLang="zh-CN" sz="2400" dirty="0" smtClean="0"/>
              <a:t>      </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41314"/>
                                        </p:tgtEl>
                                        <p:attrNameLst>
                                          <p:attrName>style.visibility</p:attrName>
                                        </p:attrNameLst>
                                      </p:cBhvr>
                                      <p:to>
                                        <p:strVal val="visible"/>
                                      </p:to>
                                    </p:set>
                                    <p:animEffect transition="in" filter="barn(inHorizontal)">
                                      <p:cBhvr>
                                        <p:cTn id="7" dur="500"/>
                                        <p:tgtEl>
                                          <p:spTgt spid="1413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4" grpId="0"/>
      <p:bldP spid="3" grpId="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3410" name="Rectangle 2"/>
          <p:cNvSpPr>
            <a:spLocks noGrp="1" noChangeArrowheads="1"/>
          </p:cNvSpPr>
          <p:nvPr>
            <p:ph type="body" idx="1"/>
          </p:nvPr>
        </p:nvSpPr>
        <p:spPr>
          <a:xfrm>
            <a:off x="3491880" y="1268760"/>
            <a:ext cx="5184576" cy="5112444"/>
          </a:xfrm>
          <a:noFill/>
          <a:ln/>
        </p:spPr>
        <p:txBody>
          <a:bodyPr>
            <a:normAutofit fontScale="85000" lnSpcReduction="10000"/>
          </a:bodyPr>
          <a:lstStyle/>
          <a:p>
            <a:pPr algn="just">
              <a:lnSpc>
                <a:spcPct val="150000"/>
              </a:lnSpc>
              <a:spcBef>
                <a:spcPts val="0"/>
              </a:spcBef>
              <a:buFont typeface="Wingdings" pitchFamily="2" charset="2"/>
              <a:buNone/>
            </a:pPr>
            <a:r>
              <a:rPr lang="zh-CN" altLang="en-US" sz="2600" b="1" dirty="0">
                <a:latin typeface=""/>
                <a:cs typeface="Times New Roman" pitchFamily="18" charset="0"/>
              </a:rPr>
              <a:t>   </a:t>
            </a:r>
            <a:r>
              <a:rPr lang="zh-CN" altLang="en-US" sz="2600" b="1" dirty="0" smtClean="0">
                <a:latin typeface=""/>
                <a:cs typeface="Times New Roman" pitchFamily="18" charset="0"/>
              </a:rPr>
              <a:t>音叉</a:t>
            </a:r>
            <a:r>
              <a:rPr lang="zh-CN" altLang="en-US" sz="2600" b="1" dirty="0">
                <a:latin typeface=""/>
                <a:cs typeface="Times New Roman" pitchFamily="18" charset="0"/>
              </a:rPr>
              <a:t>式物位开关</a:t>
            </a:r>
            <a:r>
              <a:rPr lang="zh-CN" altLang="en-US" sz="2600" b="1" dirty="0">
                <a:latin typeface=""/>
              </a:rPr>
              <a:t>结构：由</a:t>
            </a:r>
            <a:r>
              <a:rPr lang="zh-CN" altLang="en-US" sz="2600" b="1" dirty="0">
                <a:solidFill>
                  <a:srgbClr val="FF0000"/>
                </a:solidFill>
                <a:latin typeface=""/>
                <a:cs typeface="Times New Roman" pitchFamily="18" charset="0"/>
              </a:rPr>
              <a:t>叉体和电子电路</a:t>
            </a:r>
            <a:r>
              <a:rPr lang="zh-CN" altLang="en-US" sz="2600" b="1" dirty="0">
                <a:latin typeface=""/>
                <a:cs typeface="Times New Roman" pitchFamily="18" charset="0"/>
              </a:rPr>
              <a:t>组成。</a:t>
            </a:r>
            <a:r>
              <a:rPr lang="zh-CN" altLang="en-US" sz="2600" b="1" dirty="0">
                <a:latin typeface="宋体" pitchFamily="2" charset="-122"/>
              </a:rPr>
              <a:t> </a:t>
            </a:r>
          </a:p>
          <a:p>
            <a:pPr algn="just">
              <a:lnSpc>
                <a:spcPct val="150000"/>
              </a:lnSpc>
              <a:spcBef>
                <a:spcPts val="0"/>
              </a:spcBef>
              <a:buFont typeface="Wingdings" pitchFamily="2" charset="2"/>
              <a:buNone/>
            </a:pPr>
            <a:r>
              <a:rPr lang="zh-CN" altLang="en-US" sz="2600" b="1" dirty="0">
                <a:latin typeface="宋体" pitchFamily="2" charset="-122"/>
              </a:rPr>
              <a:t>   原理：</a:t>
            </a:r>
          </a:p>
          <a:p>
            <a:pPr algn="just">
              <a:lnSpc>
                <a:spcPct val="150000"/>
              </a:lnSpc>
              <a:spcBef>
                <a:spcPts val="0"/>
              </a:spcBef>
            </a:pPr>
            <a:r>
              <a:rPr lang="zh-CN" altLang="en-US" sz="2600" b="1" dirty="0">
                <a:latin typeface=""/>
                <a:cs typeface="Times New Roman" pitchFamily="18" charset="0"/>
              </a:rPr>
              <a:t>平时叉体受电子路驱动，在一定的频率上不断振动。</a:t>
            </a:r>
          </a:p>
          <a:p>
            <a:pPr algn="just">
              <a:lnSpc>
                <a:spcPct val="150000"/>
              </a:lnSpc>
              <a:spcBef>
                <a:spcPts val="0"/>
              </a:spcBef>
            </a:pPr>
            <a:r>
              <a:rPr lang="zh-CN" altLang="en-US" sz="2600" b="1" dirty="0">
                <a:latin typeface=""/>
                <a:cs typeface="Times New Roman" pitchFamily="18" charset="0"/>
              </a:rPr>
              <a:t>当物料接触叉体，其振动受阻尼而频率发生变化，</a:t>
            </a:r>
          </a:p>
          <a:p>
            <a:pPr algn="just">
              <a:lnSpc>
                <a:spcPct val="150000"/>
              </a:lnSpc>
              <a:spcBef>
                <a:spcPts val="0"/>
              </a:spcBef>
            </a:pPr>
            <a:r>
              <a:rPr lang="zh-CN" altLang="en-US" sz="2600" b="1" dirty="0">
                <a:latin typeface=""/>
                <a:cs typeface="Times New Roman" pitchFamily="18" charset="0"/>
              </a:rPr>
              <a:t>电子电路检测到这种变化后令继电器吸合输出一个开关量，控制给料设备。</a:t>
            </a:r>
          </a:p>
          <a:p>
            <a:pPr algn="just">
              <a:lnSpc>
                <a:spcPct val="90000"/>
              </a:lnSpc>
              <a:spcBef>
                <a:spcPct val="5000"/>
              </a:spcBef>
              <a:buFont typeface="Wingdings" pitchFamily="2" charset="2"/>
              <a:buNone/>
            </a:pPr>
            <a:r>
              <a:rPr lang="zh-CN" altLang="en-US" sz="2600" b="1" dirty="0">
                <a:latin typeface="宋体" pitchFamily="2" charset="-122"/>
              </a:rPr>
              <a:t>  </a:t>
            </a:r>
          </a:p>
        </p:txBody>
      </p:sp>
      <p:pic>
        <p:nvPicPr>
          <p:cNvPr id="273411" name="Picture 3" descr="音叉式液位料位限位开关"/>
          <p:cNvPicPr>
            <a:picLocks noChangeAspect="1" noChangeArrowheads="1"/>
          </p:cNvPicPr>
          <p:nvPr/>
        </p:nvPicPr>
        <p:blipFill>
          <a:blip r:embed="rId2" cstate="print"/>
          <a:srcRect/>
          <a:stretch>
            <a:fillRect/>
          </a:stretch>
        </p:blipFill>
        <p:spPr bwMode="auto">
          <a:xfrm>
            <a:off x="611560" y="1268413"/>
            <a:ext cx="2664296" cy="3886200"/>
          </a:xfrm>
          <a:prstGeom prst="rect">
            <a:avLst/>
          </a:prstGeom>
          <a:noFill/>
        </p:spPr>
      </p:pic>
      <p:sp>
        <p:nvSpPr>
          <p:cNvPr id="273412" name="Text Box 4"/>
          <p:cNvSpPr txBox="1">
            <a:spLocks noChangeArrowheads="1"/>
          </p:cNvSpPr>
          <p:nvPr/>
        </p:nvSpPr>
        <p:spPr bwMode="auto">
          <a:xfrm>
            <a:off x="395288" y="549275"/>
            <a:ext cx="5256212" cy="433388"/>
          </a:xfrm>
          <a:prstGeom prst="rect">
            <a:avLst/>
          </a:prstGeom>
          <a:noFill/>
          <a:ln w="9525">
            <a:noFill/>
            <a:miter lim="800000"/>
            <a:headEnd/>
            <a:tailEnd/>
          </a:ln>
          <a:effectLst/>
        </p:spPr>
        <p:txBody>
          <a:bodyPr>
            <a:spAutoFit/>
          </a:bodyPr>
          <a:lstStyle/>
          <a:p>
            <a:pPr algn="just">
              <a:lnSpc>
                <a:spcPct val="80000"/>
              </a:lnSpc>
              <a:spcBef>
                <a:spcPct val="10000"/>
              </a:spcBef>
              <a:buClr>
                <a:schemeClr val="folHlink"/>
              </a:buClr>
              <a:buSzPct val="60000"/>
              <a:buFont typeface="Wingdings" pitchFamily="2" charset="2"/>
              <a:buNone/>
            </a:pPr>
            <a:r>
              <a:rPr kumimoji="1" lang="en-US" altLang="zh-CN" sz="2800" b="1" dirty="0">
                <a:latin typeface="Tahoma" pitchFamily="34" charset="0"/>
              </a:rPr>
              <a:t>3</a:t>
            </a:r>
            <a:r>
              <a:rPr kumimoji="1" lang="zh-CN" altLang="en-US" sz="2800" b="1" dirty="0">
                <a:latin typeface="Tahoma" pitchFamily="34" charset="0"/>
              </a:rPr>
              <a:t>、音叉式料位计</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395288" y="188913"/>
            <a:ext cx="8001000" cy="755650"/>
          </a:xfrm>
        </p:spPr>
        <p:txBody>
          <a:bodyPr/>
          <a:lstStyle/>
          <a:p>
            <a:r>
              <a:rPr lang="en-US" altLang="zh-CN" sz="2800" b="1" dirty="0" smtClean="0">
                <a:latin typeface="Times New Roman" pitchFamily="18" charset="0"/>
              </a:rPr>
              <a:t>5.10  </a:t>
            </a:r>
            <a:r>
              <a:rPr lang="zh-CN" altLang="en-US" sz="2800" b="1" dirty="0" smtClean="0">
                <a:latin typeface="Times New Roman" pitchFamily="18" charset="0"/>
              </a:rPr>
              <a:t>其它物位测量仪表</a:t>
            </a:r>
            <a:endParaRPr lang="zh-CN" altLang="en-US" sz="2800" b="1" dirty="0">
              <a:latin typeface="Times New Roman" pitchFamily="18" charset="0"/>
            </a:endParaRPr>
          </a:p>
        </p:txBody>
      </p:sp>
      <p:sp>
        <p:nvSpPr>
          <p:cNvPr id="142339" name="Rectangle 3"/>
          <p:cNvSpPr>
            <a:spLocks noGrp="1" noChangeArrowheads="1"/>
          </p:cNvSpPr>
          <p:nvPr>
            <p:ph type="body" sz="half" idx="1"/>
          </p:nvPr>
        </p:nvSpPr>
        <p:spPr>
          <a:xfrm>
            <a:off x="0" y="1124744"/>
            <a:ext cx="8569076" cy="1808163"/>
          </a:xfrm>
          <a:noFill/>
          <a:ln/>
        </p:spPr>
        <p:txBody>
          <a:bodyPr/>
          <a:lstStyle/>
          <a:p>
            <a:pPr>
              <a:lnSpc>
                <a:spcPct val="150000"/>
              </a:lnSpc>
              <a:spcBef>
                <a:spcPts val="0"/>
              </a:spcBef>
              <a:buFont typeface="Wingdings" pitchFamily="2" charset="2"/>
              <a:buNone/>
            </a:pPr>
            <a:r>
              <a:rPr lang="zh-CN" altLang="en-US" sz="2400" b="1" dirty="0">
                <a:latin typeface="宋体" pitchFamily="2" charset="-122"/>
              </a:rPr>
              <a:t>	</a:t>
            </a:r>
            <a:r>
              <a:rPr lang="en-US" altLang="zh-CN" sz="2400" b="1" smtClean="0">
                <a:latin typeface="宋体" pitchFamily="2" charset="-122"/>
              </a:rPr>
              <a:t>1</a:t>
            </a:r>
            <a:r>
              <a:rPr lang="zh-CN" altLang="en-US" sz="2400" b="1" smtClean="0">
                <a:latin typeface="宋体" pitchFamily="2" charset="-122"/>
              </a:rPr>
              <a:t>、直</a:t>
            </a:r>
            <a:r>
              <a:rPr lang="zh-CN" altLang="en-US" sz="2400" b="1" dirty="0" smtClean="0">
                <a:latin typeface="宋体" pitchFamily="2" charset="-122"/>
              </a:rPr>
              <a:t>读式</a:t>
            </a:r>
            <a:r>
              <a:rPr lang="zh-CN" altLang="en-US" sz="2400" b="1" dirty="0">
                <a:latin typeface="宋体" pitchFamily="2" charset="-122"/>
              </a:rPr>
              <a:t>液位</a:t>
            </a:r>
            <a:r>
              <a:rPr lang="zh-CN" altLang="en-US" sz="2400" b="1" dirty="0" smtClean="0">
                <a:latin typeface="宋体" pitchFamily="2" charset="-122"/>
              </a:rPr>
              <a:t>计：</a:t>
            </a:r>
            <a:r>
              <a:rPr lang="zh-CN" altLang="en-US" sz="2400" b="1" dirty="0" smtClean="0">
                <a:solidFill>
                  <a:srgbClr val="FF0000"/>
                </a:solidFill>
                <a:latin typeface="宋体" pitchFamily="2" charset="-122"/>
              </a:rPr>
              <a:t>利用</a:t>
            </a:r>
            <a:r>
              <a:rPr lang="zh-CN" altLang="en-US" sz="2400" b="1" dirty="0">
                <a:solidFill>
                  <a:srgbClr val="FF0000"/>
                </a:solidFill>
                <a:latin typeface="宋体" pitchFamily="2" charset="-122"/>
              </a:rPr>
              <a:t>连通器的原理</a:t>
            </a:r>
            <a:r>
              <a:rPr lang="zh-CN" altLang="en-US" sz="2400" b="1" dirty="0">
                <a:latin typeface="宋体" pitchFamily="2" charset="-122"/>
              </a:rPr>
              <a:t>，将容器中的液体引入带有标尺的观察管中，通过标尺读出液位高度。下图所示的是玻璃管液位计。 </a:t>
            </a:r>
          </a:p>
        </p:txBody>
      </p:sp>
      <p:pic>
        <p:nvPicPr>
          <p:cNvPr id="142340" name="Picture 4"/>
          <p:cNvPicPr>
            <a:picLocks noChangeAspect="1" noChangeArrowheads="1"/>
          </p:cNvPicPr>
          <p:nvPr/>
        </p:nvPicPr>
        <p:blipFill>
          <a:blip r:embed="rId2" cstate="print"/>
          <a:srcRect/>
          <a:stretch>
            <a:fillRect/>
          </a:stretch>
        </p:blipFill>
        <p:spPr bwMode="auto">
          <a:xfrm>
            <a:off x="428596" y="2852936"/>
            <a:ext cx="8247092" cy="33843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24" name="Picture 4"/>
          <p:cNvPicPr>
            <a:picLocks noChangeAspect="1" noChangeArrowheads="1"/>
          </p:cNvPicPr>
          <p:nvPr/>
        </p:nvPicPr>
        <p:blipFill>
          <a:blip r:embed="rId2" cstate="print"/>
          <a:srcRect l="30716" t="44333" r="27357" b="18813"/>
          <a:stretch>
            <a:fillRect/>
          </a:stretch>
        </p:blipFill>
        <p:spPr bwMode="auto">
          <a:xfrm>
            <a:off x="539750" y="1125538"/>
            <a:ext cx="7848600" cy="4311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500034" y="0"/>
            <a:ext cx="8001000" cy="1008063"/>
          </a:xfrm>
        </p:spPr>
        <p:txBody>
          <a:bodyPr/>
          <a:lstStyle/>
          <a:p>
            <a:pPr algn="l"/>
            <a:r>
              <a:rPr lang="en-US" altLang="zh-CN" sz="2800" b="1" dirty="0" smtClean="0">
                <a:latin typeface="Times New Roman" pitchFamily="18" charset="0"/>
              </a:rPr>
              <a:t>2</a:t>
            </a:r>
            <a:r>
              <a:rPr lang="zh-CN" altLang="en-US" sz="2800" b="1" dirty="0" smtClean="0">
                <a:latin typeface="Times New Roman" pitchFamily="18" charset="0"/>
              </a:rPr>
              <a:t>、热电</a:t>
            </a:r>
            <a:r>
              <a:rPr lang="zh-CN" altLang="en-US" sz="2800" b="1" dirty="0">
                <a:latin typeface="Times New Roman" pitchFamily="18" charset="0"/>
              </a:rPr>
              <a:t>式液位计</a:t>
            </a:r>
          </a:p>
        </p:txBody>
      </p:sp>
      <p:sp>
        <p:nvSpPr>
          <p:cNvPr id="280579" name="Rectangle 3"/>
          <p:cNvSpPr>
            <a:spLocks noGrp="1" noChangeArrowheads="1"/>
          </p:cNvSpPr>
          <p:nvPr>
            <p:ph type="body" idx="1"/>
          </p:nvPr>
        </p:nvSpPr>
        <p:spPr>
          <a:xfrm>
            <a:off x="500034" y="1285860"/>
            <a:ext cx="7888390" cy="4467225"/>
          </a:xfrm>
        </p:spPr>
        <p:txBody>
          <a:bodyPr/>
          <a:lstStyle/>
          <a:p>
            <a:pPr>
              <a:lnSpc>
                <a:spcPct val="150000"/>
              </a:lnSpc>
              <a:spcBef>
                <a:spcPts val="0"/>
              </a:spcBef>
            </a:pPr>
            <a:r>
              <a:rPr lang="zh-CN" altLang="en-US" sz="2400" b="1" dirty="0"/>
              <a:t>在冶金行业中常遇到高温熔融金属液位的测量：核幅射法，热学法。</a:t>
            </a:r>
          </a:p>
          <a:p>
            <a:pPr>
              <a:lnSpc>
                <a:spcPct val="150000"/>
              </a:lnSpc>
              <a:spcBef>
                <a:spcPts val="0"/>
              </a:spcBef>
            </a:pPr>
            <a:r>
              <a:rPr lang="zh-CN" altLang="en-US" sz="2400" b="1" dirty="0"/>
              <a:t>热学法利用了高温熔融液体本身的特性，即在</a:t>
            </a:r>
            <a:r>
              <a:rPr lang="zh-CN" altLang="en-US" sz="2400" b="1" dirty="0">
                <a:solidFill>
                  <a:srgbClr val="FF0000"/>
                </a:solidFill>
              </a:rPr>
              <a:t>空气和高温液体的分界面处温度场出现突变</a:t>
            </a:r>
            <a:r>
              <a:rPr lang="zh-CN" altLang="en-US" sz="2400" b="1" dirty="0"/>
              <a:t>的特点，用测量温度的方法间接获得高温金属熔液液位</a:t>
            </a:r>
            <a:r>
              <a:rPr lang="zh-CN" altLang="en-US" sz="2400" b="1" dirty="0" smtClean="0"/>
              <a:t>。</a:t>
            </a:r>
            <a:endParaRPr lang="zh-CN" altLang="en-US" sz="2400" b="1" dirty="0"/>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3" name="Rectangle 3"/>
          <p:cNvSpPr>
            <a:spLocks noGrp="1" noChangeArrowheads="1"/>
          </p:cNvSpPr>
          <p:nvPr>
            <p:ph type="body" sz="half" idx="1"/>
          </p:nvPr>
        </p:nvSpPr>
        <p:spPr>
          <a:xfrm>
            <a:off x="395288" y="1628775"/>
            <a:ext cx="3959225" cy="3532188"/>
          </a:xfrm>
        </p:spPr>
        <p:txBody>
          <a:bodyPr/>
          <a:lstStyle/>
          <a:p>
            <a:pPr>
              <a:lnSpc>
                <a:spcPct val="90000"/>
              </a:lnSpc>
              <a:buFont typeface="Wingdings" pitchFamily="2" charset="2"/>
              <a:buNone/>
            </a:pPr>
            <a:r>
              <a:rPr lang="zh-CN" altLang="en-US" sz="2600" b="1" dirty="0">
                <a:latin typeface="Times New Roman" pitchFamily="18" charset="0"/>
              </a:rPr>
              <a:t>	</a:t>
            </a:r>
            <a:r>
              <a:rPr lang="zh-CN" altLang="en-US" sz="2600" b="1" dirty="0" smtClean="0">
                <a:latin typeface="Times New Roman" pitchFamily="18" charset="0"/>
              </a:rPr>
              <a:t>热电</a:t>
            </a:r>
            <a:r>
              <a:rPr lang="zh-CN" altLang="en-US" sz="2600" b="1" dirty="0">
                <a:latin typeface="Times New Roman" pitchFamily="18" charset="0"/>
              </a:rPr>
              <a:t>法采用热电偶测量温度场</a:t>
            </a:r>
            <a:r>
              <a:rPr lang="zh-CN" altLang="en-US" sz="2600" b="1" dirty="0" smtClean="0">
                <a:latin typeface="Times New Roman" pitchFamily="18" charset="0"/>
              </a:rPr>
              <a:t>，</a:t>
            </a:r>
            <a:endParaRPr lang="en-US" altLang="zh-CN" sz="2600" b="1" dirty="0" smtClean="0">
              <a:latin typeface="Times New Roman" pitchFamily="18" charset="0"/>
            </a:endParaRPr>
          </a:p>
          <a:p>
            <a:pPr>
              <a:lnSpc>
                <a:spcPct val="90000"/>
              </a:lnSpc>
              <a:buFont typeface="Wingdings" pitchFamily="2" charset="2"/>
              <a:buNone/>
            </a:pPr>
            <a:r>
              <a:rPr lang="en-US" altLang="zh-CN" sz="2600" b="1" dirty="0" smtClean="0">
                <a:latin typeface="Times New Roman" pitchFamily="18" charset="0"/>
              </a:rPr>
              <a:t>    a-</a:t>
            </a:r>
            <a:r>
              <a:rPr lang="zh-CN" altLang="en-US" sz="2600" b="1" dirty="0">
                <a:latin typeface="Times New Roman" pitchFamily="18" charset="0"/>
              </a:rPr>
              <a:t>容器</a:t>
            </a:r>
            <a:r>
              <a:rPr lang="zh-CN" altLang="en-US" sz="2600" b="1" dirty="0" smtClean="0">
                <a:latin typeface="Times New Roman" pitchFamily="18" charset="0"/>
              </a:rPr>
              <a:t>壁</a:t>
            </a:r>
            <a:endParaRPr lang="en-US" altLang="zh-CN" sz="2600" b="1" dirty="0" smtClean="0">
              <a:latin typeface="Times New Roman" pitchFamily="18" charset="0"/>
            </a:endParaRPr>
          </a:p>
          <a:p>
            <a:pPr>
              <a:lnSpc>
                <a:spcPct val="90000"/>
              </a:lnSpc>
              <a:buFont typeface="Wingdings" pitchFamily="2" charset="2"/>
              <a:buNone/>
            </a:pPr>
            <a:r>
              <a:rPr lang="en-US" altLang="zh-CN" sz="2600" b="1" dirty="0" smtClean="0">
                <a:latin typeface="Times New Roman" pitchFamily="18" charset="0"/>
              </a:rPr>
              <a:t>    b-</a:t>
            </a:r>
            <a:r>
              <a:rPr lang="zh-CN" altLang="en-US" sz="2600" b="1" dirty="0">
                <a:latin typeface="Times New Roman" pitchFamily="18" charset="0"/>
              </a:rPr>
              <a:t>凝固</a:t>
            </a:r>
            <a:r>
              <a:rPr lang="zh-CN" altLang="en-US" sz="2600" b="1" dirty="0" smtClean="0">
                <a:latin typeface="Times New Roman" pitchFamily="18" charset="0"/>
              </a:rPr>
              <a:t>金属</a:t>
            </a:r>
            <a:endParaRPr lang="en-US" altLang="zh-CN" sz="2600" b="1" dirty="0" smtClean="0">
              <a:latin typeface="Times New Roman" pitchFamily="18" charset="0"/>
            </a:endParaRPr>
          </a:p>
          <a:p>
            <a:pPr>
              <a:lnSpc>
                <a:spcPct val="90000"/>
              </a:lnSpc>
              <a:buFont typeface="Wingdings" pitchFamily="2" charset="2"/>
              <a:buNone/>
            </a:pPr>
            <a:r>
              <a:rPr lang="en-US" altLang="zh-CN" sz="2600" b="1" dirty="0" smtClean="0">
                <a:latin typeface="Times New Roman" pitchFamily="18" charset="0"/>
              </a:rPr>
              <a:t>    c-</a:t>
            </a:r>
            <a:r>
              <a:rPr lang="zh-CN" altLang="en-US" sz="2600" b="1" dirty="0" smtClean="0">
                <a:latin typeface="Times New Roman" pitchFamily="18" charset="0"/>
              </a:rPr>
              <a:t>钢水</a:t>
            </a:r>
            <a:endParaRPr lang="en-US" altLang="zh-CN" sz="2600" b="1" dirty="0" smtClean="0">
              <a:latin typeface="Times New Roman" pitchFamily="18" charset="0"/>
            </a:endParaRPr>
          </a:p>
          <a:p>
            <a:pPr>
              <a:lnSpc>
                <a:spcPct val="90000"/>
              </a:lnSpc>
              <a:buFont typeface="Wingdings" pitchFamily="2" charset="2"/>
              <a:buNone/>
            </a:pPr>
            <a:r>
              <a:rPr lang="en-US" altLang="zh-CN" sz="2600" b="1" dirty="0" smtClean="0">
                <a:latin typeface="Times New Roman" pitchFamily="18" charset="0"/>
              </a:rPr>
              <a:t>    d-</a:t>
            </a:r>
            <a:r>
              <a:rPr lang="zh-CN" altLang="en-US" sz="2600" b="1" dirty="0">
                <a:latin typeface="Times New Roman" pitchFamily="18" charset="0"/>
              </a:rPr>
              <a:t>热电偶。</a:t>
            </a:r>
            <a:endParaRPr lang="en-US" altLang="zh-CN" sz="2600" b="1" dirty="0">
              <a:latin typeface="Times New Roman" pitchFamily="18" charset="0"/>
            </a:endParaRPr>
          </a:p>
        </p:txBody>
      </p:sp>
      <p:pic>
        <p:nvPicPr>
          <p:cNvPr id="281604" name="Picture 4"/>
          <p:cNvPicPr>
            <a:picLocks noGrp="1" noChangeAspect="1" noChangeArrowheads="1"/>
          </p:cNvPicPr>
          <p:nvPr>
            <p:ph sz="half" idx="2"/>
          </p:nvPr>
        </p:nvPicPr>
        <p:blipFill>
          <a:blip r:embed="rId2" cstate="print"/>
          <a:srcRect/>
          <a:stretch>
            <a:fillRect/>
          </a:stretch>
        </p:blipFill>
        <p:spPr>
          <a:xfrm>
            <a:off x="4572000" y="214290"/>
            <a:ext cx="3933825" cy="4752975"/>
          </a:xfrm>
          <a:noFill/>
          <a:ln/>
        </p:spPr>
      </p:pic>
      <p:sp>
        <p:nvSpPr>
          <p:cNvPr id="281605" name="Rectangle 5"/>
          <p:cNvSpPr>
            <a:spLocks noChangeArrowheads="1"/>
          </p:cNvSpPr>
          <p:nvPr/>
        </p:nvSpPr>
        <p:spPr bwMode="auto">
          <a:xfrm>
            <a:off x="5148263" y="4941888"/>
            <a:ext cx="2941637" cy="1187450"/>
          </a:xfrm>
          <a:prstGeom prst="rect">
            <a:avLst/>
          </a:prstGeom>
          <a:noFill/>
          <a:ln w="9525">
            <a:noFill/>
            <a:miter lim="800000"/>
            <a:headEnd/>
            <a:tailEnd/>
          </a:ln>
          <a:effectLst/>
        </p:spPr>
        <p:txBody>
          <a:bodyPr wrap="none" anchor="ctr">
            <a:spAutoFit/>
          </a:bodyPr>
          <a:lstStyle/>
          <a:p>
            <a:pPr algn="ctr"/>
            <a:r>
              <a:rPr lang="zh-CN" altLang="en-US" sz="2400" b="1"/>
              <a:t>热电偶测量高温</a:t>
            </a:r>
          </a:p>
          <a:p>
            <a:pPr algn="ctr"/>
            <a:r>
              <a:rPr lang="zh-CN" altLang="en-US" sz="2400" b="1"/>
              <a:t>金属熔液液位原理图</a:t>
            </a:r>
          </a:p>
          <a:p>
            <a:pPr algn="ctr"/>
            <a:endParaRPr lang="zh-CN" altLang="en-US" sz="2400" b="1"/>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body" sz="half" idx="1"/>
          </p:nvPr>
        </p:nvSpPr>
        <p:spPr>
          <a:xfrm>
            <a:off x="539552" y="1419010"/>
            <a:ext cx="4032572" cy="4319587"/>
          </a:xfrm>
        </p:spPr>
        <p:txBody>
          <a:bodyPr/>
          <a:lstStyle/>
          <a:p>
            <a:pPr>
              <a:buClr>
                <a:srgbClr val="FF0000"/>
              </a:buClr>
              <a:buFont typeface="Wingdings" pitchFamily="2" charset="2"/>
              <a:buChar char="Ø"/>
            </a:pPr>
            <a:r>
              <a:rPr lang="zh-CN" altLang="en-US" sz="2400" b="1" dirty="0">
                <a:latin typeface="Times New Roman" pitchFamily="18" charset="0"/>
              </a:rPr>
              <a:t>在容器壁上选定一系列测量点，装上热电偶</a:t>
            </a:r>
          </a:p>
          <a:p>
            <a:pPr>
              <a:buClr>
                <a:srgbClr val="FF0000"/>
              </a:buClr>
              <a:buFont typeface="Wingdings" pitchFamily="2" charset="2"/>
              <a:buChar char="Ø"/>
            </a:pPr>
            <a:r>
              <a:rPr lang="zh-CN" altLang="en-US" sz="2400" b="1" dirty="0">
                <a:latin typeface="Times New Roman" pitchFamily="18" charset="0"/>
              </a:rPr>
              <a:t>并将各测点上热电偶的输出记录下来，得到如图所示的温度</a:t>
            </a:r>
            <a:r>
              <a:rPr lang="en-US" altLang="zh-CN" sz="2400" b="1" dirty="0">
                <a:latin typeface="Times New Roman" pitchFamily="18" charset="0"/>
              </a:rPr>
              <a:t>-</a:t>
            </a:r>
            <a:r>
              <a:rPr lang="zh-CN" altLang="en-US" sz="2400" b="1" dirty="0">
                <a:latin typeface="Times New Roman" pitchFamily="18" charset="0"/>
              </a:rPr>
              <a:t>电势分布曲线</a:t>
            </a:r>
          </a:p>
          <a:p>
            <a:pPr>
              <a:buClr>
                <a:srgbClr val="FF0000"/>
              </a:buClr>
              <a:buFont typeface="Wingdings" pitchFamily="2" charset="2"/>
              <a:buChar char="Ø"/>
            </a:pPr>
            <a:r>
              <a:rPr lang="zh-CN" altLang="en-US" sz="2400" b="1" dirty="0">
                <a:latin typeface="Times New Roman" pitchFamily="18" charset="0"/>
              </a:rPr>
              <a:t>曲线上反映出第</a:t>
            </a:r>
            <a:r>
              <a:rPr lang="en-US" altLang="zh-CN" sz="2400" b="1" dirty="0">
                <a:latin typeface="Times New Roman" pitchFamily="18" charset="0"/>
              </a:rPr>
              <a:t>7</a:t>
            </a:r>
            <a:r>
              <a:rPr lang="zh-CN" altLang="en-US" sz="2400" b="1" dirty="0">
                <a:latin typeface="Times New Roman" pitchFamily="18" charset="0"/>
              </a:rPr>
              <a:t>个和第</a:t>
            </a:r>
            <a:r>
              <a:rPr lang="en-US" altLang="zh-CN" sz="2400" b="1" dirty="0">
                <a:latin typeface="Times New Roman" pitchFamily="18" charset="0"/>
              </a:rPr>
              <a:t>8</a:t>
            </a:r>
            <a:r>
              <a:rPr lang="zh-CN" altLang="en-US" sz="2400" b="1" dirty="0">
                <a:latin typeface="Times New Roman" pitchFamily="18" charset="0"/>
              </a:rPr>
              <a:t>个测点之间产生了温度突变，</a:t>
            </a:r>
          </a:p>
          <a:p>
            <a:pPr>
              <a:buClr>
                <a:srgbClr val="FF0000"/>
              </a:buClr>
              <a:buFont typeface="Wingdings" pitchFamily="2" charset="2"/>
              <a:buChar char="Ø"/>
            </a:pPr>
            <a:r>
              <a:rPr lang="zh-CN" altLang="en-US" sz="2400" b="1" dirty="0">
                <a:latin typeface="Times New Roman" pitchFamily="18" charset="0"/>
              </a:rPr>
              <a:t>因此液面就在第</a:t>
            </a:r>
            <a:r>
              <a:rPr lang="en-US" altLang="zh-CN" sz="2400" b="1" dirty="0">
                <a:latin typeface="Times New Roman" pitchFamily="18" charset="0"/>
              </a:rPr>
              <a:t>7</a:t>
            </a:r>
            <a:r>
              <a:rPr lang="zh-CN" altLang="en-US" sz="2400" b="1" dirty="0">
                <a:latin typeface="Times New Roman" pitchFamily="18" charset="0"/>
              </a:rPr>
              <a:t>与第</a:t>
            </a:r>
            <a:r>
              <a:rPr lang="en-US" altLang="zh-CN" sz="2400" b="1" dirty="0">
                <a:latin typeface="Times New Roman" pitchFamily="18" charset="0"/>
              </a:rPr>
              <a:t>8</a:t>
            </a:r>
            <a:r>
              <a:rPr lang="zh-CN" altLang="en-US" sz="2400" b="1" dirty="0">
                <a:latin typeface="Times New Roman" pitchFamily="18" charset="0"/>
              </a:rPr>
              <a:t>测点之间。 </a:t>
            </a:r>
          </a:p>
        </p:txBody>
      </p:sp>
      <p:pic>
        <p:nvPicPr>
          <p:cNvPr id="282627" name="Picture 3"/>
          <p:cNvPicPr>
            <a:picLocks noGrp="1" noChangeAspect="1" noChangeArrowheads="1"/>
          </p:cNvPicPr>
          <p:nvPr>
            <p:ph sz="half" idx="2"/>
          </p:nvPr>
        </p:nvPicPr>
        <p:blipFill>
          <a:blip r:embed="rId2" cstate="print"/>
          <a:srcRect/>
          <a:stretch>
            <a:fillRect/>
          </a:stretch>
        </p:blipFill>
        <p:spPr>
          <a:xfrm>
            <a:off x="4572124" y="1196751"/>
            <a:ext cx="4104332" cy="4103911"/>
          </a:xfrm>
          <a:noFill/>
          <a:ln/>
        </p:spPr>
      </p:pic>
      <p:sp>
        <p:nvSpPr>
          <p:cNvPr id="282628" name="Rectangle 4"/>
          <p:cNvSpPr>
            <a:spLocks noChangeArrowheads="1"/>
          </p:cNvSpPr>
          <p:nvPr/>
        </p:nvSpPr>
        <p:spPr bwMode="auto">
          <a:xfrm>
            <a:off x="5076825" y="5300663"/>
            <a:ext cx="2506663" cy="457200"/>
          </a:xfrm>
          <a:prstGeom prst="rect">
            <a:avLst/>
          </a:prstGeom>
          <a:noFill/>
          <a:ln w="9525">
            <a:noFill/>
            <a:miter lim="800000"/>
            <a:headEnd/>
            <a:tailEnd/>
          </a:ln>
          <a:effectLst/>
        </p:spPr>
        <p:txBody>
          <a:bodyPr wrap="none" anchor="ctr">
            <a:spAutoFit/>
          </a:bodyPr>
          <a:lstStyle/>
          <a:p>
            <a:r>
              <a:rPr lang="zh-CN" altLang="en-US" sz="2400" b="1"/>
              <a:t>温度</a:t>
            </a:r>
            <a:r>
              <a:rPr lang="en-US" altLang="zh-CN" sz="2400" b="1"/>
              <a:t>-</a:t>
            </a:r>
            <a:r>
              <a:rPr lang="zh-CN" altLang="en-US" sz="2400" b="1"/>
              <a:t>电势分布图 </a:t>
            </a: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body" idx="1"/>
          </p:nvPr>
        </p:nvSpPr>
        <p:spPr>
          <a:xfrm>
            <a:off x="323528" y="1196752"/>
            <a:ext cx="8280920" cy="4967287"/>
          </a:xfrm>
        </p:spPr>
        <p:txBody>
          <a:bodyPr/>
          <a:lstStyle/>
          <a:p>
            <a:pPr>
              <a:lnSpc>
                <a:spcPct val="150000"/>
              </a:lnSpc>
              <a:spcBef>
                <a:spcPts val="0"/>
              </a:spcBef>
            </a:pPr>
            <a:r>
              <a:rPr lang="zh-CN" altLang="en-US" sz="2400" b="1" dirty="0"/>
              <a:t>热电偶测液位精度一般不高；</a:t>
            </a:r>
            <a:r>
              <a:rPr lang="zh-CN" altLang="en-US" sz="2400" b="1" dirty="0">
                <a:solidFill>
                  <a:srgbClr val="CC0000"/>
                </a:solidFill>
              </a:rPr>
              <a:t>而且精度与热电偶分布、安装情况有关。</a:t>
            </a:r>
          </a:p>
          <a:p>
            <a:pPr>
              <a:lnSpc>
                <a:spcPct val="150000"/>
              </a:lnSpc>
              <a:spcBef>
                <a:spcPts val="0"/>
              </a:spcBef>
            </a:pPr>
            <a:r>
              <a:rPr lang="zh-CN" altLang="en-US" sz="2400" b="1" dirty="0"/>
              <a:t>适当减小各热电偶的间距、增加测量点，则可提高金属液位测量分辨力和测量精度。</a:t>
            </a:r>
          </a:p>
          <a:p>
            <a:pPr>
              <a:lnSpc>
                <a:spcPct val="150000"/>
              </a:lnSpc>
              <a:spcBef>
                <a:spcPts val="0"/>
              </a:spcBef>
            </a:pPr>
            <a:r>
              <a:rPr lang="zh-CN" altLang="en-US" sz="2400" b="1" dirty="0"/>
              <a:t>热电偶工作端与容器的接触点要细而牢固，为此可将热电偶丝焊在容器壁上，由容器壁充当热电偶的另一极。</a:t>
            </a:r>
          </a:p>
          <a:p>
            <a:pPr>
              <a:lnSpc>
                <a:spcPct val="150000"/>
              </a:lnSpc>
              <a:spcBef>
                <a:spcPts val="0"/>
              </a:spcBef>
            </a:pPr>
            <a:r>
              <a:rPr lang="zh-CN" altLang="en-US" sz="2400" b="1" dirty="0"/>
              <a:t>虽然精度不高，但很可靠；在连铸机结晶过程等应用场合中，仍是一种很适用的液位检测控制</a:t>
            </a:r>
            <a:r>
              <a:rPr lang="zh-CN" altLang="en-US" sz="2400" b="1" dirty="0" smtClean="0"/>
              <a:t>方法 </a:t>
            </a:r>
            <a:endParaRPr lang="zh-CN" altLang="en-US" sz="24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83650">
                                            <p:txEl>
                                              <p:pRg st="0" end="0"/>
                                            </p:txEl>
                                          </p:spTgt>
                                        </p:tgtEl>
                                        <p:attrNameLst>
                                          <p:attrName>style.visibility</p:attrName>
                                        </p:attrNameLst>
                                      </p:cBhvr>
                                      <p:to>
                                        <p:strVal val="visible"/>
                                      </p:to>
                                    </p:set>
                                    <p:animEffect transition="in" filter="barn(inHorizontal)">
                                      <p:cBhvr>
                                        <p:cTn id="7" dur="500"/>
                                        <p:tgtEl>
                                          <p:spTgt spid="2836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283650">
                                            <p:txEl>
                                              <p:pRg st="1" end="1"/>
                                            </p:txEl>
                                          </p:spTgt>
                                        </p:tgtEl>
                                        <p:attrNameLst>
                                          <p:attrName>style.visibility</p:attrName>
                                        </p:attrNameLst>
                                      </p:cBhvr>
                                      <p:to>
                                        <p:strVal val="visible"/>
                                      </p:to>
                                    </p:set>
                                    <p:animEffect transition="in" filter="barn(inHorizontal)">
                                      <p:cBhvr>
                                        <p:cTn id="12" dur="500"/>
                                        <p:tgtEl>
                                          <p:spTgt spid="2836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283650">
                                            <p:txEl>
                                              <p:pRg st="2" end="2"/>
                                            </p:txEl>
                                          </p:spTgt>
                                        </p:tgtEl>
                                        <p:attrNameLst>
                                          <p:attrName>style.visibility</p:attrName>
                                        </p:attrNameLst>
                                      </p:cBhvr>
                                      <p:to>
                                        <p:strVal val="visible"/>
                                      </p:to>
                                    </p:set>
                                    <p:animEffect transition="in" filter="barn(inHorizontal)">
                                      <p:cBhvr>
                                        <p:cTn id="17" dur="500"/>
                                        <p:tgtEl>
                                          <p:spTgt spid="28365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283650">
                                            <p:txEl>
                                              <p:pRg st="3" end="3"/>
                                            </p:txEl>
                                          </p:spTgt>
                                        </p:tgtEl>
                                        <p:attrNameLst>
                                          <p:attrName>style.visibility</p:attrName>
                                        </p:attrNameLst>
                                      </p:cBhvr>
                                      <p:to>
                                        <p:strVal val="visible"/>
                                      </p:to>
                                    </p:set>
                                    <p:animEffect transition="in" filter="barn(inHorizontal)">
                                      <p:cBhvr>
                                        <p:cTn id="22" dur="500"/>
                                        <p:tgtEl>
                                          <p:spTgt spid="28365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6" name="Rectangle 6"/>
          <p:cNvSpPr>
            <a:spLocks noChangeArrowheads="1"/>
          </p:cNvSpPr>
          <p:nvPr/>
        </p:nvSpPr>
        <p:spPr bwMode="auto">
          <a:xfrm>
            <a:off x="1428728" y="214290"/>
            <a:ext cx="4567237" cy="579437"/>
          </a:xfrm>
          <a:prstGeom prst="rect">
            <a:avLst/>
          </a:prstGeom>
          <a:noFill/>
          <a:ln w="9525">
            <a:noFill/>
            <a:miter lim="800000"/>
            <a:headEnd/>
            <a:tailEnd/>
          </a:ln>
          <a:effectLst/>
        </p:spPr>
        <p:txBody>
          <a:bodyPr wrap="none">
            <a:spAutoFit/>
          </a:bodyPr>
          <a:lstStyle/>
          <a:p>
            <a:r>
              <a:rPr kumimoji="1" lang="en-US" altLang="zh-CN" sz="3200" b="1" dirty="0" smtClean="0"/>
              <a:t>5.2  </a:t>
            </a:r>
            <a:r>
              <a:rPr kumimoji="1" lang="zh-CN" altLang="en-US" sz="3200" b="1" dirty="0"/>
              <a:t>静压式物位测量仪表</a:t>
            </a:r>
          </a:p>
        </p:txBody>
      </p:sp>
      <p:pic>
        <p:nvPicPr>
          <p:cNvPr id="143367" name="Picture 7" descr="msotw9_temp0"/>
          <p:cNvPicPr>
            <a:picLocks noChangeAspect="1" noChangeArrowheads="1"/>
          </p:cNvPicPr>
          <p:nvPr/>
        </p:nvPicPr>
        <p:blipFill>
          <a:blip r:embed="rId3" cstate="print"/>
          <a:srcRect/>
          <a:stretch>
            <a:fillRect/>
          </a:stretch>
        </p:blipFill>
        <p:spPr bwMode="auto">
          <a:xfrm>
            <a:off x="3708400" y="1700213"/>
            <a:ext cx="4319588" cy="3457575"/>
          </a:xfrm>
          <a:prstGeom prst="rect">
            <a:avLst/>
          </a:prstGeom>
          <a:noFill/>
          <a:ln w="9525">
            <a:noFill/>
            <a:miter lim="800000"/>
            <a:headEnd/>
            <a:tailEnd/>
          </a:ln>
          <a:effectLst/>
        </p:spPr>
      </p:pic>
      <p:graphicFrame>
        <p:nvGraphicFramePr>
          <p:cNvPr id="143368" name="Object 8"/>
          <p:cNvGraphicFramePr>
            <a:graphicFrameLocks noChangeAspect="1"/>
          </p:cNvGraphicFramePr>
          <p:nvPr/>
        </p:nvGraphicFramePr>
        <p:xfrm>
          <a:off x="1071538" y="1857364"/>
          <a:ext cx="2087562" cy="1565275"/>
        </p:xfrm>
        <a:graphic>
          <a:graphicData uri="http://schemas.openxmlformats.org/presentationml/2006/ole">
            <mc:AlternateContent xmlns:mc="http://schemas.openxmlformats.org/markup-compatibility/2006">
              <mc:Choice xmlns:v="urn:schemas-microsoft-com:vml" Requires="v">
                <p:oleObj spid="_x0000_s60423" name="Equation" r:id="rId4" imgW="558720" imgH="419040" progId="Equation.DSMT4">
                  <p:embed/>
                </p:oleObj>
              </mc:Choice>
              <mc:Fallback>
                <p:oleObj name="Equation" r:id="rId4" imgW="558720" imgH="419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1538" y="1857364"/>
                        <a:ext cx="2087562" cy="156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2"/>
          <p:cNvSpPr txBox="1">
            <a:spLocks noChangeArrowheads="1"/>
          </p:cNvSpPr>
          <p:nvPr/>
        </p:nvSpPr>
        <p:spPr bwMode="auto">
          <a:xfrm>
            <a:off x="714348" y="785794"/>
            <a:ext cx="3311525" cy="461665"/>
          </a:xfrm>
          <a:prstGeom prst="rect">
            <a:avLst/>
          </a:prstGeom>
          <a:noFill/>
          <a:ln w="9525">
            <a:noFill/>
            <a:miter lim="800000"/>
            <a:headEnd/>
            <a:tailEnd/>
          </a:ln>
          <a:effectLst/>
        </p:spPr>
        <p:txBody>
          <a:bodyPr>
            <a:spAutoFit/>
          </a:bodyPr>
          <a:lstStyle/>
          <a:p>
            <a:pPr>
              <a:spcBef>
                <a:spcPct val="50000"/>
              </a:spcBef>
            </a:pPr>
            <a:r>
              <a:rPr lang="en-US" altLang="zh-CN" sz="2400" b="1" dirty="0">
                <a:latin typeface="Verdana" pitchFamily="34" charset="0"/>
              </a:rPr>
              <a:t>1</a:t>
            </a:r>
            <a:r>
              <a:rPr lang="zh-CN" altLang="en-US" sz="2400" b="1" dirty="0">
                <a:latin typeface="Verdana" pitchFamily="34" charset="0"/>
              </a:rPr>
              <a:t>、压力式物位计</a:t>
            </a:r>
          </a:p>
        </p:txBody>
      </p:sp>
      <p:sp>
        <p:nvSpPr>
          <p:cNvPr id="3" name="Rectangle 25"/>
          <p:cNvSpPr>
            <a:spLocks noChangeArrowheads="1"/>
          </p:cNvSpPr>
          <p:nvPr/>
        </p:nvSpPr>
        <p:spPr bwMode="auto">
          <a:xfrm>
            <a:off x="4143372" y="1000108"/>
            <a:ext cx="1422184" cy="461665"/>
          </a:xfrm>
          <a:prstGeom prst="rect">
            <a:avLst/>
          </a:prstGeom>
          <a:solidFill>
            <a:schemeClr val="bg1"/>
          </a:solidFill>
          <a:ln w="9525" algn="ctr">
            <a:noFill/>
            <a:miter lim="800000"/>
            <a:headEnd/>
            <a:tailEnd/>
          </a:ln>
          <a:effectLst/>
        </p:spPr>
        <p:txBody>
          <a:bodyPr wrap="none">
            <a:spAutoFit/>
          </a:bodyPr>
          <a:lstStyle/>
          <a:p>
            <a:pPr algn="ctr"/>
            <a:r>
              <a:rPr lang="zh-CN" altLang="en-US" sz="2400" b="1" dirty="0">
                <a:solidFill>
                  <a:srgbClr val="FF0000"/>
                </a:solidFill>
              </a:rPr>
              <a:t>敞口容器</a:t>
            </a:r>
          </a:p>
        </p:txBody>
      </p:sp>
      <p:pic>
        <p:nvPicPr>
          <p:cNvPr id="4" name="Picture 33"/>
          <p:cNvPicPr>
            <a:picLocks noChangeAspect="1" noChangeArrowheads="1"/>
          </p:cNvPicPr>
          <p:nvPr/>
        </p:nvPicPr>
        <p:blipFill>
          <a:blip r:embed="rId2" cstate="print"/>
          <a:srcRect/>
          <a:stretch>
            <a:fillRect/>
          </a:stretch>
        </p:blipFill>
        <p:spPr bwMode="auto">
          <a:xfrm>
            <a:off x="1285852" y="1643050"/>
            <a:ext cx="6503988" cy="44196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1168</TotalTime>
  <Words>3972</Words>
  <Application>Microsoft Office PowerPoint</Application>
  <PresentationFormat>全屏显示(4:3)</PresentationFormat>
  <Paragraphs>337</Paragraphs>
  <Slides>76</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76</vt:i4>
      </vt:variant>
    </vt:vector>
  </HeadingPairs>
  <TitlesOfParts>
    <vt:vector size="90" baseType="lpstr">
      <vt:lpstr>黑体</vt:lpstr>
      <vt:lpstr>华文新魏</vt:lpstr>
      <vt:lpstr>楷体_GB2312</vt:lpstr>
      <vt:lpstr>宋体</vt:lpstr>
      <vt:lpstr>Arial</vt:lpstr>
      <vt:lpstr>Calibri</vt:lpstr>
      <vt:lpstr>Tahoma</vt:lpstr>
      <vt:lpstr>Times New Roman</vt:lpstr>
      <vt:lpstr>Verdana</vt:lpstr>
      <vt:lpstr>Wingdings</vt:lpstr>
      <vt:lpstr>Office 主题</vt:lpstr>
      <vt:lpstr>Equation</vt:lpstr>
      <vt:lpstr>公式</vt:lpstr>
      <vt:lpstr>位图图像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4、零点迁移 </vt:lpstr>
      <vt:lpstr>PowerPoint 演示文稿</vt:lpstr>
      <vt:lpstr>液位自动控制系统示意图</vt:lpstr>
      <vt:lpstr>        5、吹气式液位计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5.3  浮力式物位测量仪表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（4）射频导纳物位计</vt:lpstr>
      <vt:lpstr>（5）电容式接近开关</vt:lpstr>
      <vt:lpstr>电容式接近开关在物位测量控制中的使用演示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5.6 微波式物位测量仪表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5.7  激光式物位测量仪表 </vt:lpstr>
      <vt:lpstr>(1) 反射式激光液位计 </vt:lpstr>
      <vt:lpstr>(2) 激光料位计</vt:lpstr>
      <vt:lpstr>  5.8 核辐射物位测量仪表</vt:lpstr>
      <vt:lpstr>5.9 机械式物位测量仪表 </vt:lpstr>
      <vt:lpstr>PowerPoint 演示文稿</vt:lpstr>
      <vt:lpstr>PowerPoint 演示文稿</vt:lpstr>
      <vt:lpstr>5.10  其它物位测量仪表</vt:lpstr>
      <vt:lpstr>PowerPoint 演示文稿</vt:lpstr>
      <vt:lpstr>2、热电式液位计</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dd</cp:lastModifiedBy>
  <cp:revision>112</cp:revision>
  <dcterms:modified xsi:type="dcterms:W3CDTF">2019-08-20T08:06:48Z</dcterms:modified>
</cp:coreProperties>
</file>