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3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5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4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5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241F-0C18-4410-AD9E-0B0689CEBE1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169D-7C13-455E-A18E-DE3EFEF9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49430"/>
              </p:ext>
            </p:extLst>
          </p:nvPr>
        </p:nvGraphicFramePr>
        <p:xfrm>
          <a:off x="777923" y="680029"/>
          <a:ext cx="7765576" cy="5428708"/>
        </p:xfrm>
        <a:graphic>
          <a:graphicData uri="http://schemas.openxmlformats.org/drawingml/2006/table">
            <a:tbl>
              <a:tblPr/>
              <a:tblGrid>
                <a:gridCol w="4673037"/>
                <a:gridCol w="3092539"/>
              </a:tblGrid>
              <a:tr h="54287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081100 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控制科学与工程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01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复杂工业过程建模、控制与优化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02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检测技术与自动化装置</a:t>
                      </a:r>
                      <a:endParaRPr lang="zh-CN" altLang="en-US" sz="24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03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系统工程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04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模式识别与智能系统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05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导航、制导与控制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06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智能机器人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07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智能制造系统理论与技术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08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无人系统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09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先进传感器与智能测控系统</a:t>
                      </a:r>
                      <a:endParaRPr lang="zh-CN" altLang="en-US" sz="24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10 (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全日制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机器感知与计算智能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6569" marR="6569" marT="0" marB="0" anchor="ctr">
                    <a:lnL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101 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思想政治理论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②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201 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英语一</a:t>
                      </a:r>
                      <a:endParaRPr lang="zh-CN" altLang="en-US" sz="2400" b="1">
                        <a:effectLst/>
                      </a:endParaRPr>
                    </a:p>
                    <a:p>
                      <a:pPr algn="l"/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③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301 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数学一</a:t>
                      </a:r>
                      <a:r>
                        <a:rPr lang="zh-CN" altLang="en-US" sz="2400" b="1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  <a:r>
                        <a:rPr lang="en-US" altLang="zh-CN" sz="2400" b="1">
                          <a:solidFill>
                            <a:srgbClr val="144263"/>
                          </a:solidFill>
                          <a:effectLst/>
                        </a:rPr>
                        <a:t>839 </a:t>
                      </a:r>
                      <a:r>
                        <a:rPr lang="zh-CN" altLang="en-US" sz="2400" b="1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自动控制原理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6569" marR="6569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7923" y="218364"/>
            <a:ext cx="64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smtClean="0">
                <a:solidFill>
                  <a:srgbClr val="FF0000"/>
                </a:solidFill>
              </a:rPr>
              <a:t>东北大学</a:t>
            </a:r>
            <a:r>
              <a:rPr lang="zh-CN" altLang="zh-CN" sz="2400" b="1" smtClean="0">
                <a:solidFill>
                  <a:srgbClr val="FF0000"/>
                </a:solidFill>
              </a:rPr>
              <a:t>信息科学与工程学院</a:t>
            </a:r>
            <a:endParaRPr lang="en-US" altLang="zh-CN" sz="2400" b="1" smtClean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2105" y="652734"/>
            <a:ext cx="8064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37473"/>
              </p:ext>
            </p:extLst>
          </p:nvPr>
        </p:nvGraphicFramePr>
        <p:xfrm>
          <a:off x="382137" y="586854"/>
          <a:ext cx="8011236" cy="6194182"/>
        </p:xfrm>
        <a:graphic>
          <a:graphicData uri="http://schemas.openxmlformats.org/drawingml/2006/table">
            <a:tbl>
              <a:tblPr/>
              <a:tblGrid>
                <a:gridCol w="4820866"/>
                <a:gridCol w="3190370"/>
              </a:tblGrid>
              <a:tr h="48332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085210 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控制工程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01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复杂工业过程建模、控制与优化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02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检测技术与自动化装置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03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系统工程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04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模式识别与智能系统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05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导航、制导与控制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06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智能机器人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07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智能制造系统理论与技术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08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无人系统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09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先进传感器与智能测控系统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10 (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全日制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)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机器感知与计算智能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endParaRPr lang="zh-CN" altLang="en-US" sz="2400" b="1">
                        <a:effectLst/>
                      </a:endParaRPr>
                    </a:p>
                  </a:txBody>
                  <a:tcPr marL="6569" marR="6569" marT="0" marB="0" anchor="ctr">
                    <a:lnL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①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101 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思想政治理论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②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204 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英语二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③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302 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数学二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④</a:t>
                      </a:r>
                      <a:r>
                        <a:rPr lang="en-US" altLang="zh-CN" sz="2400" b="1" smtClean="0">
                          <a:solidFill>
                            <a:srgbClr val="144263"/>
                          </a:solidFill>
                          <a:effectLst/>
                        </a:rPr>
                        <a:t>839 </a:t>
                      </a:r>
                      <a:r>
                        <a:rPr lang="zh-CN" altLang="en-US" sz="2400" b="1" smtClean="0">
                          <a:solidFill>
                            <a:srgbClr val="144263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自动控制原理</a:t>
                      </a:r>
                      <a:endParaRPr lang="zh-CN" altLang="en-US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>
                        <a:effectLst/>
                      </a:endParaRPr>
                    </a:p>
                  </a:txBody>
                  <a:tcPr marL="6569" marR="6569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7782">
                <a:tc>
                  <a:txBody>
                    <a:bodyPr/>
                    <a:lstStyle/>
                    <a:p>
                      <a:pPr algn="l"/>
                      <a:endParaRPr lang="zh-CN" altLang="en-US" sz="2400" b="1">
                        <a:effectLst/>
                      </a:endParaRPr>
                    </a:p>
                  </a:txBody>
                  <a:tcPr marL="6569" marR="6569" marT="0" marB="0" anchor="ctr">
                    <a:lnL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>
                        <a:effectLst/>
                      </a:endParaRPr>
                    </a:p>
                  </a:txBody>
                  <a:tcPr marL="6569" marR="6569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49149" y="559559"/>
            <a:ext cx="8064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07610"/>
              </p:ext>
            </p:extLst>
          </p:nvPr>
        </p:nvGraphicFramePr>
        <p:xfrm>
          <a:off x="686938" y="996287"/>
          <a:ext cx="7897503" cy="4850415"/>
        </p:xfrm>
        <a:graphic>
          <a:graphicData uri="http://schemas.openxmlformats.org/drawingml/2006/table">
            <a:tbl>
              <a:tblPr/>
              <a:tblGrid>
                <a:gridCol w="969179"/>
                <a:gridCol w="1152537"/>
                <a:gridCol w="2226493"/>
                <a:gridCol w="3549294"/>
              </a:tblGrid>
              <a:tr h="827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专业代码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专业名称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复试笔试名称或内容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参考书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7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081100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控制科学与工程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、电路原理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分；</a:t>
                      </a:r>
                      <a:endParaRPr lang="zh-CN" altLang="en-US" sz="2400" b="1">
                        <a:effectLst/>
                      </a:endParaRPr>
                    </a:p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、微机原理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分；</a:t>
                      </a:r>
                      <a:endParaRPr lang="zh-CN" altLang="en-US" sz="2400" b="1">
                        <a:effectLst/>
                      </a:endParaRPr>
                    </a:p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、计算机控制系统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电路原理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吴建华、李华，机械工业出版社，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2009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</a:t>
                      </a:r>
                      <a:endParaRPr lang="zh-CN" altLang="en-US" sz="2400" b="1">
                        <a:effectLst/>
                      </a:endParaRPr>
                    </a:p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微机原理及应用技术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（第一版），毛志忠，科学出版社，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2015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sz="2400" b="1">
                        <a:effectLst/>
                      </a:endParaRPr>
                    </a:p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计算机控制系统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刘建昌等，科学出版社，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2009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085210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控制工程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参照控制科学与工程（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081100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参照控制科学与工程（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081100</a:t>
                      </a:r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40678" marR="40678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818867" y="793536"/>
            <a:ext cx="7776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9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天津大学电气自动化与</a:t>
            </a:r>
            <a:r>
              <a:rPr lang="zh-CN" altLang="en-US" sz="3200" b="1" smtClean="0">
                <a:solidFill>
                  <a:srgbClr val="FF0000"/>
                </a:solidFill>
              </a:rPr>
              <a:t>信息工程学院</a:t>
            </a:r>
            <a:r>
              <a:rPr lang="zh-CN" altLang="en-US" sz="3200" b="1">
                <a:solidFill>
                  <a:srgbClr val="FF0000"/>
                </a:solidFill>
              </a:rPr>
              <a:t/>
            </a:r>
            <a:br>
              <a:rPr lang="zh-CN" altLang="en-US" sz="3200" b="1">
                <a:solidFill>
                  <a:srgbClr val="FF0000"/>
                </a:solidFill>
              </a:rPr>
            </a:b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867" y="1359298"/>
            <a:ext cx="743717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控制科学与</a:t>
            </a:r>
            <a:r>
              <a:rPr lang="zh-CN" altLang="en-US" sz="2400" b="1" smtClean="0">
                <a:solidFill>
                  <a:srgbClr val="FF0000"/>
                </a:solidFill>
              </a:rPr>
              <a:t>工程 （学硕</a:t>
            </a:r>
            <a:r>
              <a:rPr lang="zh-CN" altLang="en-US" sz="2400" b="1" smtClean="0"/>
              <a:t>）</a:t>
            </a:r>
            <a:endParaRPr lang="zh-CN" altLang="en-US" sz="2400" b="1"/>
          </a:p>
          <a:p>
            <a:pPr marL="0" indent="0">
              <a:buNone/>
            </a:pPr>
            <a:r>
              <a:rPr lang="en-US" altLang="zh-CN" sz="2400" b="1" smtClean="0"/>
              <a:t>01</a:t>
            </a:r>
            <a:r>
              <a:rPr lang="zh-CN" altLang="en-US" sz="2400" b="1" smtClean="0"/>
              <a:t>①思想</a:t>
            </a:r>
            <a:r>
              <a:rPr lang="zh-CN" altLang="en-US" sz="2400" b="1"/>
              <a:t>政治理论</a:t>
            </a:r>
            <a:r>
              <a:rPr lang="zh-CN" altLang="en-US" sz="2400" b="1" smtClean="0"/>
              <a:t>②英语</a:t>
            </a:r>
            <a:r>
              <a:rPr lang="zh-CN" altLang="en-US" sz="2400" b="1"/>
              <a:t>一</a:t>
            </a:r>
            <a:r>
              <a:rPr lang="zh-CN" altLang="en-US" sz="2400" b="1" smtClean="0"/>
              <a:t>③数学</a:t>
            </a:r>
            <a:r>
              <a:rPr lang="zh-CN" altLang="en-US" sz="2400" b="1"/>
              <a:t>一</a:t>
            </a:r>
            <a:r>
              <a:rPr lang="zh-CN" altLang="en-US" sz="2400" b="1" smtClean="0"/>
              <a:t>④自动控制</a:t>
            </a:r>
            <a:r>
              <a:rPr lang="zh-CN" altLang="en-US" sz="2400" b="1"/>
              <a:t>理论</a:t>
            </a:r>
          </a:p>
          <a:p>
            <a:pPr marL="0" indent="0">
              <a:buNone/>
            </a:pPr>
            <a:r>
              <a:rPr lang="zh-CN" altLang="en-US" sz="2400" b="1"/>
              <a:t>复试科目：微型计算机控制；或</a:t>
            </a:r>
            <a:r>
              <a:rPr lang="zh-CN" altLang="en-US" sz="2400" b="1">
                <a:solidFill>
                  <a:srgbClr val="FF0000"/>
                </a:solidFill>
              </a:rPr>
              <a:t>过程参数检测与控制</a:t>
            </a:r>
            <a:r>
              <a:rPr lang="zh-CN" altLang="en-US" sz="2400" b="1"/>
              <a:t>；或计算机软件技术基础 三选一</a:t>
            </a:r>
          </a:p>
          <a:p>
            <a:pPr marL="0" indent="0">
              <a:buNone/>
            </a:pPr>
            <a:r>
              <a:rPr lang="en-US" altLang="zh-CN" sz="2400" b="1" smtClean="0"/>
              <a:t>02</a:t>
            </a:r>
            <a:r>
              <a:rPr lang="zh-CN" altLang="en-US" sz="2400" b="1" smtClean="0"/>
              <a:t>①思想</a:t>
            </a:r>
            <a:r>
              <a:rPr lang="zh-CN" altLang="en-US" sz="2400" b="1"/>
              <a:t>政治</a:t>
            </a:r>
            <a:r>
              <a:rPr lang="zh-CN" altLang="en-US" sz="2400" b="1" smtClean="0"/>
              <a:t>理论</a:t>
            </a:r>
            <a:r>
              <a:rPr lang="en-US" altLang="zh-CN" sz="2400" b="1" smtClean="0"/>
              <a:t>201</a:t>
            </a:r>
            <a:r>
              <a:rPr lang="zh-CN" altLang="en-US" sz="2400" b="1"/>
              <a:t>英语一</a:t>
            </a:r>
            <a:r>
              <a:rPr lang="zh-CN" altLang="en-US" sz="2400" b="1" smtClean="0"/>
              <a:t>③数学</a:t>
            </a:r>
            <a:r>
              <a:rPr lang="zh-CN" altLang="en-US" sz="2400" b="1"/>
              <a:t>一</a:t>
            </a:r>
            <a:r>
              <a:rPr lang="zh-CN" altLang="en-US" sz="2400" b="1" smtClean="0"/>
              <a:t>④高等</a:t>
            </a:r>
            <a:r>
              <a:rPr lang="zh-CN" altLang="en-US" sz="2400" b="1"/>
              <a:t>代数</a:t>
            </a:r>
          </a:p>
          <a:p>
            <a:pPr marL="0" indent="0">
              <a:buNone/>
            </a:pPr>
            <a:r>
              <a:rPr lang="zh-CN" altLang="en-US" sz="2400" b="1"/>
              <a:t>复试科目：矩阵论与</a:t>
            </a:r>
            <a:r>
              <a:rPr lang="zh-CN" altLang="en-US" sz="2400" b="1" smtClean="0"/>
              <a:t>控制系统分析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控制工程</a:t>
            </a:r>
            <a:r>
              <a:rPr lang="zh-CN" altLang="en-US" sz="2400" b="1">
                <a:solidFill>
                  <a:srgbClr val="FF0000"/>
                </a:solidFill>
              </a:rPr>
              <a:t>（专业学位）</a:t>
            </a:r>
          </a:p>
          <a:p>
            <a:pPr marL="0" indent="0">
              <a:buNone/>
            </a:pPr>
            <a:r>
              <a:rPr lang="zh-CN" altLang="en-US" sz="2400" b="1" smtClean="0"/>
              <a:t>①思想</a:t>
            </a:r>
            <a:r>
              <a:rPr lang="zh-CN" altLang="en-US" sz="2400" b="1"/>
              <a:t>政治理论</a:t>
            </a:r>
            <a:r>
              <a:rPr lang="zh-CN" altLang="en-US" sz="2400" b="1" smtClean="0"/>
              <a:t>②英语</a:t>
            </a:r>
            <a:r>
              <a:rPr lang="zh-CN" altLang="en-US" sz="2400" b="1"/>
              <a:t>一</a:t>
            </a:r>
            <a:r>
              <a:rPr lang="zh-CN" altLang="en-US" sz="2400" b="1" smtClean="0"/>
              <a:t>③数学</a:t>
            </a:r>
            <a:r>
              <a:rPr lang="zh-CN" altLang="en-US" sz="2400" b="1"/>
              <a:t>一</a:t>
            </a:r>
            <a:r>
              <a:rPr lang="zh-CN" altLang="en-US" sz="2400" b="1" smtClean="0"/>
              <a:t>④自动控制</a:t>
            </a:r>
            <a:r>
              <a:rPr lang="zh-CN" altLang="en-US" sz="2400" b="1"/>
              <a:t>理论</a:t>
            </a:r>
          </a:p>
          <a:p>
            <a:pPr marL="0" indent="0">
              <a:buNone/>
            </a:pPr>
            <a:r>
              <a:rPr lang="zh-CN" altLang="en-US" sz="2400" b="1"/>
              <a:t>复试科目：微型计算机控制；或</a:t>
            </a:r>
            <a:r>
              <a:rPr lang="zh-CN" altLang="en-US" sz="2400" b="1">
                <a:solidFill>
                  <a:srgbClr val="FF0000"/>
                </a:solidFill>
              </a:rPr>
              <a:t>过程参数检测与控制</a:t>
            </a:r>
            <a:r>
              <a:rPr lang="zh-CN" altLang="en-US" sz="2400" b="1"/>
              <a:t>；或计算机软件技术基础 三选</a:t>
            </a:r>
            <a:r>
              <a:rPr lang="zh-CN" altLang="en-US" sz="2400" b="1" smtClean="0"/>
              <a:t>一</a:t>
            </a:r>
            <a:endParaRPr lang="zh-CN" altLang="en-US" sz="2400" b="1"/>
          </a:p>
        </p:txBody>
      </p:sp>
      <p:cxnSp>
        <p:nvCxnSpPr>
          <p:cNvPr id="4" name="直接连接符 3"/>
          <p:cNvCxnSpPr/>
          <p:nvPr/>
        </p:nvCxnSpPr>
        <p:spPr>
          <a:xfrm>
            <a:off x="818867" y="1052844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97969" y="5911507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6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947" y="720156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华北电力大学控制</a:t>
            </a:r>
            <a:r>
              <a:rPr lang="zh-CN" altLang="en-US" sz="2400" b="1">
                <a:solidFill>
                  <a:srgbClr val="FF0000"/>
                </a:solidFill>
              </a:rPr>
              <a:t>与计算机工程学院 </a:t>
            </a:r>
            <a:r>
              <a:rPr lang="zh-CN" altLang="en-US" sz="2400" b="1"/>
              <a:t>	</a:t>
            </a:r>
          </a:p>
          <a:p>
            <a:pPr marL="0" indent="0">
              <a:buNone/>
            </a:pPr>
            <a:r>
              <a:rPr lang="zh-CN" altLang="en-US" sz="2400" b="1" smtClean="0"/>
              <a:t>控制</a:t>
            </a:r>
            <a:r>
              <a:rPr lang="zh-CN" altLang="en-US" sz="2400" b="1"/>
              <a:t>科学与</a:t>
            </a:r>
            <a:r>
              <a:rPr lang="zh-CN" altLang="en-US" sz="2400" b="1" smtClean="0"/>
              <a:t>工程（学硕）</a:t>
            </a:r>
            <a:endParaRPr lang="zh-CN" altLang="en-US" sz="2400" b="1"/>
          </a:p>
          <a:p>
            <a:pPr marL="0" indent="0">
              <a:buNone/>
            </a:pPr>
            <a:r>
              <a:rPr lang="en-US" altLang="zh-CN" sz="2400" b="1" smtClean="0"/>
              <a:t>01</a:t>
            </a:r>
            <a:r>
              <a:rPr lang="en-US" altLang="zh-CN" sz="2400" b="1"/>
              <a:t>. </a:t>
            </a:r>
            <a:r>
              <a:rPr lang="zh-CN" altLang="en-US" sz="2400" b="1"/>
              <a:t>控制理论与</a:t>
            </a:r>
            <a:r>
              <a:rPr lang="zh-CN" altLang="en-US" sz="2400" b="1" smtClean="0"/>
              <a:t>控制工程</a:t>
            </a:r>
            <a:r>
              <a:rPr lang="en-US" altLang="zh-CN" sz="2400" b="1" smtClean="0"/>
              <a:t>02</a:t>
            </a:r>
            <a:r>
              <a:rPr lang="en-US" altLang="zh-CN" sz="2400" b="1"/>
              <a:t>. </a:t>
            </a:r>
            <a:r>
              <a:rPr lang="zh-CN" altLang="en-US" sz="2400" b="1"/>
              <a:t>检测技术与自动化装置</a:t>
            </a:r>
          </a:p>
          <a:p>
            <a:pPr marL="0" indent="0">
              <a:buNone/>
            </a:pPr>
            <a:r>
              <a:rPr lang="en-US" altLang="zh-CN" sz="2400" b="1"/>
              <a:t>03. </a:t>
            </a:r>
            <a:r>
              <a:rPr lang="zh-CN" altLang="en-US" sz="2400" b="1" smtClean="0"/>
              <a:t>系统工程                     </a:t>
            </a:r>
            <a:r>
              <a:rPr lang="en-US" altLang="zh-CN" sz="2400" b="1" smtClean="0"/>
              <a:t>04</a:t>
            </a:r>
            <a:r>
              <a:rPr lang="en-US" altLang="zh-CN" sz="2400" b="1"/>
              <a:t>. </a:t>
            </a:r>
            <a:r>
              <a:rPr lang="zh-CN" altLang="en-US" sz="2400" b="1"/>
              <a:t>模式识别与智能系统</a:t>
            </a:r>
          </a:p>
          <a:p>
            <a:pPr marL="0" indent="0">
              <a:buNone/>
            </a:pPr>
            <a:r>
              <a:rPr lang="zh-CN" altLang="en-US" sz="2400" b="1"/>
              <a:t>① </a:t>
            </a:r>
            <a:r>
              <a:rPr lang="en-US" altLang="zh-CN" sz="2400" b="1"/>
              <a:t>101</a:t>
            </a:r>
            <a:r>
              <a:rPr lang="zh-CN" altLang="en-US" sz="2400" b="1"/>
              <a:t>思想政治</a:t>
            </a:r>
            <a:r>
              <a:rPr lang="zh-CN" altLang="en-US" sz="2400" b="1" smtClean="0"/>
              <a:t>理论    ② </a:t>
            </a:r>
            <a:r>
              <a:rPr lang="en-US" altLang="zh-CN" sz="2400" b="1"/>
              <a:t>201</a:t>
            </a:r>
            <a:r>
              <a:rPr lang="zh-CN" altLang="en-US" sz="2400" b="1"/>
              <a:t>英语一</a:t>
            </a:r>
          </a:p>
          <a:p>
            <a:pPr marL="0" indent="0">
              <a:buNone/>
            </a:pPr>
            <a:r>
              <a:rPr lang="zh-CN" altLang="en-US" sz="2400" b="1"/>
              <a:t>③ </a:t>
            </a:r>
            <a:r>
              <a:rPr lang="en-US" altLang="zh-CN" sz="2400" b="1"/>
              <a:t>301</a:t>
            </a:r>
            <a:r>
              <a:rPr lang="zh-CN" altLang="en-US" sz="2400" b="1"/>
              <a:t>数学</a:t>
            </a:r>
            <a:r>
              <a:rPr lang="zh-CN" altLang="en-US" sz="2400" b="1" smtClean="0"/>
              <a:t>一             ④ </a:t>
            </a:r>
            <a:r>
              <a:rPr lang="en-US" altLang="zh-CN" sz="2400" b="1"/>
              <a:t>841</a:t>
            </a:r>
            <a:r>
              <a:rPr lang="zh-CN" altLang="en-US" sz="2400" b="1"/>
              <a:t>自动控制原理</a:t>
            </a:r>
          </a:p>
          <a:p>
            <a:pPr marL="0" indent="0">
              <a:buNone/>
            </a:pPr>
            <a:r>
              <a:rPr lang="zh-CN" altLang="en-US" sz="2400" b="1"/>
              <a:t>复试科目</a:t>
            </a:r>
            <a:r>
              <a:rPr lang="en-US" altLang="zh-CN" sz="2400" b="1"/>
              <a:t>:4</a:t>
            </a:r>
            <a:r>
              <a:rPr lang="zh-CN" altLang="en-US" sz="2400" b="1"/>
              <a:t>选</a:t>
            </a:r>
            <a:r>
              <a:rPr lang="en-US" altLang="zh-CN" sz="2400" b="1"/>
              <a:t>2</a:t>
            </a:r>
          </a:p>
          <a:p>
            <a:pPr marL="0" indent="0">
              <a:buNone/>
            </a:pPr>
            <a:r>
              <a:rPr lang="en-US" altLang="zh-CN" sz="2400" b="1"/>
              <a:t>① </a:t>
            </a:r>
            <a:r>
              <a:rPr lang="zh-CN" altLang="en-US" sz="2400" b="1" smtClean="0"/>
              <a:t>过程控制② </a:t>
            </a:r>
            <a:r>
              <a:rPr lang="zh-CN" altLang="en-US" sz="2400" b="1"/>
              <a:t>计算机控制技术与系统</a:t>
            </a:r>
          </a:p>
          <a:p>
            <a:pPr marL="0" indent="0">
              <a:buNone/>
            </a:pPr>
            <a:r>
              <a:rPr lang="zh-CN" altLang="en-US" sz="2400" b="1"/>
              <a:t>③ </a:t>
            </a:r>
            <a:r>
              <a:rPr lang="zh-CN" altLang="en-US" sz="2400" b="1">
                <a:solidFill>
                  <a:srgbClr val="FF0000"/>
                </a:solidFill>
              </a:rPr>
              <a:t>热工测量及</a:t>
            </a:r>
            <a:r>
              <a:rPr lang="zh-CN" altLang="en-US" sz="2400" b="1" smtClean="0">
                <a:solidFill>
                  <a:srgbClr val="FF0000"/>
                </a:solidFill>
              </a:rPr>
              <a:t>仪表</a:t>
            </a:r>
            <a:r>
              <a:rPr lang="zh-CN" altLang="en-US" sz="2400" b="1" smtClean="0"/>
              <a:t>④ </a:t>
            </a:r>
            <a:r>
              <a:rPr lang="zh-CN" altLang="en-US" sz="2400" b="1"/>
              <a:t>微机原理及</a:t>
            </a:r>
            <a:r>
              <a:rPr lang="zh-CN" altLang="en-US" sz="2400" b="1" smtClean="0"/>
              <a:t>应用</a:t>
            </a:r>
            <a:endParaRPr lang="zh-CN" altLang="en-US" sz="2400" b="1"/>
          </a:p>
        </p:txBody>
      </p:sp>
      <p:cxnSp>
        <p:nvCxnSpPr>
          <p:cNvPr id="4" name="直接连接符 3"/>
          <p:cNvCxnSpPr/>
          <p:nvPr/>
        </p:nvCxnSpPr>
        <p:spPr>
          <a:xfrm>
            <a:off x="655947" y="1157701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832" y="433553"/>
            <a:ext cx="7886700" cy="5680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华北电力大学控制</a:t>
            </a:r>
            <a:r>
              <a:rPr lang="zh-CN" altLang="en-US" sz="2400" b="1">
                <a:solidFill>
                  <a:srgbClr val="FF0000"/>
                </a:solidFill>
              </a:rPr>
              <a:t>与计算机工程学院 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控制工程（专硕）</a:t>
            </a:r>
            <a:r>
              <a:rPr lang="zh-CN" altLang="en-US" sz="2400" b="1">
                <a:solidFill>
                  <a:srgbClr val="FF0000"/>
                </a:solidFill>
              </a:rPr>
              <a:t>研究方向</a:t>
            </a:r>
          </a:p>
          <a:p>
            <a:pPr marL="0" indent="0">
              <a:buNone/>
            </a:pPr>
            <a:r>
              <a:rPr lang="en-US" altLang="zh-CN" sz="2400" b="1" smtClean="0"/>
              <a:t>01 </a:t>
            </a:r>
            <a:r>
              <a:rPr lang="zh-CN" altLang="en-US" sz="2400" b="1" smtClean="0"/>
              <a:t>控制理论</a:t>
            </a:r>
            <a:r>
              <a:rPr lang="zh-CN" altLang="en-US" sz="2400" b="1"/>
              <a:t>及其在过程中的应用 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 smtClean="0"/>
              <a:t>02 </a:t>
            </a:r>
            <a:r>
              <a:rPr lang="zh-CN" altLang="en-US" sz="2400" b="1" smtClean="0"/>
              <a:t>发电</a:t>
            </a:r>
            <a:r>
              <a:rPr lang="zh-CN" altLang="en-US" sz="2400" b="1"/>
              <a:t>企业数字化与信息技术 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 smtClean="0"/>
              <a:t>03 </a:t>
            </a:r>
            <a:r>
              <a:rPr lang="zh-CN" altLang="en-US" sz="2400" b="1" smtClean="0"/>
              <a:t>发电</a:t>
            </a:r>
            <a:r>
              <a:rPr lang="zh-CN" altLang="en-US" sz="2400" b="1"/>
              <a:t>系统建模、仿真与优化控制 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 b="1" smtClean="0"/>
              <a:t>04 </a:t>
            </a:r>
            <a:r>
              <a:rPr lang="zh-CN" altLang="en-US" sz="2400" b="1" smtClean="0"/>
              <a:t>现代</a:t>
            </a:r>
            <a:r>
              <a:rPr lang="zh-CN" altLang="en-US" sz="2400" b="1"/>
              <a:t>测控新技术与系统 现代测控</a:t>
            </a:r>
            <a:r>
              <a:rPr lang="zh-CN" altLang="en-US" sz="2400" b="1" smtClean="0"/>
              <a:t>新技术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 smtClean="0"/>
              <a:t>05 </a:t>
            </a:r>
            <a:r>
              <a:rPr lang="zh-CN" altLang="en-US" sz="2400" b="1" smtClean="0"/>
              <a:t>工程</a:t>
            </a:r>
            <a:r>
              <a:rPr lang="zh-CN" altLang="en-US" sz="2400" b="1"/>
              <a:t>管理、决策支持论与方法 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 smtClean="0"/>
              <a:t>06  </a:t>
            </a:r>
            <a:r>
              <a:rPr lang="zh-CN" altLang="en-US" sz="2400" b="1" smtClean="0"/>
              <a:t>智能仪表</a:t>
            </a:r>
            <a:r>
              <a:rPr lang="zh-CN" altLang="en-US" sz="2400" b="1"/>
              <a:t>与系统 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 smtClean="0"/>
              <a:t>① 思想政治② 英语二③ 数学二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④ </a:t>
            </a:r>
            <a:r>
              <a:rPr lang="zh-CN" altLang="en-US" sz="2400" b="1" smtClean="0"/>
              <a:t>自动控制</a:t>
            </a:r>
            <a:r>
              <a:rPr lang="zh-CN" altLang="en-US" sz="2400" b="1"/>
              <a:t>原理</a:t>
            </a:r>
            <a:r>
              <a:rPr lang="zh-CN" altLang="en-US" sz="2400" b="1" smtClean="0"/>
              <a:t>基础</a:t>
            </a:r>
            <a:r>
              <a:rPr lang="zh-CN" altLang="en-US" sz="2400" b="1"/>
              <a:t>或者</a:t>
            </a:r>
            <a:r>
              <a:rPr lang="zh-CN" altLang="en-US" sz="2400" b="1" smtClean="0"/>
              <a:t>微机</a:t>
            </a:r>
            <a:r>
              <a:rPr lang="zh-CN" altLang="en-US" sz="2400" b="1"/>
              <a:t>原理及应用 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复试</a:t>
            </a:r>
            <a:r>
              <a:rPr lang="zh-CN" altLang="en-US" sz="2400" b="1">
                <a:solidFill>
                  <a:srgbClr val="FF0000"/>
                </a:solidFill>
              </a:rPr>
              <a:t>科目 </a:t>
            </a:r>
            <a:r>
              <a:rPr lang="en-US" altLang="zh-CN" sz="2400" b="1" smtClean="0">
                <a:solidFill>
                  <a:srgbClr val="FF0000"/>
                </a:solidFill>
              </a:rPr>
              <a:t>:</a:t>
            </a:r>
            <a:r>
              <a:rPr lang="en-US" altLang="zh-CN" sz="2400" b="1"/>
              <a:t>3 </a:t>
            </a:r>
            <a:r>
              <a:rPr lang="zh-CN" altLang="en-US" sz="2400" b="1"/>
              <a:t>选 </a:t>
            </a:r>
            <a:r>
              <a:rPr lang="en-US" altLang="zh-CN" sz="2400" b="1"/>
              <a:t>2</a:t>
            </a:r>
          </a:p>
          <a:p>
            <a:pPr marL="0" indent="0">
              <a:buNone/>
            </a:pPr>
            <a:r>
              <a:rPr lang="en-US" altLang="zh-CN" sz="2400" b="1"/>
              <a:t>① </a:t>
            </a:r>
            <a:r>
              <a:rPr lang="zh-CN" altLang="en-US" sz="2400" b="1"/>
              <a:t>过程控制 </a:t>
            </a:r>
            <a:r>
              <a:rPr lang="zh-CN" altLang="en-US" sz="2400" b="1" smtClean="0"/>
              <a:t>② </a:t>
            </a:r>
            <a:r>
              <a:rPr lang="zh-CN" altLang="en-US" sz="2400" b="1"/>
              <a:t>计算机控制</a:t>
            </a:r>
            <a:r>
              <a:rPr lang="zh-CN" altLang="en-US" sz="2400" b="1" smtClean="0"/>
              <a:t>技术③ </a:t>
            </a:r>
            <a:r>
              <a:rPr lang="zh-CN" altLang="en-US" sz="2400" b="1">
                <a:solidFill>
                  <a:srgbClr val="FF0000"/>
                </a:solidFill>
              </a:rPr>
              <a:t>热工测量及</a:t>
            </a:r>
            <a:r>
              <a:rPr lang="zh-CN" altLang="en-US" sz="2400" b="1" smtClean="0">
                <a:solidFill>
                  <a:srgbClr val="FF0000"/>
                </a:solidFill>
              </a:rPr>
              <a:t>仪表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37832" y="884745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7832" y="6016304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594" y="419905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北京科技大学</a:t>
            </a:r>
            <a:r>
              <a:rPr lang="zh-CN" altLang="en-US" b="1" smtClean="0">
                <a:solidFill>
                  <a:srgbClr val="FF0000"/>
                </a:solidFill>
              </a:rPr>
              <a:t>自动化学院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仪器</a:t>
            </a:r>
            <a:r>
              <a:rPr lang="zh-CN" altLang="en-US" sz="2400" b="1">
                <a:solidFill>
                  <a:srgbClr val="FF0000"/>
                </a:solidFill>
              </a:rPr>
              <a:t>科学与技术</a:t>
            </a:r>
            <a:r>
              <a:rPr lang="en-US" altLang="zh-CN" sz="2400" b="1">
                <a:solidFill>
                  <a:srgbClr val="FF0000"/>
                </a:solidFill>
              </a:rPr>
              <a:t>	</a:t>
            </a:r>
            <a:r>
              <a:rPr lang="zh-CN" altLang="en-US" sz="2400" b="1" smtClean="0">
                <a:solidFill>
                  <a:srgbClr val="FF0000"/>
                </a:solidFill>
              </a:rPr>
              <a:t>按</a:t>
            </a:r>
            <a:r>
              <a:rPr lang="zh-CN" altLang="en-US" sz="2400" b="1">
                <a:solidFill>
                  <a:srgbClr val="FF0000"/>
                </a:solidFill>
              </a:rPr>
              <a:t>一级学科招生，下设一个二级学科</a:t>
            </a:r>
            <a:r>
              <a:rPr lang="zh-CN" altLang="en-US" sz="2400" b="1" smtClean="0">
                <a:solidFill>
                  <a:srgbClr val="FF0000"/>
                </a:solidFill>
              </a:rPr>
              <a:t>：测试</a:t>
            </a:r>
            <a:r>
              <a:rPr lang="zh-CN" altLang="en-US" sz="2400" b="1">
                <a:solidFill>
                  <a:srgbClr val="FF0000"/>
                </a:solidFill>
              </a:rPr>
              <a:t>测量技术及</a:t>
            </a:r>
            <a:r>
              <a:rPr lang="zh-CN" altLang="en-US" sz="2400" b="1" smtClean="0">
                <a:solidFill>
                  <a:srgbClr val="FF0000"/>
                </a:solidFill>
              </a:rPr>
              <a:t>仪器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smtClean="0"/>
              <a:t>①</a:t>
            </a:r>
            <a:r>
              <a:rPr lang="zh-CN" altLang="en-US" sz="2400" b="1" smtClean="0"/>
              <a:t>思想</a:t>
            </a:r>
            <a:r>
              <a:rPr lang="zh-CN" altLang="en-US" sz="2400" b="1"/>
              <a:t>政治理论</a:t>
            </a:r>
            <a:r>
              <a:rPr lang="zh-CN" altLang="en-US" sz="2400" b="1" smtClean="0"/>
              <a:t>②英语</a:t>
            </a:r>
            <a:r>
              <a:rPr lang="zh-CN" altLang="en-US" sz="2400" b="1"/>
              <a:t>一 或 </a:t>
            </a:r>
            <a:r>
              <a:rPr lang="zh-CN" altLang="en-US" sz="2400" b="1" smtClean="0"/>
              <a:t>日语③数学一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 smtClean="0"/>
              <a:t>④</a:t>
            </a:r>
            <a:r>
              <a:rPr lang="zh-CN" altLang="en-US" sz="2400" b="1" smtClean="0">
                <a:solidFill>
                  <a:srgbClr val="FF0000"/>
                </a:solidFill>
              </a:rPr>
              <a:t>自动检测</a:t>
            </a:r>
            <a:r>
              <a:rPr lang="zh-CN" altLang="en-US" sz="2400" b="1">
                <a:solidFill>
                  <a:srgbClr val="FF0000"/>
                </a:solidFill>
              </a:rPr>
              <a:t>技术 </a:t>
            </a:r>
            <a:r>
              <a:rPr lang="zh-CN" altLang="en-US" sz="2400" b="1"/>
              <a:t>或 </a:t>
            </a:r>
            <a:r>
              <a:rPr lang="en-US" altLang="zh-CN" sz="2400" b="1" smtClean="0"/>
              <a:t>8</a:t>
            </a:r>
            <a:r>
              <a:rPr lang="zh-CN" altLang="en-US" sz="2400" b="1" smtClean="0"/>
              <a:t>电路</a:t>
            </a:r>
            <a:r>
              <a:rPr lang="zh-CN" altLang="en-US" sz="2400" b="1"/>
              <a:t>分析</a:t>
            </a:r>
            <a:r>
              <a:rPr lang="zh-CN" altLang="en-US" sz="2400" b="1" smtClean="0"/>
              <a:t>基础</a:t>
            </a:r>
            <a:r>
              <a:rPr lang="en-US" altLang="zh-CN" sz="2400" b="1" smtClean="0"/>
              <a:t>“</a:t>
            </a:r>
            <a:r>
              <a:rPr lang="en-US" altLang="zh-CN" sz="2400" b="1"/>
              <a:t>	</a:t>
            </a:r>
            <a:r>
              <a:rPr lang="zh-CN" altLang="en-US" sz="2400" b="1"/>
              <a:t>		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 smtClean="0"/>
              <a:t>复试</a:t>
            </a:r>
            <a:r>
              <a:rPr lang="zh-CN" altLang="en-US" sz="2400" b="1"/>
              <a:t>科目</a:t>
            </a:r>
            <a:r>
              <a:rPr lang="en-US" altLang="zh-CN" sz="2400" b="1"/>
              <a:t>:538 </a:t>
            </a:r>
            <a:r>
              <a:rPr lang="zh-CN" altLang="en-US" sz="2400" b="1"/>
              <a:t>模拟电子</a:t>
            </a:r>
            <a:r>
              <a:rPr lang="zh-CN" altLang="en-US" sz="2400" b="1" smtClean="0"/>
              <a:t>技术</a:t>
            </a:r>
            <a:r>
              <a:rPr lang="en-US" altLang="zh-CN" sz="2400" b="1" smtClean="0"/>
              <a:t>“</a:t>
            </a:r>
            <a:r>
              <a:rPr lang="zh-CN" altLang="en-US" sz="2400" b="1"/>
              <a:t>	</a:t>
            </a:r>
            <a:endParaRPr lang="en-US" altLang="zh-CN" sz="2400" b="1" smtClean="0"/>
          </a:p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研究方向	</a:t>
            </a:r>
          </a:p>
          <a:p>
            <a:pPr marL="0" indent="0">
              <a:buNone/>
            </a:pPr>
            <a:r>
              <a:rPr lang="en-US" altLang="zh-CN" sz="2400" b="1"/>
              <a:t>01 </a:t>
            </a:r>
            <a:r>
              <a:rPr lang="zh-CN" altLang="en-US" sz="2400" b="1" smtClean="0"/>
              <a:t>光电传感器</a:t>
            </a:r>
            <a:r>
              <a:rPr lang="en-US" altLang="zh-CN" sz="2400" b="1"/>
              <a:t>	</a:t>
            </a:r>
            <a:r>
              <a:rPr lang="en-US" altLang="zh-CN" sz="2400" b="1" smtClean="0"/>
              <a:t>02 </a:t>
            </a:r>
            <a:r>
              <a:rPr lang="zh-CN" altLang="en-US" sz="2400" b="1"/>
              <a:t>激光测试</a:t>
            </a:r>
            <a:r>
              <a:rPr lang="zh-CN" altLang="en-US" sz="2400" b="1" smtClean="0"/>
              <a:t>技术</a:t>
            </a:r>
            <a:r>
              <a:rPr lang="en-US" altLang="zh-CN" sz="2400" b="1"/>
              <a:t>			</a:t>
            </a:r>
          </a:p>
          <a:p>
            <a:pPr marL="0" indent="0">
              <a:buNone/>
            </a:pPr>
            <a:r>
              <a:rPr lang="en-US" altLang="zh-CN" sz="2400" b="1"/>
              <a:t>03 </a:t>
            </a:r>
            <a:r>
              <a:rPr lang="zh-CN" altLang="en-US" sz="2400" b="1"/>
              <a:t>高精度磁场</a:t>
            </a:r>
            <a:r>
              <a:rPr lang="zh-CN" altLang="en-US" sz="2400" b="1" smtClean="0"/>
              <a:t>测量</a:t>
            </a:r>
            <a:r>
              <a:rPr lang="en-US" altLang="zh-CN" sz="2400" b="1"/>
              <a:t>	</a:t>
            </a:r>
            <a:r>
              <a:rPr lang="en-US" altLang="zh-CN" sz="2400" b="1" smtClean="0"/>
              <a:t>04 </a:t>
            </a:r>
            <a:r>
              <a:rPr lang="en-US" altLang="zh-CN" sz="2400" b="1"/>
              <a:t>MEMS</a:t>
            </a:r>
            <a:r>
              <a:rPr lang="zh-CN" altLang="en-US" sz="2400" b="1"/>
              <a:t>传感器</a:t>
            </a:r>
            <a:r>
              <a:rPr lang="zh-CN" altLang="en-US" sz="2400" b="1" smtClean="0"/>
              <a:t>应用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 b="1"/>
              <a:t>05 </a:t>
            </a:r>
            <a:r>
              <a:rPr lang="zh-CN" altLang="en-US" sz="2400" b="1"/>
              <a:t>图像</a:t>
            </a:r>
            <a:r>
              <a:rPr lang="zh-CN" altLang="en-US" sz="2400" b="1" smtClean="0"/>
              <a:t>信息处理</a:t>
            </a:r>
            <a:r>
              <a:rPr lang="en-US" altLang="zh-CN" sz="2400" b="1"/>
              <a:t>	</a:t>
            </a:r>
            <a:r>
              <a:rPr lang="en-US" altLang="zh-CN" sz="2400" b="1" smtClean="0"/>
              <a:t>06 </a:t>
            </a:r>
            <a:r>
              <a:rPr lang="zh-CN" altLang="en-US" sz="2400" b="1"/>
              <a:t>嵌入式</a:t>
            </a:r>
            <a:r>
              <a:rPr lang="zh-CN" altLang="en-US" sz="2400" b="1" smtClean="0"/>
              <a:t>系统</a:t>
            </a:r>
            <a:r>
              <a:rPr lang="en-US" altLang="zh-CN" sz="2400" b="1"/>
              <a:t>			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 smtClean="0"/>
              <a:t>07 </a:t>
            </a:r>
            <a:r>
              <a:rPr lang="zh-CN" altLang="en-US" sz="2400" b="1"/>
              <a:t>总线仪表及</a:t>
            </a:r>
            <a:r>
              <a:rPr lang="zh-CN" altLang="en-US" sz="2400" b="1" smtClean="0"/>
              <a:t>通信</a:t>
            </a:r>
            <a:r>
              <a:rPr lang="en-US" altLang="zh-CN" sz="2400" b="1"/>
              <a:t>	</a:t>
            </a:r>
            <a:r>
              <a:rPr lang="en-US" altLang="zh-CN" sz="2400" b="1" smtClean="0"/>
              <a:t>08 </a:t>
            </a:r>
            <a:r>
              <a:rPr lang="zh-CN" altLang="en-US" sz="2400" b="1"/>
              <a:t>无线传感器</a:t>
            </a:r>
            <a:r>
              <a:rPr lang="zh-CN" altLang="en-US" sz="2400" b="1" smtClean="0"/>
              <a:t>网络</a:t>
            </a:r>
            <a:r>
              <a:rPr lang="en-US" altLang="zh-CN" sz="2400" b="1"/>
              <a:t>			</a:t>
            </a:r>
          </a:p>
          <a:p>
            <a:pPr marL="0" indent="0">
              <a:buNone/>
            </a:pPr>
            <a:r>
              <a:rPr lang="en-US" altLang="zh-CN" sz="2400" b="1"/>
              <a:t>09 </a:t>
            </a:r>
            <a:r>
              <a:rPr lang="zh-CN" altLang="en-US" sz="2400" b="1"/>
              <a:t>智能</a:t>
            </a:r>
            <a:r>
              <a:rPr lang="zh-CN" altLang="en-US" sz="2400" b="1" smtClean="0"/>
              <a:t>感知</a:t>
            </a:r>
            <a:r>
              <a:rPr lang="en-US" altLang="zh-CN" sz="2400" b="1"/>
              <a:t>			</a:t>
            </a:r>
          </a:p>
          <a:p>
            <a:pPr marL="0" indent="0">
              <a:buNone/>
            </a:pPr>
            <a:endParaRPr lang="zh-CN" altLang="en-US" sz="2400" b="1"/>
          </a:p>
        </p:txBody>
      </p:sp>
      <p:cxnSp>
        <p:nvCxnSpPr>
          <p:cNvPr id="4" name="直接连接符 3"/>
          <p:cNvCxnSpPr/>
          <p:nvPr/>
        </p:nvCxnSpPr>
        <p:spPr>
          <a:xfrm>
            <a:off x="737832" y="884745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7832" y="5909396"/>
            <a:ext cx="747897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41208"/>
              </p:ext>
            </p:extLst>
          </p:nvPr>
        </p:nvGraphicFramePr>
        <p:xfrm>
          <a:off x="573206" y="272954"/>
          <a:ext cx="8379725" cy="6292870"/>
        </p:xfrm>
        <a:graphic>
          <a:graphicData uri="http://schemas.openxmlformats.org/drawingml/2006/table">
            <a:tbl>
              <a:tblPr/>
              <a:tblGrid>
                <a:gridCol w="3370997"/>
                <a:gridCol w="5008728"/>
              </a:tblGrid>
              <a:tr h="44071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东南大学</a:t>
                      </a:r>
                      <a:r>
                        <a:rPr lang="zh-CN" altLang="en-US" sz="2400" b="1" smtClean="0">
                          <a:effectLst/>
                        </a:rPr>
                        <a:t>能源与环境学院</a:t>
                      </a:r>
                      <a:endParaRPr lang="zh-CN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 marL="28989" marR="28989" marT="14494" marB="14494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</a:tr>
              <a:tr h="264471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</a:rPr>
                        <a:t/>
                      </a:r>
                      <a:br>
                        <a:rPr lang="zh-CN" altLang="en-US" sz="2400" b="1">
                          <a:effectLst/>
                        </a:rPr>
                      </a:br>
                      <a:r>
                        <a:rPr lang="zh-CN" altLang="en-US" sz="2400" b="1" smtClean="0">
                          <a:effectLst/>
                        </a:rPr>
                        <a:t>动力</a:t>
                      </a:r>
                      <a:r>
                        <a:rPr lang="zh-CN" altLang="en-US" sz="2400" b="1">
                          <a:effectLst/>
                        </a:rPr>
                        <a:t>工程及工程热物理</a:t>
                      </a:r>
                      <a:br>
                        <a:rPr lang="zh-CN" altLang="en-US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01 </a:t>
                      </a:r>
                      <a:r>
                        <a:rPr lang="zh-CN" altLang="en-US" sz="2400" b="1">
                          <a:effectLst/>
                        </a:rPr>
                        <a:t>工程热物理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02 </a:t>
                      </a:r>
                      <a:r>
                        <a:rPr lang="zh-CN" altLang="en-US" sz="2400" b="1">
                          <a:effectLst/>
                        </a:rPr>
                        <a:t>热能工程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03 </a:t>
                      </a:r>
                      <a:r>
                        <a:rPr lang="zh-CN" altLang="en-US" sz="2400" b="1">
                          <a:effectLst/>
                        </a:rPr>
                        <a:t>动力机械及工程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04 </a:t>
                      </a:r>
                      <a:r>
                        <a:rPr lang="zh-CN" altLang="en-US" sz="2400" b="1">
                          <a:effectLst/>
                        </a:rPr>
                        <a:t>流体机械及工程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05 </a:t>
                      </a:r>
                      <a:r>
                        <a:rPr lang="zh-CN" altLang="en-US" sz="2400" b="1">
                          <a:effectLst/>
                        </a:rPr>
                        <a:t>制冷及低温工程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06 </a:t>
                      </a:r>
                      <a:r>
                        <a:rPr lang="zh-CN" altLang="en-US" sz="2400" b="1">
                          <a:effectLst/>
                        </a:rPr>
                        <a:t>化工过程机械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07 </a:t>
                      </a:r>
                      <a:r>
                        <a:rPr lang="zh-CN" altLang="en-US" sz="2400" b="1">
                          <a:effectLst/>
                        </a:rPr>
                        <a:t>能源信息技术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08 </a:t>
                      </a:r>
                      <a:r>
                        <a:rPr lang="zh-CN" altLang="en-US" sz="2400" b="1">
                          <a:effectLst/>
                        </a:rPr>
                        <a:t>能源环境工程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09 </a:t>
                      </a:r>
                      <a:r>
                        <a:rPr lang="zh-CN" altLang="en-US" sz="2400" b="1">
                          <a:effectLst/>
                        </a:rPr>
                        <a:t>新能源技术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10 </a:t>
                      </a:r>
                      <a:r>
                        <a:rPr lang="zh-CN" altLang="en-US" sz="2400" b="1">
                          <a:effectLst/>
                        </a:rPr>
                        <a:t>热工测量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endParaRPr lang="en-US" altLang="zh-CN" sz="2400" b="1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>
                          <a:effectLst/>
                        </a:rPr>
                        <a:t>①</a:t>
                      </a:r>
                      <a:r>
                        <a:rPr lang="en-US" altLang="zh-CN" sz="2400" b="1">
                          <a:effectLst/>
                        </a:rPr>
                        <a:t>101 </a:t>
                      </a:r>
                      <a:r>
                        <a:rPr lang="zh-CN" altLang="en-US" sz="2400" b="1">
                          <a:effectLst/>
                        </a:rPr>
                        <a:t>思想政治理论②</a:t>
                      </a:r>
                      <a:r>
                        <a:rPr lang="en-US" altLang="zh-CN" sz="2400" b="1">
                          <a:effectLst/>
                        </a:rPr>
                        <a:t>201 </a:t>
                      </a:r>
                      <a:r>
                        <a:rPr lang="zh-CN" altLang="en-US" sz="2400" b="1">
                          <a:effectLst/>
                        </a:rPr>
                        <a:t>英语一③</a:t>
                      </a:r>
                      <a:r>
                        <a:rPr lang="en-US" altLang="zh-CN" sz="2400" b="1">
                          <a:effectLst/>
                        </a:rPr>
                        <a:t>301 </a:t>
                      </a:r>
                      <a:r>
                        <a:rPr lang="zh-CN" altLang="en-US" sz="2400" b="1">
                          <a:effectLst/>
                        </a:rPr>
                        <a:t>数学一④</a:t>
                      </a:r>
                      <a:r>
                        <a:rPr lang="en-US" altLang="zh-CN" sz="2400" b="1">
                          <a:effectLst/>
                        </a:rPr>
                        <a:t>918 </a:t>
                      </a:r>
                      <a:r>
                        <a:rPr lang="zh-CN" altLang="en-US" sz="2400" b="1" smtClean="0">
                          <a:effectLst/>
                        </a:rPr>
                        <a:t>传热学</a:t>
                      </a: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effectLst/>
                        </a:rPr>
                        <a:t>05</a:t>
                      </a:r>
                      <a:r>
                        <a:rPr lang="zh-CN" altLang="en-US" sz="2400" b="1" smtClean="0">
                          <a:effectLst/>
                        </a:rPr>
                        <a:t>制冷及低温工程方向</a:t>
                      </a: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  <a:effectLst/>
                        </a:rPr>
                        <a:t>复试科目</a:t>
                      </a:r>
                      <a:r>
                        <a:rPr lang="en-US" altLang="zh-CN" sz="2400" b="1" smtClean="0">
                          <a:effectLst/>
                        </a:rPr>
                        <a:t>:533 </a:t>
                      </a: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  <a:effectLst/>
                        </a:rPr>
                        <a:t>热工测量原理 </a:t>
                      </a:r>
                      <a:r>
                        <a:rPr lang="zh-CN" altLang="en-US" sz="2400" b="1" smtClean="0">
                          <a:effectLst/>
                        </a:rPr>
                        <a:t>或 </a:t>
                      </a:r>
                      <a:r>
                        <a:rPr lang="en-US" altLang="zh-CN" sz="2400" b="1" smtClean="0">
                          <a:effectLst/>
                        </a:rPr>
                        <a:t>5c1 </a:t>
                      </a:r>
                      <a:r>
                        <a:rPr lang="zh-CN" altLang="en-US" sz="2400" b="1" smtClean="0">
                          <a:effectLst/>
                        </a:rPr>
                        <a:t>锅炉原理 或 </a:t>
                      </a:r>
                      <a:r>
                        <a:rPr lang="en-US" altLang="zh-CN" sz="2400" b="1" smtClean="0">
                          <a:effectLst/>
                        </a:rPr>
                        <a:t>5c2 </a:t>
                      </a:r>
                      <a:r>
                        <a:rPr lang="zh-CN" altLang="en-US" sz="2400" b="1" smtClean="0">
                          <a:effectLst/>
                        </a:rPr>
                        <a:t>制冷原理 </a:t>
                      </a: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effectLst/>
                        </a:rPr>
                        <a:t> 传热学 </a:t>
                      </a:r>
                      <a:r>
                        <a:rPr lang="en-US" altLang="zh-CN" sz="2400" b="1" smtClean="0">
                          <a:effectLst/>
                        </a:rPr>
                        <a:t>《</a:t>
                      </a:r>
                      <a:r>
                        <a:rPr lang="zh-CN" altLang="en-US" sz="2400" b="1" smtClean="0">
                          <a:effectLst/>
                        </a:rPr>
                        <a:t>传热学</a:t>
                      </a:r>
                      <a:r>
                        <a:rPr lang="en-US" altLang="zh-CN" sz="2400" b="1" smtClean="0">
                          <a:effectLst/>
                        </a:rPr>
                        <a:t>》</a:t>
                      </a:r>
                      <a:r>
                        <a:rPr lang="zh-CN" altLang="en-US" sz="2400" b="1" smtClean="0">
                          <a:effectLst/>
                        </a:rPr>
                        <a:t>（第四版）杨世铭，高教出版社 </a:t>
                      </a:r>
                      <a:endParaRPr lang="en-US" altLang="zh-CN" sz="2400" b="1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smtClean="0">
                        <a:effectLst/>
                      </a:endParaRPr>
                    </a:p>
                    <a:p>
                      <a:pPr algn="l"/>
                      <a:endParaRPr lang="zh-CN" altLang="en-US" sz="2400" b="1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50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32551"/>
              </p:ext>
            </p:extLst>
          </p:nvPr>
        </p:nvGraphicFramePr>
        <p:xfrm>
          <a:off x="560411" y="242485"/>
          <a:ext cx="8243252" cy="5852160"/>
        </p:xfrm>
        <a:graphic>
          <a:graphicData uri="http://schemas.openxmlformats.org/drawingml/2006/table">
            <a:tbl>
              <a:tblPr/>
              <a:tblGrid>
                <a:gridCol w="3629452"/>
                <a:gridCol w="4588400"/>
                <a:gridCol w="25400"/>
              </a:tblGrid>
              <a:tr h="558510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</a:rPr>
                        <a:t/>
                      </a:r>
                      <a:br>
                        <a:rPr lang="zh-CN" altLang="en-US" sz="2400" b="1">
                          <a:effectLst/>
                        </a:rPr>
                      </a:br>
                      <a:r>
                        <a:rPr lang="zh-CN" altLang="en-US" sz="2400" b="1" smtClean="0">
                          <a:effectLst/>
                        </a:rPr>
                        <a:t>供热</a:t>
                      </a:r>
                      <a:r>
                        <a:rPr lang="zh-CN" altLang="en-US" sz="2400" b="1">
                          <a:effectLst/>
                        </a:rPr>
                        <a:t>、供燃气、通风及空调工程</a:t>
                      </a:r>
                      <a:br>
                        <a:rPr lang="zh-CN" altLang="en-US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01 </a:t>
                      </a:r>
                      <a:r>
                        <a:rPr lang="zh-CN" altLang="en-US" sz="2400" b="1">
                          <a:effectLst/>
                        </a:rPr>
                        <a:t>空气调节与制冷新技术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02 </a:t>
                      </a:r>
                      <a:r>
                        <a:rPr lang="zh-CN" altLang="en-US" sz="2400" b="1">
                          <a:effectLst/>
                        </a:rPr>
                        <a:t>天然气热电冷三联供技术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03 </a:t>
                      </a:r>
                      <a:r>
                        <a:rPr lang="zh-CN" altLang="en-US" sz="2400" b="1">
                          <a:effectLst/>
                        </a:rPr>
                        <a:t>暧通空调系统的数值模拟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04 </a:t>
                      </a:r>
                      <a:r>
                        <a:rPr lang="zh-CN" altLang="en-US" sz="2400" b="1">
                          <a:effectLst/>
                        </a:rPr>
                        <a:t>人工环境及楼宇智能化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05 </a:t>
                      </a:r>
                      <a:r>
                        <a:rPr lang="zh-CN" altLang="en-US" sz="2400" b="1">
                          <a:effectLst/>
                        </a:rPr>
                        <a:t>暧通空调系统设计与优化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r>
                        <a:rPr lang="en-US" altLang="zh-CN" sz="2400" b="1">
                          <a:effectLst/>
                        </a:rPr>
                        <a:t>06 </a:t>
                      </a:r>
                      <a:r>
                        <a:rPr lang="zh-CN" altLang="en-US" sz="2400" b="1">
                          <a:effectLst/>
                        </a:rPr>
                        <a:t>室内空气品质监测与控制技术</a:t>
                      </a:r>
                      <a:r>
                        <a:rPr lang="en-US" altLang="zh-CN" sz="2400" b="1">
                          <a:effectLst/>
                        </a:rPr>
                        <a:t>(</a:t>
                      </a:r>
                      <a:r>
                        <a:rPr lang="zh-CN" altLang="en-US" sz="2400" b="1">
                          <a:effectLst/>
                        </a:rPr>
                        <a:t>全日制</a:t>
                      </a:r>
                      <a:r>
                        <a:rPr lang="en-US" altLang="zh-CN" sz="2400" b="1">
                          <a:effectLst/>
                        </a:rPr>
                        <a:t>)</a:t>
                      </a:r>
                      <a:br>
                        <a:rPr lang="en-US" altLang="zh-CN" sz="2400" b="1">
                          <a:effectLst/>
                        </a:rPr>
                      </a:br>
                      <a:endParaRPr lang="en-US" altLang="zh-CN" sz="2400" b="1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2400" b="1" smtClean="0">
                        <a:effectLst/>
                      </a:endParaRPr>
                    </a:p>
                    <a:p>
                      <a:pPr algn="l"/>
                      <a:endParaRPr lang="en-US" altLang="zh-CN" sz="2400" b="1" smtClean="0">
                        <a:effectLst/>
                      </a:endParaRPr>
                    </a:p>
                    <a:p>
                      <a:pPr algn="l"/>
                      <a:endParaRPr lang="en-US" altLang="zh-CN" sz="2400" b="1" smtClean="0">
                        <a:effectLst/>
                      </a:endParaRPr>
                    </a:p>
                    <a:p>
                      <a:pPr algn="l"/>
                      <a:endParaRPr lang="en-US" altLang="zh-CN" sz="2400" b="1" smtClean="0">
                        <a:effectLst/>
                      </a:endParaRPr>
                    </a:p>
                    <a:p>
                      <a:pPr algn="l"/>
                      <a:endParaRPr lang="en-US" altLang="zh-CN" sz="2400" b="1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2400" b="1" smtClean="0">
                          <a:effectLst/>
                        </a:rPr>
                        <a:t>①</a:t>
                      </a:r>
                      <a:r>
                        <a:rPr lang="en-US" altLang="zh-CN" sz="2400" b="1">
                          <a:effectLst/>
                        </a:rPr>
                        <a:t>101 </a:t>
                      </a:r>
                      <a:r>
                        <a:rPr lang="zh-CN" altLang="en-US" sz="2400" b="1">
                          <a:effectLst/>
                        </a:rPr>
                        <a:t>思想政治理论②</a:t>
                      </a:r>
                      <a:r>
                        <a:rPr lang="en-US" altLang="zh-CN" sz="2400" b="1">
                          <a:effectLst/>
                        </a:rPr>
                        <a:t>201 </a:t>
                      </a:r>
                      <a:r>
                        <a:rPr lang="zh-CN" altLang="en-US" sz="2400" b="1" smtClean="0">
                          <a:effectLst/>
                        </a:rPr>
                        <a:t>英语</a:t>
                      </a:r>
                      <a:endParaRPr lang="en-US" altLang="zh-CN" sz="2400" b="1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2400" b="1" smtClean="0">
                          <a:effectLst/>
                        </a:rPr>
                        <a:t>③</a:t>
                      </a:r>
                      <a:r>
                        <a:rPr lang="en-US" altLang="zh-CN" sz="2400" b="1">
                          <a:effectLst/>
                        </a:rPr>
                        <a:t>301 </a:t>
                      </a:r>
                      <a:r>
                        <a:rPr lang="zh-CN" altLang="en-US" sz="2400" b="1">
                          <a:effectLst/>
                        </a:rPr>
                        <a:t>数学一④</a:t>
                      </a:r>
                      <a:r>
                        <a:rPr lang="en-US" altLang="zh-CN" sz="2400" b="1">
                          <a:effectLst/>
                        </a:rPr>
                        <a:t>918 </a:t>
                      </a:r>
                      <a:r>
                        <a:rPr lang="zh-CN" altLang="en-US" sz="2400" b="1" smtClean="0">
                          <a:effectLst/>
                        </a:rPr>
                        <a:t>传热学</a:t>
                      </a:r>
                      <a:endParaRPr lang="en-US" altLang="zh-CN" sz="2400" b="1" smtClean="0">
                        <a:effectLst/>
                      </a:endParaRPr>
                    </a:p>
                    <a:p>
                      <a:pPr algn="l"/>
                      <a:r>
                        <a:rPr lang="zh-CN" altLang="en-US" sz="2400" b="1" smtClean="0">
                          <a:effectLst/>
                        </a:rPr>
                        <a:t>                复试科目</a:t>
                      </a:r>
                      <a:r>
                        <a:rPr lang="en-US" altLang="zh-CN" sz="2400" b="1" smtClean="0">
                          <a:effectLst/>
                        </a:rPr>
                        <a:t>:</a:t>
                      </a:r>
                    </a:p>
                    <a:p>
                      <a:pPr algn="ctr"/>
                      <a:r>
                        <a:rPr lang="en-US" altLang="zh-CN" sz="2400" b="1" smtClean="0">
                          <a:solidFill>
                            <a:srgbClr val="FF0000"/>
                          </a:solidFill>
                          <a:effectLst/>
                        </a:rPr>
                        <a:t>533 </a:t>
                      </a: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  <a:effectLst/>
                        </a:rPr>
                        <a:t>热工测量原理 </a:t>
                      </a:r>
                      <a:r>
                        <a:rPr lang="zh-CN" altLang="en-US" sz="2400" b="1" smtClean="0">
                          <a:effectLst/>
                        </a:rPr>
                        <a:t>或 </a:t>
                      </a:r>
                      <a:r>
                        <a:rPr lang="en-US" altLang="zh-CN" sz="2400" b="1" smtClean="0">
                          <a:effectLst/>
                        </a:rPr>
                        <a:t>5c2 </a:t>
                      </a:r>
                      <a:r>
                        <a:rPr lang="zh-CN" altLang="en-US" sz="2400" b="1" smtClean="0">
                          <a:effectLst/>
                        </a:rPr>
                        <a:t>制冷原理 </a:t>
                      </a:r>
                    </a:p>
                    <a:p>
                      <a:pPr algn="l"/>
                      <a:r>
                        <a:rPr lang="en-US" altLang="zh-CN" sz="2400" b="1" smtClean="0">
                          <a:effectLst/>
                        </a:rPr>
                        <a:t>《</a:t>
                      </a:r>
                      <a:r>
                        <a:rPr lang="zh-CN" altLang="en-US" sz="2400" b="1" smtClean="0">
                          <a:effectLst/>
                        </a:rPr>
                        <a:t>热工测量及仪表</a:t>
                      </a:r>
                      <a:r>
                        <a:rPr lang="en-US" altLang="zh-CN" sz="2400" b="1" smtClean="0">
                          <a:effectLst/>
                        </a:rPr>
                        <a:t>》</a:t>
                      </a:r>
                      <a:r>
                        <a:rPr lang="zh-CN" altLang="en-US" sz="2400" b="1" smtClean="0">
                          <a:effectLst/>
                        </a:rPr>
                        <a:t>（第三版）</a:t>
                      </a:r>
                      <a:r>
                        <a:rPr lang="en-US" altLang="zh-CN" sz="2400" b="1" smtClean="0">
                          <a:effectLst/>
                        </a:rPr>
                        <a:t>. </a:t>
                      </a:r>
                      <a:r>
                        <a:rPr lang="zh-CN" altLang="en-US" sz="2400" b="1" smtClean="0">
                          <a:effectLst/>
                        </a:rPr>
                        <a:t>朱小良、方可人：中国电力出版社，</a:t>
                      </a:r>
                      <a:r>
                        <a:rPr lang="en-US" altLang="zh-CN" sz="2400" b="1" smtClean="0">
                          <a:effectLst/>
                        </a:rPr>
                        <a:t>2011</a:t>
                      </a:r>
                      <a:r>
                        <a:rPr lang="zh-CN" altLang="en-US" sz="2400" b="1" smtClean="0">
                          <a:effectLst/>
                        </a:rPr>
                        <a:t>年 </a:t>
                      </a:r>
                      <a:endParaRPr lang="zh-CN" altLang="en-US" sz="2400" b="1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effectLst/>
                        </a:rPr>
                        <a:t/>
                      </a:r>
                      <a:br>
                        <a:rPr lang="zh-CN" altLang="en-US" sz="2400" b="1">
                          <a:effectLst/>
                        </a:rPr>
                      </a:br>
                      <a:endParaRPr lang="zh-CN" altLang="en-US" sz="2400" b="1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5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625</Words>
  <Application>Microsoft Office PowerPoint</Application>
  <PresentationFormat>全屏显示(4:3)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天津大学电气自动化与信息工程学院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</dc:creator>
  <cp:lastModifiedBy>dd</cp:lastModifiedBy>
  <cp:revision>9</cp:revision>
  <dcterms:created xsi:type="dcterms:W3CDTF">2019-08-19T09:08:16Z</dcterms:created>
  <dcterms:modified xsi:type="dcterms:W3CDTF">2019-08-20T08:09:18Z</dcterms:modified>
</cp:coreProperties>
</file>