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3"/>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438" r:id="rId31"/>
    <p:sldId id="634" r:id="rId32"/>
    <p:sldId id="287" r:id="rId33"/>
    <p:sldId id="288" r:id="rId34"/>
    <p:sldId id="289" r:id="rId35"/>
    <p:sldId id="290" r:id="rId36"/>
    <p:sldId id="291" r:id="rId37"/>
    <p:sldId id="292" r:id="rId38"/>
    <p:sldId id="293" r:id="rId39"/>
    <p:sldId id="294" r:id="rId40"/>
    <p:sldId id="295" r:id="rId41"/>
    <p:sldId id="296" r:id="rId42"/>
    <p:sldId id="297" r:id="rId43"/>
    <p:sldId id="460"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457" r:id="rId90"/>
    <p:sldId id="458"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555" r:id="rId127"/>
    <p:sldId id="623" r:id="rId128"/>
    <p:sldId id="624" r:id="rId129"/>
    <p:sldId id="627" r:id="rId130"/>
    <p:sldId id="625" r:id="rId131"/>
    <p:sldId id="626" r:id="rId132"/>
    <p:sldId id="618" r:id="rId133"/>
    <p:sldId id="563" r:id="rId134"/>
    <p:sldId id="564" r:id="rId135"/>
    <p:sldId id="566" r:id="rId136"/>
    <p:sldId id="628" r:id="rId137"/>
    <p:sldId id="631" r:id="rId138"/>
    <p:sldId id="633" r:id="rId139"/>
    <p:sldId id="629" r:id="rId140"/>
    <p:sldId id="579" r:id="rId141"/>
    <p:sldId id="580" r:id="rId142"/>
    <p:sldId id="380" r:id="rId143"/>
    <p:sldId id="381" r:id="rId144"/>
    <p:sldId id="382" r:id="rId145"/>
    <p:sldId id="383" r:id="rId146"/>
    <p:sldId id="384" r:id="rId147"/>
    <p:sldId id="385" r:id="rId148"/>
    <p:sldId id="386" r:id="rId149"/>
    <p:sldId id="459" r:id="rId150"/>
    <p:sldId id="387" r:id="rId151"/>
    <p:sldId id="388" r:id="rId152"/>
    <p:sldId id="389" r:id="rId153"/>
    <p:sldId id="390" r:id="rId154"/>
    <p:sldId id="391" r:id="rId155"/>
    <p:sldId id="392" r:id="rId156"/>
    <p:sldId id="393" r:id="rId157"/>
    <p:sldId id="394" r:id="rId158"/>
    <p:sldId id="395" r:id="rId159"/>
    <p:sldId id="455" r:id="rId160"/>
    <p:sldId id="397" r:id="rId161"/>
    <p:sldId id="440" r:id="rId162"/>
    <p:sldId id="398" r:id="rId163"/>
    <p:sldId id="399" r:id="rId164"/>
    <p:sldId id="400" r:id="rId165"/>
    <p:sldId id="441" r:id="rId166"/>
    <p:sldId id="401" r:id="rId167"/>
    <p:sldId id="402" r:id="rId168"/>
    <p:sldId id="403" r:id="rId169"/>
    <p:sldId id="404" r:id="rId170"/>
    <p:sldId id="405" r:id="rId171"/>
    <p:sldId id="406" r:id="rId172"/>
    <p:sldId id="407" r:id="rId173"/>
    <p:sldId id="408" r:id="rId174"/>
    <p:sldId id="409" r:id="rId175"/>
    <p:sldId id="410" r:id="rId176"/>
    <p:sldId id="411" r:id="rId177"/>
    <p:sldId id="412" r:id="rId178"/>
    <p:sldId id="442" r:id="rId179"/>
    <p:sldId id="413" r:id="rId180"/>
    <p:sldId id="444" r:id="rId181"/>
    <p:sldId id="445" r:id="rId182"/>
    <p:sldId id="414" r:id="rId183"/>
    <p:sldId id="446" r:id="rId184"/>
    <p:sldId id="447" r:id="rId185"/>
    <p:sldId id="448" r:id="rId186"/>
    <p:sldId id="449" r:id="rId187"/>
    <p:sldId id="416" r:id="rId188"/>
    <p:sldId id="417" r:id="rId189"/>
    <p:sldId id="418" r:id="rId190"/>
    <p:sldId id="419" r:id="rId191"/>
    <p:sldId id="420" r:id="rId192"/>
    <p:sldId id="421" r:id="rId193"/>
    <p:sldId id="422" r:id="rId194"/>
    <p:sldId id="423" r:id="rId195"/>
    <p:sldId id="424" r:id="rId196"/>
    <p:sldId id="425" r:id="rId197"/>
    <p:sldId id="426" r:id="rId198"/>
    <p:sldId id="427" r:id="rId199"/>
    <p:sldId id="428" r:id="rId200"/>
    <p:sldId id="430" r:id="rId201"/>
    <p:sldId id="456" r:id="rId202"/>
    <p:sldId id="432" r:id="rId203"/>
    <p:sldId id="433" r:id="rId204"/>
    <p:sldId id="434" r:id="rId205"/>
    <p:sldId id="435" r:id="rId206"/>
    <p:sldId id="436" r:id="rId207"/>
    <p:sldId id="437" r:id="rId208"/>
    <p:sldId id="451" r:id="rId209"/>
    <p:sldId id="452" r:id="rId210"/>
    <p:sldId id="453" r:id="rId211"/>
    <p:sldId id="454" r:id="rId2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D3FF"/>
    <a:srgbClr val="84E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68" autoAdjust="0"/>
    <p:restoredTop sz="96366" autoAdjust="0"/>
  </p:normalViewPr>
  <p:slideViewPr>
    <p:cSldViewPr>
      <p:cViewPr varScale="1">
        <p:scale>
          <a:sx n="114" d="100"/>
          <a:sy n="114" d="100"/>
        </p:scale>
        <p:origin x="1092" y="108"/>
      </p:cViewPr>
      <p:guideLst>
        <p:guide orient="horz" pos="2160"/>
        <p:guide pos="2880"/>
      </p:guideLst>
    </p:cSldViewPr>
  </p:slideViewPr>
  <p:outlineViewPr>
    <p:cViewPr>
      <p:scale>
        <a:sx n="33" d="100"/>
        <a:sy n="33" d="100"/>
      </p:scale>
      <p:origin x="0" y="3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emf"/><Relationship Id="rId1" Type="http://schemas.openxmlformats.org/officeDocument/2006/relationships/image" Target="../media/image4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955C69-6D61-46F5-8AEA-F64124F49864}"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29C1-D240-439A-9F4F-4C9EF3AFDD76}" type="slidenum">
              <a:rPr lang="zh-CN" altLang="en-US" smtClean="0"/>
              <a:pPr/>
              <a:t>‹#›</a:t>
            </a:fld>
            <a:endParaRPr lang="zh-CN" altLang="en-US"/>
          </a:p>
        </p:txBody>
      </p:sp>
    </p:spTree>
    <p:extLst>
      <p:ext uri="{BB962C8B-B14F-4D97-AF65-F5344CB8AC3E}">
        <p14:creationId xmlns:p14="http://schemas.microsoft.com/office/powerpoint/2010/main" val="411261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endParaRPr lang="zh-CN" altLang="en-US">
              <a:ea typeface="宋体" charset="-122"/>
            </a:endParaRPr>
          </a:p>
        </p:txBody>
      </p:sp>
      <p:sp>
        <p:nvSpPr>
          <p:cNvPr id="188420" name="灯片编号占位符 3"/>
          <p:cNvSpPr>
            <a:spLocks noGrp="1"/>
          </p:cNvSpPr>
          <p:nvPr>
            <p:ph type="sldNum" sz="quarter" idx="5"/>
          </p:nvPr>
        </p:nvSpPr>
        <p:spPr>
          <a:noFill/>
        </p:spPr>
        <p:txBody>
          <a:bodyPr/>
          <a:lstStyle/>
          <a:p>
            <a:pPr defTabSz="912813"/>
            <a:fld id="{5ADEAD57-BF3D-4264-8913-BB2D4BE6F6F4}" type="slidenum">
              <a:rPr lang="zh-CN" altLang="en-US" smtClean="0">
                <a:ea typeface="宋体" charset="-122"/>
              </a:rPr>
              <a:pPr defTabSz="912813"/>
              <a:t>35</a:t>
            </a:fld>
            <a:endParaRPr lang="en-US" altLang="zh-CN">
              <a:ea typeface="宋体" charset="-122"/>
            </a:endParaRPr>
          </a:p>
        </p:txBody>
      </p:sp>
    </p:spTree>
    <p:extLst>
      <p:ext uri="{BB962C8B-B14F-4D97-AF65-F5344CB8AC3E}">
        <p14:creationId xmlns:p14="http://schemas.microsoft.com/office/powerpoint/2010/main" val="279763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pPr defTabSz="912813"/>
            <a:fld id="{4C410A37-34D3-4104-911C-EA5B2EE5D337}" type="slidenum">
              <a:rPr lang="zh-CN" altLang="en-US" smtClean="0">
                <a:ea typeface="宋体" charset="-122"/>
              </a:rPr>
              <a:pPr defTabSz="912813"/>
              <a:t>123</a:t>
            </a:fld>
            <a:endParaRPr lang="en-US" altLang="zh-CN">
              <a:ea typeface="宋体" charset="-122"/>
            </a:endParaRPr>
          </a:p>
        </p:txBody>
      </p:sp>
      <p:sp>
        <p:nvSpPr>
          <p:cNvPr id="18944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defTabSz="912813" eaLnBrk="0" hangingPunct="0"/>
            <a:fld id="{B4CA84F8-9CF4-4553-B211-4F78698478EC}" type="slidenum">
              <a:rPr lang="en-US" altLang="zh-CN" sz="1200">
                <a:latin typeface="Arial" charset="0"/>
                <a:ea typeface="MS PGothic" pitchFamily="34" charset="-128"/>
              </a:rPr>
              <a:pPr algn="r" defTabSz="912813" eaLnBrk="0" hangingPunct="0"/>
              <a:t>123</a:t>
            </a:fld>
            <a:endParaRPr lang="en-US" altLang="zh-CN" sz="1200">
              <a:latin typeface="Arial" charset="0"/>
              <a:ea typeface="MS PGothic" pitchFamily="34" charset="-128"/>
            </a:endParaRPr>
          </a:p>
        </p:txBody>
      </p:sp>
      <p:sp>
        <p:nvSpPr>
          <p:cNvPr id="18944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defTabSz="912813" eaLnBrk="0" hangingPunct="0"/>
            <a:fld id="{EB6F9E4E-8838-4C52-B5E4-C240E97BB298}" type="slidenum">
              <a:rPr lang="en-US" altLang="zh-CN" sz="1200">
                <a:latin typeface="Arial" charset="0"/>
                <a:ea typeface="MS PGothic" pitchFamily="34" charset="-128"/>
              </a:rPr>
              <a:pPr algn="r" defTabSz="912813" eaLnBrk="0" hangingPunct="0"/>
              <a:t>123</a:t>
            </a:fld>
            <a:endParaRPr lang="en-US" altLang="zh-CN" sz="1200">
              <a:latin typeface="Arial" charset="0"/>
              <a:ea typeface="MS PGothic" pitchFamily="34" charset="-128"/>
            </a:endParaRPr>
          </a:p>
        </p:txBody>
      </p:sp>
      <p:sp>
        <p:nvSpPr>
          <p:cNvPr id="189445" name="Rectangle 2"/>
          <p:cNvSpPr>
            <a:spLocks noGrp="1" noRot="1" noChangeAspect="1" noChangeArrowheads="1" noTextEdit="1"/>
          </p:cNvSpPr>
          <p:nvPr>
            <p:ph type="sldImg"/>
          </p:nvPr>
        </p:nvSpPr>
        <p:spPr>
          <a:ln/>
        </p:spPr>
      </p:sp>
      <p:sp>
        <p:nvSpPr>
          <p:cNvPr id="189446" name="Rectangle 3"/>
          <p:cNvSpPr>
            <a:spLocks noGrp="1" noChangeArrowheads="1"/>
          </p:cNvSpPr>
          <p:nvPr>
            <p:ph type="body" idx="1"/>
          </p:nvPr>
        </p:nvSpPr>
        <p:spPr>
          <a:xfrm>
            <a:off x="914400" y="4343400"/>
            <a:ext cx="5029200" cy="4114800"/>
          </a:xfrm>
          <a:noFill/>
          <a:ln/>
        </p:spPr>
        <p:txBody>
          <a:bodyPr/>
          <a:lstStyle/>
          <a:p>
            <a:pPr eaLnBrk="1" hangingPunct="1">
              <a:spcBef>
                <a:spcPct val="20000"/>
              </a:spcBef>
            </a:pPr>
            <a:endParaRPr lang="zh-CN" altLang="en-US" sz="1000">
              <a:ea typeface="宋体" charset="-122"/>
            </a:endParaRPr>
          </a:p>
        </p:txBody>
      </p:sp>
    </p:spTree>
    <p:extLst>
      <p:ext uri="{BB962C8B-B14F-4D97-AF65-F5344CB8AC3E}">
        <p14:creationId xmlns:p14="http://schemas.microsoft.com/office/powerpoint/2010/main" val="49667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14E29C1-D240-439A-9F4F-4C9EF3AFDD76}" type="slidenum">
              <a:rPr lang="zh-CN" altLang="en-US" smtClean="0"/>
              <a:pPr/>
              <a:t>169</a:t>
            </a:fld>
            <a:endParaRPr lang="zh-CN" altLang="en-US"/>
          </a:p>
        </p:txBody>
      </p:sp>
    </p:spTree>
    <p:extLst>
      <p:ext uri="{BB962C8B-B14F-4D97-AF65-F5344CB8AC3E}">
        <p14:creationId xmlns:p14="http://schemas.microsoft.com/office/powerpoint/2010/main" val="136770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0C9CFB8-6D67-4A34-BC80-5792D7A89FC4}"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74677" y="1500174"/>
            <a:ext cx="8037513" cy="439580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5121332F-8CAF-4208-B96F-4896BB607507}"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7888" y="16287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7888" y="38385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7E531BF6-017F-4403-BF79-33327CFC0DE5}"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7888" y="16287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7888" y="3838575"/>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26704DEC-170A-4706-86DE-38ACA521A06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buClr>
                <a:srgbClr val="FF0000"/>
              </a:buClr>
              <a:buFont typeface="Wingdings" pitchFamily="2" charset="2"/>
              <a:buChar char="Ø"/>
              <a:defRPr/>
            </a:lvl1pPr>
            <a:lvl2pPr>
              <a:buClr>
                <a:srgbClr val="FF0000"/>
              </a:buClr>
              <a:buSzPct val="80000"/>
              <a:buFont typeface="Wingdings" pitchFamily="2" charset="2"/>
              <a:buChar char="u"/>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10" name="直接连接符 9"/>
          <p:cNvCxnSpPr/>
          <p:nvPr userDrawn="1"/>
        </p:nvCxnSpPr>
        <p:spPr>
          <a:xfrm>
            <a:off x="357158" y="6143644"/>
            <a:ext cx="8429684" cy="15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cxnSp>
        <p:nvCxnSpPr>
          <p:cNvPr id="8" name="直接连接符 7"/>
          <p:cNvCxnSpPr/>
          <p:nvPr userDrawn="1"/>
        </p:nvCxnSpPr>
        <p:spPr>
          <a:xfrm>
            <a:off x="428596" y="1071546"/>
            <a:ext cx="8358246" cy="1588"/>
          </a:xfrm>
          <a:prstGeom prst="line">
            <a:avLst/>
          </a:prstGeom>
          <a:ln w="38100">
            <a:solidFill>
              <a:srgbClr val="57D3FF"/>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428596" y="1071546"/>
            <a:ext cx="4643470" cy="142876"/>
          </a:xfrm>
          <a:prstGeom prst="rect">
            <a:avLst/>
          </a:prstGeom>
          <a:solidFill>
            <a:srgbClr val="84E4EE"/>
          </a:solidFill>
          <a:ln>
            <a:solidFill>
              <a:srgbClr val="57D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357158" y="6143644"/>
            <a:ext cx="8358246" cy="1588"/>
          </a:xfrm>
          <a:prstGeom prst="line">
            <a:avLst/>
          </a:prstGeom>
          <a:ln w="38100">
            <a:solidFill>
              <a:srgbClr val="57D3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21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08.xml"/><Relationship Id="rId5" Type="http://schemas.openxmlformats.org/officeDocument/2006/relationships/slide" Target="slide184.xml"/><Relationship Id="rId4" Type="http://schemas.openxmlformats.org/officeDocument/2006/relationships/slide" Target="slide1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9.png"/></Relationships>
</file>

<file path=ppt/slides/_rels/slide10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61.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27.bin"/><Relationship Id="rId4" Type="http://schemas.openxmlformats.org/officeDocument/2006/relationships/image" Target="../media/image62.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67.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69.wmf"/><Relationship Id="rId5" Type="http://schemas.openxmlformats.org/officeDocument/2006/relationships/oleObject" Target="../embeddings/oleObject30.bin"/><Relationship Id="rId4" Type="http://schemas.openxmlformats.org/officeDocument/2006/relationships/image" Target="../media/image68.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21.vml"/><Relationship Id="rId6" Type="http://schemas.openxmlformats.org/officeDocument/2006/relationships/image" Target="../media/image71.wmf"/><Relationship Id="rId5" Type="http://schemas.openxmlformats.org/officeDocument/2006/relationships/oleObject" Target="../embeddings/oleObject32.bin"/><Relationship Id="rId4" Type="http://schemas.openxmlformats.org/officeDocument/2006/relationships/image" Target="../media/image70.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73.wmf"/><Relationship Id="rId5" Type="http://schemas.openxmlformats.org/officeDocument/2006/relationships/oleObject" Target="../embeddings/oleObject34.bin"/><Relationship Id="rId4" Type="http://schemas.openxmlformats.org/officeDocument/2006/relationships/image" Target="../media/image72.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81.jpeg"/><Relationship Id="rId4" Type="http://schemas.openxmlformats.org/officeDocument/2006/relationships/image" Target="../media/image80.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82.png"/></Relationships>
</file>

<file path=ppt/slides/_rels/slide139.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86.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87.e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0.wmf"/><Relationship Id="rId5" Type="http://schemas.openxmlformats.org/officeDocument/2006/relationships/oleObject" Target="../embeddings/oleObject41.bin"/><Relationship Id="rId4" Type="http://schemas.openxmlformats.org/officeDocument/2006/relationships/image" Target="../media/image89.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95.png"/><Relationship Id="rId4" Type="http://schemas.openxmlformats.org/officeDocument/2006/relationships/image" Target="../media/image94.wmf"/></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96.wmf"/></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96.wmf"/></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32.vml"/><Relationship Id="rId4" Type="http://schemas.openxmlformats.org/officeDocument/2006/relationships/image" Target="../media/image101.emf"/></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102.wmf"/></Relationships>
</file>

<file path=ppt/slides/_rels/slide17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6.wmf"/><Relationship Id="rId5" Type="http://schemas.openxmlformats.org/officeDocument/2006/relationships/oleObject" Target="../embeddings/oleObject48.bin"/><Relationship Id="rId4" Type="http://schemas.openxmlformats.org/officeDocument/2006/relationships/image" Target="../media/image115.wmf"/></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xml"/><Relationship Id="rId7" Type="http://schemas.openxmlformats.org/officeDocument/2006/relationships/image" Target="../media/image24.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27.png"/><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37.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8.emf"/><Relationship Id="rId5" Type="http://schemas.openxmlformats.org/officeDocument/2006/relationships/oleObject" Target="../embeddings/oleObject22.bin"/><Relationship Id="rId4" Type="http://schemas.openxmlformats.org/officeDocument/2006/relationships/image" Target="../media/image47.emf"/></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9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TextBox 4"/>
          <p:cNvSpPr txBox="1">
            <a:spLocks noChangeArrowheads="1"/>
          </p:cNvSpPr>
          <p:nvPr/>
        </p:nvSpPr>
        <p:spPr bwMode="auto">
          <a:xfrm>
            <a:off x="1043608" y="548680"/>
            <a:ext cx="7174528" cy="4605337"/>
          </a:xfrm>
          <a:prstGeom prst="rect">
            <a:avLst/>
          </a:prstGeom>
          <a:noFill/>
          <a:ln w="9525">
            <a:noFill/>
            <a:miter lim="800000"/>
            <a:headEnd/>
            <a:tailEnd/>
          </a:ln>
        </p:spPr>
        <p:txBody>
          <a:bodyPr wrap="square">
            <a:spAutoFit/>
          </a:bodyPr>
          <a:lstStyle/>
          <a:p>
            <a:pPr defTabSz="912813"/>
            <a:r>
              <a:rPr lang="en-US" altLang="zh-CN" sz="24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温度测量仪表</a:t>
            </a:r>
            <a:endParaRPr lang="en-US" altLang="zh-CN" sz="2800" b="1" dirty="0">
              <a:latin typeface="Times New Roman" pitchFamily="18" charset="0"/>
              <a:cs typeface="Times New Roman" pitchFamily="18" charset="0"/>
            </a:endParaRPr>
          </a:p>
          <a:p>
            <a:pPr defTabSz="912813"/>
            <a:endParaRPr lang="zh-CN" altLang="en-US" sz="28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2" action="ppaction://hlinksldjump"/>
              </a:rPr>
              <a:t>2.1  </a:t>
            </a:r>
            <a:r>
              <a:rPr lang="zh-CN" altLang="en-US" sz="2400" b="1" dirty="0">
                <a:latin typeface="Times New Roman" pitchFamily="18" charset="0"/>
                <a:cs typeface="Times New Roman" pitchFamily="18" charset="0"/>
                <a:hlinkClick r:id="rId2" action="ppaction://hlinksldjump"/>
              </a:rPr>
              <a:t>概述</a:t>
            </a:r>
            <a:endParaRPr lang="zh-CN" altLang="en-US" sz="24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3" action="ppaction://hlinksldjump"/>
              </a:rPr>
              <a:t>2.2  </a:t>
            </a:r>
            <a:r>
              <a:rPr lang="zh-CN" altLang="en-US" sz="2400" b="1" dirty="0">
                <a:latin typeface="Times New Roman" pitchFamily="18" charset="0"/>
                <a:cs typeface="Times New Roman" pitchFamily="18" charset="0"/>
                <a:hlinkClick r:id="rId3" action="ppaction://hlinksldjump"/>
              </a:rPr>
              <a:t>接触式测温仪表</a:t>
            </a:r>
            <a:r>
              <a:rPr lang="zh-CN" altLang="en-US" sz="2400" b="1" dirty="0">
                <a:latin typeface="Times New Roman" pitchFamily="18" charset="0"/>
                <a:cs typeface="Times New Roman" pitchFamily="18" charset="0"/>
              </a:rPr>
              <a:t>（ 膨胀式温度计，</a:t>
            </a:r>
            <a:r>
              <a:rPr lang="zh-CN" altLang="en-US" sz="2400" b="1" dirty="0">
                <a:solidFill>
                  <a:srgbClr val="FF0000"/>
                </a:solidFill>
                <a:latin typeface="Times New Roman" pitchFamily="18" charset="0"/>
                <a:cs typeface="Times New Roman" pitchFamily="18" charset="0"/>
              </a:rPr>
              <a:t>热电偶温度计</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电阻式温度计</a:t>
            </a:r>
            <a:r>
              <a:rPr lang="zh-CN" altLang="en-US" sz="2400" b="1" dirty="0">
                <a:latin typeface="Times New Roman" pitchFamily="18" charset="0"/>
                <a:cs typeface="Times New Roman" pitchFamily="18" charset="0"/>
              </a:rPr>
              <a:t>，接触式仪表共性研究）</a:t>
            </a:r>
          </a:p>
          <a:p>
            <a:pPr defTabSz="912813">
              <a:lnSpc>
                <a:spcPts val="3200"/>
              </a:lnSpc>
            </a:pPr>
            <a:r>
              <a:rPr lang="en-US" altLang="zh-CN" sz="2400" b="1" dirty="0">
                <a:latin typeface="Times New Roman" pitchFamily="18" charset="0"/>
                <a:cs typeface="Times New Roman" pitchFamily="18" charset="0"/>
                <a:hlinkClick r:id="rId4" action="ppaction://hlinksldjump"/>
              </a:rPr>
              <a:t>2.3 </a:t>
            </a:r>
            <a:r>
              <a:rPr lang="zh-CN" altLang="en-US" sz="2400" b="1" dirty="0">
                <a:latin typeface="Times New Roman" pitchFamily="18" charset="0"/>
                <a:cs typeface="Times New Roman" pitchFamily="18" charset="0"/>
                <a:hlinkClick r:id="rId4" action="ppaction://hlinksldjump"/>
              </a:rPr>
              <a:t>非接触式测温仪表</a:t>
            </a:r>
            <a:r>
              <a:rPr lang="zh-CN" altLang="en-US" sz="2400" b="1" dirty="0">
                <a:latin typeface="Times New Roman" pitchFamily="18" charset="0"/>
                <a:cs typeface="Times New Roman" pitchFamily="18" charset="0"/>
              </a:rPr>
              <a:t>（ 辐射温度计）</a:t>
            </a:r>
          </a:p>
          <a:p>
            <a:pPr defTabSz="912813">
              <a:lnSpc>
                <a:spcPts val="3200"/>
              </a:lnSpc>
            </a:pPr>
            <a:r>
              <a:rPr lang="en-US" altLang="zh-CN" sz="2400" b="1" dirty="0">
                <a:latin typeface="Times New Roman" pitchFamily="18" charset="0"/>
                <a:cs typeface="Times New Roman" pitchFamily="18" charset="0"/>
                <a:hlinkClick r:id="rId5" action="ppaction://hlinksldjump"/>
              </a:rPr>
              <a:t>2.4 </a:t>
            </a:r>
            <a:r>
              <a:rPr lang="zh-CN" altLang="en-US" sz="2400" b="1" dirty="0">
                <a:latin typeface="Times New Roman" pitchFamily="18" charset="0"/>
                <a:cs typeface="Times New Roman" pitchFamily="18" charset="0"/>
                <a:hlinkClick r:id="rId5" action="ppaction://hlinksldjump"/>
              </a:rPr>
              <a:t>其它测温仪表</a:t>
            </a:r>
            <a:r>
              <a:rPr lang="zh-CN" altLang="en-US" sz="2400" b="1" dirty="0">
                <a:latin typeface="Times New Roman" pitchFamily="18" charset="0"/>
                <a:cs typeface="Times New Roman" pitchFamily="18" charset="0"/>
              </a:rPr>
              <a:t>（复合测温方法与仪表，动态温度测量，光纤温度计、</a:t>
            </a:r>
            <a:r>
              <a:rPr lang="zh-CN" altLang="en-US" sz="2400" b="1" dirty="0">
                <a:solidFill>
                  <a:srgbClr val="FF0000"/>
                </a:solidFill>
                <a:latin typeface="Times New Roman" pitchFamily="18" charset="0"/>
                <a:cs typeface="Times New Roman" pitchFamily="18" charset="0"/>
              </a:rPr>
              <a:t>集成温度传感器</a:t>
            </a: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6" action="ppaction://hlinksldjump"/>
              </a:rPr>
              <a:t>2.5  </a:t>
            </a:r>
            <a:r>
              <a:rPr lang="zh-CN" altLang="en-US" sz="2400" b="1" dirty="0">
                <a:latin typeface="Times New Roman" pitchFamily="18" charset="0"/>
                <a:cs typeface="Times New Roman" pitchFamily="18" charset="0"/>
                <a:hlinkClick r:id="rId6" action="ppaction://hlinksldjump"/>
              </a:rPr>
              <a:t>温度测量仪表的应用</a:t>
            </a:r>
            <a:endParaRPr lang="zh-CN" altLang="en-US" sz="24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hlinkClick r:id="rId7" action="ppaction://hlinksldjump"/>
              </a:rPr>
              <a:t>2.6  </a:t>
            </a:r>
            <a:r>
              <a:rPr lang="zh-CN" altLang="en-US" sz="2400" b="1" dirty="0">
                <a:latin typeface="Times New Roman" pitchFamily="18" charset="0"/>
                <a:cs typeface="Times New Roman" pitchFamily="18" charset="0"/>
                <a:hlinkClick r:id="rId7" action="ppaction://hlinksldjump"/>
              </a:rPr>
              <a:t>测温仪表的性能对比和</a:t>
            </a:r>
            <a:r>
              <a:rPr lang="zh-CN" altLang="en-US" sz="2400" b="1" dirty="0">
                <a:solidFill>
                  <a:srgbClr val="FF0000"/>
                </a:solidFill>
                <a:latin typeface="Times New Roman" pitchFamily="18" charset="0"/>
                <a:cs typeface="Times New Roman" pitchFamily="18" charset="0"/>
                <a:hlinkClick r:id="rId7" action="ppaction://hlinksldjump"/>
              </a:rPr>
              <a:t>选择</a:t>
            </a:r>
            <a:endParaRPr lang="zh-CN" altLang="en-US" sz="2400" b="1" dirty="0">
              <a:solidFill>
                <a:srgbClr val="FF0000"/>
              </a:solidFill>
              <a:latin typeface="Times New Roman" pitchFamily="18" charset="0"/>
              <a:cs typeface="Times New Roman" pitchFamily="18" charset="0"/>
            </a:endParaRPr>
          </a:p>
          <a:p>
            <a:pPr defTabSz="912813"/>
            <a:endParaRPr lang="zh-CN" altLang="en-US" sz="24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827584" y="548680"/>
            <a:ext cx="8001000" cy="5715000"/>
          </a:xfrm>
        </p:spPr>
        <p:txBody>
          <a:bodyPr/>
          <a:lstStyle/>
          <a:p>
            <a:pPr defTabSz="912813">
              <a:buNone/>
            </a:pPr>
            <a:r>
              <a:rPr lang="en-US" altLang="zh-CN" sz="2400" b="1" dirty="0"/>
              <a:t>2.1.3</a:t>
            </a:r>
            <a:r>
              <a:rPr lang="zh-CN" altLang="en-US" sz="2400" b="1" dirty="0"/>
              <a:t> </a:t>
            </a:r>
            <a:r>
              <a:rPr lang="zh-CN" altLang="en-US" sz="2400" b="1" dirty="0">
                <a:latin typeface="Times New Roman" pitchFamily="18" charset="0"/>
              </a:rPr>
              <a:t>    温度范围</a:t>
            </a:r>
            <a:endParaRPr lang="en-US" altLang="zh-CN" sz="2400" b="1" dirty="0">
              <a:latin typeface="Times New Roman" pitchFamily="18" charset="0"/>
            </a:endParaRPr>
          </a:p>
          <a:p>
            <a:pPr defTabSz="912813">
              <a:buNone/>
            </a:pPr>
            <a:endParaRPr lang="zh-CN" altLang="en-US" sz="2400" b="1" dirty="0">
              <a:latin typeface="Times New Roman" pitchFamily="18" charset="0"/>
            </a:endParaRPr>
          </a:p>
          <a:p>
            <a:pPr algn="just" defTabSz="912813" eaLnBrk="1" hangingPunct="1">
              <a:buClr>
                <a:srgbClr val="FF0000"/>
              </a:buClr>
              <a:buFont typeface="Wingdings" pitchFamily="2" charset="2"/>
              <a:buChar char="Ø"/>
            </a:pPr>
            <a:r>
              <a:rPr lang="zh-CN" altLang="en-US" sz="2400" b="1" dirty="0">
                <a:latin typeface="Times New Roman" pitchFamily="18" charset="0"/>
              </a:rPr>
              <a:t>    超低温：0~10</a:t>
            </a:r>
            <a:r>
              <a:rPr lang="en-US" altLang="zh-CN" sz="2400" b="1" dirty="0">
                <a:latin typeface="Times New Roman" pitchFamily="18" charset="0"/>
              </a:rPr>
              <a:t>K              </a:t>
            </a:r>
          </a:p>
          <a:p>
            <a:pPr algn="just" defTabSz="912813" eaLnBrk="1" hangingPunct="1">
              <a:buClr>
                <a:srgbClr val="FF0000"/>
              </a:buClr>
              <a:buFont typeface="Wingdings" pitchFamily="2" charset="2"/>
              <a:buChar char="Ø"/>
            </a:pPr>
            <a:r>
              <a:rPr lang="zh-CN" altLang="en-US" sz="2400" b="1" dirty="0">
                <a:latin typeface="Times New Roman" pitchFamily="18" charset="0"/>
              </a:rPr>
              <a:t>    低温：10~800</a:t>
            </a:r>
            <a:r>
              <a:rPr lang="en-US" altLang="zh-CN" sz="2400" b="1" dirty="0">
                <a:latin typeface="Times New Roman" pitchFamily="18" charset="0"/>
              </a:rPr>
              <a:t>K</a:t>
            </a:r>
          </a:p>
          <a:p>
            <a:pPr algn="just" defTabSz="912813" eaLnBrk="1" hangingPunct="1">
              <a:buClr>
                <a:srgbClr val="FF0000"/>
              </a:buClr>
              <a:buFont typeface="Wingdings" pitchFamily="2" charset="2"/>
              <a:buChar char="Ø"/>
            </a:pPr>
            <a:r>
              <a:rPr lang="en-US" altLang="zh-CN" sz="2400" b="1" dirty="0">
                <a:latin typeface="Times New Roman" pitchFamily="18" charset="0"/>
              </a:rPr>
              <a:t>    </a:t>
            </a:r>
            <a:r>
              <a:rPr lang="zh-CN" altLang="en-US" sz="2400" b="1" dirty="0">
                <a:latin typeface="Times New Roman" pitchFamily="18" charset="0"/>
              </a:rPr>
              <a:t>中温：500~1600</a:t>
            </a:r>
            <a:r>
              <a:rPr lang="zh-CN" altLang="en-US" sz="2400" dirty="0">
                <a:latin typeface="Times New Roman" pitchFamily="18" charset="0"/>
              </a:rPr>
              <a:t> </a:t>
            </a:r>
            <a:r>
              <a:rPr lang="en-US" altLang="zh-CN" sz="2400" b="1" dirty="0">
                <a:latin typeface="Times New Roman" pitchFamily="18" charset="0"/>
              </a:rPr>
              <a:t>℃ </a:t>
            </a:r>
            <a:r>
              <a:rPr lang="en-US" altLang="zh-CN" sz="2400" dirty="0">
                <a:latin typeface="Times New Roman" pitchFamily="18" charset="0"/>
              </a:rPr>
              <a:t>    </a:t>
            </a:r>
          </a:p>
          <a:p>
            <a:pPr algn="just" defTabSz="912813" eaLnBrk="1" hangingPunct="1">
              <a:buClr>
                <a:srgbClr val="FF0000"/>
              </a:buClr>
              <a:buFont typeface="Wingdings" pitchFamily="2" charset="2"/>
              <a:buChar char="Ø"/>
            </a:pPr>
            <a:r>
              <a:rPr lang="zh-CN" altLang="en-US" sz="2400" b="1" dirty="0">
                <a:latin typeface="Times New Roman" pitchFamily="18" charset="0"/>
              </a:rPr>
              <a:t>    高温：1600~2500</a:t>
            </a:r>
            <a:r>
              <a:rPr lang="zh-CN" altLang="en-US" sz="2400" dirty="0">
                <a:latin typeface="Times New Roman" pitchFamily="18" charset="0"/>
              </a:rPr>
              <a:t> </a:t>
            </a:r>
            <a:r>
              <a:rPr lang="en-US" altLang="zh-CN" sz="2400" b="1" dirty="0">
                <a:latin typeface="Times New Roman" pitchFamily="18" charset="0"/>
              </a:rPr>
              <a:t>℃ </a:t>
            </a:r>
          </a:p>
          <a:p>
            <a:pPr algn="just" defTabSz="912813" eaLnBrk="1" hangingPunct="1">
              <a:buClr>
                <a:srgbClr val="FF0000"/>
              </a:buClr>
              <a:buFont typeface="Wingdings" pitchFamily="2" charset="2"/>
              <a:buChar char="Ø"/>
            </a:pPr>
            <a:r>
              <a:rPr lang="zh-CN" altLang="en-US" sz="2400" b="1" dirty="0">
                <a:latin typeface="Times New Roman" pitchFamily="18" charset="0"/>
              </a:rPr>
              <a:t>    超高温  2500</a:t>
            </a:r>
            <a:r>
              <a:rPr lang="zh-CN" altLang="en-US" sz="2400" dirty="0">
                <a:latin typeface="Times New Roman" pitchFamily="18" charset="0"/>
              </a:rPr>
              <a:t> </a:t>
            </a:r>
            <a:r>
              <a:rPr lang="en-US" altLang="zh-CN" sz="2400" b="1" dirty="0">
                <a:latin typeface="Times New Roman" pitchFamily="18" charset="0"/>
              </a:rPr>
              <a:t>℃</a:t>
            </a:r>
            <a:r>
              <a:rPr lang="zh-CN" altLang="en-US" sz="2400" b="1" dirty="0">
                <a:latin typeface="Times New Roman" pitchFamily="18" charset="0"/>
              </a:rPr>
              <a:t>以上</a:t>
            </a:r>
          </a:p>
          <a:p>
            <a:pPr algn="just" defTabSz="912813" eaLnBrk="1" hangingPunct="1">
              <a:buFont typeface="Wingdings" pitchFamily="2" charset="2"/>
              <a:buNone/>
            </a:pPr>
            <a:r>
              <a:rPr lang="zh-CN" altLang="en-US" sz="2400" b="1" dirty="0">
                <a:latin typeface="Times New Roman" pitchFamily="18" charset="0"/>
              </a:rPr>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ChangeArrowheads="1"/>
          </p:cNvSpPr>
          <p:nvPr/>
        </p:nvSpPr>
        <p:spPr bwMode="auto">
          <a:xfrm>
            <a:off x="1547813" y="331788"/>
            <a:ext cx="6337300" cy="461962"/>
          </a:xfrm>
          <a:prstGeom prst="rect">
            <a:avLst/>
          </a:prstGeom>
          <a:noFill/>
          <a:ln w="9525">
            <a:noFill/>
            <a:miter lim="800000"/>
            <a:headEnd/>
            <a:tailEnd/>
          </a:ln>
        </p:spPr>
        <p:txBody>
          <a:bodyPr>
            <a:spAutoFit/>
          </a:bodyPr>
          <a:lstStyle/>
          <a:p>
            <a:pPr defTabSz="912813"/>
            <a:r>
              <a:rPr lang="zh-CN" altLang="en-US" sz="2400" b="1">
                <a:solidFill>
                  <a:schemeClr val="tx2"/>
                </a:solidFill>
                <a:latin typeface="宋体" charset="-122"/>
              </a:rPr>
              <a:t>热电偶常见故障原因及处理方法</a:t>
            </a:r>
          </a:p>
        </p:txBody>
      </p:sp>
      <p:pic>
        <p:nvPicPr>
          <p:cNvPr id="115715" name="Picture 171"/>
          <p:cNvPicPr>
            <a:picLocks noChangeAspect="1" noChangeArrowheads="1"/>
          </p:cNvPicPr>
          <p:nvPr/>
        </p:nvPicPr>
        <p:blipFill>
          <a:blip r:embed="rId2" cstate="print"/>
          <a:srcRect/>
          <a:stretch>
            <a:fillRect/>
          </a:stretch>
        </p:blipFill>
        <p:spPr bwMode="auto">
          <a:xfrm>
            <a:off x="395536" y="908720"/>
            <a:ext cx="8580438" cy="5648325"/>
          </a:xfrm>
          <a:prstGeom prst="rect">
            <a:avLst/>
          </a:prstGeom>
          <a:noFill/>
          <a:ln w="9525">
            <a:noFill/>
            <a:miter lim="800000"/>
            <a:headEnd/>
            <a:tailEnd/>
          </a:ln>
        </p:spPr>
      </p:pic>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048"/>
          <p:cNvGraphicFramePr>
            <a:graphicFrameLocks noChangeAspect="1"/>
          </p:cNvGraphicFramePr>
          <p:nvPr>
            <p:extLst>
              <p:ext uri="{D42A27DB-BD31-4B8C-83A1-F6EECF244321}">
                <p14:modId xmlns:p14="http://schemas.microsoft.com/office/powerpoint/2010/main" val="148898424"/>
              </p:ext>
            </p:extLst>
          </p:nvPr>
        </p:nvGraphicFramePr>
        <p:xfrm>
          <a:off x="395536" y="404664"/>
          <a:ext cx="8382000" cy="5459413"/>
        </p:xfrm>
        <a:graphic>
          <a:graphicData uri="http://schemas.openxmlformats.org/presentationml/2006/ole">
            <mc:AlternateContent xmlns:mc="http://schemas.openxmlformats.org/markup-compatibility/2006">
              <mc:Choice xmlns:v="urn:schemas-microsoft-com:vml" Requires="v">
                <p:oleObj spid="_x0000_s19463" name="位图图像" r:id="rId3" imgW="7268590" imgH="4734586" progId="PBrush">
                  <p:embed/>
                </p:oleObj>
              </mc:Choice>
              <mc:Fallback>
                <p:oleObj name="位图图像" r:id="rId3" imgW="7268590" imgH="4734586" progId="PBrush">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04664"/>
                        <a:ext cx="8382000" cy="545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p:cNvSpPr>
            <a:spLocks noChangeShapeType="1"/>
          </p:cNvSpPr>
          <p:nvPr/>
        </p:nvSpPr>
        <p:spPr bwMode="auto">
          <a:xfrm flipV="1">
            <a:off x="8691563" y="938213"/>
            <a:ext cx="0" cy="547370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3"/>
          <p:cNvPicPr>
            <a:picLocks noChangeAspect="1" noChangeArrowheads="1"/>
          </p:cNvPicPr>
          <p:nvPr/>
        </p:nvPicPr>
        <p:blipFill>
          <a:blip r:embed="rId2" cstate="print"/>
          <a:srcRect/>
          <a:stretch>
            <a:fillRect/>
          </a:stretch>
        </p:blipFill>
        <p:spPr bwMode="auto">
          <a:xfrm>
            <a:off x="323850" y="188913"/>
            <a:ext cx="8351838" cy="6264275"/>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body" sz="half" idx="1"/>
          </p:nvPr>
        </p:nvSpPr>
        <p:spPr>
          <a:xfrm>
            <a:off x="323528" y="404664"/>
            <a:ext cx="8353425" cy="5373687"/>
          </a:xfrm>
        </p:spPr>
        <p:txBody>
          <a:bodyPr/>
          <a:lstStyle/>
          <a:p>
            <a:pPr algn="just" defTabSz="912813" eaLnBrk="1" hangingPunct="1">
              <a:buFont typeface="Wingdings" pitchFamily="2" charset="2"/>
              <a:buNone/>
            </a:pPr>
            <a:r>
              <a:rPr lang="zh-CN" altLang="en-US" sz="2600" b="1" dirty="0">
                <a:latin typeface="Times New Roman" pitchFamily="18" charset="0"/>
              </a:rPr>
              <a:t>        </a:t>
            </a:r>
            <a:r>
              <a:rPr lang="en-US" altLang="zh-CN" sz="2600" b="1" dirty="0">
                <a:latin typeface="Times New Roman" pitchFamily="18" charset="0"/>
              </a:rPr>
              <a:t>2.2.3</a:t>
            </a:r>
            <a:r>
              <a:rPr lang="zh-CN" altLang="en-US" sz="2600" b="1" dirty="0">
                <a:latin typeface="Times New Roman" pitchFamily="18" charset="0"/>
              </a:rPr>
              <a:t>  电阻式温度计(</a:t>
            </a:r>
            <a:r>
              <a:rPr lang="en-US" altLang="zh-CN" sz="2600" b="1" dirty="0">
                <a:latin typeface="Times New Roman" pitchFamily="18" charset="0"/>
              </a:rPr>
              <a:t>resistance thermometer) </a:t>
            </a:r>
            <a:endParaRPr lang="zh-CN" altLang="en-US" sz="2600" b="1" dirty="0">
              <a:latin typeface="Times New Roman" pitchFamily="18" charset="0"/>
            </a:endParaRPr>
          </a:p>
          <a:p>
            <a:pPr algn="just" defTabSz="912813" eaLnBrk="1" hangingPunct="1">
              <a:buFont typeface="Wingdings" pitchFamily="2" charset="2"/>
              <a:buNone/>
            </a:pPr>
            <a:endParaRPr lang="zh-CN" altLang="en-US" sz="2600" b="1" dirty="0">
              <a:latin typeface="Times New Roman" pitchFamily="18" charset="0"/>
            </a:endParaRPr>
          </a:p>
          <a:p>
            <a:pPr algn="just" defTabSz="912813" eaLnBrk="1" hangingPunct="1">
              <a:lnSpc>
                <a:spcPct val="150000"/>
              </a:lnSpc>
              <a:buFont typeface="Wingdings" pitchFamily="2" charset="2"/>
              <a:buNone/>
            </a:pPr>
            <a:r>
              <a:rPr lang="zh-CN" altLang="en-US" sz="2600" b="1" dirty="0">
                <a:latin typeface="Times New Roman" pitchFamily="18" charset="0"/>
              </a:rPr>
              <a:t>      </a:t>
            </a:r>
            <a:r>
              <a:rPr lang="zh-CN" altLang="en-US" sz="2400" b="1" dirty="0">
                <a:latin typeface="Times New Roman" pitchFamily="18" charset="0"/>
              </a:rPr>
              <a:t>特点：测温范围  </a:t>
            </a:r>
            <a:r>
              <a:rPr lang="en-US" altLang="zh-CN" sz="2400" b="1" dirty="0">
                <a:latin typeface="Times New Roman" pitchFamily="18" charset="0"/>
              </a:rPr>
              <a:t>-200~850℃</a:t>
            </a:r>
            <a:r>
              <a:rPr lang="zh-CN" altLang="en-US" sz="2400" b="1" dirty="0">
                <a:latin typeface="Times New Roman" pitchFamily="18" charset="0"/>
              </a:rPr>
              <a:t>， 准确度高，灵敏度高，</a:t>
            </a:r>
            <a:r>
              <a:rPr lang="zh-CN" altLang="en-US" sz="2400" b="1" dirty="0">
                <a:solidFill>
                  <a:srgbClr val="FF0000"/>
                </a:solidFill>
                <a:latin typeface="Times New Roman" pitchFamily="18" charset="0"/>
              </a:rPr>
              <a:t>无需冷端补偿</a:t>
            </a:r>
            <a:r>
              <a:rPr lang="zh-CN" altLang="en-US" sz="2400" b="1" dirty="0">
                <a:latin typeface="Times New Roman" pitchFamily="18" charset="0"/>
              </a:rPr>
              <a:t>，但结构复杂，尺寸较大，因此</a:t>
            </a:r>
            <a:r>
              <a:rPr lang="zh-CN" altLang="en-US" sz="2400" b="1" dirty="0">
                <a:solidFill>
                  <a:srgbClr val="FF0000"/>
                </a:solidFill>
                <a:latin typeface="Times New Roman" pitchFamily="18" charset="0"/>
              </a:rPr>
              <a:t>热响应时间长</a:t>
            </a:r>
            <a:r>
              <a:rPr lang="zh-CN" altLang="en-US" sz="2400" b="1" dirty="0">
                <a:latin typeface="Times New Roman" pitchFamily="18" charset="0"/>
              </a:rPr>
              <a:t>，不适宜测量体积狭小物体的温度。</a:t>
            </a:r>
          </a:p>
          <a:p>
            <a:pPr algn="just" defTabSz="912813" eaLnBrk="1" hangingPunct="1">
              <a:buFont typeface="Wingdings" pitchFamily="2" charset="2"/>
              <a:buNone/>
            </a:pPr>
            <a:r>
              <a:rPr lang="zh-CN" altLang="en-US" sz="26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 原理：利用</a:t>
            </a:r>
            <a:r>
              <a:rPr lang="zh-CN" altLang="en-US" sz="2400" b="1" dirty="0">
                <a:solidFill>
                  <a:srgbClr val="FF0000"/>
                </a:solidFill>
                <a:latin typeface="Times New Roman" pitchFamily="18" charset="0"/>
              </a:rPr>
              <a:t>导体或半导体的电阻随温度变化</a:t>
            </a:r>
            <a:r>
              <a:rPr lang="zh-CN" altLang="en-US" sz="2400" b="1" dirty="0">
                <a:latin typeface="Times New Roman" pitchFamily="18" charset="0"/>
              </a:rPr>
              <a:t>的特性。</a:t>
            </a:r>
          </a:p>
          <a:p>
            <a:pPr algn="just" defTabSz="912813" eaLnBrk="1" hangingPunct="1">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）温度系数：</a:t>
            </a:r>
          </a:p>
        </p:txBody>
      </p:sp>
      <p:graphicFrame>
        <p:nvGraphicFramePr>
          <p:cNvPr id="136195" name="Object 3"/>
          <p:cNvGraphicFramePr>
            <a:graphicFrameLocks noGrp="1" noChangeAspect="1"/>
          </p:cNvGraphicFramePr>
          <p:nvPr>
            <p:ph sz="half" idx="2"/>
          </p:nvPr>
        </p:nvGraphicFramePr>
        <p:xfrm>
          <a:off x="3131840" y="3645024"/>
          <a:ext cx="3609975" cy="1111250"/>
        </p:xfrm>
        <a:graphic>
          <a:graphicData uri="http://schemas.openxmlformats.org/presentationml/2006/ole">
            <mc:AlternateContent xmlns:mc="http://schemas.openxmlformats.org/markup-compatibility/2006">
              <mc:Choice xmlns:v="urn:schemas-microsoft-com:vml" Requires="v">
                <p:oleObj spid="_x0000_s20487" name="Equation" r:id="rId3" imgW="1447560" imgH="482400" progId="Equation.DSMT4">
                  <p:embed/>
                </p:oleObj>
              </mc:Choice>
              <mc:Fallback>
                <p:oleObj name="Equation" r:id="rId3" imgW="144756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645024"/>
                        <a:ext cx="3609975"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Effect transition="in" filter="barn(outHorizontal)">
                                      <p:cBhvr>
                                        <p:cTn id="7" dur="500"/>
                                        <p:tgtEl>
                                          <p:spTgt spid="136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6194">
                                            <p:txEl>
                                              <p:pRg st="2" end="2"/>
                                            </p:txEl>
                                          </p:spTgt>
                                        </p:tgtEl>
                                        <p:attrNameLst>
                                          <p:attrName>style.visibility</p:attrName>
                                        </p:attrNameLst>
                                      </p:cBhvr>
                                      <p:to>
                                        <p:strVal val="visible"/>
                                      </p:to>
                                    </p:set>
                                    <p:animEffect transition="in" filter="barn(outHorizontal)">
                                      <p:cBhvr>
                                        <p:cTn id="12" dur="500"/>
                                        <p:tgtEl>
                                          <p:spTgt spid="1361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36194">
                                            <p:txEl>
                                              <p:pRg st="3" end="3"/>
                                            </p:txEl>
                                          </p:spTgt>
                                        </p:tgtEl>
                                        <p:attrNameLst>
                                          <p:attrName>style.visibility</p:attrName>
                                        </p:attrNameLst>
                                      </p:cBhvr>
                                      <p:to>
                                        <p:strVal val="visible"/>
                                      </p:to>
                                    </p:set>
                                    <p:animEffect transition="in" filter="barn(outHorizontal)">
                                      <p:cBhvr>
                                        <p:cTn id="17" dur="500"/>
                                        <p:tgtEl>
                                          <p:spTgt spid="1361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36194">
                                            <p:txEl>
                                              <p:pRg st="4" end="4"/>
                                            </p:txEl>
                                          </p:spTgt>
                                        </p:tgtEl>
                                        <p:attrNameLst>
                                          <p:attrName>style.visibility</p:attrName>
                                        </p:attrNameLst>
                                      </p:cBhvr>
                                      <p:to>
                                        <p:strVal val="visible"/>
                                      </p:to>
                                    </p:set>
                                    <p:animEffect transition="in" filter="barn(outHorizontal)">
                                      <p:cBhvr>
                                        <p:cTn id="22" dur="500"/>
                                        <p:tgtEl>
                                          <p:spTgt spid="1361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6195"/>
                                        </p:tgtEl>
                                        <p:attrNameLst>
                                          <p:attrName>style.visibility</p:attrName>
                                        </p:attrNameLst>
                                      </p:cBhvr>
                                      <p:to>
                                        <p:strVal val="visible"/>
                                      </p:to>
                                    </p:set>
                                    <p:anim calcmode="lin" valueType="num">
                                      <p:cBhvr additive="base">
                                        <p:cTn id="27" dur="500" fill="hold"/>
                                        <p:tgtEl>
                                          <p:spTgt spid="136195"/>
                                        </p:tgtEl>
                                        <p:attrNameLst>
                                          <p:attrName>ppt_x</p:attrName>
                                        </p:attrNameLst>
                                      </p:cBhvr>
                                      <p:tavLst>
                                        <p:tav tm="0">
                                          <p:val>
                                            <p:strVal val="0-#ppt_w/2"/>
                                          </p:val>
                                        </p:tav>
                                        <p:tav tm="100000">
                                          <p:val>
                                            <p:strVal val="#ppt_x"/>
                                          </p:val>
                                        </p:tav>
                                      </p:tavLst>
                                    </p:anim>
                                    <p:anim calcmode="lin" valueType="num">
                                      <p:cBhvr additive="base">
                                        <p:cTn id="28" dur="500" fill="hold"/>
                                        <p:tgtEl>
                                          <p:spTgt spid="136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a:spLocks noGrp="1" noChangeArrowheads="1"/>
          </p:cNvSpPr>
          <p:nvPr>
            <p:ph type="body" sz="half" idx="1"/>
          </p:nvPr>
        </p:nvSpPr>
        <p:spPr>
          <a:xfrm>
            <a:off x="285720" y="285728"/>
            <a:ext cx="8174712" cy="1079500"/>
          </a:xfrm>
        </p:spPr>
        <p:txBody>
          <a:bodyPr/>
          <a:lstStyle/>
          <a:p>
            <a:pPr defTabSz="912813" eaLnBrk="1" hangingPunct="1">
              <a:spcBef>
                <a:spcPct val="50000"/>
              </a:spcBef>
              <a:buClrTx/>
              <a:buFontTx/>
              <a:buNone/>
            </a:pPr>
            <a:r>
              <a:rPr lang="zh-CN" altLang="en-US" sz="2400" b="1" dirty="0"/>
              <a:t>     </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zh-CN" altLang="en-US" sz="2400" b="1" dirty="0"/>
              <a:t>  如果导体电阻与温度是非线性关系，则温度系数通过对上式求导取得：</a:t>
            </a:r>
          </a:p>
        </p:txBody>
      </p:sp>
      <p:graphicFrame>
        <p:nvGraphicFramePr>
          <p:cNvPr id="137219" name="Object 3"/>
          <p:cNvGraphicFramePr>
            <a:graphicFrameLocks noGrp="1" noChangeAspect="1"/>
          </p:cNvGraphicFramePr>
          <p:nvPr>
            <p:ph sz="quarter" idx="2"/>
          </p:nvPr>
        </p:nvGraphicFramePr>
        <p:xfrm>
          <a:off x="2555776" y="1412777"/>
          <a:ext cx="3006666" cy="864096"/>
        </p:xfrm>
        <a:graphic>
          <a:graphicData uri="http://schemas.openxmlformats.org/presentationml/2006/ole">
            <mc:AlternateContent xmlns:mc="http://schemas.openxmlformats.org/markup-compatibility/2006">
              <mc:Choice xmlns:v="urn:schemas-microsoft-com:vml" Requires="v">
                <p:oleObj spid="_x0000_s21514" name="Equation" r:id="rId3" imgW="1485720" imgH="457200" progId="Equation.DSMT4">
                  <p:embed/>
                </p:oleObj>
              </mc:Choice>
              <mc:Fallback>
                <p:oleObj name="Equation" r:id="rId3" imgW="148572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412777"/>
                        <a:ext cx="3006666"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221" name="Object 5"/>
          <p:cNvGraphicFramePr>
            <a:graphicFrameLocks noGrp="1" noChangeAspect="1"/>
          </p:cNvGraphicFramePr>
          <p:nvPr>
            <p:ph sz="quarter" idx="3"/>
          </p:nvPr>
        </p:nvGraphicFramePr>
        <p:xfrm>
          <a:off x="3203848" y="2780928"/>
          <a:ext cx="1643063" cy="1017587"/>
        </p:xfrm>
        <a:graphic>
          <a:graphicData uri="http://schemas.openxmlformats.org/presentationml/2006/ole">
            <mc:AlternateContent xmlns:mc="http://schemas.openxmlformats.org/markup-compatibility/2006">
              <mc:Choice xmlns:v="urn:schemas-microsoft-com:vml" Requires="v">
                <p:oleObj spid="_x0000_s21515" name="Equation" r:id="rId5" imgW="596880" imgH="431640" progId="Equation.DSMT4">
                  <p:embed/>
                </p:oleObj>
              </mc:Choice>
              <mc:Fallback>
                <p:oleObj name="Equation" r:id="rId5" imgW="59688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2780928"/>
                        <a:ext cx="1643063" cy="101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Text Box 4"/>
          <p:cNvSpPr txBox="1">
            <a:spLocks noChangeArrowheads="1"/>
          </p:cNvSpPr>
          <p:nvPr/>
        </p:nvSpPr>
        <p:spPr bwMode="auto">
          <a:xfrm>
            <a:off x="611560" y="2348880"/>
            <a:ext cx="7775575" cy="1255713"/>
          </a:xfrm>
          <a:prstGeom prst="rect">
            <a:avLst/>
          </a:prstGeom>
          <a:noFill/>
          <a:ln w="9525">
            <a:noFill/>
            <a:miter lim="800000"/>
            <a:headEnd/>
            <a:tailEnd/>
          </a:ln>
        </p:spPr>
        <p:txBody>
          <a:bodyPr>
            <a:spAutoFit/>
          </a:bodyPr>
          <a:lstStyle/>
          <a:p>
            <a:pPr defTabSz="912813">
              <a:lnSpc>
                <a:spcPct val="105000"/>
              </a:lnSpc>
            </a:pPr>
            <a:r>
              <a:rPr lang="en-US" altLang="zh-CN" sz="2400" b="1" dirty="0">
                <a:latin typeface="Times New Roman" pitchFamily="18" charset="0"/>
              </a:rPr>
              <a:t>  3</a:t>
            </a:r>
            <a:r>
              <a:rPr lang="zh-CN" altLang="en-US" sz="2400" b="1" dirty="0">
                <a:latin typeface="Times New Roman" pitchFamily="18" charset="0"/>
                <a:cs typeface="Times New Roman" pitchFamily="18" charset="0"/>
              </a:rPr>
              <a:t>）</a:t>
            </a:r>
            <a:r>
              <a:rPr lang="el-GR" altLang="zh-CN" sz="2400" b="1" i="1" dirty="0">
                <a:latin typeface="Times New Roman" pitchFamily="18" charset="0"/>
                <a:cs typeface="Times New Roman" pitchFamily="18" charset="0"/>
              </a:rPr>
              <a:t>α</a:t>
            </a:r>
            <a:r>
              <a:rPr lang="zh-CN" altLang="en-US" sz="2400" b="1" dirty="0">
                <a:latin typeface="Times New Roman" pitchFamily="18" charset="0"/>
                <a:cs typeface="Times New Roman" pitchFamily="18" charset="0"/>
              </a:rPr>
              <a:t>与</a:t>
            </a:r>
            <a:r>
              <a:rPr lang="zh-CN" altLang="en-US" sz="2400" b="1" dirty="0">
                <a:latin typeface="Times New Roman" pitchFamily="18" charset="0"/>
              </a:rPr>
              <a:t>金属纯度有关, 表征热电阻材料纯度的参数：</a:t>
            </a:r>
          </a:p>
          <a:p>
            <a:pPr defTabSz="912813">
              <a:lnSpc>
                <a:spcPct val="105000"/>
              </a:lnSpc>
            </a:pPr>
            <a:r>
              <a:rPr lang="zh-CN" altLang="en-US" sz="2400" b="1" dirty="0">
                <a:latin typeface="Times New Roman" pitchFamily="18" charset="0"/>
              </a:rPr>
              <a:t>电阻比 </a:t>
            </a:r>
            <a:endParaRPr lang="en-US" altLang="zh-CN" sz="2400" b="1" dirty="0">
              <a:latin typeface="Times New Roman" pitchFamily="18" charset="0"/>
            </a:endParaRPr>
          </a:p>
          <a:p>
            <a:pPr defTabSz="912813">
              <a:lnSpc>
                <a:spcPct val="105000"/>
              </a:lnSpc>
            </a:pPr>
            <a:endParaRPr lang="zh-CN" altLang="en-US" sz="2400" dirty="0">
              <a:latin typeface="Times New Roman" pitchFamily="18" charset="0"/>
            </a:endParaRPr>
          </a:p>
        </p:txBody>
      </p:sp>
      <p:sp>
        <p:nvSpPr>
          <p:cNvPr id="21510" name="TextBox 7"/>
          <p:cNvSpPr txBox="1">
            <a:spLocks noChangeArrowheads="1"/>
          </p:cNvSpPr>
          <p:nvPr/>
        </p:nvSpPr>
        <p:spPr bwMode="auto">
          <a:xfrm>
            <a:off x="755576" y="4077072"/>
            <a:ext cx="6500812" cy="461962"/>
          </a:xfrm>
          <a:prstGeom prst="rect">
            <a:avLst/>
          </a:prstGeom>
          <a:noFill/>
          <a:ln w="9525">
            <a:noFill/>
            <a:miter lim="800000"/>
            <a:headEnd/>
            <a:tailEnd/>
          </a:ln>
        </p:spPr>
        <p:txBody>
          <a:bodyPr>
            <a:spAutoFit/>
          </a:bodyPr>
          <a:lstStyle/>
          <a:p>
            <a:pPr defTabSz="912813"/>
            <a:r>
              <a:rPr lang="en-US" altLang="zh-CN" sz="2400" b="1">
                <a:latin typeface="Times New Roman" pitchFamily="18" charset="0"/>
                <a:cs typeface="Times New Roman" pitchFamily="18" charset="0"/>
              </a:rPr>
              <a:t>4</a:t>
            </a:r>
            <a:r>
              <a:rPr lang="zh-CN" altLang="en-US" sz="2400" b="1">
                <a:latin typeface="Times New Roman" pitchFamily="18" charset="0"/>
                <a:cs typeface="Times New Roman" pitchFamily="18" charset="0"/>
              </a:rPr>
              <a:t>）分类：</a:t>
            </a:r>
            <a:r>
              <a:rPr lang="zh-CN" altLang="en-US" sz="2400" b="1"/>
              <a:t>按用途；结构；感温元件</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idx="1"/>
          </p:nvPr>
        </p:nvSpPr>
        <p:spPr>
          <a:xfrm>
            <a:off x="683568" y="332656"/>
            <a:ext cx="8135534" cy="5691188"/>
          </a:xfrm>
        </p:spPr>
        <p:txBody>
          <a:bodyPr>
            <a:noAutofit/>
          </a:bodyPr>
          <a:lstStyle/>
          <a:p>
            <a:pPr marL="457200" indent="-457200" eaLnBrk="1" hangingPunct="1">
              <a:lnSpc>
                <a:spcPct val="105000"/>
              </a:lnSpc>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、金属热电阻温度计</a:t>
            </a:r>
          </a:p>
          <a:p>
            <a:pPr marL="457200" indent="-457200" eaLnBrk="1" hangingPunct="1">
              <a:lnSpc>
                <a:spcPct val="105000"/>
              </a:lnSpc>
              <a:buFont typeface="Wingdings" pitchFamily="2" charset="2"/>
              <a:buNone/>
              <a:defRPr/>
            </a:pPr>
            <a:r>
              <a:rPr lang="en-US" altLang="zh-CN" sz="2400" b="1" dirty="0">
                <a:latin typeface="Times New Roman" pitchFamily="18" charset="0"/>
              </a:rPr>
              <a:t> </a:t>
            </a:r>
          </a:p>
          <a:p>
            <a:pPr marL="457200" indent="-457200" eaLnBrk="1" hangingPunct="1">
              <a:lnSpc>
                <a:spcPct val="105000"/>
              </a:lnSpc>
              <a:buFont typeface="Wingdings" pitchFamily="2" charset="2"/>
              <a:buNone/>
              <a:defRPr/>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）常用热电阻</a:t>
            </a:r>
            <a:endParaRPr lang="en-US" altLang="zh-CN" sz="2400" b="1" dirty="0">
              <a:latin typeface="Times New Roman" pitchFamily="18" charset="0"/>
            </a:endParaRPr>
          </a:p>
          <a:p>
            <a:pPr marL="457200" indent="-457200" eaLnBrk="1" hangingPunct="1">
              <a:lnSpc>
                <a:spcPct val="105000"/>
              </a:lnSpc>
              <a:buFont typeface="Wingdings" pitchFamily="2" charset="2"/>
              <a:buNone/>
              <a:defRPr/>
            </a:pPr>
            <a:r>
              <a:rPr lang="zh-CN" altLang="en-US" sz="2400" b="1" dirty="0">
                <a:latin typeface="Times New Roman" pitchFamily="18" charset="0"/>
              </a:rPr>
              <a:t>标准热电阻</a:t>
            </a:r>
          </a:p>
          <a:p>
            <a:pPr marL="457200" indent="-457200" eaLnBrk="1" hangingPunct="1">
              <a:lnSpc>
                <a:spcPct val="105000"/>
              </a:lnSpc>
              <a:buFont typeface="Wingdings" pitchFamily="2" charset="2"/>
              <a:buChar char="Ø"/>
              <a:defRPr/>
            </a:pPr>
            <a:r>
              <a:rPr lang="zh-CN" altLang="en-US" sz="2400" b="1" dirty="0">
                <a:latin typeface="Times New Roman" pitchFamily="18" charset="0"/>
              </a:rPr>
              <a:t>铂电阻温度计(</a:t>
            </a:r>
            <a:r>
              <a:rPr lang="en-US" altLang="zh-CN" sz="2400" b="1" dirty="0">
                <a:latin typeface="Times New Roman" pitchFamily="18" charset="0"/>
              </a:rPr>
              <a:t>platinum resistance </a:t>
            </a:r>
            <a:r>
              <a:rPr lang="en-US" altLang="en-US" sz="2400" b="1" dirty="0">
                <a:latin typeface="Times New Roman" pitchFamily="18" charset="0"/>
              </a:rPr>
              <a:t>thermometer</a:t>
            </a:r>
            <a:r>
              <a:rPr lang="en-US" altLang="zh-CN" sz="2400" b="1" dirty="0">
                <a:latin typeface="Times New Roman" pitchFamily="18" charset="0"/>
              </a:rPr>
              <a:t>) </a:t>
            </a:r>
            <a:r>
              <a:rPr lang="zh-CN" altLang="en-US" sz="2400" b="1" dirty="0">
                <a:latin typeface="Times New Roman" pitchFamily="18" charset="0"/>
              </a:rPr>
              <a:t>：</a:t>
            </a:r>
          </a:p>
          <a:p>
            <a:pPr marL="457200" indent="-457200" eaLnBrk="1" hangingPunct="1">
              <a:lnSpc>
                <a:spcPct val="105000"/>
              </a:lnSpc>
              <a:buFont typeface="Wingdings" pitchFamily="2" charset="2"/>
              <a:buNone/>
              <a:defRPr/>
            </a:pPr>
            <a:r>
              <a:rPr lang="en-US" altLang="zh-CN" sz="2400" b="1" dirty="0">
                <a:latin typeface="Times New Roman" pitchFamily="18" charset="0"/>
              </a:rPr>
              <a:t>       -200~850℃ </a:t>
            </a:r>
            <a:r>
              <a:rPr lang="zh-CN" altLang="en-US" sz="2400" b="1" dirty="0">
                <a:latin typeface="Times New Roman" pitchFamily="18" charset="0"/>
              </a:rPr>
              <a:t>公称电阻：</a:t>
            </a:r>
            <a:r>
              <a:rPr lang="en-US" altLang="zh-CN" sz="2400" b="1" dirty="0">
                <a:latin typeface="Times New Roman" pitchFamily="18" charset="0"/>
              </a:rPr>
              <a:t>Pt100,  Pt10</a:t>
            </a:r>
          </a:p>
          <a:p>
            <a:pPr marL="457200" indent="-457200" eaLnBrk="1" hangingPunct="1">
              <a:lnSpc>
                <a:spcPct val="105000"/>
              </a:lnSpc>
              <a:buFont typeface="Wingdings" pitchFamily="2" charset="2"/>
              <a:buChar char="Ø"/>
              <a:defRPr/>
            </a:pPr>
            <a:r>
              <a:rPr lang="zh-CN" altLang="en-US" sz="2400" b="1" dirty="0">
                <a:latin typeface="Times New Roman" pitchFamily="18" charset="0"/>
              </a:rPr>
              <a:t>铜热电阻(</a:t>
            </a:r>
            <a:r>
              <a:rPr lang="en-US" altLang="zh-CN" sz="2400" b="1" dirty="0">
                <a:latin typeface="Times New Roman" pitchFamily="18" charset="0"/>
              </a:rPr>
              <a:t>copper resistance thermometer) )</a:t>
            </a:r>
            <a:r>
              <a:rPr lang="zh-CN" altLang="en-US" sz="2400" b="1" dirty="0">
                <a:latin typeface="Times New Roman" pitchFamily="18" charset="0"/>
              </a:rPr>
              <a:t>：</a:t>
            </a:r>
          </a:p>
          <a:p>
            <a:pPr marL="457200" indent="-457200" eaLnBrk="1" hangingPunct="1">
              <a:lnSpc>
                <a:spcPct val="105000"/>
              </a:lnSpc>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-50~150℃ ，</a:t>
            </a:r>
            <a:r>
              <a:rPr lang="zh-CN" altLang="en-US" sz="2400" b="1" dirty="0">
                <a:latin typeface="Times New Roman" pitchFamily="18" charset="0"/>
              </a:rPr>
              <a:t>电阻温度系数较大价格便宜，互换性好。 公称电阻：</a:t>
            </a:r>
            <a:r>
              <a:rPr lang="en-US" altLang="zh-CN" sz="2400" b="1" dirty="0">
                <a:latin typeface="Times New Roman" pitchFamily="18" charset="0"/>
              </a:rPr>
              <a:t>Cu50, Cu100</a:t>
            </a:r>
          </a:p>
          <a:p>
            <a:pPr marL="469900" indent="-469900" eaLnBrk="1" hangingPunct="1">
              <a:buFont typeface="Wingdings" pitchFamily="2" charset="2"/>
              <a:buChar char="Ø"/>
              <a:defRPr/>
            </a:pPr>
            <a:r>
              <a:rPr lang="zh-CN" altLang="en-US" sz="2400" b="1" dirty="0">
                <a:latin typeface="Times New Roman" pitchFamily="18" charset="0"/>
              </a:rPr>
              <a:t>镍热电阻温度计(</a:t>
            </a:r>
            <a:r>
              <a:rPr lang="en-US" altLang="zh-CN" sz="2400" b="1" dirty="0">
                <a:latin typeface="Times New Roman" pitchFamily="18" charset="0"/>
              </a:rPr>
              <a:t>nickel resistance thermometer)</a:t>
            </a:r>
            <a:r>
              <a:rPr lang="zh-CN" altLang="en-US" sz="2400" b="1" dirty="0">
                <a:latin typeface="Times New Roman" pitchFamily="18" charset="0"/>
              </a:rPr>
              <a:t>：</a:t>
            </a:r>
          </a:p>
          <a:p>
            <a:pPr marL="469900" indent="-469900" eaLnBrk="1" hangingPunct="1">
              <a:buFont typeface="Wingdings" pitchFamily="2" charset="2"/>
              <a:buNone/>
              <a:defRPr/>
            </a:pPr>
            <a:r>
              <a:rPr lang="en-US" altLang="zh-CN" sz="2400" b="1" dirty="0">
                <a:latin typeface="Times New Roman" pitchFamily="18" charset="0"/>
              </a:rPr>
              <a:t>    -60~180℃, </a:t>
            </a:r>
            <a:r>
              <a:rPr lang="zh-CN" altLang="en-US" sz="2400" b="1" dirty="0">
                <a:latin typeface="Times New Roman" pitchFamily="18" charset="0"/>
              </a:rPr>
              <a:t>非线性严重，互换性差。 </a:t>
            </a:r>
          </a:p>
          <a:p>
            <a:pPr marL="469900" indent="-469900" eaLnBrk="1" hangingPunct="1">
              <a:buFont typeface="Wingdings" pitchFamily="2" charset="2"/>
              <a:buNone/>
              <a:defRPr/>
            </a:pPr>
            <a:r>
              <a:rPr lang="zh-CN" altLang="en-US" sz="2400" b="1" dirty="0">
                <a:latin typeface="Times New Roman" pitchFamily="18" charset="0"/>
              </a:rPr>
              <a:t>    公称电阻：</a:t>
            </a:r>
            <a:r>
              <a:rPr lang="en-US" altLang="zh-CN" sz="2400" b="1" dirty="0">
                <a:latin typeface="Times New Roman" pitchFamily="18" charset="0"/>
              </a:rPr>
              <a:t>Ni100,  Ni300, Ni500</a:t>
            </a:r>
            <a:endParaRPr lang="zh-CN" altLang="en-US" sz="2400" b="1" dirty="0">
              <a:latin typeface="Times New Roman" pitchFamily="18" charset="0"/>
            </a:endParaRPr>
          </a:p>
          <a:p>
            <a:pPr marL="457200" indent="-457200" eaLnBrk="1" hangingPunct="1">
              <a:lnSpc>
                <a:spcPct val="105000"/>
              </a:lnSpc>
              <a:buFont typeface="Wingdings" pitchFamily="2" charset="2"/>
              <a:buNone/>
              <a:defRPr/>
            </a:pPr>
            <a:endParaRPr lang="en-US" altLang="zh-CN" sz="2400" b="1" dirty="0">
              <a:latin typeface="Times New Roman" pitchFamily="18" charset="0"/>
            </a:endParaRPr>
          </a:p>
          <a:p>
            <a:pPr marL="457200" indent="-457200" eaLnBrk="1" hangingPunct="1">
              <a:lnSpc>
                <a:spcPct val="105000"/>
              </a:lnSpc>
              <a:buFont typeface="Wingdings" pitchFamily="2" charset="2"/>
              <a:buNone/>
              <a:defRPr/>
            </a:pPr>
            <a:r>
              <a:rPr lang="zh-CN" altLang="en-US" sz="2400" b="1" dirty="0">
                <a:latin typeface="Times New Roman" pitchFamily="18" charset="0"/>
              </a:rPr>
              <a:t>   </a:t>
            </a:r>
            <a:endParaRPr lang="en-US" altLang="zh-CN" sz="2400" b="1" dirty="0">
              <a:latin typeface="Times New Roman"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idx="1"/>
          </p:nvPr>
        </p:nvSpPr>
        <p:spPr>
          <a:xfrm>
            <a:off x="827584" y="476672"/>
            <a:ext cx="7747224" cy="4968875"/>
          </a:xfrm>
        </p:spPr>
        <p:txBody>
          <a:bodyPr/>
          <a:lstStyle/>
          <a:p>
            <a:pPr defTabSz="912813" eaLnBrk="1" hangingPunct="1">
              <a:buFont typeface="Wingdings" pitchFamily="2" charset="2"/>
              <a:buNone/>
            </a:pPr>
            <a:r>
              <a:rPr lang="zh-CN" altLang="en-US" sz="2600" b="1" dirty="0">
                <a:latin typeface="Times New Roman" pitchFamily="18" charset="0"/>
                <a:cs typeface="Times New Roman" pitchFamily="18" charset="0"/>
              </a:rPr>
              <a:t> 低温热电阻</a:t>
            </a:r>
            <a:endParaRPr lang="en-US" altLang="zh-CN" sz="2600" b="1" dirty="0">
              <a:latin typeface="Times New Roman" pitchFamily="18" charset="0"/>
              <a:cs typeface="Times New Roman" pitchFamily="18" charset="0"/>
            </a:endParaRPr>
          </a:p>
          <a:p>
            <a:pPr defTabSz="912813" eaLnBrk="1" hangingPunct="1">
              <a:buFont typeface="Wingdings" pitchFamily="2" charset="2"/>
              <a:buNone/>
            </a:pPr>
            <a:endParaRPr lang="en-US" altLang="zh-CN" sz="2600" b="1" dirty="0">
              <a:latin typeface="Times New Roman" pitchFamily="18" charset="0"/>
              <a:cs typeface="Times New Roman" pitchFamily="18" charset="0"/>
            </a:endParaRPr>
          </a:p>
          <a:p>
            <a:pPr defTabSz="912813" eaLnBrk="1" hangingPunct="1">
              <a:buFont typeface="Wingdings" pitchFamily="2" charset="2"/>
              <a:buChar char="Ø"/>
            </a:pPr>
            <a:r>
              <a:rPr lang="zh-CN" altLang="en-US" sz="2600" b="1" dirty="0">
                <a:latin typeface="Times New Roman" pitchFamily="18" charset="0"/>
                <a:cs typeface="Times New Roman" pitchFamily="18" charset="0"/>
              </a:rPr>
              <a:t>铟热电阻温度计：测低温 4.2</a:t>
            </a:r>
            <a:r>
              <a:rPr lang="en-US" altLang="zh-CN" sz="2600" b="1" dirty="0">
                <a:latin typeface="Times New Roman" pitchFamily="18" charset="0"/>
                <a:cs typeface="Times New Roman" pitchFamily="18" charset="0"/>
              </a:rPr>
              <a:t>K~</a:t>
            </a:r>
            <a:r>
              <a:rPr lang="zh-CN" altLang="en-US" sz="2600" b="1" dirty="0">
                <a:latin typeface="Times New Roman" pitchFamily="18" charset="0"/>
                <a:cs typeface="Times New Roman" pitchFamily="18" charset="0"/>
              </a:rPr>
              <a:t>室温，精度高</a:t>
            </a:r>
          </a:p>
          <a:p>
            <a:pPr defTabSz="912813" eaLnBrk="1" hangingPunct="1">
              <a:buFont typeface="Wingdings" pitchFamily="2" charset="2"/>
              <a:buChar char="Ø"/>
            </a:pPr>
            <a:r>
              <a:rPr lang="zh-CN" altLang="en-US" sz="2600" b="1" dirty="0">
                <a:latin typeface="Times New Roman" pitchFamily="18" charset="0"/>
                <a:cs typeface="Times New Roman" pitchFamily="18" charset="0"/>
              </a:rPr>
              <a:t>锰热电阻温度计：2~63</a:t>
            </a:r>
            <a:r>
              <a:rPr lang="en-US" altLang="zh-CN" sz="2600" b="1" dirty="0">
                <a:latin typeface="Times New Roman" pitchFamily="18" charset="0"/>
                <a:cs typeface="Times New Roman" pitchFamily="18" charset="0"/>
              </a:rPr>
              <a:t>K，</a:t>
            </a:r>
            <a:r>
              <a:rPr lang="zh-CN" altLang="en-US" sz="2600" b="1" dirty="0">
                <a:latin typeface="Times New Roman" pitchFamily="18" charset="0"/>
                <a:cs typeface="Times New Roman" pitchFamily="18" charset="0"/>
              </a:rPr>
              <a:t>灵敏度较高</a:t>
            </a:r>
            <a:endParaRPr lang="en-US" altLang="zh-CN" sz="2600" b="1" dirty="0">
              <a:latin typeface="Times New Roman" pitchFamily="18" charset="0"/>
              <a:cs typeface="Times New Roman" pitchFamily="18" charset="0"/>
            </a:endParaRPr>
          </a:p>
          <a:p>
            <a:pPr defTabSz="912813" eaLnBrk="1" hangingPunct="1">
              <a:buFont typeface="Wingdings" pitchFamily="2" charset="2"/>
              <a:buChar char="Ø"/>
            </a:pPr>
            <a:r>
              <a:rPr lang="zh-CN" altLang="en-US" sz="2600" b="1" dirty="0">
                <a:latin typeface="Times New Roman" pitchFamily="18" charset="0"/>
                <a:cs typeface="Times New Roman" pitchFamily="18" charset="0"/>
              </a:rPr>
              <a:t>铑铁热电阻温度计：</a:t>
            </a:r>
            <a:r>
              <a:rPr lang="en-US" altLang="zh-CN" sz="2600" b="1" i="1" dirty="0" err="1">
                <a:latin typeface="Times New Roman" pitchFamily="18" charset="0"/>
                <a:cs typeface="Times New Roman" pitchFamily="18" charset="0"/>
              </a:rPr>
              <a:t>Rh</a:t>
            </a:r>
            <a:r>
              <a:rPr lang="en-US" altLang="zh-CN" sz="2600" b="1" dirty="0" err="1">
                <a:latin typeface="Times New Roman" pitchFamily="18" charset="0"/>
                <a:cs typeface="Times New Roman" pitchFamily="18" charset="0"/>
              </a:rPr>
              <a:t>+</a:t>
            </a:r>
            <a:r>
              <a:rPr lang="en-US" altLang="zh-CN" sz="2600" b="1" i="1" dirty="0" err="1">
                <a:latin typeface="Times New Roman" pitchFamily="18" charset="0"/>
                <a:cs typeface="Times New Roman" pitchFamily="18" charset="0"/>
              </a:rPr>
              <a:t>Fe</a:t>
            </a:r>
            <a:r>
              <a:rPr lang="en-US" altLang="zh-CN" sz="2600" b="1" dirty="0">
                <a:latin typeface="Times New Roman" pitchFamily="18" charset="0"/>
                <a:cs typeface="Times New Roman" pitchFamily="18" charset="0"/>
              </a:rPr>
              <a:t>(0</a:t>
            </a:r>
            <a:r>
              <a:rPr lang="zh-CN" altLang="en-US" sz="2600" b="1" dirty="0">
                <a:latin typeface="Times New Roman" pitchFamily="18" charset="0"/>
                <a:cs typeface="Times New Roman" pitchFamily="18" charset="0"/>
              </a:rPr>
              <a:t>.07</a:t>
            </a:r>
            <a:r>
              <a:rPr lang="en-US" altLang="zh-CN" sz="2600" b="1" i="1" dirty="0">
                <a:latin typeface="Times New Roman" pitchFamily="18" charset="0"/>
                <a:cs typeface="Times New Roman" pitchFamily="18" charset="0"/>
              </a:rPr>
              <a:t>mol</a:t>
            </a:r>
            <a:r>
              <a:rPr lang="en-US" altLang="zh-CN" sz="2600" b="1" dirty="0">
                <a:latin typeface="Times New Roman" pitchFamily="18" charset="0"/>
                <a:cs typeface="Times New Roman" pitchFamily="18" charset="0"/>
              </a:rPr>
              <a:t>%)</a:t>
            </a:r>
            <a:r>
              <a:rPr lang="zh-CN" altLang="en-US" sz="2600" b="1" dirty="0">
                <a:latin typeface="Times New Roman" pitchFamily="18" charset="0"/>
                <a:cs typeface="Times New Roman" pitchFamily="18" charset="0"/>
              </a:rPr>
              <a:t>具有磁矩的原子添加到贵金属中形成合金后，即使处于低温，其电阻仍然比较大，可测1</a:t>
            </a:r>
            <a:r>
              <a:rPr lang="en-US" altLang="zh-CN" sz="2600" b="1" dirty="0">
                <a:latin typeface="Times New Roman" pitchFamily="18" charset="0"/>
                <a:cs typeface="Times New Roman" pitchFamily="18" charset="0"/>
              </a:rPr>
              <a:t>K~30K。</a:t>
            </a:r>
          </a:p>
          <a:p>
            <a:pPr defTabSz="912813" eaLnBrk="1" hangingPunct="1">
              <a:buFont typeface="Wingdings" pitchFamily="2" charset="2"/>
              <a:buChar char="Ø"/>
            </a:pPr>
            <a:r>
              <a:rPr lang="en-US" altLang="zh-CN" sz="2600" b="1" dirty="0">
                <a:latin typeface="Times New Roman" pitchFamily="18" charset="0"/>
                <a:cs typeface="Times New Roman" pitchFamily="18" charset="0"/>
              </a:rPr>
              <a:t> </a:t>
            </a:r>
            <a:r>
              <a:rPr lang="zh-CN" altLang="en-US" sz="2600" b="1" dirty="0">
                <a:latin typeface="Times New Roman" pitchFamily="18" charset="0"/>
                <a:cs typeface="Times New Roman" pitchFamily="18" charset="0"/>
              </a:rPr>
              <a:t>铂钴热电阻：含钴0.5</a:t>
            </a:r>
            <a:r>
              <a:rPr lang="en-US" altLang="zh-CN" sz="2600" b="1" i="1" dirty="0">
                <a:latin typeface="Times New Roman" pitchFamily="18" charset="0"/>
                <a:cs typeface="Times New Roman" pitchFamily="18" charset="0"/>
              </a:rPr>
              <a:t>mol</a:t>
            </a:r>
            <a:r>
              <a:rPr lang="en-US" altLang="zh-CN" sz="2600" b="1" dirty="0">
                <a:latin typeface="Times New Roman" pitchFamily="18" charset="0"/>
                <a:cs typeface="Times New Roman" pitchFamily="18" charset="0"/>
              </a:rPr>
              <a:t>%,</a:t>
            </a:r>
            <a:r>
              <a:rPr lang="zh-CN" altLang="en-US" sz="2600" b="1" dirty="0">
                <a:latin typeface="Times New Roman" pitchFamily="18" charset="0"/>
                <a:cs typeface="Times New Roman" pitchFamily="18" charset="0"/>
              </a:rPr>
              <a:t>灵敏度较大，20</a:t>
            </a:r>
            <a:r>
              <a:rPr lang="en-US" altLang="zh-CN" sz="2600" b="1" dirty="0">
                <a:latin typeface="Times New Roman" pitchFamily="18" charset="0"/>
                <a:cs typeface="Times New Roman" pitchFamily="18" charset="0"/>
              </a:rPr>
              <a:t>K</a:t>
            </a:r>
            <a:r>
              <a:rPr lang="zh-CN" altLang="en-US" sz="2600" b="1" dirty="0">
                <a:latin typeface="Times New Roman" pitchFamily="18" charset="0"/>
                <a:cs typeface="Times New Roman" pitchFamily="18" charset="0"/>
              </a:rPr>
              <a:t>附近0.13</a:t>
            </a:r>
            <a:r>
              <a:rPr lang="en-US" altLang="zh-CN" sz="2600" b="1" dirty="0">
                <a:latin typeface="Times New Roman" pitchFamily="18" charset="0"/>
                <a:cs typeface="Times New Roman" pitchFamily="18" charset="0"/>
              </a:rPr>
              <a:t>Ω/K, 4K</a:t>
            </a:r>
            <a:r>
              <a:rPr lang="zh-CN" altLang="en-US" sz="2600" b="1" dirty="0">
                <a:latin typeface="Times New Roman" pitchFamily="18" charset="0"/>
                <a:cs typeface="Times New Roman" pitchFamily="18" charset="0"/>
              </a:rPr>
              <a:t>附近0.15 </a:t>
            </a:r>
            <a:r>
              <a:rPr lang="en-US" altLang="zh-CN" sz="2600" b="1" dirty="0">
                <a:latin typeface="Times New Roman" pitchFamily="18" charset="0"/>
                <a:cs typeface="Times New Roman" pitchFamily="18" charset="0"/>
              </a:rPr>
              <a:t>Ω/K。</a:t>
            </a:r>
          </a:p>
          <a:p>
            <a:pPr defTabSz="912813" eaLnBrk="1" hangingPunct="1">
              <a:lnSpc>
                <a:spcPct val="105000"/>
              </a:lnSpc>
              <a:spcBef>
                <a:spcPct val="10000"/>
              </a:spcBef>
              <a:buFont typeface="Wingdings" pitchFamily="2" charset="2"/>
              <a:buNone/>
            </a:pPr>
            <a:endParaRPr lang="en-US" altLang="zh-CN" sz="2600" b="1" dirty="0">
              <a:latin typeface="Times New Roman" pitchFamily="18" charset="0"/>
              <a:cs typeface="Times New Roman" pitchFamily="18" charset="0"/>
            </a:endParaRPr>
          </a:p>
          <a:p>
            <a:pPr defTabSz="912813" eaLnBrk="1" hangingPunct="1">
              <a:buFont typeface="Wingdings" pitchFamily="2" charset="2"/>
              <a:buNone/>
            </a:pPr>
            <a:endParaRPr lang="zh-CN" altLang="en-US" sz="2600" b="1" dirty="0">
              <a:latin typeface="Times New Roman" pitchFamily="18" charset="0"/>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idx="1"/>
          </p:nvPr>
        </p:nvSpPr>
        <p:spPr>
          <a:xfrm>
            <a:off x="539552" y="620688"/>
            <a:ext cx="5112568" cy="1428750"/>
          </a:xfrm>
        </p:spPr>
        <p:txBody>
          <a:bodyPr>
            <a:normAutofit fontScale="70000" lnSpcReduction="20000"/>
          </a:bodyPr>
          <a:lstStyle/>
          <a:p>
            <a:pPr defTabSz="912813" eaLnBrk="1" hangingPunct="1">
              <a:spcBef>
                <a:spcPct val="0"/>
              </a:spcBef>
              <a:buFont typeface="Wingdings" pitchFamily="2" charset="2"/>
              <a:buNone/>
            </a:pPr>
            <a:r>
              <a:rPr lang="zh-CN" altLang="en-US" sz="3400" b="1" dirty="0">
                <a:latin typeface="Times New Roman" pitchFamily="18" charset="0"/>
              </a:rPr>
              <a:t>（</a:t>
            </a:r>
            <a:r>
              <a:rPr lang="en-US" altLang="zh-CN" sz="3400" b="1" dirty="0">
                <a:latin typeface="Times New Roman" pitchFamily="18" charset="0"/>
              </a:rPr>
              <a:t>2</a:t>
            </a:r>
            <a:r>
              <a:rPr lang="zh-CN" altLang="en-US" sz="3400" b="1" dirty="0">
                <a:latin typeface="Times New Roman" pitchFamily="18" charset="0"/>
              </a:rPr>
              <a:t>） 铂热电阻结构类型</a:t>
            </a:r>
            <a:endParaRPr lang="en-US" altLang="zh-CN" sz="3400" b="1" dirty="0">
              <a:latin typeface="Times New Roman" pitchFamily="18" charset="0"/>
            </a:endParaRPr>
          </a:p>
          <a:p>
            <a:pPr defTabSz="912813" eaLnBrk="1" hangingPunct="1">
              <a:spcBef>
                <a:spcPct val="0"/>
              </a:spcBef>
              <a:buFont typeface="Wingdings" pitchFamily="2" charset="2"/>
              <a:buNone/>
            </a:pPr>
            <a:endParaRPr lang="en-US" altLang="zh-CN" sz="3400" b="1" dirty="0">
              <a:latin typeface="Times New Roman" pitchFamily="18" charset="0"/>
            </a:endParaRPr>
          </a:p>
          <a:p>
            <a:pPr defTabSz="912813">
              <a:spcBef>
                <a:spcPct val="0"/>
              </a:spcBef>
              <a:buNone/>
            </a:pPr>
            <a:r>
              <a:rPr lang="zh-CN" altLang="en-US" sz="3400" b="1" dirty="0">
                <a:latin typeface="Times New Roman" pitchFamily="18" charset="0"/>
              </a:rPr>
              <a:t>   ①普通型</a:t>
            </a:r>
            <a:endParaRPr lang="en-US" altLang="zh-CN" sz="3400" b="1" dirty="0">
              <a:latin typeface="Times New Roman" pitchFamily="18" charset="0"/>
            </a:endParaRPr>
          </a:p>
          <a:p>
            <a:pPr defTabSz="912813" eaLnBrk="1" hangingPunct="1">
              <a:spcBef>
                <a:spcPct val="0"/>
              </a:spcBef>
              <a:buFont typeface="Wingdings" pitchFamily="2" charset="2"/>
              <a:buNone/>
            </a:pPr>
            <a:r>
              <a:rPr lang="zh-CN" altLang="en-US" sz="2600" b="1" dirty="0">
                <a:latin typeface="Times New Roman" pitchFamily="18" charset="0"/>
              </a:rPr>
              <a:t>     </a:t>
            </a:r>
          </a:p>
          <a:p>
            <a:pPr defTabSz="912813" eaLnBrk="1" hangingPunct="1">
              <a:spcBef>
                <a:spcPct val="0"/>
              </a:spcBef>
              <a:buFont typeface="Wingdings" pitchFamily="2" charset="2"/>
              <a:buNone/>
            </a:pPr>
            <a:r>
              <a:rPr lang="zh-CN" altLang="en-US" sz="2600" b="1" dirty="0">
                <a:latin typeface="Times New Roman" pitchFamily="18" charset="0"/>
              </a:rPr>
              <a:t>  </a:t>
            </a:r>
          </a:p>
        </p:txBody>
      </p:sp>
      <p:pic>
        <p:nvPicPr>
          <p:cNvPr id="140291" name="Picture 3"/>
          <p:cNvPicPr>
            <a:picLocks noChangeAspect="1" noChangeArrowheads="1"/>
          </p:cNvPicPr>
          <p:nvPr/>
        </p:nvPicPr>
        <p:blipFill>
          <a:blip r:embed="rId2" cstate="print"/>
          <a:srcRect/>
          <a:stretch>
            <a:fillRect/>
          </a:stretch>
        </p:blipFill>
        <p:spPr bwMode="auto">
          <a:xfrm>
            <a:off x="467544" y="1700808"/>
            <a:ext cx="4143375" cy="3500438"/>
          </a:xfrm>
          <a:prstGeom prst="rect">
            <a:avLst/>
          </a:prstGeom>
          <a:noFill/>
          <a:ln w="9525">
            <a:noFill/>
            <a:miter lim="800000"/>
            <a:headEnd/>
            <a:tailEnd/>
          </a:ln>
        </p:spPr>
      </p:pic>
      <p:pic>
        <p:nvPicPr>
          <p:cNvPr id="119812" name="Picture 11"/>
          <p:cNvPicPr>
            <a:picLocks noChangeAspect="1" noChangeArrowheads="1"/>
          </p:cNvPicPr>
          <p:nvPr/>
        </p:nvPicPr>
        <p:blipFill>
          <a:blip r:embed="rId3" cstate="print"/>
          <a:srcRect/>
          <a:stretch>
            <a:fillRect/>
          </a:stretch>
        </p:blipFill>
        <p:spPr bwMode="auto">
          <a:xfrm>
            <a:off x="4572000" y="476672"/>
            <a:ext cx="4322762" cy="564515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ChangeArrowheads="1"/>
          </p:cNvSpPr>
          <p:nvPr/>
        </p:nvSpPr>
        <p:spPr bwMode="auto">
          <a:xfrm>
            <a:off x="683568" y="1268760"/>
            <a:ext cx="7632848" cy="2640723"/>
          </a:xfrm>
          <a:prstGeom prst="rect">
            <a:avLst/>
          </a:prstGeom>
          <a:noFill/>
          <a:ln w="9525">
            <a:noFill/>
            <a:miter lim="800000"/>
            <a:headEnd/>
            <a:tailEnd/>
          </a:ln>
        </p:spPr>
        <p:txBody>
          <a:bodyPr wrap="square">
            <a:spAutoFit/>
          </a:bodyPr>
          <a:lstStyle/>
          <a:p>
            <a:pPr defTabSz="912813">
              <a:lnSpc>
                <a:spcPct val="115000"/>
              </a:lnSpc>
            </a:pPr>
            <a:r>
              <a:rPr lang="zh-CN" altLang="en-US" sz="2400" b="1" dirty="0">
                <a:latin typeface="Times New Roman" pitchFamily="18" charset="0"/>
              </a:rPr>
              <a:t>②铠装电阻温度计（</a:t>
            </a:r>
            <a:r>
              <a:rPr lang="en-US" altLang="zh-CN" sz="2400" b="1" dirty="0" err="1">
                <a:latin typeface="Times New Roman" pitchFamily="18" charset="0"/>
              </a:rPr>
              <a:t>Armoured</a:t>
            </a:r>
            <a:r>
              <a:rPr lang="en-US" altLang="zh-CN" sz="2400" b="1" dirty="0">
                <a:latin typeface="Times New Roman" pitchFamily="18" charset="0"/>
              </a:rPr>
              <a:t> resistance thermometer</a:t>
            </a:r>
            <a:r>
              <a:rPr lang="zh-CN" altLang="en-US" sz="2400" b="1" dirty="0">
                <a:latin typeface="Times New Roman" pitchFamily="18" charset="0"/>
              </a:rPr>
              <a:t>）</a:t>
            </a:r>
            <a:endParaRPr lang="en-US" altLang="zh-CN" sz="2400" b="1" dirty="0">
              <a:latin typeface="Times New Roman" pitchFamily="18" charset="0"/>
            </a:endParaRPr>
          </a:p>
          <a:p>
            <a:pPr defTabSz="912813">
              <a:lnSpc>
                <a:spcPct val="115000"/>
              </a:lnSpc>
            </a:pPr>
            <a:endParaRPr lang="zh-CN" altLang="en-US" sz="2400" b="1" dirty="0">
              <a:latin typeface="Times New Roman" pitchFamily="18" charset="0"/>
            </a:endParaRPr>
          </a:p>
          <a:p>
            <a:pPr defTabSz="912813">
              <a:lnSpc>
                <a:spcPct val="115000"/>
              </a:lnSpc>
              <a:buClr>
                <a:srgbClr val="FF0000"/>
              </a:buClr>
              <a:buFont typeface="Wingdings" pitchFamily="2" charset="2"/>
              <a:buChar char="v"/>
            </a:pPr>
            <a:r>
              <a:rPr lang="zh-CN" altLang="en-US" sz="2400" b="1" dirty="0">
                <a:latin typeface="Times New Roman" pitchFamily="18" charset="0"/>
              </a:rPr>
              <a:t> 将陶瓷骨架或玻璃骨架的感温元件，装入细不锈钢管内，其周围用氧化镁牢固填充充分干燥后，将其端头密封再经模具拉制成坚实整体。</a:t>
            </a:r>
          </a:p>
          <a:p>
            <a:pPr defTabSz="912813">
              <a:lnSpc>
                <a:spcPct val="115000"/>
              </a:lnSpc>
              <a:buClr>
                <a:srgbClr val="FF0000"/>
              </a:buClr>
              <a:buFont typeface="Wingdings" pitchFamily="2" charset="2"/>
              <a:buChar char="v"/>
            </a:pPr>
            <a:r>
              <a:rPr lang="zh-CN" altLang="en-US" sz="2400" b="1" dirty="0">
                <a:latin typeface="Times New Roman" pitchFamily="18" charset="0"/>
              </a:rPr>
              <a:t>    尺寸小，响应快，抗震，寿命长。</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idx="1"/>
          </p:nvPr>
        </p:nvSpPr>
        <p:spPr>
          <a:xfrm>
            <a:off x="611560" y="620688"/>
            <a:ext cx="7777113" cy="5105400"/>
          </a:xfrm>
        </p:spPr>
        <p:txBody>
          <a:bodyPr/>
          <a:lstStyle/>
          <a:p>
            <a:pPr defTabSz="912813">
              <a:buNone/>
            </a:pPr>
            <a:r>
              <a:rPr lang="zh-CN" altLang="en-US" sz="2600" b="1" dirty="0">
                <a:latin typeface="Times New Roman" pitchFamily="18" charset="0"/>
              </a:rPr>
              <a:t>③薄膜铂电阻温度计（</a:t>
            </a:r>
            <a:r>
              <a:rPr lang="en-US" altLang="en-US" sz="2600" b="1" dirty="0">
                <a:latin typeface="Times New Roman" pitchFamily="18" charset="0"/>
              </a:rPr>
              <a:t>platinum film</a:t>
            </a:r>
            <a:r>
              <a:rPr lang="en-US" altLang="zh-CN" sz="2600" b="1" dirty="0">
                <a:latin typeface="Times New Roman" pitchFamily="18" charset="0"/>
              </a:rPr>
              <a:t> resistance thermometer</a:t>
            </a:r>
            <a:r>
              <a:rPr lang="zh-CN" altLang="en-US" sz="2600" b="1" dirty="0">
                <a:latin typeface="Times New Roman" pitchFamily="18" charset="0"/>
              </a:rPr>
              <a:t> ）</a:t>
            </a:r>
            <a:endParaRPr lang="en-US" altLang="zh-CN" sz="2600" b="1" dirty="0">
              <a:latin typeface="Times New Roman" pitchFamily="18" charset="0"/>
            </a:endParaRPr>
          </a:p>
          <a:p>
            <a:pPr defTabSz="912813">
              <a:buNone/>
            </a:pPr>
            <a:endParaRPr lang="zh-CN" altLang="en-US" sz="2600" b="1" dirty="0">
              <a:latin typeface="Times New Roman" pitchFamily="18" charset="0"/>
            </a:endParaRPr>
          </a:p>
          <a:p>
            <a:pPr defTabSz="912813" eaLnBrk="1" hangingPunct="1"/>
            <a:r>
              <a:rPr lang="zh-CN" altLang="en-US" sz="2600" b="1" dirty="0">
                <a:latin typeface="Times New Roman" pitchFamily="18" charset="0"/>
              </a:rPr>
              <a:t>用膜工艺改变原有的绕线工艺，由亚微米或微米或微米厚的铂膜及依附的基板组成，</a:t>
            </a:r>
          </a:p>
          <a:p>
            <a:pPr defTabSz="912813" eaLnBrk="1" hangingPunct="1"/>
            <a:r>
              <a:rPr lang="zh-CN" altLang="en-US" sz="2600" b="1" dirty="0">
                <a:latin typeface="Times New Roman" pitchFamily="18" charset="0"/>
              </a:rPr>
              <a:t>测温范围：</a:t>
            </a:r>
            <a:r>
              <a:rPr lang="en-US" altLang="zh-CN" sz="2600" b="1" dirty="0">
                <a:latin typeface="Times New Roman" pitchFamily="18" charset="0"/>
              </a:rPr>
              <a:t>-50 ~ 600℃，</a:t>
            </a:r>
            <a:r>
              <a:rPr lang="zh-CN" altLang="en-US" sz="2600" b="1" dirty="0">
                <a:latin typeface="Times New Roman" pitchFamily="18" charset="0"/>
              </a:rPr>
              <a:t>可测表面的真实温度。</a:t>
            </a:r>
          </a:p>
          <a:p>
            <a:pPr defTabSz="912813" eaLnBrk="1" hangingPunct="1"/>
            <a:r>
              <a:rPr lang="zh-CN" altLang="en-US" sz="2600" b="1" dirty="0">
                <a:latin typeface="Times New Roman" pitchFamily="18" charset="0"/>
              </a:rPr>
              <a:t>可制成高电阻元件（100</a:t>
            </a:r>
            <a:r>
              <a:rPr lang="en-US" altLang="zh-CN" sz="2600" b="1" dirty="0">
                <a:latin typeface="Times New Roman" pitchFamily="18" charset="0"/>
              </a:rPr>
              <a:t>0 Ω），</a:t>
            </a:r>
            <a:r>
              <a:rPr lang="zh-CN" altLang="en-US" sz="2600" b="1" dirty="0">
                <a:latin typeface="Times New Roman" pitchFamily="18" charset="0"/>
              </a:rPr>
              <a:t>响应快，尺寸小，</a:t>
            </a:r>
          </a:p>
          <a:p>
            <a:pPr defTabSz="912813" eaLnBrk="1" hangingPunct="1"/>
            <a:r>
              <a:rPr lang="zh-CN" altLang="en-US" sz="2600" b="1" dirty="0">
                <a:latin typeface="Times New Roman" pitchFamily="18" charset="0"/>
              </a:rPr>
              <a:t>可大批量，成本低，约为同类绕线电阻价格的1/2, 1/3</a:t>
            </a:r>
          </a:p>
          <a:p>
            <a:pPr defTabSz="912813" eaLnBrk="1" hangingPunct="1"/>
            <a:endParaRPr lang="zh-CN" altLang="en-US" sz="2600" b="1" dirty="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611560" y="548680"/>
            <a:ext cx="8001000" cy="4267200"/>
          </a:xfrm>
        </p:spPr>
        <p:txBody>
          <a:bodyPr/>
          <a:lstStyle/>
          <a:p>
            <a:pPr defTabSz="912813">
              <a:lnSpc>
                <a:spcPct val="150000"/>
              </a:lnSpc>
              <a:spcBef>
                <a:spcPts val="0"/>
              </a:spcBef>
              <a:buNone/>
            </a:pPr>
            <a:r>
              <a:rPr lang="en-US" altLang="zh-CN" sz="2400" b="1" dirty="0"/>
              <a:t>    2.1.4     </a:t>
            </a:r>
            <a:r>
              <a:rPr lang="zh-CN" altLang="en-US" sz="2400" b="1" dirty="0">
                <a:latin typeface="Times New Roman" pitchFamily="18" charset="0"/>
                <a:cs typeface="Times New Roman" pitchFamily="18" charset="0"/>
              </a:rPr>
              <a:t>温度测量仪表的分类</a:t>
            </a:r>
            <a:endParaRPr lang="en-US" altLang="zh-CN" sz="2400" b="1" dirty="0">
              <a:latin typeface="Times New Roman" pitchFamily="18" charset="0"/>
              <a:cs typeface="Times New Roman" pitchFamily="18" charset="0"/>
            </a:endParaRPr>
          </a:p>
          <a:p>
            <a:pPr defTabSz="912813">
              <a:buNone/>
            </a:pPr>
            <a:r>
              <a:rPr lang="en-US" altLang="zh-CN" sz="2400" b="1" dirty="0">
                <a:latin typeface="Times New Roman" pitchFamily="18" charset="0"/>
                <a:cs typeface="Times New Roman" pitchFamily="18" charset="0"/>
              </a:rPr>
              <a:t> </a:t>
            </a:r>
          </a:p>
          <a:p>
            <a:pPr algn="just" defTabSz="912813">
              <a:buFont typeface="Wingdings" pitchFamily="2" charset="2"/>
              <a:buNone/>
            </a:pP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）按测量方法：接触式和非接触式</a:t>
            </a:r>
            <a:endParaRPr lang="en-US" altLang="zh-CN" sz="2400" b="1" dirty="0">
              <a:latin typeface="Times New Roman" pitchFamily="18" charset="0"/>
              <a:cs typeface="Times New Roman" pitchFamily="18" charset="0"/>
            </a:endParaRPr>
          </a:p>
          <a:p>
            <a:pPr algn="just" defTabSz="912813">
              <a:buFont typeface="Wingdings" pitchFamily="2" charset="2"/>
              <a:buNone/>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）按工作原理分：温度与材料特性的关系</a:t>
            </a:r>
            <a:endParaRPr lang="en-US" altLang="zh-CN" sz="2400" b="1" dirty="0">
              <a:latin typeface="Times New Roman" pitchFamily="18" charset="0"/>
              <a:cs typeface="Times New Roman" pitchFamily="18" charset="0"/>
            </a:endParaRPr>
          </a:p>
          <a:p>
            <a:pPr algn="just" defTabSz="912813">
              <a:buFont typeface="Wingdings" pitchFamily="2" charset="2"/>
              <a:buNone/>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）其它分类：测温范围，精度等级等</a:t>
            </a:r>
            <a:endParaRPr lang="en-US" altLang="zh-CN" sz="2400" b="1" dirty="0">
              <a:latin typeface="Times New Roman" pitchFamily="18" charset="0"/>
              <a:cs typeface="Times New Roman" pitchFamily="18" charset="0"/>
            </a:endParaRPr>
          </a:p>
          <a:p>
            <a:pPr algn="just" defTabSz="912813">
              <a:buFont typeface="Wingdings" pitchFamily="2" charset="2"/>
              <a:buNone/>
            </a:pPr>
            <a:endParaRPr lang="zh-CN" altLang="en-US" sz="2400" b="1" dirty="0">
              <a:latin typeface="Times New Roman" pitchFamily="18" charset="0"/>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sz="half" idx="1"/>
          </p:nvPr>
        </p:nvSpPr>
        <p:spPr>
          <a:xfrm>
            <a:off x="683568" y="692696"/>
            <a:ext cx="7848872" cy="4114800"/>
          </a:xfrm>
        </p:spPr>
        <p:txBody>
          <a:bodyPr/>
          <a:lstStyle/>
          <a:p>
            <a:pPr defTabSz="912813">
              <a:buNone/>
            </a:pPr>
            <a:r>
              <a:rPr lang="zh-CN" altLang="en-US" sz="2400" b="1" dirty="0">
                <a:latin typeface="Times New Roman" pitchFamily="18" charset="0"/>
              </a:rPr>
              <a:t>④厚膜铂电阻温度计（ </a:t>
            </a:r>
            <a:r>
              <a:rPr lang="en-US" altLang="zh-CN" sz="2400" b="1" dirty="0">
                <a:latin typeface="Times New Roman" pitchFamily="18" charset="0"/>
              </a:rPr>
              <a:t>Thick film</a:t>
            </a:r>
            <a:r>
              <a:rPr lang="zh-CN" altLang="en-US" sz="2400" b="1" dirty="0">
                <a:latin typeface="Times New Roman" pitchFamily="18" charset="0"/>
              </a:rPr>
              <a:t> </a:t>
            </a:r>
            <a:r>
              <a:rPr lang="en-US" altLang="zh-CN" sz="2400" b="1" dirty="0">
                <a:latin typeface="Times New Roman" pitchFamily="18" charset="0"/>
              </a:rPr>
              <a:t>platinum resistance thermometer </a:t>
            </a:r>
            <a:r>
              <a:rPr lang="zh-CN" altLang="en-US" sz="2400" b="1" dirty="0">
                <a:latin typeface="Times New Roman" pitchFamily="18" charset="0"/>
              </a:rPr>
              <a:t>）</a:t>
            </a:r>
          </a:p>
          <a:p>
            <a:pPr defTabSz="912813" eaLnBrk="1" hangingPunct="1">
              <a:buFont typeface="Wingdings" pitchFamily="2" charset="2"/>
              <a:buNone/>
            </a:pPr>
            <a:r>
              <a:rPr lang="zh-CN" altLang="en-US" sz="2400" b="1" dirty="0">
                <a:latin typeface="Times New Roman" pitchFamily="18" charset="0"/>
              </a:rPr>
              <a:t>          特点与薄膜热电阻基本相同，但 </a:t>
            </a:r>
            <a:r>
              <a:rPr lang="el-GR" altLang="zh-CN" sz="2400" b="1" i="1" dirty="0">
                <a:latin typeface="Times New Roman" pitchFamily="18" charset="0"/>
              </a:rPr>
              <a:t>α</a:t>
            </a:r>
            <a:r>
              <a:rPr lang="zh-CN" altLang="en-US" sz="2400" b="1" dirty="0">
                <a:latin typeface="Times New Roman" pitchFamily="18" charset="0"/>
              </a:rPr>
              <a:t> 较大，成本低，绝缘性更强，均匀性，一致性增强。</a:t>
            </a:r>
          </a:p>
          <a:p>
            <a:pPr defTabSz="912813" eaLnBrk="1" hangingPunct="1">
              <a:buFont typeface="Wingdings" pitchFamily="2" charset="2"/>
              <a:buNone/>
            </a:pPr>
            <a:r>
              <a:rPr lang="zh-CN" altLang="en-US" sz="2400" b="1" dirty="0">
                <a:latin typeface="Times New Roman" pitchFamily="18" charset="0"/>
              </a:rPr>
              <a:t>   应用：</a:t>
            </a:r>
          </a:p>
          <a:p>
            <a:pPr defTabSz="912813" eaLnBrk="1" hangingPunct="1">
              <a:buClr>
                <a:srgbClr val="FF0000"/>
              </a:buClr>
              <a:buFont typeface="Wingdings" pitchFamily="2" charset="2"/>
              <a:buChar char="Ø"/>
            </a:pPr>
            <a:r>
              <a:rPr lang="zh-CN" altLang="en-US" sz="2400" b="1" dirty="0">
                <a:latin typeface="Times New Roman" pitchFamily="18" charset="0"/>
              </a:rPr>
              <a:t> 作表面温度传感器；容器温度传感器；</a:t>
            </a:r>
          </a:p>
          <a:p>
            <a:pPr defTabSz="912813" eaLnBrk="1" hangingPunct="1">
              <a:buClr>
                <a:srgbClr val="FF0000"/>
              </a:buClr>
              <a:buFont typeface="Wingdings" pitchFamily="2" charset="2"/>
              <a:buChar char="Ø"/>
            </a:pPr>
            <a:r>
              <a:rPr lang="zh-CN" altLang="en-US" sz="2400" b="1" dirty="0">
                <a:latin typeface="Times New Roman" pitchFamily="18" charset="0"/>
              </a:rPr>
              <a:t> 插入式温度传感器：高强度，高速流体中进行测量。</a:t>
            </a:r>
          </a:p>
          <a:p>
            <a:pPr defTabSz="912813" eaLnBrk="1" hangingPunct="1">
              <a:buClr>
                <a:srgbClr val="FF0000"/>
              </a:buClr>
              <a:buFont typeface="Wingdings" pitchFamily="2" charset="2"/>
              <a:buChar char="Ø"/>
            </a:pPr>
            <a:r>
              <a:rPr lang="zh-CN" altLang="en-US" sz="2400" b="1" dirty="0">
                <a:latin typeface="Times New Roman" pitchFamily="18" charset="0"/>
              </a:rPr>
              <a:t> 要求测温准确度高场合：医疗机械与显影液控制装置。</a:t>
            </a:r>
          </a:p>
          <a:p>
            <a:pPr defTabSz="912813" eaLnBrk="1" hangingPunct="1">
              <a:buFont typeface="Wingdings" pitchFamily="2" charset="2"/>
              <a:buNone/>
            </a:pPr>
            <a:r>
              <a:rPr lang="zh-CN" altLang="en-US" sz="2400" b="1" dirty="0">
                <a:latin typeface="Times New Roman" pitchFamily="18" charset="0"/>
              </a:rPr>
              <a:t>            </a:t>
            </a:r>
          </a:p>
          <a:p>
            <a:pPr defTabSz="912813" eaLnBrk="1" hangingPunct="1">
              <a:buFont typeface="Wingdings" pitchFamily="2" charset="2"/>
              <a:buNone/>
            </a:pPr>
            <a:endParaRPr lang="zh-CN" altLang="en-US" sz="2400" dirty="0">
              <a:latin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idx="1"/>
          </p:nvPr>
        </p:nvSpPr>
        <p:spPr>
          <a:xfrm>
            <a:off x="683569" y="188640"/>
            <a:ext cx="7848872" cy="5691188"/>
          </a:xfrm>
        </p:spPr>
        <p:txBody>
          <a:bodyPr/>
          <a:lstStyle/>
          <a:p>
            <a:pPr algn="just" defTabSz="912813" eaLnBrk="1" hangingPunct="1">
              <a:lnSpc>
                <a:spcPct val="115000"/>
              </a:lnSpc>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、热敏电阻温度计：</a:t>
            </a:r>
            <a:endParaRPr lang="en-US" altLang="zh-CN" sz="2400" b="1" dirty="0">
              <a:latin typeface="Times New Roman" pitchFamily="18" charset="0"/>
            </a:endParaRPr>
          </a:p>
          <a:p>
            <a:pPr algn="just" defTabSz="912813" eaLnBrk="1" hangingPunct="1">
              <a:lnSpc>
                <a:spcPct val="115000"/>
              </a:lnSpc>
              <a:buFont typeface="Wingdings" pitchFamily="2" charset="2"/>
              <a:buChar char="Ø"/>
            </a:pPr>
            <a:r>
              <a:rPr lang="zh-CN" altLang="en-US" sz="2400" b="1" dirty="0">
                <a:latin typeface="Times New Roman" pitchFamily="18" charset="0"/>
              </a:rPr>
              <a:t>由半导体材料制成，最初用于通讯放大仪器的温度补偿及自动放大调节装置，</a:t>
            </a:r>
            <a:endParaRPr lang="en-US" altLang="zh-CN" sz="2400" b="1" dirty="0">
              <a:latin typeface="Times New Roman" pitchFamily="18" charset="0"/>
            </a:endParaRPr>
          </a:p>
          <a:p>
            <a:pPr algn="just" defTabSz="912813" eaLnBrk="1" hangingPunct="1">
              <a:lnSpc>
                <a:spcPct val="115000"/>
              </a:lnSpc>
              <a:buFont typeface="Wingdings" pitchFamily="2" charset="2"/>
              <a:buChar char="Ø"/>
            </a:pPr>
            <a:r>
              <a:rPr lang="zh-CN" altLang="en-US" sz="2400" b="1" dirty="0">
                <a:latin typeface="Times New Roman" pitchFamily="18" charset="0"/>
              </a:rPr>
              <a:t>60年代用于工业温度传感器，70年代大量用于家电及汽车业，销售量占温度计总数的85％，</a:t>
            </a:r>
            <a:r>
              <a:rPr lang="zh-CN" altLang="en-US" sz="2400" b="1" dirty="0">
                <a:solidFill>
                  <a:srgbClr val="FF0000"/>
                </a:solidFill>
                <a:latin typeface="Times New Roman" pitchFamily="18" charset="0"/>
              </a:rPr>
              <a:t>许多场合下已经取代传统温度传感器。</a:t>
            </a:r>
          </a:p>
          <a:p>
            <a:pPr algn="just" defTabSz="912813" eaLnBrk="1" hangingPunct="1">
              <a:lnSpc>
                <a:spcPct val="115000"/>
              </a:lnSpc>
              <a:spcBef>
                <a:spcPct val="0"/>
              </a:spcBef>
              <a:buFont typeface="Wingdings" pitchFamily="2" charset="2"/>
              <a:buNone/>
            </a:pPr>
            <a:r>
              <a:rPr lang="zh-CN" altLang="en-US" sz="2400" b="1" dirty="0">
                <a:latin typeface="Times New Roman" pitchFamily="18" charset="0"/>
              </a:rPr>
              <a:t> 特点：</a:t>
            </a:r>
          </a:p>
          <a:p>
            <a:pPr algn="just" defTabSz="912813" eaLnBrk="1" hangingPunct="1">
              <a:lnSpc>
                <a:spcPct val="115000"/>
              </a:lnSpc>
              <a:spcBef>
                <a:spcPct val="0"/>
              </a:spcBef>
            </a:pPr>
            <a:r>
              <a:rPr lang="zh-CN" altLang="en-US" sz="2400" b="1" dirty="0">
                <a:latin typeface="Times New Roman" pitchFamily="18" charset="0"/>
              </a:rPr>
              <a:t>灵敏度高，电阻温度系数比金属型大10～100倍；</a:t>
            </a:r>
            <a:r>
              <a:rPr lang="en-US" altLang="zh-CN" sz="2400" b="1" dirty="0" err="1">
                <a:latin typeface="Times New Roman" pitchFamily="18" charset="0"/>
              </a:rPr>
              <a:t>Rt</a:t>
            </a:r>
            <a:r>
              <a:rPr lang="zh-CN" altLang="en-US" sz="2400" b="1" dirty="0">
                <a:latin typeface="Times New Roman" pitchFamily="18" charset="0"/>
              </a:rPr>
              <a:t>比铂电阻高1～4个数量级；</a:t>
            </a:r>
          </a:p>
          <a:p>
            <a:pPr algn="just" defTabSz="912813" eaLnBrk="1" hangingPunct="1">
              <a:lnSpc>
                <a:spcPct val="115000"/>
              </a:lnSpc>
              <a:spcBef>
                <a:spcPct val="0"/>
              </a:spcBef>
            </a:pPr>
            <a:r>
              <a:rPr lang="zh-CN" altLang="en-US" sz="2400" b="1" dirty="0">
                <a:latin typeface="Times New Roman" pitchFamily="18" charset="0"/>
              </a:rPr>
              <a:t>价格低；非线性严重，</a:t>
            </a:r>
          </a:p>
          <a:p>
            <a:pPr algn="just" defTabSz="912813" eaLnBrk="1" hangingPunct="1">
              <a:lnSpc>
                <a:spcPct val="115000"/>
              </a:lnSpc>
              <a:spcBef>
                <a:spcPct val="0"/>
              </a:spcBef>
            </a:pPr>
            <a:r>
              <a:rPr lang="zh-CN" altLang="en-US" sz="2400" b="1" dirty="0">
                <a:latin typeface="Times New Roman" pitchFamily="18" charset="0"/>
              </a:rPr>
              <a:t>稳定性及互换性较差</a:t>
            </a:r>
            <a:r>
              <a:rPr lang="en-US" altLang="zh-CN" sz="2400" b="1" dirty="0">
                <a:latin typeface="Times New Roman" pitchFamily="18" charset="0"/>
              </a:rPr>
              <a:t>。</a:t>
            </a:r>
          </a:p>
          <a:p>
            <a:pPr algn="just" defTabSz="912813" eaLnBrk="1" hangingPunct="1">
              <a:lnSpc>
                <a:spcPct val="115000"/>
              </a:lnSpc>
              <a:buFont typeface="Wingdings" pitchFamily="2" charset="2"/>
              <a:buNone/>
            </a:pPr>
            <a:r>
              <a:rPr lang="zh-CN" altLang="en-US" sz="2400" b="1" dirty="0">
                <a:latin typeface="Times New Roman" pitchFamily="18" charset="0"/>
              </a:rPr>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idx="1"/>
          </p:nvPr>
        </p:nvSpPr>
        <p:spPr>
          <a:xfrm>
            <a:off x="755576" y="1196752"/>
            <a:ext cx="4429125" cy="3859212"/>
          </a:xfrm>
        </p:spPr>
        <p:txBody>
          <a:bodyPr/>
          <a:lstStyle/>
          <a:p>
            <a:pPr defTabSz="912813" eaLnBrk="1" hangingPunct="1">
              <a:lnSpc>
                <a:spcPts val="3000"/>
              </a:lnSpc>
              <a:buFont typeface="Wingdings" pitchFamily="2" charset="2"/>
              <a:buNone/>
            </a:pPr>
            <a:r>
              <a:rPr lang="zh-CN" altLang="en-US" sz="2600" b="1" dirty="0"/>
              <a:t>  结构：</a:t>
            </a:r>
          </a:p>
          <a:p>
            <a:pPr defTabSz="912813" eaLnBrk="1" hangingPunct="1">
              <a:lnSpc>
                <a:spcPts val="3000"/>
              </a:lnSpc>
            </a:pPr>
            <a:r>
              <a:rPr lang="zh-CN" altLang="en-US" sz="2600" b="1" dirty="0"/>
              <a:t>珠形：两根铂丝间滴上糊状热敏材料的液珠后烧结而成，稳定性好，热惰性小。多加涂玻璃层保护。</a:t>
            </a:r>
          </a:p>
          <a:p>
            <a:pPr defTabSz="912813" eaLnBrk="1" hangingPunct="1">
              <a:lnSpc>
                <a:spcPts val="3000"/>
              </a:lnSpc>
            </a:pPr>
            <a:r>
              <a:rPr lang="zh-CN" altLang="en-US" sz="2600" b="1" dirty="0"/>
              <a:t>片型：粉末压制</a:t>
            </a:r>
            <a:r>
              <a:rPr lang="zh-CN" altLang="en-US" sz="2600" b="1" dirty="0">
                <a:latin typeface="Arial" charset="0"/>
              </a:rPr>
              <a:t>—</a:t>
            </a:r>
            <a:r>
              <a:rPr lang="zh-CN" altLang="en-US" sz="2600" b="1" dirty="0"/>
              <a:t>烧结而成，适于大批量生产，体积大，功率大。</a:t>
            </a:r>
          </a:p>
          <a:p>
            <a:pPr defTabSz="912813" eaLnBrk="1" hangingPunct="1">
              <a:lnSpc>
                <a:spcPts val="3000"/>
              </a:lnSpc>
              <a:buFont typeface="Wingdings" pitchFamily="2" charset="2"/>
              <a:buNone/>
            </a:pPr>
            <a:endParaRPr lang="zh-CN" altLang="en-US" sz="2600" dirty="0"/>
          </a:p>
        </p:txBody>
      </p:sp>
      <p:pic>
        <p:nvPicPr>
          <p:cNvPr id="124931" name="Picture 3"/>
          <p:cNvPicPr>
            <a:picLocks noChangeAspect="1" noChangeArrowheads="1"/>
          </p:cNvPicPr>
          <p:nvPr/>
        </p:nvPicPr>
        <p:blipFill>
          <a:blip r:embed="rId2" cstate="print"/>
          <a:srcRect/>
          <a:stretch>
            <a:fillRect/>
          </a:stretch>
        </p:blipFill>
        <p:spPr bwMode="auto">
          <a:xfrm>
            <a:off x="4895850" y="1714500"/>
            <a:ext cx="4248150" cy="2967038"/>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idx="1"/>
          </p:nvPr>
        </p:nvSpPr>
        <p:spPr>
          <a:xfrm>
            <a:off x="571472" y="1166812"/>
            <a:ext cx="8035953" cy="5691188"/>
          </a:xfrm>
        </p:spPr>
        <p:txBody>
          <a:bodyPr>
            <a:normAutofit/>
          </a:bodyPr>
          <a:lstStyle/>
          <a:p>
            <a:pPr defTabSz="912813" eaLnBrk="1" hangingPunct="1"/>
            <a:r>
              <a:rPr lang="zh-CN" altLang="en-US" sz="2400" b="1" dirty="0"/>
              <a:t>杆形：用挤压工艺可以制成杆形或管形，易制成高阻值元件。</a:t>
            </a:r>
          </a:p>
          <a:p>
            <a:pPr defTabSz="912813" eaLnBrk="1" hangingPunct="1"/>
            <a:r>
              <a:rPr lang="zh-CN" altLang="en-US" sz="2400" b="1" dirty="0"/>
              <a:t>薄膜形：时间常数小，可以作红外探测器类型及应用</a:t>
            </a:r>
          </a:p>
          <a:p>
            <a:pPr defTabSz="912813" eaLnBrk="1" hangingPunct="1">
              <a:spcBef>
                <a:spcPct val="50000"/>
              </a:spcBef>
              <a:buFont typeface="Wingdings" pitchFamily="2" charset="2"/>
              <a:buNone/>
            </a:pPr>
            <a:r>
              <a:rPr lang="zh-CN" altLang="en-US" sz="2400" b="1" dirty="0">
                <a:latin typeface="Times New Roman" pitchFamily="18" charset="0"/>
              </a:rPr>
              <a:t>类型：</a:t>
            </a:r>
          </a:p>
          <a:p>
            <a:pPr defTabSz="912813" eaLnBrk="1" hangingPunct="1">
              <a:spcBef>
                <a:spcPct val="50000"/>
              </a:spcBef>
            </a:pPr>
            <a:r>
              <a:rPr lang="zh-CN" altLang="en-US" sz="2400" b="1" dirty="0">
                <a:latin typeface="Times New Roman" pitchFamily="18" charset="0"/>
              </a:rPr>
              <a:t>负温度系数热敏电阻(</a:t>
            </a:r>
            <a:r>
              <a:rPr lang="en-US" altLang="zh-CN" sz="2400" b="1" dirty="0">
                <a:latin typeface="Times New Roman" pitchFamily="18" charset="0"/>
              </a:rPr>
              <a:t>NTC）：</a:t>
            </a:r>
            <a:r>
              <a:rPr lang="zh-CN" altLang="en-US" sz="2400" b="1" dirty="0">
                <a:latin typeface="Times New Roman" pitchFamily="18" charset="0"/>
              </a:rPr>
              <a:t>常用于电冰箱温度控制及仪表电路中的温度补偿</a:t>
            </a:r>
          </a:p>
          <a:p>
            <a:pPr defTabSz="912813" eaLnBrk="1" hangingPunct="1"/>
            <a:r>
              <a:rPr lang="zh-CN" altLang="en-US" sz="2400" b="1" dirty="0">
                <a:latin typeface="Times New Roman" pitchFamily="18" charset="0"/>
              </a:rPr>
              <a:t>  正温度系数热敏电阻（</a:t>
            </a:r>
            <a:r>
              <a:rPr lang="en-US" altLang="zh-CN" sz="2400" b="1" dirty="0">
                <a:latin typeface="Times New Roman" pitchFamily="18" charset="0"/>
              </a:rPr>
              <a:t>PTC）：</a:t>
            </a:r>
            <a:r>
              <a:rPr lang="zh-CN" altLang="en-US" sz="2400" b="1" dirty="0">
                <a:latin typeface="Times New Roman" pitchFamily="18" charset="0"/>
              </a:rPr>
              <a:t>在家用电器中作为定温发热体。</a:t>
            </a:r>
          </a:p>
          <a:p>
            <a:pPr defTabSz="912813" eaLnBrk="1" hangingPunct="1">
              <a:buFont typeface="Wingdings" pitchFamily="2" charset="2"/>
              <a:buNone/>
            </a:pPr>
            <a:endParaRPr lang="en-US" altLang="zh-CN" sz="2400" b="1" dirty="0">
              <a:latin typeface="Times New Roman"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idx="1"/>
          </p:nvPr>
        </p:nvSpPr>
        <p:spPr>
          <a:xfrm>
            <a:off x="467544" y="319980"/>
            <a:ext cx="8136904" cy="1366837"/>
          </a:xfrm>
        </p:spPr>
        <p:txBody>
          <a:bodyPr>
            <a:normAutofit lnSpcReduction="10000"/>
          </a:bodyPr>
          <a:lstStyle/>
          <a:p>
            <a:pPr defTabSz="912813" eaLnBrk="1" hangingPunct="1">
              <a:buFont typeface="Wingdings" pitchFamily="2" charset="2"/>
              <a:buNone/>
            </a:pPr>
            <a:r>
              <a:rPr lang="en-US" altLang="zh-CN" sz="2600" b="1" dirty="0">
                <a:latin typeface="Times New Roman" pitchFamily="18" charset="0"/>
                <a:cs typeface="Times New Roman" pitchFamily="18" charset="0"/>
              </a:rPr>
              <a:t>4</a:t>
            </a:r>
            <a:r>
              <a:rPr lang="zh-CN" altLang="en-US" sz="2600" b="1" dirty="0">
                <a:latin typeface="Times New Roman" pitchFamily="18" charset="0"/>
                <a:cs typeface="Times New Roman" pitchFamily="18" charset="0"/>
              </a:rPr>
              <a:t>、</a:t>
            </a:r>
            <a:r>
              <a:rPr lang="zh-CN" altLang="en-US" sz="2600" b="1" dirty="0"/>
              <a:t>热电阻的测量线路</a:t>
            </a:r>
          </a:p>
          <a:p>
            <a:pPr defTabSz="912813" eaLnBrk="1" hangingPunct="1"/>
            <a:endParaRPr lang="zh-CN" altLang="en-US" sz="2600" b="1" dirty="0"/>
          </a:p>
          <a:p>
            <a:pPr defTabSz="912813" eaLnBrk="1" hangingPunct="1">
              <a:buFont typeface="Wingdings" pitchFamily="2" charset="2"/>
              <a:buNone/>
            </a:pPr>
            <a:r>
              <a:rPr lang="zh-CN" altLang="en-US" sz="2600" b="1" dirty="0"/>
              <a:t>1）两线制</a:t>
            </a:r>
          </a:p>
        </p:txBody>
      </p:sp>
      <p:sp>
        <p:nvSpPr>
          <p:cNvPr id="146435" name="Text Box 3"/>
          <p:cNvSpPr txBox="1">
            <a:spLocks noChangeArrowheads="1"/>
          </p:cNvSpPr>
          <p:nvPr/>
        </p:nvSpPr>
        <p:spPr bwMode="auto">
          <a:xfrm>
            <a:off x="3698708" y="1627485"/>
            <a:ext cx="5112568" cy="1644650"/>
          </a:xfrm>
          <a:prstGeom prst="rect">
            <a:avLst/>
          </a:prstGeom>
          <a:noFill/>
          <a:ln w="9525">
            <a:noFill/>
            <a:miter lim="800000"/>
            <a:headEnd/>
            <a:tailEnd/>
          </a:ln>
        </p:spPr>
        <p:txBody>
          <a:bodyPr wrap="square">
            <a:spAutoFit/>
          </a:bodyPr>
          <a:lstStyle/>
          <a:p>
            <a:pPr defTabSz="912813">
              <a:lnSpc>
                <a:spcPct val="105000"/>
              </a:lnSpc>
            </a:pPr>
            <a:r>
              <a:rPr lang="en-US" altLang="zh-CN" sz="2400" b="1" dirty="0">
                <a:latin typeface="Times New Roman" pitchFamily="18" charset="0"/>
              </a:rPr>
              <a:t>R</a:t>
            </a:r>
            <a:r>
              <a:rPr lang="en-US" altLang="zh-CN" sz="2400" b="1" baseline="-25000" dirty="0">
                <a:latin typeface="Times New Roman" pitchFamily="18" charset="0"/>
              </a:rPr>
              <a:t>2  </a:t>
            </a:r>
            <a:r>
              <a:rPr lang="en-US" altLang="zh-CN" sz="2400" b="1" dirty="0">
                <a:latin typeface="Times New Roman" pitchFamily="18" charset="0"/>
              </a:rPr>
              <a:t>R</a:t>
            </a:r>
            <a:r>
              <a:rPr lang="en-US" altLang="zh-CN" sz="2400" b="1" baseline="-25000" dirty="0">
                <a:latin typeface="Times New Roman" pitchFamily="18" charset="0"/>
              </a:rPr>
              <a:t>3</a:t>
            </a:r>
            <a:r>
              <a:rPr lang="en-US" altLang="zh-CN" sz="2400" b="1" dirty="0">
                <a:latin typeface="Times New Roman" pitchFamily="18" charset="0"/>
              </a:rPr>
              <a:t> </a:t>
            </a:r>
            <a:r>
              <a:rPr lang="zh-CN" altLang="en-US" sz="2400" b="1" dirty="0">
                <a:latin typeface="Times New Roman" pitchFamily="18" charset="0"/>
              </a:rPr>
              <a:t>为固定电阻，</a:t>
            </a:r>
            <a:r>
              <a:rPr lang="en-US" altLang="zh-CN" sz="2400" b="1" dirty="0">
                <a:latin typeface="Times New Roman" pitchFamily="18" charset="0"/>
              </a:rPr>
              <a:t>R</a:t>
            </a:r>
            <a:r>
              <a:rPr lang="en-US" altLang="zh-CN" sz="2400" b="1" baseline="-25000" dirty="0">
                <a:latin typeface="Times New Roman" pitchFamily="18" charset="0"/>
              </a:rPr>
              <a:t>1</a:t>
            </a:r>
            <a:r>
              <a:rPr lang="zh-CN" altLang="en-US" sz="2400" b="1" dirty="0">
                <a:latin typeface="Times New Roman" pitchFamily="18" charset="0"/>
              </a:rPr>
              <a:t>为滑线电阻，</a:t>
            </a:r>
            <a:r>
              <a:rPr lang="en-US" altLang="zh-CN" sz="2400" b="1" dirty="0" err="1">
                <a:latin typeface="Times New Roman" pitchFamily="18" charset="0"/>
              </a:rPr>
              <a:t>R</a:t>
            </a:r>
            <a:r>
              <a:rPr lang="en-US" altLang="zh-CN" sz="2400" b="1" baseline="-25000" dirty="0" err="1">
                <a:latin typeface="Times New Roman" pitchFamily="18" charset="0"/>
              </a:rPr>
              <a:t>t</a:t>
            </a:r>
            <a:r>
              <a:rPr lang="zh-CN" altLang="en-US" sz="2400" b="1" dirty="0">
                <a:latin typeface="Times New Roman" pitchFamily="18" charset="0"/>
              </a:rPr>
              <a:t>为热电阻，</a:t>
            </a:r>
            <a:r>
              <a:rPr lang="en-US" altLang="zh-CN" sz="2400" b="1" dirty="0">
                <a:latin typeface="Times New Roman" pitchFamily="18" charset="0"/>
              </a:rPr>
              <a:t>R</a:t>
            </a:r>
            <a:r>
              <a:rPr lang="en-US" altLang="zh-CN" sz="2400" b="1" baseline="-25000" dirty="0">
                <a:latin typeface="Times New Roman" pitchFamily="18" charset="0"/>
              </a:rPr>
              <a:t>A </a:t>
            </a:r>
            <a:r>
              <a:rPr lang="en-US" altLang="zh-CN" sz="2400" b="1" dirty="0">
                <a:latin typeface="Times New Roman" pitchFamily="18" charset="0"/>
              </a:rPr>
              <a:t>,R</a:t>
            </a:r>
            <a:r>
              <a:rPr lang="en-US" altLang="zh-CN" sz="2400" b="1" baseline="-25000" dirty="0">
                <a:latin typeface="Times New Roman" pitchFamily="18" charset="0"/>
              </a:rPr>
              <a:t>B</a:t>
            </a:r>
            <a:r>
              <a:rPr lang="zh-CN" altLang="en-US" sz="2400" b="1" dirty="0">
                <a:latin typeface="Times New Roman" pitchFamily="18" charset="0"/>
              </a:rPr>
              <a:t>为连接导线电阻。</a:t>
            </a:r>
            <a:endParaRPr lang="en-US" altLang="zh-CN" sz="2400" b="1" dirty="0">
              <a:latin typeface="Times New Roman" pitchFamily="18" charset="0"/>
            </a:endParaRPr>
          </a:p>
          <a:p>
            <a:pPr defTabSz="912813">
              <a:lnSpc>
                <a:spcPct val="105000"/>
              </a:lnSpc>
            </a:pPr>
            <a:r>
              <a:rPr lang="zh-CN" altLang="en-US" sz="2400" b="1" dirty="0">
                <a:latin typeface="Times New Roman" pitchFamily="18" charset="0"/>
              </a:rPr>
              <a:t>当</a:t>
            </a:r>
            <a:r>
              <a:rPr lang="en-US" altLang="zh-CN" sz="2400" b="1" i="1" dirty="0" err="1">
                <a:latin typeface="Times New Roman" pitchFamily="18" charset="0"/>
              </a:rPr>
              <a:t>t＝t</a:t>
            </a:r>
            <a:r>
              <a:rPr lang="en-US" altLang="zh-CN" sz="2400" b="1" baseline="-25000" dirty="0" err="1">
                <a:latin typeface="Times New Roman" pitchFamily="18" charset="0"/>
              </a:rPr>
              <a:t>min</a:t>
            </a:r>
            <a:r>
              <a:rPr lang="en-US" altLang="zh-CN" sz="2400" b="1" baseline="-25000" dirty="0">
                <a:latin typeface="Times New Roman" pitchFamily="18" charset="0"/>
              </a:rPr>
              <a:t> </a:t>
            </a:r>
            <a:r>
              <a:rPr lang="zh-CN" altLang="en-US" sz="2400" b="1" dirty="0">
                <a:latin typeface="Times New Roman" pitchFamily="18" charset="0"/>
              </a:rPr>
              <a:t>，</a:t>
            </a:r>
            <a:r>
              <a:rPr lang="zh-CN" altLang="en-US" sz="2400" b="1" i="1" dirty="0">
                <a:latin typeface="Times New Roman" pitchFamily="18" charset="0"/>
              </a:rPr>
              <a:t> </a:t>
            </a:r>
            <a:r>
              <a:rPr lang="en-US" altLang="zh-CN" sz="2400" b="1" i="1" dirty="0" err="1">
                <a:latin typeface="Times New Roman" pitchFamily="18" charset="0"/>
              </a:rPr>
              <a:t>R</a:t>
            </a:r>
            <a:r>
              <a:rPr lang="en-US" altLang="zh-CN" sz="2400" b="1" i="1" baseline="-25000" dirty="0" err="1">
                <a:latin typeface="Times New Roman" pitchFamily="18" charset="0"/>
              </a:rPr>
              <a:t>t</a:t>
            </a:r>
            <a:r>
              <a:rPr lang="en-US" altLang="zh-CN" sz="2400" b="1" i="1" baseline="-25000" dirty="0">
                <a:latin typeface="Times New Roman" pitchFamily="18" charset="0"/>
              </a:rPr>
              <a:t> </a:t>
            </a:r>
            <a:r>
              <a:rPr lang="en-US" altLang="zh-CN" sz="2400" b="1" dirty="0">
                <a:latin typeface="Times New Roman" pitchFamily="18" charset="0"/>
              </a:rPr>
              <a:t>＝</a:t>
            </a:r>
            <a:r>
              <a:rPr lang="en-US" altLang="zh-CN" sz="2400" b="1" i="1" dirty="0" err="1">
                <a:latin typeface="Times New Roman" pitchFamily="18" charset="0"/>
              </a:rPr>
              <a:t>R</a:t>
            </a:r>
            <a:r>
              <a:rPr lang="en-US" altLang="zh-CN" sz="2400" b="1" i="1" baseline="-25000" dirty="0" err="1">
                <a:latin typeface="Times New Roman" pitchFamily="18" charset="0"/>
              </a:rPr>
              <a:t>t</a:t>
            </a:r>
            <a:r>
              <a:rPr lang="en-US" altLang="zh-CN" sz="2400" b="1" baseline="-25000" dirty="0" err="1">
                <a:latin typeface="Times New Roman" pitchFamily="18" charset="0"/>
              </a:rPr>
              <a:t>min</a:t>
            </a:r>
            <a:r>
              <a:rPr lang="en-US" altLang="zh-CN" sz="2400" b="1" baseline="-25000" dirty="0">
                <a:latin typeface="Times New Roman" pitchFamily="18" charset="0"/>
              </a:rPr>
              <a:t> </a:t>
            </a:r>
            <a:r>
              <a:rPr lang="en-US" altLang="zh-CN" sz="2400" b="1" dirty="0">
                <a:latin typeface="Times New Roman" pitchFamily="18" charset="0"/>
              </a:rPr>
              <a:t>，</a:t>
            </a:r>
            <a:r>
              <a:rPr lang="zh-CN" altLang="en-US" sz="2400" b="1" dirty="0">
                <a:latin typeface="Times New Roman" pitchFamily="18" charset="0"/>
              </a:rPr>
              <a:t>电桥的平衡条件为</a:t>
            </a:r>
          </a:p>
        </p:txBody>
      </p:sp>
      <p:graphicFrame>
        <p:nvGraphicFramePr>
          <p:cNvPr id="146436" name="Object 4"/>
          <p:cNvGraphicFramePr>
            <a:graphicFrameLocks noChangeAspect="1"/>
          </p:cNvGraphicFramePr>
          <p:nvPr>
            <p:extLst>
              <p:ext uri="{D42A27DB-BD31-4B8C-83A1-F6EECF244321}">
                <p14:modId xmlns:p14="http://schemas.microsoft.com/office/powerpoint/2010/main" val="3999143598"/>
              </p:ext>
            </p:extLst>
          </p:nvPr>
        </p:nvGraphicFramePr>
        <p:xfrm>
          <a:off x="4490796" y="3602990"/>
          <a:ext cx="3528392" cy="486769"/>
        </p:xfrm>
        <a:graphic>
          <a:graphicData uri="http://schemas.openxmlformats.org/presentationml/2006/ole">
            <mc:AlternateContent xmlns:mc="http://schemas.openxmlformats.org/markup-compatibility/2006">
              <mc:Choice xmlns:v="urn:schemas-microsoft-com:vml" Requires="v">
                <p:oleObj spid="_x0000_s22535" name="Equation" r:id="rId3" imgW="1638000" imgH="228600" progId="Equation.DSMT4">
                  <p:embed/>
                </p:oleObj>
              </mc:Choice>
              <mc:Fallback>
                <p:oleObj name="Equation" r:id="rId3" imgW="1638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96" y="3602990"/>
                        <a:ext cx="3528392" cy="486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8"/>
          <p:cNvGrpSpPr>
            <a:grpSpLocks/>
          </p:cNvGrpSpPr>
          <p:nvPr/>
        </p:nvGrpSpPr>
        <p:grpSpPr bwMode="auto">
          <a:xfrm>
            <a:off x="899592" y="1628800"/>
            <a:ext cx="2952972" cy="4536504"/>
            <a:chOff x="567" y="1162"/>
            <a:chExt cx="1694" cy="2854"/>
          </a:xfrm>
        </p:grpSpPr>
        <p:sp>
          <p:nvSpPr>
            <p:cNvPr id="22534" name="Oval 7"/>
            <p:cNvSpPr>
              <a:spLocks noChangeArrowheads="1"/>
            </p:cNvSpPr>
            <p:nvPr/>
          </p:nvSpPr>
          <p:spPr bwMode="auto">
            <a:xfrm>
              <a:off x="1117" y="1162"/>
              <a:ext cx="290" cy="29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22535" name="Line 8"/>
            <p:cNvSpPr>
              <a:spLocks noChangeShapeType="1"/>
            </p:cNvSpPr>
            <p:nvPr/>
          </p:nvSpPr>
          <p:spPr bwMode="auto">
            <a:xfrm flipV="1">
              <a:off x="1156" y="1210"/>
              <a:ext cx="192" cy="192"/>
            </a:xfrm>
            <a:prstGeom prst="line">
              <a:avLst/>
            </a:prstGeom>
            <a:noFill/>
            <a:ln w="9525">
              <a:solidFill>
                <a:schemeClr val="tx1"/>
              </a:solidFill>
              <a:round/>
              <a:headEnd/>
              <a:tailEnd type="triangle" w="med" len="med"/>
            </a:ln>
          </p:spPr>
          <p:txBody>
            <a:bodyPr/>
            <a:lstStyle/>
            <a:p>
              <a:endParaRPr lang="zh-CN" altLang="en-US"/>
            </a:p>
          </p:txBody>
        </p:sp>
        <p:sp>
          <p:nvSpPr>
            <p:cNvPr id="22536" name="Line 9"/>
            <p:cNvSpPr>
              <a:spLocks noChangeShapeType="1"/>
            </p:cNvSpPr>
            <p:nvPr/>
          </p:nvSpPr>
          <p:spPr bwMode="auto">
            <a:xfrm>
              <a:off x="1405" y="1297"/>
              <a:ext cx="467" cy="0"/>
            </a:xfrm>
            <a:prstGeom prst="line">
              <a:avLst/>
            </a:prstGeom>
            <a:noFill/>
            <a:ln w="9525">
              <a:solidFill>
                <a:schemeClr val="tx1"/>
              </a:solidFill>
              <a:round/>
              <a:headEnd/>
              <a:tailEnd/>
            </a:ln>
          </p:spPr>
          <p:txBody>
            <a:bodyPr/>
            <a:lstStyle/>
            <a:p>
              <a:endParaRPr lang="zh-CN" altLang="en-US"/>
            </a:p>
          </p:txBody>
        </p:sp>
        <p:sp>
          <p:nvSpPr>
            <p:cNvPr id="22537" name="Line 10"/>
            <p:cNvSpPr>
              <a:spLocks noChangeShapeType="1"/>
            </p:cNvSpPr>
            <p:nvPr/>
          </p:nvSpPr>
          <p:spPr bwMode="auto">
            <a:xfrm>
              <a:off x="589" y="1306"/>
              <a:ext cx="512" cy="0"/>
            </a:xfrm>
            <a:prstGeom prst="line">
              <a:avLst/>
            </a:prstGeom>
            <a:noFill/>
            <a:ln w="9525">
              <a:solidFill>
                <a:schemeClr val="tx1"/>
              </a:solidFill>
              <a:round/>
              <a:headEnd/>
              <a:tailEnd/>
            </a:ln>
          </p:spPr>
          <p:txBody>
            <a:bodyPr/>
            <a:lstStyle/>
            <a:p>
              <a:endParaRPr lang="zh-CN" altLang="en-US"/>
            </a:p>
          </p:txBody>
        </p:sp>
        <p:sp>
          <p:nvSpPr>
            <p:cNvPr id="22538" name="Line 12"/>
            <p:cNvSpPr>
              <a:spLocks noChangeShapeType="1"/>
            </p:cNvSpPr>
            <p:nvPr/>
          </p:nvSpPr>
          <p:spPr bwMode="auto">
            <a:xfrm>
              <a:off x="1882" y="1298"/>
              <a:ext cx="0" cy="1043"/>
            </a:xfrm>
            <a:prstGeom prst="line">
              <a:avLst/>
            </a:prstGeom>
            <a:noFill/>
            <a:ln w="9525">
              <a:solidFill>
                <a:schemeClr val="tx1"/>
              </a:solidFill>
              <a:round/>
              <a:headEnd/>
              <a:tailEnd/>
            </a:ln>
          </p:spPr>
          <p:txBody>
            <a:bodyPr/>
            <a:lstStyle/>
            <a:p>
              <a:endParaRPr lang="zh-CN" altLang="en-US"/>
            </a:p>
          </p:txBody>
        </p:sp>
        <p:sp>
          <p:nvSpPr>
            <p:cNvPr id="22539" name="Line 19"/>
            <p:cNvSpPr>
              <a:spLocks noChangeShapeType="1"/>
            </p:cNvSpPr>
            <p:nvPr/>
          </p:nvSpPr>
          <p:spPr bwMode="auto">
            <a:xfrm flipV="1">
              <a:off x="612" y="1642"/>
              <a:ext cx="595" cy="699"/>
            </a:xfrm>
            <a:prstGeom prst="line">
              <a:avLst/>
            </a:prstGeom>
            <a:noFill/>
            <a:ln w="9525">
              <a:solidFill>
                <a:schemeClr val="tx1"/>
              </a:solidFill>
              <a:round/>
              <a:headEnd/>
              <a:tailEnd/>
            </a:ln>
          </p:spPr>
          <p:txBody>
            <a:bodyPr/>
            <a:lstStyle/>
            <a:p>
              <a:endParaRPr lang="zh-CN" altLang="en-US"/>
            </a:p>
          </p:txBody>
        </p:sp>
        <p:sp>
          <p:nvSpPr>
            <p:cNvPr id="22540" name="Line 21"/>
            <p:cNvSpPr>
              <a:spLocks noChangeShapeType="1"/>
            </p:cNvSpPr>
            <p:nvPr/>
          </p:nvSpPr>
          <p:spPr bwMode="auto">
            <a:xfrm>
              <a:off x="1202" y="1643"/>
              <a:ext cx="680" cy="698"/>
            </a:xfrm>
            <a:prstGeom prst="line">
              <a:avLst/>
            </a:prstGeom>
            <a:noFill/>
            <a:ln w="9525">
              <a:solidFill>
                <a:schemeClr val="tx1"/>
              </a:solidFill>
              <a:round/>
              <a:headEnd/>
              <a:tailEnd/>
            </a:ln>
          </p:spPr>
          <p:txBody>
            <a:bodyPr/>
            <a:lstStyle/>
            <a:p>
              <a:endParaRPr lang="zh-CN" altLang="en-US"/>
            </a:p>
          </p:txBody>
        </p:sp>
        <p:sp>
          <p:nvSpPr>
            <p:cNvPr id="22541" name="Line 23"/>
            <p:cNvSpPr>
              <a:spLocks noChangeShapeType="1"/>
            </p:cNvSpPr>
            <p:nvPr/>
          </p:nvSpPr>
          <p:spPr bwMode="auto">
            <a:xfrm>
              <a:off x="612" y="2341"/>
              <a:ext cx="590" cy="499"/>
            </a:xfrm>
            <a:prstGeom prst="line">
              <a:avLst/>
            </a:prstGeom>
            <a:noFill/>
            <a:ln w="9525">
              <a:solidFill>
                <a:schemeClr val="tx1"/>
              </a:solidFill>
              <a:round/>
              <a:headEnd/>
              <a:tailEnd/>
            </a:ln>
          </p:spPr>
          <p:txBody>
            <a:bodyPr/>
            <a:lstStyle/>
            <a:p>
              <a:endParaRPr lang="zh-CN" altLang="en-US"/>
            </a:p>
          </p:txBody>
        </p:sp>
        <p:sp>
          <p:nvSpPr>
            <p:cNvPr id="22542" name="Rectangle 24"/>
            <p:cNvSpPr>
              <a:spLocks noChangeArrowheads="1"/>
            </p:cNvSpPr>
            <p:nvPr/>
          </p:nvSpPr>
          <p:spPr bwMode="auto">
            <a:xfrm>
              <a:off x="1429" y="2894"/>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43" name="Rectangle 25"/>
            <p:cNvSpPr>
              <a:spLocks noChangeArrowheads="1"/>
            </p:cNvSpPr>
            <p:nvPr/>
          </p:nvSpPr>
          <p:spPr bwMode="auto">
            <a:xfrm>
              <a:off x="1765" y="2903"/>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44" name="Line 26"/>
            <p:cNvSpPr>
              <a:spLocks noChangeShapeType="1"/>
            </p:cNvSpPr>
            <p:nvPr/>
          </p:nvSpPr>
          <p:spPr bwMode="auto">
            <a:xfrm>
              <a:off x="1477" y="3182"/>
              <a:ext cx="1" cy="432"/>
            </a:xfrm>
            <a:prstGeom prst="line">
              <a:avLst/>
            </a:prstGeom>
            <a:noFill/>
            <a:ln w="9525">
              <a:solidFill>
                <a:schemeClr val="tx1"/>
              </a:solidFill>
              <a:round/>
              <a:headEnd/>
              <a:tailEnd/>
            </a:ln>
          </p:spPr>
          <p:txBody>
            <a:bodyPr/>
            <a:lstStyle/>
            <a:p>
              <a:endParaRPr lang="zh-CN" altLang="en-US"/>
            </a:p>
          </p:txBody>
        </p:sp>
        <p:sp>
          <p:nvSpPr>
            <p:cNvPr id="22545" name="Line 27"/>
            <p:cNvSpPr>
              <a:spLocks noChangeShapeType="1"/>
            </p:cNvSpPr>
            <p:nvPr/>
          </p:nvSpPr>
          <p:spPr bwMode="auto">
            <a:xfrm>
              <a:off x="1477" y="3614"/>
              <a:ext cx="336" cy="1"/>
            </a:xfrm>
            <a:prstGeom prst="line">
              <a:avLst/>
            </a:prstGeom>
            <a:noFill/>
            <a:ln w="9525">
              <a:solidFill>
                <a:schemeClr val="tx1"/>
              </a:solidFill>
              <a:round/>
              <a:headEnd/>
              <a:tailEnd/>
            </a:ln>
          </p:spPr>
          <p:txBody>
            <a:bodyPr/>
            <a:lstStyle/>
            <a:p>
              <a:endParaRPr lang="zh-CN" altLang="en-US"/>
            </a:p>
          </p:txBody>
        </p:sp>
        <p:sp>
          <p:nvSpPr>
            <p:cNvPr id="22546" name="Rectangle 28"/>
            <p:cNvSpPr>
              <a:spLocks noChangeArrowheads="1"/>
            </p:cNvSpPr>
            <p:nvPr/>
          </p:nvSpPr>
          <p:spPr bwMode="auto">
            <a:xfrm rot="5400000">
              <a:off x="1603" y="3506"/>
              <a:ext cx="96" cy="192"/>
            </a:xfrm>
            <a:prstGeom prst="rect">
              <a:avLst/>
            </a:prstGeom>
            <a:solidFill>
              <a:srgbClr val="FF9900"/>
            </a:solidFill>
            <a:ln w="9525">
              <a:solidFill>
                <a:schemeClr val="tx1"/>
              </a:solidFill>
              <a:miter lim="800000"/>
              <a:headEnd/>
              <a:tailEnd/>
            </a:ln>
          </p:spPr>
          <p:txBody>
            <a:bodyPr wrap="none" anchor="ctr"/>
            <a:lstStyle/>
            <a:p>
              <a:pPr defTabSz="912813"/>
              <a:endParaRPr lang="zh-CN" altLang="en-US"/>
            </a:p>
          </p:txBody>
        </p:sp>
        <p:sp>
          <p:nvSpPr>
            <p:cNvPr id="22547" name="Line 29"/>
            <p:cNvSpPr>
              <a:spLocks noChangeShapeType="1"/>
            </p:cNvSpPr>
            <p:nvPr/>
          </p:nvSpPr>
          <p:spPr bwMode="auto">
            <a:xfrm>
              <a:off x="1828" y="3203"/>
              <a:ext cx="0" cy="409"/>
            </a:xfrm>
            <a:prstGeom prst="line">
              <a:avLst/>
            </a:prstGeom>
            <a:noFill/>
            <a:ln w="9525">
              <a:solidFill>
                <a:schemeClr val="tx1"/>
              </a:solidFill>
              <a:round/>
              <a:headEnd/>
              <a:tailEnd/>
            </a:ln>
          </p:spPr>
          <p:txBody>
            <a:bodyPr/>
            <a:lstStyle/>
            <a:p>
              <a:endParaRPr lang="zh-CN" altLang="en-US"/>
            </a:p>
          </p:txBody>
        </p:sp>
        <p:sp>
          <p:nvSpPr>
            <p:cNvPr id="22548" name="Line 31"/>
            <p:cNvSpPr>
              <a:spLocks noChangeShapeType="1"/>
            </p:cNvSpPr>
            <p:nvPr/>
          </p:nvSpPr>
          <p:spPr bwMode="auto">
            <a:xfrm rot="10800000">
              <a:off x="1198" y="1654"/>
              <a:ext cx="0" cy="592"/>
            </a:xfrm>
            <a:prstGeom prst="line">
              <a:avLst/>
            </a:prstGeom>
            <a:noFill/>
            <a:ln w="9525">
              <a:solidFill>
                <a:schemeClr val="tx1"/>
              </a:solidFill>
              <a:round/>
              <a:headEnd/>
              <a:tailEnd type="oval" w="med" len="med"/>
            </a:ln>
          </p:spPr>
          <p:txBody>
            <a:bodyPr/>
            <a:lstStyle/>
            <a:p>
              <a:endParaRPr lang="zh-CN" altLang="en-US"/>
            </a:p>
          </p:txBody>
        </p:sp>
        <p:sp>
          <p:nvSpPr>
            <p:cNvPr id="22549" name="Line 34"/>
            <p:cNvSpPr>
              <a:spLocks noChangeShapeType="1"/>
            </p:cNvSpPr>
            <p:nvPr/>
          </p:nvSpPr>
          <p:spPr bwMode="auto">
            <a:xfrm flipV="1">
              <a:off x="1202" y="2659"/>
              <a:ext cx="272" cy="183"/>
            </a:xfrm>
            <a:prstGeom prst="line">
              <a:avLst/>
            </a:prstGeom>
            <a:noFill/>
            <a:ln w="9525">
              <a:solidFill>
                <a:schemeClr val="tx1"/>
              </a:solidFill>
              <a:round/>
              <a:headEnd/>
              <a:tailEnd/>
            </a:ln>
          </p:spPr>
          <p:txBody>
            <a:bodyPr/>
            <a:lstStyle/>
            <a:p>
              <a:endParaRPr lang="zh-CN" altLang="en-US"/>
            </a:p>
          </p:txBody>
        </p:sp>
        <p:sp>
          <p:nvSpPr>
            <p:cNvPr id="22550" name="Line 37"/>
            <p:cNvSpPr>
              <a:spLocks noChangeShapeType="1"/>
            </p:cNvSpPr>
            <p:nvPr/>
          </p:nvSpPr>
          <p:spPr bwMode="auto">
            <a:xfrm rot="10800000" flipV="1">
              <a:off x="1207" y="2318"/>
              <a:ext cx="0" cy="524"/>
            </a:xfrm>
            <a:prstGeom prst="line">
              <a:avLst/>
            </a:prstGeom>
            <a:noFill/>
            <a:ln w="9525">
              <a:solidFill>
                <a:schemeClr val="tx1"/>
              </a:solidFill>
              <a:round/>
              <a:headEnd/>
              <a:tailEnd type="oval" w="med" len="med"/>
            </a:ln>
          </p:spPr>
          <p:txBody>
            <a:bodyPr/>
            <a:lstStyle/>
            <a:p>
              <a:endParaRPr lang="zh-CN" altLang="en-US"/>
            </a:p>
          </p:txBody>
        </p:sp>
        <p:sp>
          <p:nvSpPr>
            <p:cNvPr id="22551" name="Text Box 38"/>
            <p:cNvSpPr txBox="1">
              <a:spLocks noChangeArrowheads="1"/>
            </p:cNvSpPr>
            <p:nvPr/>
          </p:nvSpPr>
          <p:spPr bwMode="auto">
            <a:xfrm>
              <a:off x="1292" y="2160"/>
              <a:ext cx="363" cy="314"/>
            </a:xfrm>
            <a:prstGeom prst="rect">
              <a:avLst/>
            </a:prstGeom>
            <a:noFill/>
            <a:ln w="9525">
              <a:noFill/>
              <a:miter lim="800000"/>
              <a:headEnd/>
              <a:tailEnd/>
            </a:ln>
          </p:spPr>
          <p:txBody>
            <a:bodyPr>
              <a:spAutoFit/>
            </a:bodyPr>
            <a:lstStyle/>
            <a:p>
              <a:pPr defTabSz="912813">
                <a:spcBef>
                  <a:spcPct val="50000"/>
                </a:spcBef>
              </a:pPr>
              <a:r>
                <a:rPr lang="en-US" altLang="zh-CN" sz="2400" dirty="0">
                  <a:latin typeface="Times New Roman" pitchFamily="18" charset="0"/>
                </a:rPr>
                <a:t>U</a:t>
              </a:r>
              <a:r>
                <a:rPr lang="en-US" altLang="zh-CN" sz="2400" baseline="-25000" dirty="0">
                  <a:latin typeface="Times New Roman" pitchFamily="18" charset="0"/>
                </a:rPr>
                <a:t>S</a:t>
              </a:r>
            </a:p>
          </p:txBody>
        </p:sp>
        <p:sp>
          <p:nvSpPr>
            <p:cNvPr id="22552" name="Text Box 39"/>
            <p:cNvSpPr txBox="1">
              <a:spLocks noChangeArrowheads="1"/>
            </p:cNvSpPr>
            <p:nvPr/>
          </p:nvSpPr>
          <p:spPr bwMode="auto">
            <a:xfrm>
              <a:off x="567" y="2523"/>
              <a:ext cx="355"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1</a:t>
              </a:r>
            </a:p>
          </p:txBody>
        </p:sp>
        <p:sp>
          <p:nvSpPr>
            <p:cNvPr id="22553" name="Text Box 41"/>
            <p:cNvSpPr txBox="1">
              <a:spLocks noChangeArrowheads="1"/>
            </p:cNvSpPr>
            <p:nvPr/>
          </p:nvSpPr>
          <p:spPr bwMode="auto">
            <a:xfrm>
              <a:off x="1927" y="2886"/>
              <a:ext cx="334"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B</a:t>
              </a:r>
            </a:p>
          </p:txBody>
        </p:sp>
        <p:sp>
          <p:nvSpPr>
            <p:cNvPr id="22554" name="Text Box 42"/>
            <p:cNvSpPr txBox="1">
              <a:spLocks noChangeArrowheads="1"/>
            </p:cNvSpPr>
            <p:nvPr/>
          </p:nvSpPr>
          <p:spPr bwMode="auto">
            <a:xfrm>
              <a:off x="1565" y="1706"/>
              <a:ext cx="390"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3</a:t>
              </a:r>
            </a:p>
          </p:txBody>
        </p:sp>
        <p:sp>
          <p:nvSpPr>
            <p:cNvPr id="22555" name="Text Box 43"/>
            <p:cNvSpPr txBox="1">
              <a:spLocks noChangeArrowheads="1"/>
            </p:cNvSpPr>
            <p:nvPr/>
          </p:nvSpPr>
          <p:spPr bwMode="auto">
            <a:xfrm>
              <a:off x="657" y="1616"/>
              <a:ext cx="387"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2</a:t>
              </a:r>
            </a:p>
          </p:txBody>
        </p:sp>
        <p:sp>
          <p:nvSpPr>
            <p:cNvPr id="22556" name="Text Box 44"/>
            <p:cNvSpPr txBox="1">
              <a:spLocks noChangeArrowheads="1"/>
            </p:cNvSpPr>
            <p:nvPr/>
          </p:nvSpPr>
          <p:spPr bwMode="auto">
            <a:xfrm>
              <a:off x="1020" y="2886"/>
              <a:ext cx="409"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A</a:t>
              </a:r>
            </a:p>
          </p:txBody>
        </p:sp>
        <p:sp>
          <p:nvSpPr>
            <p:cNvPr id="22557" name="Text Box 45"/>
            <p:cNvSpPr txBox="1">
              <a:spLocks noChangeArrowheads="1"/>
            </p:cNvSpPr>
            <p:nvPr/>
          </p:nvSpPr>
          <p:spPr bwMode="auto">
            <a:xfrm>
              <a:off x="1474" y="3702"/>
              <a:ext cx="317" cy="314"/>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t</a:t>
              </a:r>
            </a:p>
          </p:txBody>
        </p:sp>
        <p:sp>
          <p:nvSpPr>
            <p:cNvPr id="22558" name="Rectangle 48"/>
            <p:cNvSpPr>
              <a:spLocks noChangeArrowheads="1"/>
            </p:cNvSpPr>
            <p:nvPr/>
          </p:nvSpPr>
          <p:spPr bwMode="auto">
            <a:xfrm rot="-2936944">
              <a:off x="767" y="1942"/>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59" name="Rectangle 49"/>
            <p:cNvSpPr>
              <a:spLocks noChangeArrowheads="1"/>
            </p:cNvSpPr>
            <p:nvPr/>
          </p:nvSpPr>
          <p:spPr bwMode="auto">
            <a:xfrm rot="2951320">
              <a:off x="1429" y="1978"/>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60" name="Line 51"/>
            <p:cNvSpPr>
              <a:spLocks noChangeShapeType="1"/>
            </p:cNvSpPr>
            <p:nvPr/>
          </p:nvSpPr>
          <p:spPr bwMode="auto">
            <a:xfrm>
              <a:off x="1111" y="2314"/>
              <a:ext cx="181" cy="0"/>
            </a:xfrm>
            <a:prstGeom prst="line">
              <a:avLst/>
            </a:prstGeom>
            <a:noFill/>
            <a:ln w="22225">
              <a:solidFill>
                <a:schemeClr val="tx1"/>
              </a:solidFill>
              <a:round/>
              <a:headEnd/>
              <a:tailEnd/>
            </a:ln>
          </p:spPr>
          <p:txBody>
            <a:bodyPr/>
            <a:lstStyle/>
            <a:p>
              <a:endParaRPr lang="zh-CN" altLang="en-US"/>
            </a:p>
          </p:txBody>
        </p:sp>
        <p:sp>
          <p:nvSpPr>
            <p:cNvPr id="22561" name="Line 52"/>
            <p:cNvSpPr>
              <a:spLocks noChangeShapeType="1"/>
            </p:cNvSpPr>
            <p:nvPr/>
          </p:nvSpPr>
          <p:spPr bwMode="auto">
            <a:xfrm>
              <a:off x="1156" y="2251"/>
              <a:ext cx="91" cy="0"/>
            </a:xfrm>
            <a:prstGeom prst="line">
              <a:avLst/>
            </a:prstGeom>
            <a:noFill/>
            <a:ln w="22225">
              <a:solidFill>
                <a:schemeClr val="tx1"/>
              </a:solidFill>
              <a:round/>
              <a:headEnd/>
              <a:tailEnd/>
            </a:ln>
          </p:spPr>
          <p:txBody>
            <a:bodyPr/>
            <a:lstStyle/>
            <a:p>
              <a:endParaRPr lang="zh-CN" altLang="en-US"/>
            </a:p>
          </p:txBody>
        </p:sp>
        <p:sp>
          <p:nvSpPr>
            <p:cNvPr id="22562" name="Line 54"/>
            <p:cNvSpPr>
              <a:spLocks noChangeShapeType="1"/>
            </p:cNvSpPr>
            <p:nvPr/>
          </p:nvSpPr>
          <p:spPr bwMode="auto">
            <a:xfrm>
              <a:off x="603" y="1299"/>
              <a:ext cx="0" cy="1043"/>
            </a:xfrm>
            <a:prstGeom prst="line">
              <a:avLst/>
            </a:prstGeom>
            <a:noFill/>
            <a:ln w="9525">
              <a:solidFill>
                <a:schemeClr val="tx1"/>
              </a:solidFill>
              <a:round/>
              <a:headEnd/>
              <a:tailEnd/>
            </a:ln>
          </p:spPr>
          <p:txBody>
            <a:bodyPr/>
            <a:lstStyle/>
            <a:p>
              <a:endParaRPr lang="zh-CN" altLang="en-US"/>
            </a:p>
          </p:txBody>
        </p:sp>
        <p:sp>
          <p:nvSpPr>
            <p:cNvPr id="22563" name="Oval 55"/>
            <p:cNvSpPr>
              <a:spLocks noChangeArrowheads="1"/>
            </p:cNvSpPr>
            <p:nvPr/>
          </p:nvSpPr>
          <p:spPr bwMode="auto">
            <a:xfrm>
              <a:off x="584" y="2324"/>
              <a:ext cx="45" cy="45"/>
            </a:xfrm>
            <a:prstGeom prst="ellipse">
              <a:avLst/>
            </a:prstGeom>
            <a:solidFill>
              <a:schemeClr val="tx2"/>
            </a:solidFill>
            <a:ln w="9525">
              <a:solidFill>
                <a:schemeClr val="tx1"/>
              </a:solidFill>
              <a:round/>
              <a:headEnd/>
              <a:tailEnd/>
            </a:ln>
          </p:spPr>
          <p:txBody>
            <a:bodyPr wrap="none" anchor="ctr"/>
            <a:lstStyle/>
            <a:p>
              <a:pPr defTabSz="912813"/>
              <a:endParaRPr lang="zh-CN" altLang="en-US"/>
            </a:p>
          </p:txBody>
        </p:sp>
        <p:sp>
          <p:nvSpPr>
            <p:cNvPr id="22564" name="Rectangle 56"/>
            <p:cNvSpPr>
              <a:spLocks noChangeArrowheads="1"/>
            </p:cNvSpPr>
            <p:nvPr/>
          </p:nvSpPr>
          <p:spPr bwMode="auto">
            <a:xfrm rot="2310267">
              <a:off x="730" y="2523"/>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2565" name="Oval 57"/>
            <p:cNvSpPr>
              <a:spLocks noChangeArrowheads="1"/>
            </p:cNvSpPr>
            <p:nvPr/>
          </p:nvSpPr>
          <p:spPr bwMode="auto">
            <a:xfrm>
              <a:off x="1864" y="2314"/>
              <a:ext cx="45" cy="45"/>
            </a:xfrm>
            <a:prstGeom prst="ellipse">
              <a:avLst/>
            </a:prstGeom>
            <a:solidFill>
              <a:schemeClr val="tx2"/>
            </a:solidFill>
            <a:ln w="9525">
              <a:solidFill>
                <a:schemeClr val="tx1"/>
              </a:solidFill>
              <a:round/>
              <a:headEnd/>
              <a:tailEnd/>
            </a:ln>
          </p:spPr>
          <p:txBody>
            <a:bodyPr wrap="none" anchor="ctr"/>
            <a:lstStyle/>
            <a:p>
              <a:pPr algn="ctr" defTabSz="912813"/>
              <a:r>
                <a:rPr lang="zh-CN" altLang="en-US"/>
                <a:t> </a:t>
              </a:r>
            </a:p>
          </p:txBody>
        </p:sp>
        <p:sp>
          <p:nvSpPr>
            <p:cNvPr id="22566" name="Line 58"/>
            <p:cNvSpPr>
              <a:spLocks noChangeShapeType="1"/>
            </p:cNvSpPr>
            <p:nvPr/>
          </p:nvSpPr>
          <p:spPr bwMode="auto">
            <a:xfrm flipV="1">
              <a:off x="703" y="2296"/>
              <a:ext cx="136" cy="136"/>
            </a:xfrm>
            <a:prstGeom prst="line">
              <a:avLst/>
            </a:prstGeom>
            <a:noFill/>
            <a:ln w="9525">
              <a:solidFill>
                <a:schemeClr val="tx1"/>
              </a:solidFill>
              <a:round/>
              <a:headEnd/>
              <a:tailEnd/>
            </a:ln>
          </p:spPr>
          <p:txBody>
            <a:bodyPr/>
            <a:lstStyle/>
            <a:p>
              <a:endParaRPr lang="zh-CN" altLang="en-US"/>
            </a:p>
          </p:txBody>
        </p:sp>
        <p:sp>
          <p:nvSpPr>
            <p:cNvPr id="22567" name="Line 59"/>
            <p:cNvSpPr>
              <a:spLocks noChangeShapeType="1"/>
            </p:cNvSpPr>
            <p:nvPr/>
          </p:nvSpPr>
          <p:spPr bwMode="auto">
            <a:xfrm>
              <a:off x="839" y="2296"/>
              <a:ext cx="181" cy="136"/>
            </a:xfrm>
            <a:prstGeom prst="line">
              <a:avLst/>
            </a:prstGeom>
            <a:noFill/>
            <a:ln w="9525">
              <a:solidFill>
                <a:schemeClr val="tx1"/>
              </a:solidFill>
              <a:round/>
              <a:headEnd/>
              <a:tailEnd/>
            </a:ln>
          </p:spPr>
          <p:txBody>
            <a:bodyPr/>
            <a:lstStyle/>
            <a:p>
              <a:endParaRPr lang="zh-CN" altLang="en-US"/>
            </a:p>
          </p:txBody>
        </p:sp>
        <p:sp>
          <p:nvSpPr>
            <p:cNvPr id="22568" name="Line 60"/>
            <p:cNvSpPr>
              <a:spLocks noChangeShapeType="1"/>
            </p:cNvSpPr>
            <p:nvPr/>
          </p:nvSpPr>
          <p:spPr bwMode="auto">
            <a:xfrm flipH="1">
              <a:off x="902" y="2423"/>
              <a:ext cx="113" cy="113"/>
            </a:xfrm>
            <a:prstGeom prst="line">
              <a:avLst/>
            </a:prstGeom>
            <a:noFill/>
            <a:ln w="9525">
              <a:solidFill>
                <a:schemeClr val="tx1"/>
              </a:solidFill>
              <a:round/>
              <a:headEnd/>
              <a:tailEnd type="triangle" w="med" len="med"/>
            </a:ln>
          </p:spPr>
          <p:txBody>
            <a:bodyPr/>
            <a:lstStyle/>
            <a:p>
              <a:endParaRPr lang="zh-CN" altLang="en-US"/>
            </a:p>
          </p:txBody>
        </p:sp>
        <p:sp>
          <p:nvSpPr>
            <p:cNvPr id="22569" name="Line 61"/>
            <p:cNvSpPr>
              <a:spLocks noChangeShapeType="1"/>
            </p:cNvSpPr>
            <p:nvPr/>
          </p:nvSpPr>
          <p:spPr bwMode="auto">
            <a:xfrm>
              <a:off x="1565" y="3430"/>
              <a:ext cx="181" cy="363"/>
            </a:xfrm>
            <a:prstGeom prst="line">
              <a:avLst/>
            </a:prstGeom>
            <a:noFill/>
            <a:ln w="9525">
              <a:solidFill>
                <a:schemeClr val="tx1"/>
              </a:solidFill>
              <a:round/>
              <a:headEnd/>
              <a:tailEnd/>
            </a:ln>
          </p:spPr>
          <p:txBody>
            <a:bodyPr/>
            <a:lstStyle/>
            <a:p>
              <a:endParaRPr lang="zh-CN" altLang="en-US"/>
            </a:p>
          </p:txBody>
        </p:sp>
        <p:sp>
          <p:nvSpPr>
            <p:cNvPr id="22570" name="Line 62"/>
            <p:cNvSpPr>
              <a:spLocks noChangeShapeType="1"/>
            </p:cNvSpPr>
            <p:nvPr/>
          </p:nvSpPr>
          <p:spPr bwMode="auto">
            <a:xfrm>
              <a:off x="1746" y="3793"/>
              <a:ext cx="181" cy="0"/>
            </a:xfrm>
            <a:prstGeom prst="line">
              <a:avLst/>
            </a:prstGeom>
            <a:noFill/>
            <a:ln w="9525">
              <a:solidFill>
                <a:schemeClr val="tx1"/>
              </a:solidFill>
              <a:round/>
              <a:headEnd/>
              <a:tailEnd/>
            </a:ln>
          </p:spPr>
          <p:txBody>
            <a:bodyPr/>
            <a:lstStyle/>
            <a:p>
              <a:endParaRPr lang="zh-CN" altLang="en-US"/>
            </a:p>
          </p:txBody>
        </p:sp>
        <p:sp>
          <p:nvSpPr>
            <p:cNvPr id="22571" name="Line 63"/>
            <p:cNvSpPr>
              <a:spLocks noChangeShapeType="1"/>
            </p:cNvSpPr>
            <p:nvPr/>
          </p:nvSpPr>
          <p:spPr bwMode="auto">
            <a:xfrm flipH="1">
              <a:off x="1800" y="2359"/>
              <a:ext cx="68" cy="68"/>
            </a:xfrm>
            <a:prstGeom prst="line">
              <a:avLst/>
            </a:prstGeom>
            <a:noFill/>
            <a:ln w="9525">
              <a:solidFill>
                <a:schemeClr val="tx1"/>
              </a:solidFill>
              <a:round/>
              <a:headEnd/>
              <a:tailEnd/>
            </a:ln>
          </p:spPr>
          <p:txBody>
            <a:bodyPr/>
            <a:lstStyle/>
            <a:p>
              <a:endParaRPr lang="zh-CN" altLang="en-US"/>
            </a:p>
          </p:txBody>
        </p:sp>
        <p:sp>
          <p:nvSpPr>
            <p:cNvPr id="22572" name="Line 64"/>
            <p:cNvSpPr>
              <a:spLocks noChangeShapeType="1"/>
            </p:cNvSpPr>
            <p:nvPr/>
          </p:nvSpPr>
          <p:spPr bwMode="auto">
            <a:xfrm>
              <a:off x="1474" y="2659"/>
              <a:ext cx="0" cy="227"/>
            </a:xfrm>
            <a:prstGeom prst="line">
              <a:avLst/>
            </a:prstGeom>
            <a:noFill/>
            <a:ln w="9525">
              <a:solidFill>
                <a:schemeClr val="tx1"/>
              </a:solidFill>
              <a:round/>
              <a:headEnd/>
              <a:tailEnd/>
            </a:ln>
          </p:spPr>
          <p:txBody>
            <a:bodyPr/>
            <a:lstStyle/>
            <a:p>
              <a:endParaRPr lang="zh-CN" altLang="en-US"/>
            </a:p>
          </p:txBody>
        </p:sp>
        <p:sp>
          <p:nvSpPr>
            <p:cNvPr id="22573" name="Line 65"/>
            <p:cNvSpPr>
              <a:spLocks noChangeShapeType="1"/>
            </p:cNvSpPr>
            <p:nvPr/>
          </p:nvSpPr>
          <p:spPr bwMode="auto">
            <a:xfrm>
              <a:off x="1818" y="2432"/>
              <a:ext cx="0" cy="454"/>
            </a:xfrm>
            <a:prstGeom prst="line">
              <a:avLst/>
            </a:prstGeom>
            <a:noFill/>
            <a:ln w="9525">
              <a:solidFill>
                <a:schemeClr val="tx1"/>
              </a:solidFill>
              <a:round/>
              <a:headEnd/>
              <a:tailEnd/>
            </a:ln>
          </p:spPr>
          <p:txBody>
            <a:bodyPr/>
            <a:lstStyle/>
            <a:p>
              <a:endParaRPr lang="zh-CN" altLang="en-US"/>
            </a:p>
          </p:txBody>
        </p:sp>
        <p:sp>
          <p:nvSpPr>
            <p:cNvPr id="22574" name="Oval 66"/>
            <p:cNvSpPr>
              <a:spLocks noChangeArrowheads="1"/>
            </p:cNvSpPr>
            <p:nvPr/>
          </p:nvSpPr>
          <p:spPr bwMode="auto">
            <a:xfrm>
              <a:off x="1785" y="2404"/>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2575" name="Oval 67"/>
            <p:cNvSpPr>
              <a:spLocks noChangeArrowheads="1"/>
            </p:cNvSpPr>
            <p:nvPr/>
          </p:nvSpPr>
          <p:spPr bwMode="auto">
            <a:xfrm>
              <a:off x="1453" y="2639"/>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barn(outHorizontal)">
                                      <p:cBhvr>
                                        <p:cTn id="7" dur="500"/>
                                        <p:tgtEl>
                                          <p:spTgt spid="146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6434">
                                            <p:txEl>
                                              <p:pRg st="2" end="2"/>
                                            </p:txEl>
                                          </p:spTgt>
                                        </p:tgtEl>
                                        <p:attrNameLst>
                                          <p:attrName>style.visibility</p:attrName>
                                        </p:attrNameLst>
                                      </p:cBhvr>
                                      <p:to>
                                        <p:strVal val="visible"/>
                                      </p:to>
                                    </p:set>
                                    <p:animEffect transition="in" filter="barn(outHorizontal)">
                                      <p:cBhvr>
                                        <p:cTn id="12" dur="500"/>
                                        <p:tgtEl>
                                          <p:spTgt spid="1464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46435"/>
                                        </p:tgtEl>
                                        <p:attrNameLst>
                                          <p:attrName>style.visibility</p:attrName>
                                        </p:attrNameLst>
                                      </p:cBhvr>
                                      <p:to>
                                        <p:strVal val="visible"/>
                                      </p:to>
                                    </p:set>
                                    <p:animEffect transition="in" filter="barn(outHorizontal)">
                                      <p:cBhvr>
                                        <p:cTn id="22" dur="500"/>
                                        <p:tgtEl>
                                          <p:spTgt spid="14643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46436"/>
                                        </p:tgtEl>
                                        <p:attrNameLst>
                                          <p:attrName>style.visibility</p:attrName>
                                        </p:attrNameLst>
                                      </p:cBhvr>
                                      <p:to>
                                        <p:strVal val="visible"/>
                                      </p:to>
                                    </p:set>
                                    <p:anim calcmode="lin" valueType="num">
                                      <p:cBhvr additive="base">
                                        <p:cTn id="27" dur="500" fill="hold"/>
                                        <p:tgtEl>
                                          <p:spTgt spid="146436"/>
                                        </p:tgtEl>
                                        <p:attrNameLst>
                                          <p:attrName>ppt_x</p:attrName>
                                        </p:attrNameLst>
                                      </p:cBhvr>
                                      <p:tavLst>
                                        <p:tav tm="0">
                                          <p:val>
                                            <p:strVal val="0-#ppt_w/2"/>
                                          </p:val>
                                        </p:tav>
                                        <p:tav tm="100000">
                                          <p:val>
                                            <p:strVal val="#ppt_x"/>
                                          </p:val>
                                        </p:tav>
                                      </p:tavLst>
                                    </p:anim>
                                    <p:anim calcmode="lin" valueType="num">
                                      <p:cBhvr additive="base">
                                        <p:cTn id="28" dur="500" fill="hold"/>
                                        <p:tgtEl>
                                          <p:spTgt spid="146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P spid="146435"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sz="half" idx="1"/>
          </p:nvPr>
        </p:nvSpPr>
        <p:spPr>
          <a:xfrm>
            <a:off x="899592" y="1268760"/>
            <a:ext cx="7104062" cy="1571625"/>
          </a:xfrm>
        </p:spPr>
        <p:txBody>
          <a:bodyPr>
            <a:normAutofit fontScale="85000" lnSpcReduction="20000"/>
          </a:bodyPr>
          <a:lstStyle/>
          <a:p>
            <a:pPr defTabSz="912813" eaLnBrk="1" hangingPunct="1">
              <a:lnSpc>
                <a:spcPct val="150000"/>
              </a:lnSpc>
              <a:spcBef>
                <a:spcPts val="0"/>
              </a:spcBef>
              <a:buFont typeface="Wingdings" pitchFamily="2" charset="2"/>
              <a:buNone/>
            </a:pPr>
            <a:r>
              <a:rPr lang="zh-CN" altLang="en-US" sz="2800" b="1" dirty="0">
                <a:latin typeface="Times New Roman" pitchFamily="18" charset="0"/>
              </a:rPr>
              <a:t>当被测温度变化</a:t>
            </a:r>
            <a:r>
              <a:rPr lang="en-US" altLang="zh-CN" sz="2800" b="1" i="1" dirty="0" err="1">
                <a:latin typeface="Times New Roman" pitchFamily="18" charset="0"/>
              </a:rPr>
              <a:t>Δt</a:t>
            </a:r>
            <a:r>
              <a:rPr lang="zh-CN" altLang="en-US" sz="2800" b="1" dirty="0">
                <a:latin typeface="Times New Roman" pitchFamily="18" charset="0"/>
              </a:rPr>
              <a:t>后，热电阻阻值发生变化：</a:t>
            </a:r>
          </a:p>
          <a:p>
            <a:pPr defTabSz="912813" eaLnBrk="1" hangingPunct="1">
              <a:lnSpc>
                <a:spcPct val="150000"/>
              </a:lnSpc>
              <a:spcBef>
                <a:spcPts val="0"/>
              </a:spcBef>
              <a:buFont typeface="Wingdings" pitchFamily="2" charset="2"/>
              <a:buNone/>
            </a:pPr>
            <a:r>
              <a:rPr lang="en-US" altLang="zh-CN" sz="2800" b="1" i="1" dirty="0" err="1">
                <a:latin typeface="Times New Roman" pitchFamily="18" charset="0"/>
              </a:rPr>
              <a:t>R</a:t>
            </a:r>
            <a:r>
              <a:rPr lang="en-US" altLang="zh-CN" sz="2800" b="1" i="1" baseline="-25000" dirty="0" err="1">
                <a:latin typeface="Times New Roman" pitchFamily="18" charset="0"/>
              </a:rPr>
              <a:t>t</a:t>
            </a:r>
            <a:r>
              <a:rPr lang="en-US" altLang="zh-CN" sz="2800" b="1" i="1" baseline="-25000" dirty="0">
                <a:latin typeface="Times New Roman" pitchFamily="18" charset="0"/>
              </a:rPr>
              <a:t> </a:t>
            </a:r>
            <a:r>
              <a:rPr lang="en-US" altLang="zh-CN" sz="2800" b="1" dirty="0">
                <a:latin typeface="Times New Roman" pitchFamily="18" charset="0"/>
              </a:rPr>
              <a:t>＝</a:t>
            </a:r>
            <a:r>
              <a:rPr lang="en-US" altLang="zh-CN" sz="2800" b="1" i="1" dirty="0" err="1">
                <a:latin typeface="Times New Roman" pitchFamily="18" charset="0"/>
              </a:rPr>
              <a:t>R</a:t>
            </a:r>
            <a:r>
              <a:rPr lang="en-US" altLang="zh-CN" sz="2800" b="1" i="1" baseline="-25000" dirty="0" err="1">
                <a:latin typeface="Times New Roman" pitchFamily="18" charset="0"/>
              </a:rPr>
              <a:t>t</a:t>
            </a:r>
            <a:r>
              <a:rPr lang="en-US" altLang="zh-CN" sz="2800" b="1" baseline="-25000" dirty="0" err="1">
                <a:latin typeface="Times New Roman" pitchFamily="18" charset="0"/>
              </a:rPr>
              <a:t>min</a:t>
            </a:r>
            <a:r>
              <a:rPr lang="en-US" altLang="zh-CN" sz="2800" b="1" dirty="0">
                <a:latin typeface="Times New Roman" pitchFamily="18" charset="0"/>
              </a:rPr>
              <a:t>＋ </a:t>
            </a:r>
            <a:r>
              <a:rPr lang="en-US" altLang="zh-CN" sz="2800" b="1" i="1" dirty="0" err="1">
                <a:latin typeface="Times New Roman" pitchFamily="18" charset="0"/>
              </a:rPr>
              <a:t>ΔR</a:t>
            </a:r>
            <a:r>
              <a:rPr lang="en-US" altLang="zh-CN" sz="2800" b="1" i="1" baseline="-25000" dirty="0" err="1">
                <a:latin typeface="Times New Roman" pitchFamily="18" charset="0"/>
              </a:rPr>
              <a:t>t</a:t>
            </a:r>
            <a:r>
              <a:rPr lang="en-US" altLang="zh-CN" sz="2800" b="1" baseline="-25000" dirty="0">
                <a:latin typeface="Times New Roman" pitchFamily="18" charset="0"/>
              </a:rPr>
              <a:t> </a:t>
            </a:r>
            <a:r>
              <a:rPr lang="zh-CN" altLang="en-US" sz="2800" b="1" dirty="0">
                <a:latin typeface="Times New Roman" pitchFamily="18" charset="0"/>
              </a:rPr>
              <a:t>电桥平衡被破坏，此时可以</a:t>
            </a:r>
            <a:r>
              <a:rPr lang="zh-CN" altLang="en-US" sz="2800" b="1" dirty="0">
                <a:solidFill>
                  <a:srgbClr val="FF0000"/>
                </a:solidFill>
                <a:latin typeface="Times New Roman" pitchFamily="18" charset="0"/>
              </a:rPr>
              <a:t>调整</a:t>
            </a:r>
            <a:r>
              <a:rPr lang="en-US" altLang="zh-CN" sz="2800" b="1" i="1" dirty="0">
                <a:solidFill>
                  <a:srgbClr val="FF0000"/>
                </a:solidFill>
                <a:latin typeface="Times New Roman" pitchFamily="18" charset="0"/>
              </a:rPr>
              <a:t>R</a:t>
            </a:r>
            <a:r>
              <a:rPr lang="en-US" altLang="zh-CN" sz="2800" b="1" baseline="-25000" dirty="0">
                <a:solidFill>
                  <a:srgbClr val="FF0000"/>
                </a:solidFill>
                <a:latin typeface="Times New Roman" pitchFamily="18" charset="0"/>
              </a:rPr>
              <a:t>1</a:t>
            </a:r>
            <a:r>
              <a:rPr lang="zh-CN" altLang="en-US" sz="2800" b="1" dirty="0">
                <a:solidFill>
                  <a:srgbClr val="FF0000"/>
                </a:solidFill>
                <a:latin typeface="Times New Roman" pitchFamily="18" charset="0"/>
              </a:rPr>
              <a:t>滑动触点使电桥恢复平衡</a:t>
            </a:r>
            <a:r>
              <a:rPr lang="zh-CN" altLang="en-US" sz="2800" b="1" dirty="0">
                <a:latin typeface="Times New Roman" pitchFamily="18" charset="0"/>
              </a:rPr>
              <a:t>。</a:t>
            </a:r>
            <a:r>
              <a:rPr lang="en-US" altLang="zh-CN" sz="2800" b="1" i="1" dirty="0">
                <a:latin typeface="Times New Roman" pitchFamily="18" charset="0"/>
              </a:rPr>
              <a:t>    </a:t>
            </a:r>
            <a:endParaRPr lang="zh-CN" altLang="en-US" sz="2800" dirty="0">
              <a:latin typeface="Times New Roman" pitchFamily="18" charset="0"/>
            </a:endParaRPr>
          </a:p>
        </p:txBody>
      </p:sp>
      <p:graphicFrame>
        <p:nvGraphicFramePr>
          <p:cNvPr id="147459" name="Object 3"/>
          <p:cNvGraphicFramePr>
            <a:graphicFrameLocks noGrp="1" noChangeAspect="1"/>
          </p:cNvGraphicFramePr>
          <p:nvPr>
            <p:ph sz="quarter" idx="2"/>
            <p:extLst>
              <p:ext uri="{D42A27DB-BD31-4B8C-83A1-F6EECF244321}">
                <p14:modId xmlns:p14="http://schemas.microsoft.com/office/powerpoint/2010/main" val="1909175223"/>
              </p:ext>
            </p:extLst>
          </p:nvPr>
        </p:nvGraphicFramePr>
        <p:xfrm>
          <a:off x="2123728" y="3123307"/>
          <a:ext cx="3744416" cy="593725"/>
        </p:xfrm>
        <a:graphic>
          <a:graphicData uri="http://schemas.openxmlformats.org/presentationml/2006/ole">
            <mc:AlternateContent xmlns:mc="http://schemas.openxmlformats.org/markup-compatibility/2006">
              <mc:Choice xmlns:v="urn:schemas-microsoft-com:vml" Requires="v">
                <p:oleObj spid="_x0000_s23564" name="Equation" r:id="rId3" imgW="1485720" imgH="241200" progId="Equation.DSMT4">
                  <p:embed/>
                </p:oleObj>
              </mc:Choice>
              <mc:Fallback>
                <p:oleObj name="Equation" r:id="rId3" imgW="148572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123307"/>
                        <a:ext cx="3744416" cy="593725"/>
                      </a:xfrm>
                      <a:prstGeom prst="rect">
                        <a:avLst/>
                      </a:prstGeom>
                      <a:noFill/>
                    </p:spPr>
                  </p:pic>
                </p:oleObj>
              </mc:Fallback>
            </mc:AlternateContent>
          </a:graphicData>
        </a:graphic>
      </p:graphicFrame>
      <p:graphicFrame>
        <p:nvGraphicFramePr>
          <p:cNvPr id="147462" name="Object 6"/>
          <p:cNvGraphicFramePr>
            <a:graphicFrameLocks noGrp="1" noChangeAspect="1"/>
          </p:cNvGraphicFramePr>
          <p:nvPr>
            <p:ph sz="quarter" idx="3"/>
          </p:nvPr>
        </p:nvGraphicFramePr>
        <p:xfrm>
          <a:off x="2411760" y="3717032"/>
          <a:ext cx="2952328" cy="997468"/>
        </p:xfrm>
        <a:graphic>
          <a:graphicData uri="http://schemas.openxmlformats.org/presentationml/2006/ole">
            <mc:AlternateContent xmlns:mc="http://schemas.openxmlformats.org/markup-compatibility/2006">
              <mc:Choice xmlns:v="urn:schemas-microsoft-com:vml" Requires="v">
                <p:oleObj spid="_x0000_s23565" name="Equation" r:id="rId5" imgW="1231560" imgH="457200" progId="Equation.DSMT4">
                  <p:embed/>
                </p:oleObj>
              </mc:Choice>
              <mc:Fallback>
                <p:oleObj name="Equation" r:id="rId5" imgW="123156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717032"/>
                        <a:ext cx="2952328" cy="997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diamond(in)">
                                      <p:cBhvr>
                                        <p:cTn id="7" dur="2000"/>
                                        <p:tgtEl>
                                          <p:spTgt spid="147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7458">
                                            <p:txEl>
                                              <p:pRg st="1" end="1"/>
                                            </p:txEl>
                                          </p:spTgt>
                                        </p:tgtEl>
                                        <p:attrNameLst>
                                          <p:attrName>style.visibility</p:attrName>
                                        </p:attrNameLst>
                                      </p:cBhvr>
                                      <p:to>
                                        <p:strVal val="visible"/>
                                      </p:to>
                                    </p:set>
                                    <p:animEffect transition="in" filter="diamond(in)">
                                      <p:cBhvr>
                                        <p:cTn id="12" dur="2000"/>
                                        <p:tgtEl>
                                          <p:spTgt spid="147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7459"/>
                                        </p:tgtEl>
                                        <p:attrNameLst>
                                          <p:attrName>style.visibility</p:attrName>
                                        </p:attrNameLst>
                                      </p:cBhvr>
                                      <p:to>
                                        <p:strVal val="visible"/>
                                      </p:to>
                                    </p:set>
                                    <p:animEffect transition="in" filter="barn(inHorizontal)">
                                      <p:cBhvr>
                                        <p:cTn id="17" dur="500"/>
                                        <p:tgtEl>
                                          <p:spTgt spid="14745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47462"/>
                                        </p:tgtEl>
                                        <p:attrNameLst>
                                          <p:attrName>style.visibility</p:attrName>
                                        </p:attrNameLst>
                                      </p:cBhvr>
                                      <p:to>
                                        <p:strVal val="visible"/>
                                      </p:to>
                                    </p:set>
                                    <p:animEffect transition="in" filter="barn(inHorizontal)">
                                      <p:cBhvr>
                                        <p:cTn id="22" dur="500"/>
                                        <p:tgtEl>
                                          <p:spTgt spid="14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83568" y="404664"/>
            <a:ext cx="2592387" cy="523875"/>
          </a:xfrm>
          <a:prstGeom prst="rect">
            <a:avLst/>
          </a:prstGeom>
          <a:noFill/>
          <a:ln w="9525">
            <a:noFill/>
            <a:miter lim="800000"/>
            <a:headEnd/>
            <a:tailEnd/>
          </a:ln>
        </p:spPr>
        <p:txBody>
          <a:bodyPr>
            <a:spAutoFit/>
          </a:bodyPr>
          <a:lstStyle/>
          <a:p>
            <a:pPr defTabSz="912813">
              <a:spcBef>
                <a:spcPct val="50000"/>
              </a:spcBef>
            </a:pPr>
            <a:r>
              <a:rPr lang="zh-CN" altLang="en-US" sz="2800" b="1" dirty="0">
                <a:latin typeface="Times New Roman" pitchFamily="18" charset="0"/>
              </a:rPr>
              <a:t>2）三线制</a:t>
            </a:r>
          </a:p>
        </p:txBody>
      </p:sp>
      <p:grpSp>
        <p:nvGrpSpPr>
          <p:cNvPr id="2" name="Group 119"/>
          <p:cNvGrpSpPr>
            <a:grpSpLocks/>
          </p:cNvGrpSpPr>
          <p:nvPr/>
        </p:nvGrpSpPr>
        <p:grpSpPr bwMode="auto">
          <a:xfrm>
            <a:off x="1331640" y="1268760"/>
            <a:ext cx="2304256" cy="4536503"/>
            <a:chOff x="295" y="709"/>
            <a:chExt cx="1388" cy="3057"/>
          </a:xfrm>
        </p:grpSpPr>
        <p:sp>
          <p:nvSpPr>
            <p:cNvPr id="24582" name="Oval 53"/>
            <p:cNvSpPr>
              <a:spLocks noChangeArrowheads="1"/>
            </p:cNvSpPr>
            <p:nvPr/>
          </p:nvSpPr>
          <p:spPr bwMode="auto">
            <a:xfrm>
              <a:off x="845" y="709"/>
              <a:ext cx="290" cy="29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24583" name="Line 54"/>
            <p:cNvSpPr>
              <a:spLocks noChangeShapeType="1"/>
            </p:cNvSpPr>
            <p:nvPr/>
          </p:nvSpPr>
          <p:spPr bwMode="auto">
            <a:xfrm flipV="1">
              <a:off x="884" y="757"/>
              <a:ext cx="192" cy="192"/>
            </a:xfrm>
            <a:prstGeom prst="line">
              <a:avLst/>
            </a:prstGeom>
            <a:noFill/>
            <a:ln w="9525">
              <a:solidFill>
                <a:schemeClr val="tx1"/>
              </a:solidFill>
              <a:round/>
              <a:headEnd/>
              <a:tailEnd type="triangle" w="med" len="med"/>
            </a:ln>
          </p:spPr>
          <p:txBody>
            <a:bodyPr/>
            <a:lstStyle/>
            <a:p>
              <a:endParaRPr lang="zh-CN" altLang="en-US"/>
            </a:p>
          </p:txBody>
        </p:sp>
        <p:sp>
          <p:nvSpPr>
            <p:cNvPr id="24584" name="Line 55"/>
            <p:cNvSpPr>
              <a:spLocks noChangeShapeType="1"/>
            </p:cNvSpPr>
            <p:nvPr/>
          </p:nvSpPr>
          <p:spPr bwMode="auto">
            <a:xfrm>
              <a:off x="1133" y="844"/>
              <a:ext cx="467" cy="0"/>
            </a:xfrm>
            <a:prstGeom prst="line">
              <a:avLst/>
            </a:prstGeom>
            <a:noFill/>
            <a:ln w="9525">
              <a:solidFill>
                <a:schemeClr val="tx1"/>
              </a:solidFill>
              <a:round/>
              <a:headEnd/>
              <a:tailEnd/>
            </a:ln>
          </p:spPr>
          <p:txBody>
            <a:bodyPr/>
            <a:lstStyle/>
            <a:p>
              <a:endParaRPr lang="zh-CN" altLang="en-US"/>
            </a:p>
          </p:txBody>
        </p:sp>
        <p:sp>
          <p:nvSpPr>
            <p:cNvPr id="24585" name="Line 56"/>
            <p:cNvSpPr>
              <a:spLocks noChangeShapeType="1"/>
            </p:cNvSpPr>
            <p:nvPr/>
          </p:nvSpPr>
          <p:spPr bwMode="auto">
            <a:xfrm>
              <a:off x="344" y="853"/>
              <a:ext cx="490" cy="0"/>
            </a:xfrm>
            <a:prstGeom prst="line">
              <a:avLst/>
            </a:prstGeom>
            <a:noFill/>
            <a:ln w="9525">
              <a:solidFill>
                <a:schemeClr val="tx1"/>
              </a:solidFill>
              <a:round/>
              <a:headEnd/>
              <a:tailEnd/>
            </a:ln>
          </p:spPr>
          <p:txBody>
            <a:bodyPr/>
            <a:lstStyle/>
            <a:p>
              <a:endParaRPr lang="zh-CN" altLang="en-US"/>
            </a:p>
          </p:txBody>
        </p:sp>
        <p:sp>
          <p:nvSpPr>
            <p:cNvPr id="24586" name="Line 57"/>
            <p:cNvSpPr>
              <a:spLocks noChangeShapeType="1"/>
            </p:cNvSpPr>
            <p:nvPr/>
          </p:nvSpPr>
          <p:spPr bwMode="auto">
            <a:xfrm>
              <a:off x="1610" y="845"/>
              <a:ext cx="0" cy="1043"/>
            </a:xfrm>
            <a:prstGeom prst="line">
              <a:avLst/>
            </a:prstGeom>
            <a:noFill/>
            <a:ln w="9525">
              <a:solidFill>
                <a:schemeClr val="tx1"/>
              </a:solidFill>
              <a:round/>
              <a:headEnd/>
              <a:tailEnd/>
            </a:ln>
          </p:spPr>
          <p:txBody>
            <a:bodyPr/>
            <a:lstStyle/>
            <a:p>
              <a:endParaRPr lang="zh-CN" altLang="en-US"/>
            </a:p>
          </p:txBody>
        </p:sp>
        <p:sp>
          <p:nvSpPr>
            <p:cNvPr id="24587" name="Line 58"/>
            <p:cNvSpPr>
              <a:spLocks noChangeShapeType="1"/>
            </p:cNvSpPr>
            <p:nvPr/>
          </p:nvSpPr>
          <p:spPr bwMode="auto">
            <a:xfrm flipV="1">
              <a:off x="340" y="1189"/>
              <a:ext cx="595" cy="699"/>
            </a:xfrm>
            <a:prstGeom prst="line">
              <a:avLst/>
            </a:prstGeom>
            <a:noFill/>
            <a:ln w="9525">
              <a:solidFill>
                <a:schemeClr val="tx1"/>
              </a:solidFill>
              <a:round/>
              <a:headEnd/>
              <a:tailEnd/>
            </a:ln>
          </p:spPr>
          <p:txBody>
            <a:bodyPr/>
            <a:lstStyle/>
            <a:p>
              <a:endParaRPr lang="zh-CN" altLang="en-US"/>
            </a:p>
          </p:txBody>
        </p:sp>
        <p:sp>
          <p:nvSpPr>
            <p:cNvPr id="24588" name="Line 59"/>
            <p:cNvSpPr>
              <a:spLocks noChangeShapeType="1"/>
            </p:cNvSpPr>
            <p:nvPr/>
          </p:nvSpPr>
          <p:spPr bwMode="auto">
            <a:xfrm>
              <a:off x="930" y="1190"/>
              <a:ext cx="680" cy="698"/>
            </a:xfrm>
            <a:prstGeom prst="line">
              <a:avLst/>
            </a:prstGeom>
            <a:noFill/>
            <a:ln w="9525">
              <a:solidFill>
                <a:schemeClr val="tx1"/>
              </a:solidFill>
              <a:round/>
              <a:headEnd/>
              <a:tailEnd/>
            </a:ln>
          </p:spPr>
          <p:txBody>
            <a:bodyPr/>
            <a:lstStyle/>
            <a:p>
              <a:endParaRPr lang="zh-CN" altLang="en-US"/>
            </a:p>
          </p:txBody>
        </p:sp>
        <p:sp>
          <p:nvSpPr>
            <p:cNvPr id="24589" name="Line 60"/>
            <p:cNvSpPr>
              <a:spLocks noChangeShapeType="1"/>
            </p:cNvSpPr>
            <p:nvPr/>
          </p:nvSpPr>
          <p:spPr bwMode="auto">
            <a:xfrm>
              <a:off x="340" y="1888"/>
              <a:ext cx="453" cy="363"/>
            </a:xfrm>
            <a:prstGeom prst="line">
              <a:avLst/>
            </a:prstGeom>
            <a:noFill/>
            <a:ln w="9525">
              <a:solidFill>
                <a:schemeClr val="tx1"/>
              </a:solidFill>
              <a:round/>
              <a:headEnd/>
              <a:tailEnd/>
            </a:ln>
          </p:spPr>
          <p:txBody>
            <a:bodyPr/>
            <a:lstStyle/>
            <a:p>
              <a:endParaRPr lang="zh-CN" altLang="en-US"/>
            </a:p>
          </p:txBody>
        </p:sp>
        <p:sp>
          <p:nvSpPr>
            <p:cNvPr id="24590" name="Rectangle 62"/>
            <p:cNvSpPr>
              <a:spLocks noChangeArrowheads="1"/>
            </p:cNvSpPr>
            <p:nvPr/>
          </p:nvSpPr>
          <p:spPr bwMode="auto">
            <a:xfrm>
              <a:off x="1075" y="2508"/>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591" name="Line 64"/>
            <p:cNvSpPr>
              <a:spLocks noChangeShapeType="1"/>
            </p:cNvSpPr>
            <p:nvPr/>
          </p:nvSpPr>
          <p:spPr bwMode="auto">
            <a:xfrm>
              <a:off x="940" y="3417"/>
              <a:ext cx="358" cy="1"/>
            </a:xfrm>
            <a:prstGeom prst="line">
              <a:avLst/>
            </a:prstGeom>
            <a:noFill/>
            <a:ln w="9525">
              <a:solidFill>
                <a:schemeClr val="tx1"/>
              </a:solidFill>
              <a:round/>
              <a:headEnd/>
              <a:tailEnd/>
            </a:ln>
          </p:spPr>
          <p:txBody>
            <a:bodyPr/>
            <a:lstStyle/>
            <a:p>
              <a:endParaRPr lang="zh-CN" altLang="en-US"/>
            </a:p>
          </p:txBody>
        </p:sp>
        <p:sp>
          <p:nvSpPr>
            <p:cNvPr id="24592" name="Rectangle 65"/>
            <p:cNvSpPr>
              <a:spLocks noChangeArrowheads="1"/>
            </p:cNvSpPr>
            <p:nvPr/>
          </p:nvSpPr>
          <p:spPr bwMode="auto">
            <a:xfrm rot="5400000">
              <a:off x="1075" y="3309"/>
              <a:ext cx="96" cy="192"/>
            </a:xfrm>
            <a:prstGeom prst="rect">
              <a:avLst/>
            </a:prstGeom>
            <a:solidFill>
              <a:srgbClr val="FF9900"/>
            </a:solidFill>
            <a:ln w="9525">
              <a:solidFill>
                <a:schemeClr val="tx1"/>
              </a:solidFill>
              <a:miter lim="800000"/>
              <a:headEnd/>
              <a:tailEnd/>
            </a:ln>
          </p:spPr>
          <p:txBody>
            <a:bodyPr wrap="none" anchor="ctr"/>
            <a:lstStyle/>
            <a:p>
              <a:pPr defTabSz="912813"/>
              <a:endParaRPr lang="zh-CN" altLang="en-US"/>
            </a:p>
          </p:txBody>
        </p:sp>
        <p:sp>
          <p:nvSpPr>
            <p:cNvPr id="24593" name="Line 66"/>
            <p:cNvSpPr>
              <a:spLocks noChangeShapeType="1"/>
            </p:cNvSpPr>
            <p:nvPr/>
          </p:nvSpPr>
          <p:spPr bwMode="auto">
            <a:xfrm>
              <a:off x="1111" y="2795"/>
              <a:ext cx="0" cy="409"/>
            </a:xfrm>
            <a:prstGeom prst="line">
              <a:avLst/>
            </a:prstGeom>
            <a:noFill/>
            <a:ln w="9525">
              <a:solidFill>
                <a:schemeClr val="tx1"/>
              </a:solidFill>
              <a:round/>
              <a:headEnd/>
              <a:tailEnd/>
            </a:ln>
          </p:spPr>
          <p:txBody>
            <a:bodyPr/>
            <a:lstStyle/>
            <a:p>
              <a:endParaRPr lang="zh-CN" altLang="en-US"/>
            </a:p>
          </p:txBody>
        </p:sp>
        <p:sp>
          <p:nvSpPr>
            <p:cNvPr id="24594" name="Line 67"/>
            <p:cNvSpPr>
              <a:spLocks noChangeShapeType="1"/>
            </p:cNvSpPr>
            <p:nvPr/>
          </p:nvSpPr>
          <p:spPr bwMode="auto">
            <a:xfrm rot="10800000">
              <a:off x="926" y="1201"/>
              <a:ext cx="0" cy="592"/>
            </a:xfrm>
            <a:prstGeom prst="line">
              <a:avLst/>
            </a:prstGeom>
            <a:noFill/>
            <a:ln w="9525">
              <a:solidFill>
                <a:schemeClr val="tx1"/>
              </a:solidFill>
              <a:round/>
              <a:headEnd/>
              <a:tailEnd type="oval" w="med" len="med"/>
            </a:ln>
          </p:spPr>
          <p:txBody>
            <a:bodyPr/>
            <a:lstStyle/>
            <a:p>
              <a:endParaRPr lang="zh-CN" altLang="en-US"/>
            </a:p>
          </p:txBody>
        </p:sp>
        <p:sp>
          <p:nvSpPr>
            <p:cNvPr id="24595" name="Line 69"/>
            <p:cNvSpPr>
              <a:spLocks noChangeShapeType="1"/>
            </p:cNvSpPr>
            <p:nvPr/>
          </p:nvSpPr>
          <p:spPr bwMode="auto">
            <a:xfrm rot="10800000" flipV="1">
              <a:off x="930" y="1865"/>
              <a:ext cx="5" cy="386"/>
            </a:xfrm>
            <a:prstGeom prst="line">
              <a:avLst/>
            </a:prstGeom>
            <a:noFill/>
            <a:ln w="9525">
              <a:solidFill>
                <a:schemeClr val="tx1"/>
              </a:solidFill>
              <a:round/>
              <a:headEnd/>
              <a:tailEnd type="oval" w="med" len="med"/>
            </a:ln>
          </p:spPr>
          <p:txBody>
            <a:bodyPr/>
            <a:lstStyle/>
            <a:p>
              <a:endParaRPr lang="zh-CN" altLang="en-US"/>
            </a:p>
          </p:txBody>
        </p:sp>
        <p:sp>
          <p:nvSpPr>
            <p:cNvPr id="24596" name="Text Box 70"/>
            <p:cNvSpPr txBox="1">
              <a:spLocks noChangeArrowheads="1"/>
            </p:cNvSpPr>
            <p:nvPr/>
          </p:nvSpPr>
          <p:spPr bwMode="auto">
            <a:xfrm>
              <a:off x="975" y="1752"/>
              <a:ext cx="363"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U</a:t>
              </a:r>
              <a:r>
                <a:rPr lang="en-US" altLang="zh-CN" sz="2400" baseline="-25000">
                  <a:latin typeface="Times New Roman" pitchFamily="18" charset="0"/>
                </a:rPr>
                <a:t>S</a:t>
              </a:r>
            </a:p>
          </p:txBody>
        </p:sp>
        <p:sp>
          <p:nvSpPr>
            <p:cNvPr id="24597" name="Text Box 71"/>
            <p:cNvSpPr txBox="1">
              <a:spLocks noChangeArrowheads="1"/>
            </p:cNvSpPr>
            <p:nvPr/>
          </p:nvSpPr>
          <p:spPr bwMode="auto">
            <a:xfrm>
              <a:off x="295" y="2070"/>
              <a:ext cx="355"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1</a:t>
              </a:r>
            </a:p>
          </p:txBody>
        </p:sp>
        <p:sp>
          <p:nvSpPr>
            <p:cNvPr id="24598" name="Text Box 72"/>
            <p:cNvSpPr txBox="1">
              <a:spLocks noChangeArrowheads="1"/>
            </p:cNvSpPr>
            <p:nvPr/>
          </p:nvSpPr>
          <p:spPr bwMode="auto">
            <a:xfrm>
              <a:off x="1202" y="2523"/>
              <a:ext cx="334"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B</a:t>
              </a:r>
            </a:p>
          </p:txBody>
        </p:sp>
        <p:sp>
          <p:nvSpPr>
            <p:cNvPr id="24599" name="Text Box 73"/>
            <p:cNvSpPr txBox="1">
              <a:spLocks noChangeArrowheads="1"/>
            </p:cNvSpPr>
            <p:nvPr/>
          </p:nvSpPr>
          <p:spPr bwMode="auto">
            <a:xfrm>
              <a:off x="1293" y="1253"/>
              <a:ext cx="390" cy="291"/>
            </a:xfrm>
            <a:prstGeom prst="rect">
              <a:avLst/>
            </a:prstGeom>
            <a:noFill/>
            <a:ln w="9525">
              <a:noFill/>
              <a:miter lim="800000"/>
              <a:headEnd/>
              <a:tailEnd/>
            </a:ln>
          </p:spPr>
          <p:txBody>
            <a:bodyPr>
              <a:spAutoFit/>
            </a:bodyPr>
            <a:lstStyle/>
            <a:p>
              <a:pPr defTabSz="912813">
                <a:spcBef>
                  <a:spcPct val="50000"/>
                </a:spcBef>
              </a:pPr>
              <a:r>
                <a:rPr lang="en-US" altLang="zh-CN" sz="2400" dirty="0">
                  <a:latin typeface="Times New Roman" pitchFamily="18" charset="0"/>
                </a:rPr>
                <a:t>R</a:t>
              </a:r>
              <a:r>
                <a:rPr lang="en-US" altLang="zh-CN" sz="2400" baseline="-25000" dirty="0">
                  <a:latin typeface="Times New Roman" pitchFamily="18" charset="0"/>
                </a:rPr>
                <a:t>3</a:t>
              </a:r>
            </a:p>
          </p:txBody>
        </p:sp>
        <p:sp>
          <p:nvSpPr>
            <p:cNvPr id="24600" name="Text Box 74"/>
            <p:cNvSpPr txBox="1">
              <a:spLocks noChangeArrowheads="1"/>
            </p:cNvSpPr>
            <p:nvPr/>
          </p:nvSpPr>
          <p:spPr bwMode="auto">
            <a:xfrm>
              <a:off x="385" y="1163"/>
              <a:ext cx="38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2</a:t>
              </a:r>
            </a:p>
          </p:txBody>
        </p:sp>
        <p:sp>
          <p:nvSpPr>
            <p:cNvPr id="24601" name="Text Box 75"/>
            <p:cNvSpPr txBox="1">
              <a:spLocks noChangeArrowheads="1"/>
            </p:cNvSpPr>
            <p:nvPr/>
          </p:nvSpPr>
          <p:spPr bwMode="auto">
            <a:xfrm>
              <a:off x="295" y="2523"/>
              <a:ext cx="409"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A</a:t>
              </a:r>
            </a:p>
          </p:txBody>
        </p:sp>
        <p:sp>
          <p:nvSpPr>
            <p:cNvPr id="24602" name="Text Box 76"/>
            <p:cNvSpPr txBox="1">
              <a:spLocks noChangeArrowheads="1"/>
            </p:cNvSpPr>
            <p:nvPr/>
          </p:nvSpPr>
          <p:spPr bwMode="auto">
            <a:xfrm>
              <a:off x="930" y="3475"/>
              <a:ext cx="31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t</a:t>
              </a:r>
            </a:p>
          </p:txBody>
        </p:sp>
        <p:sp>
          <p:nvSpPr>
            <p:cNvPr id="24603" name="Rectangle 77"/>
            <p:cNvSpPr>
              <a:spLocks noChangeArrowheads="1"/>
            </p:cNvSpPr>
            <p:nvPr/>
          </p:nvSpPr>
          <p:spPr bwMode="auto">
            <a:xfrm rot="-2936944">
              <a:off x="495" y="1489"/>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04" name="Rectangle 78"/>
            <p:cNvSpPr>
              <a:spLocks noChangeArrowheads="1"/>
            </p:cNvSpPr>
            <p:nvPr/>
          </p:nvSpPr>
          <p:spPr bwMode="auto">
            <a:xfrm rot="2951320">
              <a:off x="1157" y="1525"/>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05" name="Line 79"/>
            <p:cNvSpPr>
              <a:spLocks noChangeShapeType="1"/>
            </p:cNvSpPr>
            <p:nvPr/>
          </p:nvSpPr>
          <p:spPr bwMode="auto">
            <a:xfrm>
              <a:off x="839" y="1861"/>
              <a:ext cx="181" cy="0"/>
            </a:xfrm>
            <a:prstGeom prst="line">
              <a:avLst/>
            </a:prstGeom>
            <a:noFill/>
            <a:ln w="22225">
              <a:solidFill>
                <a:schemeClr val="tx1"/>
              </a:solidFill>
              <a:round/>
              <a:headEnd/>
              <a:tailEnd/>
            </a:ln>
          </p:spPr>
          <p:txBody>
            <a:bodyPr/>
            <a:lstStyle/>
            <a:p>
              <a:endParaRPr lang="zh-CN" altLang="en-US"/>
            </a:p>
          </p:txBody>
        </p:sp>
        <p:sp>
          <p:nvSpPr>
            <p:cNvPr id="24606" name="Line 80"/>
            <p:cNvSpPr>
              <a:spLocks noChangeShapeType="1"/>
            </p:cNvSpPr>
            <p:nvPr/>
          </p:nvSpPr>
          <p:spPr bwMode="auto">
            <a:xfrm>
              <a:off x="884" y="1798"/>
              <a:ext cx="91" cy="0"/>
            </a:xfrm>
            <a:prstGeom prst="line">
              <a:avLst/>
            </a:prstGeom>
            <a:noFill/>
            <a:ln w="22225">
              <a:solidFill>
                <a:schemeClr val="tx1"/>
              </a:solidFill>
              <a:round/>
              <a:headEnd/>
              <a:tailEnd/>
            </a:ln>
          </p:spPr>
          <p:txBody>
            <a:bodyPr/>
            <a:lstStyle/>
            <a:p>
              <a:endParaRPr lang="zh-CN" altLang="en-US"/>
            </a:p>
          </p:txBody>
        </p:sp>
        <p:sp>
          <p:nvSpPr>
            <p:cNvPr id="24607" name="Line 81"/>
            <p:cNvSpPr>
              <a:spLocks noChangeShapeType="1"/>
            </p:cNvSpPr>
            <p:nvPr/>
          </p:nvSpPr>
          <p:spPr bwMode="auto">
            <a:xfrm>
              <a:off x="331" y="846"/>
              <a:ext cx="0" cy="1043"/>
            </a:xfrm>
            <a:prstGeom prst="line">
              <a:avLst/>
            </a:prstGeom>
            <a:noFill/>
            <a:ln w="9525">
              <a:solidFill>
                <a:schemeClr val="tx1"/>
              </a:solidFill>
              <a:round/>
              <a:headEnd/>
              <a:tailEnd/>
            </a:ln>
          </p:spPr>
          <p:txBody>
            <a:bodyPr/>
            <a:lstStyle/>
            <a:p>
              <a:endParaRPr lang="zh-CN" altLang="en-US"/>
            </a:p>
          </p:txBody>
        </p:sp>
        <p:sp>
          <p:nvSpPr>
            <p:cNvPr id="24608" name="Oval 82"/>
            <p:cNvSpPr>
              <a:spLocks noChangeArrowheads="1"/>
            </p:cNvSpPr>
            <p:nvPr/>
          </p:nvSpPr>
          <p:spPr bwMode="auto">
            <a:xfrm>
              <a:off x="312" y="1871"/>
              <a:ext cx="45" cy="45"/>
            </a:xfrm>
            <a:prstGeom prst="ellipse">
              <a:avLst/>
            </a:prstGeom>
            <a:solidFill>
              <a:schemeClr val="tx2"/>
            </a:solidFill>
            <a:ln w="9525">
              <a:solidFill>
                <a:schemeClr val="tx1"/>
              </a:solidFill>
              <a:round/>
              <a:headEnd/>
              <a:tailEnd/>
            </a:ln>
          </p:spPr>
          <p:txBody>
            <a:bodyPr wrap="none" anchor="ctr"/>
            <a:lstStyle/>
            <a:p>
              <a:pPr defTabSz="912813"/>
              <a:endParaRPr lang="zh-CN" altLang="en-US"/>
            </a:p>
          </p:txBody>
        </p:sp>
        <p:sp>
          <p:nvSpPr>
            <p:cNvPr id="24609" name="Rectangle 83"/>
            <p:cNvSpPr>
              <a:spLocks noChangeArrowheads="1"/>
            </p:cNvSpPr>
            <p:nvPr/>
          </p:nvSpPr>
          <p:spPr bwMode="auto">
            <a:xfrm rot="2310267">
              <a:off x="458" y="2070"/>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10" name="Oval 84"/>
            <p:cNvSpPr>
              <a:spLocks noChangeArrowheads="1"/>
            </p:cNvSpPr>
            <p:nvPr/>
          </p:nvSpPr>
          <p:spPr bwMode="auto">
            <a:xfrm>
              <a:off x="1592" y="1861"/>
              <a:ext cx="45" cy="45"/>
            </a:xfrm>
            <a:prstGeom prst="ellipse">
              <a:avLst/>
            </a:prstGeom>
            <a:solidFill>
              <a:schemeClr val="tx2"/>
            </a:solidFill>
            <a:ln w="9525">
              <a:solidFill>
                <a:schemeClr val="tx1"/>
              </a:solidFill>
              <a:round/>
              <a:headEnd/>
              <a:tailEnd/>
            </a:ln>
          </p:spPr>
          <p:txBody>
            <a:bodyPr wrap="none" anchor="ctr"/>
            <a:lstStyle/>
            <a:p>
              <a:pPr algn="ctr" defTabSz="912813"/>
              <a:r>
                <a:rPr lang="zh-CN" altLang="en-US"/>
                <a:t> </a:t>
              </a:r>
            </a:p>
          </p:txBody>
        </p:sp>
        <p:sp>
          <p:nvSpPr>
            <p:cNvPr id="24611" name="Line 85"/>
            <p:cNvSpPr>
              <a:spLocks noChangeShapeType="1"/>
            </p:cNvSpPr>
            <p:nvPr/>
          </p:nvSpPr>
          <p:spPr bwMode="auto">
            <a:xfrm flipV="1">
              <a:off x="431" y="1843"/>
              <a:ext cx="136" cy="136"/>
            </a:xfrm>
            <a:prstGeom prst="line">
              <a:avLst/>
            </a:prstGeom>
            <a:noFill/>
            <a:ln w="9525">
              <a:solidFill>
                <a:schemeClr val="tx1"/>
              </a:solidFill>
              <a:round/>
              <a:headEnd/>
              <a:tailEnd/>
            </a:ln>
          </p:spPr>
          <p:txBody>
            <a:bodyPr/>
            <a:lstStyle/>
            <a:p>
              <a:endParaRPr lang="zh-CN" altLang="en-US"/>
            </a:p>
          </p:txBody>
        </p:sp>
        <p:sp>
          <p:nvSpPr>
            <p:cNvPr id="24612" name="Line 86"/>
            <p:cNvSpPr>
              <a:spLocks noChangeShapeType="1"/>
            </p:cNvSpPr>
            <p:nvPr/>
          </p:nvSpPr>
          <p:spPr bwMode="auto">
            <a:xfrm>
              <a:off x="567" y="1843"/>
              <a:ext cx="181" cy="136"/>
            </a:xfrm>
            <a:prstGeom prst="line">
              <a:avLst/>
            </a:prstGeom>
            <a:noFill/>
            <a:ln w="9525">
              <a:solidFill>
                <a:schemeClr val="tx1"/>
              </a:solidFill>
              <a:round/>
              <a:headEnd/>
              <a:tailEnd/>
            </a:ln>
          </p:spPr>
          <p:txBody>
            <a:bodyPr/>
            <a:lstStyle/>
            <a:p>
              <a:endParaRPr lang="zh-CN" altLang="en-US"/>
            </a:p>
          </p:txBody>
        </p:sp>
        <p:sp>
          <p:nvSpPr>
            <p:cNvPr id="24613" name="Line 87"/>
            <p:cNvSpPr>
              <a:spLocks noChangeShapeType="1"/>
            </p:cNvSpPr>
            <p:nvPr/>
          </p:nvSpPr>
          <p:spPr bwMode="auto">
            <a:xfrm flipH="1">
              <a:off x="630" y="1970"/>
              <a:ext cx="113" cy="113"/>
            </a:xfrm>
            <a:prstGeom prst="line">
              <a:avLst/>
            </a:prstGeom>
            <a:noFill/>
            <a:ln w="9525">
              <a:solidFill>
                <a:schemeClr val="tx1"/>
              </a:solidFill>
              <a:round/>
              <a:headEnd/>
              <a:tailEnd type="triangle" w="med" len="med"/>
            </a:ln>
          </p:spPr>
          <p:txBody>
            <a:bodyPr/>
            <a:lstStyle/>
            <a:p>
              <a:endParaRPr lang="zh-CN" altLang="en-US"/>
            </a:p>
          </p:txBody>
        </p:sp>
        <p:sp>
          <p:nvSpPr>
            <p:cNvPr id="24614" name="Line 89"/>
            <p:cNvSpPr>
              <a:spLocks noChangeShapeType="1"/>
            </p:cNvSpPr>
            <p:nvPr/>
          </p:nvSpPr>
          <p:spPr bwMode="auto">
            <a:xfrm>
              <a:off x="1111" y="3203"/>
              <a:ext cx="181" cy="0"/>
            </a:xfrm>
            <a:prstGeom prst="line">
              <a:avLst/>
            </a:prstGeom>
            <a:noFill/>
            <a:ln w="9525">
              <a:solidFill>
                <a:schemeClr val="tx1"/>
              </a:solidFill>
              <a:round/>
              <a:headEnd/>
              <a:tailEnd/>
            </a:ln>
          </p:spPr>
          <p:txBody>
            <a:bodyPr/>
            <a:lstStyle/>
            <a:p>
              <a:endParaRPr lang="zh-CN" altLang="en-US"/>
            </a:p>
          </p:txBody>
        </p:sp>
        <p:sp>
          <p:nvSpPr>
            <p:cNvPr id="24615" name="Line 90"/>
            <p:cNvSpPr>
              <a:spLocks noChangeShapeType="1"/>
            </p:cNvSpPr>
            <p:nvPr/>
          </p:nvSpPr>
          <p:spPr bwMode="auto">
            <a:xfrm flipH="1">
              <a:off x="1111" y="1906"/>
              <a:ext cx="485" cy="345"/>
            </a:xfrm>
            <a:prstGeom prst="line">
              <a:avLst/>
            </a:prstGeom>
            <a:noFill/>
            <a:ln w="9525">
              <a:solidFill>
                <a:schemeClr val="tx1"/>
              </a:solidFill>
              <a:round/>
              <a:headEnd/>
              <a:tailEnd/>
            </a:ln>
          </p:spPr>
          <p:txBody>
            <a:bodyPr/>
            <a:lstStyle/>
            <a:p>
              <a:endParaRPr lang="zh-CN" altLang="en-US"/>
            </a:p>
          </p:txBody>
        </p:sp>
        <p:sp>
          <p:nvSpPr>
            <p:cNvPr id="24616" name="Line 92"/>
            <p:cNvSpPr>
              <a:spLocks noChangeShapeType="1"/>
            </p:cNvSpPr>
            <p:nvPr/>
          </p:nvSpPr>
          <p:spPr bwMode="auto">
            <a:xfrm>
              <a:off x="1128" y="2226"/>
              <a:ext cx="0" cy="272"/>
            </a:xfrm>
            <a:prstGeom prst="line">
              <a:avLst/>
            </a:prstGeom>
            <a:noFill/>
            <a:ln w="9525">
              <a:solidFill>
                <a:schemeClr val="tx1"/>
              </a:solidFill>
              <a:round/>
              <a:headEnd/>
              <a:tailEnd/>
            </a:ln>
          </p:spPr>
          <p:txBody>
            <a:bodyPr/>
            <a:lstStyle/>
            <a:p>
              <a:endParaRPr lang="zh-CN" altLang="en-US"/>
            </a:p>
          </p:txBody>
        </p:sp>
        <p:sp>
          <p:nvSpPr>
            <p:cNvPr id="24617" name="Oval 93"/>
            <p:cNvSpPr>
              <a:spLocks noChangeArrowheads="1"/>
            </p:cNvSpPr>
            <p:nvPr/>
          </p:nvSpPr>
          <p:spPr bwMode="auto">
            <a:xfrm>
              <a:off x="1104" y="2207"/>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4618" name="Rectangle 61"/>
            <p:cNvSpPr>
              <a:spLocks noChangeArrowheads="1"/>
            </p:cNvSpPr>
            <p:nvPr/>
          </p:nvSpPr>
          <p:spPr bwMode="auto">
            <a:xfrm>
              <a:off x="884"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19" name="Line 63"/>
            <p:cNvSpPr>
              <a:spLocks noChangeShapeType="1"/>
            </p:cNvSpPr>
            <p:nvPr/>
          </p:nvSpPr>
          <p:spPr bwMode="auto">
            <a:xfrm flipH="1">
              <a:off x="930" y="2794"/>
              <a:ext cx="11" cy="636"/>
            </a:xfrm>
            <a:prstGeom prst="line">
              <a:avLst/>
            </a:prstGeom>
            <a:noFill/>
            <a:ln w="9525">
              <a:solidFill>
                <a:schemeClr val="tx1"/>
              </a:solidFill>
              <a:round/>
              <a:headEnd/>
              <a:tailEnd/>
            </a:ln>
          </p:spPr>
          <p:txBody>
            <a:bodyPr/>
            <a:lstStyle/>
            <a:p>
              <a:endParaRPr lang="zh-CN" altLang="en-US"/>
            </a:p>
          </p:txBody>
        </p:sp>
        <p:sp>
          <p:nvSpPr>
            <p:cNvPr id="24620" name="Line 91"/>
            <p:cNvSpPr>
              <a:spLocks noChangeShapeType="1"/>
            </p:cNvSpPr>
            <p:nvPr/>
          </p:nvSpPr>
          <p:spPr bwMode="auto">
            <a:xfrm>
              <a:off x="929" y="2253"/>
              <a:ext cx="0" cy="249"/>
            </a:xfrm>
            <a:prstGeom prst="line">
              <a:avLst/>
            </a:prstGeom>
            <a:noFill/>
            <a:ln w="9525">
              <a:solidFill>
                <a:schemeClr val="tx1"/>
              </a:solidFill>
              <a:round/>
              <a:headEnd/>
              <a:tailEnd/>
            </a:ln>
          </p:spPr>
          <p:txBody>
            <a:bodyPr/>
            <a:lstStyle/>
            <a:p>
              <a:endParaRPr lang="zh-CN" altLang="en-US"/>
            </a:p>
          </p:txBody>
        </p:sp>
        <p:sp>
          <p:nvSpPr>
            <p:cNvPr id="24621" name="Oval 94"/>
            <p:cNvSpPr>
              <a:spLocks noChangeArrowheads="1"/>
            </p:cNvSpPr>
            <p:nvPr/>
          </p:nvSpPr>
          <p:spPr bwMode="auto">
            <a:xfrm>
              <a:off x="908" y="2233"/>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4622" name="Rectangle 98"/>
            <p:cNvSpPr>
              <a:spLocks noChangeArrowheads="1"/>
            </p:cNvSpPr>
            <p:nvPr/>
          </p:nvSpPr>
          <p:spPr bwMode="auto">
            <a:xfrm>
              <a:off x="748"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4623" name="Line 99"/>
            <p:cNvSpPr>
              <a:spLocks noChangeShapeType="1"/>
            </p:cNvSpPr>
            <p:nvPr/>
          </p:nvSpPr>
          <p:spPr bwMode="auto">
            <a:xfrm>
              <a:off x="796" y="2794"/>
              <a:ext cx="1" cy="274"/>
            </a:xfrm>
            <a:prstGeom prst="line">
              <a:avLst/>
            </a:prstGeom>
            <a:noFill/>
            <a:ln w="9525">
              <a:solidFill>
                <a:schemeClr val="tx1"/>
              </a:solidFill>
              <a:round/>
              <a:headEnd/>
              <a:tailEnd/>
            </a:ln>
          </p:spPr>
          <p:txBody>
            <a:bodyPr/>
            <a:lstStyle/>
            <a:p>
              <a:endParaRPr lang="zh-CN" altLang="en-US"/>
            </a:p>
          </p:txBody>
        </p:sp>
        <p:sp>
          <p:nvSpPr>
            <p:cNvPr id="24624" name="Line 100"/>
            <p:cNvSpPr>
              <a:spLocks noChangeShapeType="1"/>
            </p:cNvSpPr>
            <p:nvPr/>
          </p:nvSpPr>
          <p:spPr bwMode="auto">
            <a:xfrm>
              <a:off x="793" y="2271"/>
              <a:ext cx="0" cy="227"/>
            </a:xfrm>
            <a:prstGeom prst="line">
              <a:avLst/>
            </a:prstGeom>
            <a:noFill/>
            <a:ln w="9525">
              <a:solidFill>
                <a:schemeClr val="tx1"/>
              </a:solidFill>
              <a:round/>
              <a:headEnd/>
              <a:tailEnd/>
            </a:ln>
          </p:spPr>
          <p:txBody>
            <a:bodyPr/>
            <a:lstStyle/>
            <a:p>
              <a:endParaRPr lang="zh-CN" altLang="en-US"/>
            </a:p>
          </p:txBody>
        </p:sp>
        <p:sp>
          <p:nvSpPr>
            <p:cNvPr id="24625" name="Oval 101"/>
            <p:cNvSpPr>
              <a:spLocks noChangeArrowheads="1"/>
            </p:cNvSpPr>
            <p:nvPr/>
          </p:nvSpPr>
          <p:spPr bwMode="auto">
            <a:xfrm>
              <a:off x="772" y="2251"/>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4626" name="Line 102"/>
            <p:cNvSpPr>
              <a:spLocks noChangeShapeType="1"/>
            </p:cNvSpPr>
            <p:nvPr/>
          </p:nvSpPr>
          <p:spPr bwMode="auto">
            <a:xfrm>
              <a:off x="1292" y="3204"/>
              <a:ext cx="0" cy="204"/>
            </a:xfrm>
            <a:prstGeom prst="line">
              <a:avLst/>
            </a:prstGeom>
            <a:noFill/>
            <a:ln w="9525">
              <a:solidFill>
                <a:schemeClr val="tx1"/>
              </a:solidFill>
              <a:round/>
              <a:headEnd/>
              <a:tailEnd/>
            </a:ln>
          </p:spPr>
          <p:txBody>
            <a:bodyPr/>
            <a:lstStyle/>
            <a:p>
              <a:endParaRPr lang="zh-CN" altLang="en-US"/>
            </a:p>
          </p:txBody>
        </p:sp>
        <p:sp>
          <p:nvSpPr>
            <p:cNvPr id="24627" name="Line 103"/>
            <p:cNvSpPr>
              <a:spLocks noChangeShapeType="1"/>
            </p:cNvSpPr>
            <p:nvPr/>
          </p:nvSpPr>
          <p:spPr bwMode="auto">
            <a:xfrm>
              <a:off x="793" y="3067"/>
              <a:ext cx="137" cy="0"/>
            </a:xfrm>
            <a:prstGeom prst="line">
              <a:avLst/>
            </a:prstGeom>
            <a:noFill/>
            <a:ln w="9525">
              <a:solidFill>
                <a:schemeClr val="tx1"/>
              </a:solidFill>
              <a:round/>
              <a:headEnd/>
              <a:tailEnd/>
            </a:ln>
          </p:spPr>
          <p:txBody>
            <a:bodyPr/>
            <a:lstStyle/>
            <a:p>
              <a:endParaRPr lang="zh-CN" altLang="en-US"/>
            </a:p>
          </p:txBody>
        </p:sp>
        <p:sp>
          <p:nvSpPr>
            <p:cNvPr id="24628" name="Line 104"/>
            <p:cNvSpPr>
              <a:spLocks noChangeShapeType="1"/>
            </p:cNvSpPr>
            <p:nvPr/>
          </p:nvSpPr>
          <p:spPr bwMode="auto">
            <a:xfrm>
              <a:off x="1066" y="3249"/>
              <a:ext cx="90" cy="272"/>
            </a:xfrm>
            <a:prstGeom prst="line">
              <a:avLst/>
            </a:prstGeom>
            <a:noFill/>
            <a:ln w="9525">
              <a:solidFill>
                <a:schemeClr val="tx1"/>
              </a:solidFill>
              <a:round/>
              <a:headEnd/>
              <a:tailEnd/>
            </a:ln>
          </p:spPr>
          <p:txBody>
            <a:bodyPr/>
            <a:lstStyle/>
            <a:p>
              <a:endParaRPr lang="zh-CN" altLang="en-US"/>
            </a:p>
          </p:txBody>
        </p:sp>
        <p:sp>
          <p:nvSpPr>
            <p:cNvPr id="24629" name="Line 105"/>
            <p:cNvSpPr>
              <a:spLocks noChangeShapeType="1"/>
            </p:cNvSpPr>
            <p:nvPr/>
          </p:nvSpPr>
          <p:spPr bwMode="auto">
            <a:xfrm>
              <a:off x="1156" y="3521"/>
              <a:ext cx="182" cy="0"/>
            </a:xfrm>
            <a:prstGeom prst="line">
              <a:avLst/>
            </a:prstGeom>
            <a:noFill/>
            <a:ln w="9525">
              <a:solidFill>
                <a:schemeClr val="tx1"/>
              </a:solidFill>
              <a:round/>
              <a:headEnd/>
              <a:tailEnd/>
            </a:ln>
          </p:spPr>
          <p:txBody>
            <a:bodyPr/>
            <a:lstStyle/>
            <a:p>
              <a:endParaRPr lang="zh-CN" altLang="en-US"/>
            </a:p>
          </p:txBody>
        </p:sp>
      </p:grpSp>
      <p:graphicFrame>
        <p:nvGraphicFramePr>
          <p:cNvPr id="148586" name="Object 106"/>
          <p:cNvGraphicFramePr>
            <a:graphicFrameLocks noGrp="1" noChangeAspect="1"/>
          </p:cNvGraphicFramePr>
          <p:nvPr>
            <p:ph sz="half" idx="1"/>
          </p:nvPr>
        </p:nvGraphicFramePr>
        <p:xfrm>
          <a:off x="4143372" y="1411288"/>
          <a:ext cx="3208341" cy="504825"/>
        </p:xfrm>
        <a:graphic>
          <a:graphicData uri="http://schemas.openxmlformats.org/presentationml/2006/ole">
            <mc:AlternateContent xmlns:mc="http://schemas.openxmlformats.org/markup-compatibility/2006">
              <mc:Choice xmlns:v="urn:schemas-microsoft-com:vml" Requires="v">
                <p:oleObj spid="_x0000_s24588" name="Equation" r:id="rId3" imgW="1600200" imgH="228600" progId="Equation.DSMT4">
                  <p:embed/>
                </p:oleObj>
              </mc:Choice>
              <mc:Fallback>
                <p:oleObj name="Equation" r:id="rId3" imgW="1600200" imgH="228600" progId="Equation.DSMT4">
                  <p:embed/>
                  <p:pic>
                    <p:nvPicPr>
                      <p:cNvPr id="0" name="Object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1411288"/>
                        <a:ext cx="3208341"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594" name="Object 114"/>
          <p:cNvGraphicFramePr>
            <a:graphicFrameLocks noGrp="1" noChangeAspect="1"/>
          </p:cNvGraphicFramePr>
          <p:nvPr>
            <p:ph sz="quarter" idx="2"/>
            <p:extLst>
              <p:ext uri="{D42A27DB-BD31-4B8C-83A1-F6EECF244321}">
                <p14:modId xmlns:p14="http://schemas.microsoft.com/office/powerpoint/2010/main" val="1047885746"/>
              </p:ext>
            </p:extLst>
          </p:nvPr>
        </p:nvGraphicFramePr>
        <p:xfrm>
          <a:off x="4189353" y="2747983"/>
          <a:ext cx="3963988" cy="984250"/>
        </p:xfrm>
        <a:graphic>
          <a:graphicData uri="http://schemas.openxmlformats.org/presentationml/2006/ole">
            <mc:AlternateContent xmlns:mc="http://schemas.openxmlformats.org/markup-compatibility/2006">
              <mc:Choice xmlns:v="urn:schemas-microsoft-com:vml" Requires="v">
                <p:oleObj spid="_x0000_s24589" name="Equation" r:id="rId5" imgW="1841400" imgH="457200" progId="Equation.DSMT4">
                  <p:embed/>
                </p:oleObj>
              </mc:Choice>
              <mc:Fallback>
                <p:oleObj name="Equation" r:id="rId5" imgW="1841400" imgH="457200" progId="Equation.DSMT4">
                  <p:embed/>
                  <p:pic>
                    <p:nvPicPr>
                      <p:cNvPr id="0" name="Object 114"/>
                      <p:cNvPicPr>
                        <a:picLocks noChangeAspect="1" noChangeArrowheads="1"/>
                      </p:cNvPicPr>
                      <p:nvPr/>
                    </p:nvPicPr>
                    <p:blipFill>
                      <a:blip r:embed="rId6"/>
                      <a:srcRect/>
                      <a:stretch>
                        <a:fillRect/>
                      </a:stretch>
                    </p:blipFill>
                    <p:spPr bwMode="auto">
                      <a:xfrm>
                        <a:off x="4189353" y="2747983"/>
                        <a:ext cx="3963988" cy="98425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barn(inHorizontal)">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48586"/>
                                        </p:tgtEl>
                                        <p:attrNameLst>
                                          <p:attrName>style.visibility</p:attrName>
                                        </p:attrNameLst>
                                      </p:cBhvr>
                                      <p:to>
                                        <p:strVal val="visible"/>
                                      </p:to>
                                    </p:set>
                                    <p:animEffect transition="in" filter="barn(inHorizontal)">
                                      <p:cBhvr>
                                        <p:cTn id="17" dur="500"/>
                                        <p:tgtEl>
                                          <p:spTgt spid="14858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48594"/>
                                        </p:tgtEl>
                                        <p:attrNameLst>
                                          <p:attrName>style.visibility</p:attrName>
                                        </p:attrNameLst>
                                      </p:cBhvr>
                                      <p:to>
                                        <p:strVal val="visible"/>
                                      </p:to>
                                    </p:set>
                                    <p:animEffect transition="in" filter="barn(inHorizontal)">
                                      <p:cBhvr>
                                        <p:cTn id="22" dur="500"/>
                                        <p:tgtEl>
                                          <p:spTgt spid="14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684213" y="260350"/>
            <a:ext cx="2592387" cy="523875"/>
          </a:xfrm>
          <a:prstGeom prst="rect">
            <a:avLst/>
          </a:prstGeom>
          <a:noFill/>
          <a:ln w="9525">
            <a:noFill/>
            <a:miter lim="800000"/>
            <a:headEnd/>
            <a:tailEnd/>
          </a:ln>
        </p:spPr>
        <p:txBody>
          <a:bodyPr>
            <a:spAutoFit/>
          </a:bodyPr>
          <a:lstStyle/>
          <a:p>
            <a:pPr defTabSz="912813">
              <a:spcBef>
                <a:spcPct val="50000"/>
              </a:spcBef>
            </a:pPr>
            <a:r>
              <a:rPr lang="en-US" altLang="zh-CN" sz="2800" b="1">
                <a:latin typeface="Times New Roman" pitchFamily="18" charset="0"/>
              </a:rPr>
              <a:t>3</a:t>
            </a:r>
            <a:r>
              <a:rPr lang="zh-CN" altLang="en-US" sz="2800" b="1">
                <a:latin typeface="Times New Roman" pitchFamily="18" charset="0"/>
              </a:rPr>
              <a:t>）四线制</a:t>
            </a:r>
          </a:p>
        </p:txBody>
      </p:sp>
      <p:graphicFrame>
        <p:nvGraphicFramePr>
          <p:cNvPr id="459828" name="Object 52"/>
          <p:cNvGraphicFramePr>
            <a:graphicFrameLocks noGrp="1" noChangeAspect="1"/>
          </p:cNvGraphicFramePr>
          <p:nvPr>
            <p:ph sz="half" idx="1"/>
          </p:nvPr>
        </p:nvGraphicFramePr>
        <p:xfrm>
          <a:off x="3857625" y="2133600"/>
          <a:ext cx="3084513" cy="1017588"/>
        </p:xfrm>
        <a:graphic>
          <a:graphicData uri="http://schemas.openxmlformats.org/presentationml/2006/ole">
            <mc:AlternateContent xmlns:mc="http://schemas.openxmlformats.org/markup-compatibility/2006">
              <mc:Choice xmlns:v="urn:schemas-microsoft-com:vml" Requires="v">
                <p:oleObj spid="_x0000_s25610" name="Equation" r:id="rId3" imgW="1676160" imgH="482400" progId="Equation.DSMT4">
                  <p:embed/>
                </p:oleObj>
              </mc:Choice>
              <mc:Fallback>
                <p:oleObj name="Equation" r:id="rId3" imgW="1676160" imgH="482400" progId="Equation.DSMT4">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2133600"/>
                        <a:ext cx="30845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9847" name="Object 71"/>
          <p:cNvGraphicFramePr>
            <a:graphicFrameLocks noGrp="1" noChangeAspect="1"/>
          </p:cNvGraphicFramePr>
          <p:nvPr>
            <p:ph sz="half" idx="2"/>
          </p:nvPr>
        </p:nvGraphicFramePr>
        <p:xfrm>
          <a:off x="4143375" y="3500438"/>
          <a:ext cx="3254375" cy="839787"/>
        </p:xfrm>
        <a:graphic>
          <a:graphicData uri="http://schemas.openxmlformats.org/presentationml/2006/ole">
            <mc:AlternateContent xmlns:mc="http://schemas.openxmlformats.org/markup-compatibility/2006">
              <mc:Choice xmlns:v="urn:schemas-microsoft-com:vml" Requires="v">
                <p:oleObj spid="_x0000_s25611" name="Equation" r:id="rId5" imgW="1688760" imgH="419040" progId="Equation.DSMT4">
                  <p:embed/>
                </p:oleObj>
              </mc:Choice>
              <mc:Fallback>
                <p:oleObj name="Equation" r:id="rId5" imgW="1688760" imgH="419040" progId="Equation.DSMT4">
                  <p:embed/>
                  <p:pic>
                    <p:nvPicPr>
                      <p:cNvPr id="0"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3500438"/>
                        <a:ext cx="325437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4"/>
          <p:cNvGrpSpPr>
            <a:grpSpLocks/>
          </p:cNvGrpSpPr>
          <p:nvPr/>
        </p:nvGrpSpPr>
        <p:grpSpPr bwMode="auto">
          <a:xfrm>
            <a:off x="1115616" y="1196752"/>
            <a:ext cx="2330450" cy="4852987"/>
            <a:chOff x="295" y="709"/>
            <a:chExt cx="1468" cy="3057"/>
          </a:xfrm>
        </p:grpSpPr>
        <p:sp>
          <p:nvSpPr>
            <p:cNvPr id="25611" name="Oval 4"/>
            <p:cNvSpPr>
              <a:spLocks noChangeArrowheads="1"/>
            </p:cNvSpPr>
            <p:nvPr/>
          </p:nvSpPr>
          <p:spPr bwMode="auto">
            <a:xfrm>
              <a:off x="845" y="709"/>
              <a:ext cx="290" cy="29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25612" name="Line 5"/>
            <p:cNvSpPr>
              <a:spLocks noChangeShapeType="1"/>
            </p:cNvSpPr>
            <p:nvPr/>
          </p:nvSpPr>
          <p:spPr bwMode="auto">
            <a:xfrm flipV="1">
              <a:off x="884" y="757"/>
              <a:ext cx="192" cy="192"/>
            </a:xfrm>
            <a:prstGeom prst="line">
              <a:avLst/>
            </a:prstGeom>
            <a:noFill/>
            <a:ln w="9525">
              <a:solidFill>
                <a:schemeClr val="tx1"/>
              </a:solidFill>
              <a:round/>
              <a:headEnd/>
              <a:tailEnd type="triangle" w="med" len="med"/>
            </a:ln>
          </p:spPr>
          <p:txBody>
            <a:bodyPr/>
            <a:lstStyle/>
            <a:p>
              <a:endParaRPr lang="zh-CN" altLang="en-US"/>
            </a:p>
          </p:txBody>
        </p:sp>
        <p:sp>
          <p:nvSpPr>
            <p:cNvPr id="25613" name="Line 6"/>
            <p:cNvSpPr>
              <a:spLocks noChangeShapeType="1"/>
            </p:cNvSpPr>
            <p:nvPr/>
          </p:nvSpPr>
          <p:spPr bwMode="auto">
            <a:xfrm>
              <a:off x="1133" y="844"/>
              <a:ext cx="467" cy="0"/>
            </a:xfrm>
            <a:prstGeom prst="line">
              <a:avLst/>
            </a:prstGeom>
            <a:noFill/>
            <a:ln w="9525">
              <a:solidFill>
                <a:schemeClr val="tx1"/>
              </a:solidFill>
              <a:round/>
              <a:headEnd/>
              <a:tailEnd/>
            </a:ln>
          </p:spPr>
          <p:txBody>
            <a:bodyPr/>
            <a:lstStyle/>
            <a:p>
              <a:endParaRPr lang="zh-CN" altLang="en-US"/>
            </a:p>
          </p:txBody>
        </p:sp>
        <p:sp>
          <p:nvSpPr>
            <p:cNvPr id="25614" name="Line 7"/>
            <p:cNvSpPr>
              <a:spLocks noChangeShapeType="1"/>
            </p:cNvSpPr>
            <p:nvPr/>
          </p:nvSpPr>
          <p:spPr bwMode="auto">
            <a:xfrm>
              <a:off x="344" y="853"/>
              <a:ext cx="490" cy="0"/>
            </a:xfrm>
            <a:prstGeom prst="line">
              <a:avLst/>
            </a:prstGeom>
            <a:noFill/>
            <a:ln w="9525">
              <a:solidFill>
                <a:schemeClr val="tx1"/>
              </a:solidFill>
              <a:round/>
              <a:headEnd/>
              <a:tailEnd/>
            </a:ln>
          </p:spPr>
          <p:txBody>
            <a:bodyPr/>
            <a:lstStyle/>
            <a:p>
              <a:endParaRPr lang="zh-CN" altLang="en-US"/>
            </a:p>
          </p:txBody>
        </p:sp>
        <p:sp>
          <p:nvSpPr>
            <p:cNvPr id="25615" name="Line 8"/>
            <p:cNvSpPr>
              <a:spLocks noChangeShapeType="1"/>
            </p:cNvSpPr>
            <p:nvPr/>
          </p:nvSpPr>
          <p:spPr bwMode="auto">
            <a:xfrm>
              <a:off x="1610" y="845"/>
              <a:ext cx="0" cy="1043"/>
            </a:xfrm>
            <a:prstGeom prst="line">
              <a:avLst/>
            </a:prstGeom>
            <a:noFill/>
            <a:ln w="9525">
              <a:solidFill>
                <a:schemeClr val="tx1"/>
              </a:solidFill>
              <a:round/>
              <a:headEnd/>
              <a:tailEnd/>
            </a:ln>
          </p:spPr>
          <p:txBody>
            <a:bodyPr/>
            <a:lstStyle/>
            <a:p>
              <a:endParaRPr lang="zh-CN" altLang="en-US"/>
            </a:p>
          </p:txBody>
        </p:sp>
        <p:sp>
          <p:nvSpPr>
            <p:cNvPr id="25616" name="Line 9"/>
            <p:cNvSpPr>
              <a:spLocks noChangeShapeType="1"/>
            </p:cNvSpPr>
            <p:nvPr/>
          </p:nvSpPr>
          <p:spPr bwMode="auto">
            <a:xfrm flipV="1">
              <a:off x="340" y="1189"/>
              <a:ext cx="595" cy="699"/>
            </a:xfrm>
            <a:prstGeom prst="line">
              <a:avLst/>
            </a:prstGeom>
            <a:noFill/>
            <a:ln w="9525">
              <a:solidFill>
                <a:schemeClr val="tx1"/>
              </a:solidFill>
              <a:round/>
              <a:headEnd/>
              <a:tailEnd/>
            </a:ln>
          </p:spPr>
          <p:txBody>
            <a:bodyPr/>
            <a:lstStyle/>
            <a:p>
              <a:endParaRPr lang="zh-CN" altLang="en-US"/>
            </a:p>
          </p:txBody>
        </p:sp>
        <p:sp>
          <p:nvSpPr>
            <p:cNvPr id="25617" name="Line 10"/>
            <p:cNvSpPr>
              <a:spLocks noChangeShapeType="1"/>
            </p:cNvSpPr>
            <p:nvPr/>
          </p:nvSpPr>
          <p:spPr bwMode="auto">
            <a:xfrm>
              <a:off x="930" y="1190"/>
              <a:ext cx="680" cy="698"/>
            </a:xfrm>
            <a:prstGeom prst="line">
              <a:avLst/>
            </a:prstGeom>
            <a:noFill/>
            <a:ln w="9525">
              <a:solidFill>
                <a:schemeClr val="tx1"/>
              </a:solidFill>
              <a:round/>
              <a:headEnd/>
              <a:tailEnd/>
            </a:ln>
          </p:spPr>
          <p:txBody>
            <a:bodyPr/>
            <a:lstStyle/>
            <a:p>
              <a:endParaRPr lang="zh-CN" altLang="en-US"/>
            </a:p>
          </p:txBody>
        </p:sp>
        <p:sp>
          <p:nvSpPr>
            <p:cNvPr id="25618" name="Line 11"/>
            <p:cNvSpPr>
              <a:spLocks noChangeShapeType="1"/>
            </p:cNvSpPr>
            <p:nvPr/>
          </p:nvSpPr>
          <p:spPr bwMode="auto">
            <a:xfrm>
              <a:off x="340" y="1888"/>
              <a:ext cx="453" cy="363"/>
            </a:xfrm>
            <a:prstGeom prst="line">
              <a:avLst/>
            </a:prstGeom>
            <a:noFill/>
            <a:ln w="9525">
              <a:solidFill>
                <a:schemeClr val="tx1"/>
              </a:solidFill>
              <a:round/>
              <a:headEnd/>
              <a:tailEnd/>
            </a:ln>
          </p:spPr>
          <p:txBody>
            <a:bodyPr/>
            <a:lstStyle/>
            <a:p>
              <a:endParaRPr lang="zh-CN" altLang="en-US"/>
            </a:p>
          </p:txBody>
        </p:sp>
        <p:sp>
          <p:nvSpPr>
            <p:cNvPr id="25619" name="Rectangle 12"/>
            <p:cNvSpPr>
              <a:spLocks noChangeArrowheads="1"/>
            </p:cNvSpPr>
            <p:nvPr/>
          </p:nvSpPr>
          <p:spPr bwMode="auto">
            <a:xfrm>
              <a:off x="1075" y="2508"/>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20" name="Line 13"/>
            <p:cNvSpPr>
              <a:spLocks noChangeShapeType="1"/>
            </p:cNvSpPr>
            <p:nvPr/>
          </p:nvSpPr>
          <p:spPr bwMode="auto">
            <a:xfrm>
              <a:off x="940" y="3417"/>
              <a:ext cx="358" cy="1"/>
            </a:xfrm>
            <a:prstGeom prst="line">
              <a:avLst/>
            </a:prstGeom>
            <a:noFill/>
            <a:ln w="9525">
              <a:solidFill>
                <a:schemeClr val="tx1"/>
              </a:solidFill>
              <a:round/>
              <a:headEnd/>
              <a:tailEnd/>
            </a:ln>
          </p:spPr>
          <p:txBody>
            <a:bodyPr/>
            <a:lstStyle/>
            <a:p>
              <a:endParaRPr lang="zh-CN" altLang="en-US"/>
            </a:p>
          </p:txBody>
        </p:sp>
        <p:sp>
          <p:nvSpPr>
            <p:cNvPr id="25621" name="Rectangle 14"/>
            <p:cNvSpPr>
              <a:spLocks noChangeArrowheads="1"/>
            </p:cNvSpPr>
            <p:nvPr/>
          </p:nvSpPr>
          <p:spPr bwMode="auto">
            <a:xfrm rot="5400000">
              <a:off x="1075" y="3309"/>
              <a:ext cx="96" cy="192"/>
            </a:xfrm>
            <a:prstGeom prst="rect">
              <a:avLst/>
            </a:prstGeom>
            <a:solidFill>
              <a:srgbClr val="FF9900"/>
            </a:solidFill>
            <a:ln w="9525">
              <a:solidFill>
                <a:schemeClr val="tx1"/>
              </a:solidFill>
              <a:miter lim="800000"/>
              <a:headEnd/>
              <a:tailEnd/>
            </a:ln>
          </p:spPr>
          <p:txBody>
            <a:bodyPr wrap="none" anchor="ctr"/>
            <a:lstStyle/>
            <a:p>
              <a:pPr defTabSz="912813"/>
              <a:endParaRPr lang="zh-CN" altLang="en-US"/>
            </a:p>
          </p:txBody>
        </p:sp>
        <p:sp>
          <p:nvSpPr>
            <p:cNvPr id="25622" name="Line 15"/>
            <p:cNvSpPr>
              <a:spLocks noChangeShapeType="1"/>
            </p:cNvSpPr>
            <p:nvPr/>
          </p:nvSpPr>
          <p:spPr bwMode="auto">
            <a:xfrm>
              <a:off x="1111" y="2795"/>
              <a:ext cx="0" cy="409"/>
            </a:xfrm>
            <a:prstGeom prst="line">
              <a:avLst/>
            </a:prstGeom>
            <a:noFill/>
            <a:ln w="9525">
              <a:solidFill>
                <a:schemeClr val="tx1"/>
              </a:solidFill>
              <a:round/>
              <a:headEnd/>
              <a:tailEnd/>
            </a:ln>
          </p:spPr>
          <p:txBody>
            <a:bodyPr/>
            <a:lstStyle/>
            <a:p>
              <a:endParaRPr lang="zh-CN" altLang="en-US"/>
            </a:p>
          </p:txBody>
        </p:sp>
        <p:sp>
          <p:nvSpPr>
            <p:cNvPr id="25623" name="Line 16"/>
            <p:cNvSpPr>
              <a:spLocks noChangeShapeType="1"/>
            </p:cNvSpPr>
            <p:nvPr/>
          </p:nvSpPr>
          <p:spPr bwMode="auto">
            <a:xfrm rot="10800000">
              <a:off x="926" y="1201"/>
              <a:ext cx="0" cy="592"/>
            </a:xfrm>
            <a:prstGeom prst="line">
              <a:avLst/>
            </a:prstGeom>
            <a:noFill/>
            <a:ln w="9525">
              <a:solidFill>
                <a:schemeClr val="tx1"/>
              </a:solidFill>
              <a:round/>
              <a:headEnd/>
              <a:tailEnd type="oval" w="med" len="med"/>
            </a:ln>
          </p:spPr>
          <p:txBody>
            <a:bodyPr/>
            <a:lstStyle/>
            <a:p>
              <a:endParaRPr lang="zh-CN" altLang="en-US"/>
            </a:p>
          </p:txBody>
        </p:sp>
        <p:sp>
          <p:nvSpPr>
            <p:cNvPr id="25624" name="Text Box 18"/>
            <p:cNvSpPr txBox="1">
              <a:spLocks noChangeArrowheads="1"/>
            </p:cNvSpPr>
            <p:nvPr/>
          </p:nvSpPr>
          <p:spPr bwMode="auto">
            <a:xfrm>
              <a:off x="975" y="1752"/>
              <a:ext cx="363"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U</a:t>
              </a:r>
              <a:r>
                <a:rPr lang="en-US" altLang="zh-CN" sz="2400" baseline="-25000">
                  <a:latin typeface="Times New Roman" pitchFamily="18" charset="0"/>
                </a:rPr>
                <a:t>S</a:t>
              </a:r>
            </a:p>
          </p:txBody>
        </p:sp>
        <p:sp>
          <p:nvSpPr>
            <p:cNvPr id="25625" name="Text Box 19"/>
            <p:cNvSpPr txBox="1">
              <a:spLocks noChangeArrowheads="1"/>
            </p:cNvSpPr>
            <p:nvPr/>
          </p:nvSpPr>
          <p:spPr bwMode="auto">
            <a:xfrm>
              <a:off x="295" y="2070"/>
              <a:ext cx="355"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1</a:t>
              </a:r>
            </a:p>
          </p:txBody>
        </p:sp>
        <p:sp>
          <p:nvSpPr>
            <p:cNvPr id="25626" name="Text Box 20"/>
            <p:cNvSpPr txBox="1">
              <a:spLocks noChangeArrowheads="1"/>
            </p:cNvSpPr>
            <p:nvPr/>
          </p:nvSpPr>
          <p:spPr bwMode="auto">
            <a:xfrm>
              <a:off x="1429" y="2478"/>
              <a:ext cx="334"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B</a:t>
              </a:r>
            </a:p>
          </p:txBody>
        </p:sp>
        <p:sp>
          <p:nvSpPr>
            <p:cNvPr id="25627" name="Text Box 21"/>
            <p:cNvSpPr txBox="1">
              <a:spLocks noChangeArrowheads="1"/>
            </p:cNvSpPr>
            <p:nvPr/>
          </p:nvSpPr>
          <p:spPr bwMode="auto">
            <a:xfrm>
              <a:off x="1293" y="1253"/>
              <a:ext cx="390"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3</a:t>
              </a:r>
            </a:p>
          </p:txBody>
        </p:sp>
        <p:sp>
          <p:nvSpPr>
            <p:cNvPr id="25628" name="Text Box 22"/>
            <p:cNvSpPr txBox="1">
              <a:spLocks noChangeArrowheads="1"/>
            </p:cNvSpPr>
            <p:nvPr/>
          </p:nvSpPr>
          <p:spPr bwMode="auto">
            <a:xfrm>
              <a:off x="385" y="1163"/>
              <a:ext cx="38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2</a:t>
              </a:r>
            </a:p>
          </p:txBody>
        </p:sp>
        <p:sp>
          <p:nvSpPr>
            <p:cNvPr id="25629" name="Text Box 23"/>
            <p:cNvSpPr txBox="1">
              <a:spLocks noChangeArrowheads="1"/>
            </p:cNvSpPr>
            <p:nvPr/>
          </p:nvSpPr>
          <p:spPr bwMode="auto">
            <a:xfrm>
              <a:off x="340" y="2478"/>
              <a:ext cx="409"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A</a:t>
              </a:r>
            </a:p>
          </p:txBody>
        </p:sp>
        <p:sp>
          <p:nvSpPr>
            <p:cNvPr id="25630" name="Text Box 24"/>
            <p:cNvSpPr txBox="1">
              <a:spLocks noChangeArrowheads="1"/>
            </p:cNvSpPr>
            <p:nvPr/>
          </p:nvSpPr>
          <p:spPr bwMode="auto">
            <a:xfrm>
              <a:off x="930" y="3475"/>
              <a:ext cx="317" cy="291"/>
            </a:xfrm>
            <a:prstGeom prst="rect">
              <a:avLst/>
            </a:prstGeom>
            <a:noFill/>
            <a:ln w="9525">
              <a:noFill/>
              <a:miter lim="800000"/>
              <a:headEnd/>
              <a:tailEnd/>
            </a:ln>
          </p:spPr>
          <p:txBody>
            <a:bodyPr>
              <a:spAutoFit/>
            </a:bodyPr>
            <a:lstStyle/>
            <a:p>
              <a:pPr defTabSz="912813">
                <a:spcBef>
                  <a:spcPct val="50000"/>
                </a:spcBef>
              </a:pPr>
              <a:r>
                <a:rPr lang="en-US" altLang="zh-CN" sz="2400">
                  <a:latin typeface="Times New Roman" pitchFamily="18" charset="0"/>
                </a:rPr>
                <a:t>R</a:t>
              </a:r>
              <a:r>
                <a:rPr lang="en-US" altLang="zh-CN" sz="2400" baseline="-25000">
                  <a:latin typeface="Times New Roman" pitchFamily="18" charset="0"/>
                </a:rPr>
                <a:t>t</a:t>
              </a:r>
            </a:p>
          </p:txBody>
        </p:sp>
        <p:sp>
          <p:nvSpPr>
            <p:cNvPr id="25631" name="Rectangle 25"/>
            <p:cNvSpPr>
              <a:spLocks noChangeArrowheads="1"/>
            </p:cNvSpPr>
            <p:nvPr/>
          </p:nvSpPr>
          <p:spPr bwMode="auto">
            <a:xfrm rot="-2936944">
              <a:off x="495" y="1489"/>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32" name="Rectangle 26"/>
            <p:cNvSpPr>
              <a:spLocks noChangeArrowheads="1"/>
            </p:cNvSpPr>
            <p:nvPr/>
          </p:nvSpPr>
          <p:spPr bwMode="auto">
            <a:xfrm rot="2951320">
              <a:off x="1157" y="1525"/>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33" name="Line 27"/>
            <p:cNvSpPr>
              <a:spLocks noChangeShapeType="1"/>
            </p:cNvSpPr>
            <p:nvPr/>
          </p:nvSpPr>
          <p:spPr bwMode="auto">
            <a:xfrm>
              <a:off x="839" y="1861"/>
              <a:ext cx="181" cy="0"/>
            </a:xfrm>
            <a:prstGeom prst="line">
              <a:avLst/>
            </a:prstGeom>
            <a:noFill/>
            <a:ln w="22225">
              <a:solidFill>
                <a:schemeClr val="tx1"/>
              </a:solidFill>
              <a:round/>
              <a:headEnd/>
              <a:tailEnd/>
            </a:ln>
          </p:spPr>
          <p:txBody>
            <a:bodyPr/>
            <a:lstStyle/>
            <a:p>
              <a:endParaRPr lang="zh-CN" altLang="en-US"/>
            </a:p>
          </p:txBody>
        </p:sp>
        <p:sp>
          <p:nvSpPr>
            <p:cNvPr id="25634" name="Line 28"/>
            <p:cNvSpPr>
              <a:spLocks noChangeShapeType="1"/>
            </p:cNvSpPr>
            <p:nvPr/>
          </p:nvSpPr>
          <p:spPr bwMode="auto">
            <a:xfrm>
              <a:off x="884" y="1798"/>
              <a:ext cx="91" cy="0"/>
            </a:xfrm>
            <a:prstGeom prst="line">
              <a:avLst/>
            </a:prstGeom>
            <a:noFill/>
            <a:ln w="22225">
              <a:solidFill>
                <a:schemeClr val="tx1"/>
              </a:solidFill>
              <a:round/>
              <a:headEnd/>
              <a:tailEnd/>
            </a:ln>
          </p:spPr>
          <p:txBody>
            <a:bodyPr/>
            <a:lstStyle/>
            <a:p>
              <a:endParaRPr lang="zh-CN" altLang="en-US"/>
            </a:p>
          </p:txBody>
        </p:sp>
        <p:sp>
          <p:nvSpPr>
            <p:cNvPr id="25635" name="Line 29"/>
            <p:cNvSpPr>
              <a:spLocks noChangeShapeType="1"/>
            </p:cNvSpPr>
            <p:nvPr/>
          </p:nvSpPr>
          <p:spPr bwMode="auto">
            <a:xfrm>
              <a:off x="331" y="846"/>
              <a:ext cx="0" cy="1043"/>
            </a:xfrm>
            <a:prstGeom prst="line">
              <a:avLst/>
            </a:prstGeom>
            <a:noFill/>
            <a:ln w="9525">
              <a:solidFill>
                <a:schemeClr val="tx1"/>
              </a:solidFill>
              <a:round/>
              <a:headEnd/>
              <a:tailEnd/>
            </a:ln>
          </p:spPr>
          <p:txBody>
            <a:bodyPr/>
            <a:lstStyle/>
            <a:p>
              <a:endParaRPr lang="zh-CN" altLang="en-US"/>
            </a:p>
          </p:txBody>
        </p:sp>
        <p:sp>
          <p:nvSpPr>
            <p:cNvPr id="25636" name="Oval 30"/>
            <p:cNvSpPr>
              <a:spLocks noChangeArrowheads="1"/>
            </p:cNvSpPr>
            <p:nvPr/>
          </p:nvSpPr>
          <p:spPr bwMode="auto">
            <a:xfrm>
              <a:off x="312" y="1871"/>
              <a:ext cx="45" cy="45"/>
            </a:xfrm>
            <a:prstGeom prst="ellipse">
              <a:avLst/>
            </a:prstGeom>
            <a:solidFill>
              <a:schemeClr val="tx2"/>
            </a:solidFill>
            <a:ln w="9525">
              <a:solidFill>
                <a:schemeClr val="tx1"/>
              </a:solidFill>
              <a:round/>
              <a:headEnd/>
              <a:tailEnd/>
            </a:ln>
          </p:spPr>
          <p:txBody>
            <a:bodyPr wrap="none" anchor="ctr"/>
            <a:lstStyle/>
            <a:p>
              <a:pPr defTabSz="912813"/>
              <a:endParaRPr lang="zh-CN" altLang="en-US"/>
            </a:p>
          </p:txBody>
        </p:sp>
        <p:sp>
          <p:nvSpPr>
            <p:cNvPr id="25637" name="Rectangle 31"/>
            <p:cNvSpPr>
              <a:spLocks noChangeArrowheads="1"/>
            </p:cNvSpPr>
            <p:nvPr/>
          </p:nvSpPr>
          <p:spPr bwMode="auto">
            <a:xfrm rot="2310267">
              <a:off x="458" y="2070"/>
              <a:ext cx="272" cy="91"/>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38" name="Oval 32"/>
            <p:cNvSpPr>
              <a:spLocks noChangeArrowheads="1"/>
            </p:cNvSpPr>
            <p:nvPr/>
          </p:nvSpPr>
          <p:spPr bwMode="auto">
            <a:xfrm>
              <a:off x="1592" y="1861"/>
              <a:ext cx="45" cy="45"/>
            </a:xfrm>
            <a:prstGeom prst="ellipse">
              <a:avLst/>
            </a:prstGeom>
            <a:solidFill>
              <a:schemeClr val="tx2"/>
            </a:solidFill>
            <a:ln w="9525">
              <a:solidFill>
                <a:schemeClr val="tx1"/>
              </a:solidFill>
              <a:round/>
              <a:headEnd/>
              <a:tailEnd/>
            </a:ln>
          </p:spPr>
          <p:txBody>
            <a:bodyPr wrap="none" anchor="ctr"/>
            <a:lstStyle/>
            <a:p>
              <a:pPr algn="ctr" defTabSz="912813"/>
              <a:r>
                <a:rPr lang="zh-CN" altLang="en-US"/>
                <a:t> </a:t>
              </a:r>
            </a:p>
          </p:txBody>
        </p:sp>
        <p:sp>
          <p:nvSpPr>
            <p:cNvPr id="25639" name="Line 33"/>
            <p:cNvSpPr>
              <a:spLocks noChangeShapeType="1"/>
            </p:cNvSpPr>
            <p:nvPr/>
          </p:nvSpPr>
          <p:spPr bwMode="auto">
            <a:xfrm flipV="1">
              <a:off x="431" y="1843"/>
              <a:ext cx="136" cy="136"/>
            </a:xfrm>
            <a:prstGeom prst="line">
              <a:avLst/>
            </a:prstGeom>
            <a:noFill/>
            <a:ln w="9525">
              <a:solidFill>
                <a:schemeClr val="tx1"/>
              </a:solidFill>
              <a:round/>
              <a:headEnd/>
              <a:tailEnd/>
            </a:ln>
          </p:spPr>
          <p:txBody>
            <a:bodyPr/>
            <a:lstStyle/>
            <a:p>
              <a:endParaRPr lang="zh-CN" altLang="en-US"/>
            </a:p>
          </p:txBody>
        </p:sp>
        <p:sp>
          <p:nvSpPr>
            <p:cNvPr id="25640" name="Line 34"/>
            <p:cNvSpPr>
              <a:spLocks noChangeShapeType="1"/>
            </p:cNvSpPr>
            <p:nvPr/>
          </p:nvSpPr>
          <p:spPr bwMode="auto">
            <a:xfrm>
              <a:off x="567" y="1843"/>
              <a:ext cx="181" cy="136"/>
            </a:xfrm>
            <a:prstGeom prst="line">
              <a:avLst/>
            </a:prstGeom>
            <a:noFill/>
            <a:ln w="9525">
              <a:solidFill>
                <a:schemeClr val="tx1"/>
              </a:solidFill>
              <a:round/>
              <a:headEnd/>
              <a:tailEnd/>
            </a:ln>
          </p:spPr>
          <p:txBody>
            <a:bodyPr/>
            <a:lstStyle/>
            <a:p>
              <a:endParaRPr lang="zh-CN" altLang="en-US"/>
            </a:p>
          </p:txBody>
        </p:sp>
        <p:sp>
          <p:nvSpPr>
            <p:cNvPr id="25641" name="Line 35"/>
            <p:cNvSpPr>
              <a:spLocks noChangeShapeType="1"/>
            </p:cNvSpPr>
            <p:nvPr/>
          </p:nvSpPr>
          <p:spPr bwMode="auto">
            <a:xfrm flipH="1">
              <a:off x="630" y="1970"/>
              <a:ext cx="113" cy="113"/>
            </a:xfrm>
            <a:prstGeom prst="line">
              <a:avLst/>
            </a:prstGeom>
            <a:noFill/>
            <a:ln w="9525">
              <a:solidFill>
                <a:schemeClr val="tx1"/>
              </a:solidFill>
              <a:round/>
              <a:headEnd/>
              <a:tailEnd type="triangle" w="med" len="med"/>
            </a:ln>
          </p:spPr>
          <p:txBody>
            <a:bodyPr/>
            <a:lstStyle/>
            <a:p>
              <a:endParaRPr lang="zh-CN" altLang="en-US"/>
            </a:p>
          </p:txBody>
        </p:sp>
        <p:sp>
          <p:nvSpPr>
            <p:cNvPr id="25642" name="Line 36"/>
            <p:cNvSpPr>
              <a:spLocks noChangeShapeType="1"/>
            </p:cNvSpPr>
            <p:nvPr/>
          </p:nvSpPr>
          <p:spPr bwMode="auto">
            <a:xfrm>
              <a:off x="1111" y="3203"/>
              <a:ext cx="181" cy="0"/>
            </a:xfrm>
            <a:prstGeom prst="line">
              <a:avLst/>
            </a:prstGeom>
            <a:noFill/>
            <a:ln w="9525">
              <a:solidFill>
                <a:schemeClr val="tx1"/>
              </a:solidFill>
              <a:round/>
              <a:headEnd/>
              <a:tailEnd/>
            </a:ln>
          </p:spPr>
          <p:txBody>
            <a:bodyPr/>
            <a:lstStyle/>
            <a:p>
              <a:endParaRPr lang="zh-CN" altLang="en-US"/>
            </a:p>
          </p:txBody>
        </p:sp>
        <p:sp>
          <p:nvSpPr>
            <p:cNvPr id="25643" name="Line 37"/>
            <p:cNvSpPr>
              <a:spLocks noChangeShapeType="1"/>
            </p:cNvSpPr>
            <p:nvPr/>
          </p:nvSpPr>
          <p:spPr bwMode="auto">
            <a:xfrm flipH="1">
              <a:off x="1338" y="1906"/>
              <a:ext cx="258" cy="299"/>
            </a:xfrm>
            <a:prstGeom prst="line">
              <a:avLst/>
            </a:prstGeom>
            <a:noFill/>
            <a:ln w="9525">
              <a:solidFill>
                <a:schemeClr val="tx1"/>
              </a:solidFill>
              <a:round/>
              <a:headEnd/>
              <a:tailEnd/>
            </a:ln>
          </p:spPr>
          <p:txBody>
            <a:bodyPr/>
            <a:lstStyle/>
            <a:p>
              <a:endParaRPr lang="zh-CN" altLang="en-US"/>
            </a:p>
          </p:txBody>
        </p:sp>
        <p:sp>
          <p:nvSpPr>
            <p:cNvPr id="25644" name="Line 38"/>
            <p:cNvSpPr>
              <a:spLocks noChangeShapeType="1"/>
            </p:cNvSpPr>
            <p:nvPr/>
          </p:nvSpPr>
          <p:spPr bwMode="auto">
            <a:xfrm>
              <a:off x="1128" y="2226"/>
              <a:ext cx="0" cy="272"/>
            </a:xfrm>
            <a:prstGeom prst="line">
              <a:avLst/>
            </a:prstGeom>
            <a:noFill/>
            <a:ln w="9525">
              <a:solidFill>
                <a:schemeClr val="tx1"/>
              </a:solidFill>
              <a:round/>
              <a:headEnd/>
              <a:tailEnd/>
            </a:ln>
          </p:spPr>
          <p:txBody>
            <a:bodyPr/>
            <a:lstStyle/>
            <a:p>
              <a:endParaRPr lang="zh-CN" altLang="en-US"/>
            </a:p>
          </p:txBody>
        </p:sp>
        <p:sp>
          <p:nvSpPr>
            <p:cNvPr id="25645" name="Oval 39"/>
            <p:cNvSpPr>
              <a:spLocks noChangeArrowheads="1"/>
            </p:cNvSpPr>
            <p:nvPr/>
          </p:nvSpPr>
          <p:spPr bwMode="auto">
            <a:xfrm>
              <a:off x="1310" y="2206"/>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46" name="Rectangle 40"/>
            <p:cNvSpPr>
              <a:spLocks noChangeArrowheads="1"/>
            </p:cNvSpPr>
            <p:nvPr/>
          </p:nvSpPr>
          <p:spPr bwMode="auto">
            <a:xfrm>
              <a:off x="884"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47" name="Line 41"/>
            <p:cNvSpPr>
              <a:spLocks noChangeShapeType="1"/>
            </p:cNvSpPr>
            <p:nvPr/>
          </p:nvSpPr>
          <p:spPr bwMode="auto">
            <a:xfrm flipH="1">
              <a:off x="930" y="2794"/>
              <a:ext cx="11" cy="636"/>
            </a:xfrm>
            <a:prstGeom prst="line">
              <a:avLst/>
            </a:prstGeom>
            <a:noFill/>
            <a:ln w="9525">
              <a:solidFill>
                <a:schemeClr val="tx1"/>
              </a:solidFill>
              <a:round/>
              <a:headEnd/>
              <a:tailEnd/>
            </a:ln>
          </p:spPr>
          <p:txBody>
            <a:bodyPr/>
            <a:lstStyle/>
            <a:p>
              <a:endParaRPr lang="zh-CN" altLang="en-US"/>
            </a:p>
          </p:txBody>
        </p:sp>
        <p:sp>
          <p:nvSpPr>
            <p:cNvPr id="25648" name="Line 42"/>
            <p:cNvSpPr>
              <a:spLocks noChangeShapeType="1"/>
            </p:cNvSpPr>
            <p:nvPr/>
          </p:nvSpPr>
          <p:spPr bwMode="auto">
            <a:xfrm>
              <a:off x="930" y="1870"/>
              <a:ext cx="0" cy="249"/>
            </a:xfrm>
            <a:prstGeom prst="line">
              <a:avLst/>
            </a:prstGeom>
            <a:noFill/>
            <a:ln w="9525">
              <a:solidFill>
                <a:schemeClr val="tx1"/>
              </a:solidFill>
              <a:round/>
              <a:headEnd/>
              <a:tailEnd/>
            </a:ln>
          </p:spPr>
          <p:txBody>
            <a:bodyPr/>
            <a:lstStyle/>
            <a:p>
              <a:endParaRPr lang="zh-CN" altLang="en-US"/>
            </a:p>
          </p:txBody>
        </p:sp>
        <p:sp>
          <p:nvSpPr>
            <p:cNvPr id="25649" name="Oval 43"/>
            <p:cNvSpPr>
              <a:spLocks noChangeArrowheads="1"/>
            </p:cNvSpPr>
            <p:nvPr/>
          </p:nvSpPr>
          <p:spPr bwMode="auto">
            <a:xfrm>
              <a:off x="912" y="2089"/>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grpSp>
          <p:nvGrpSpPr>
            <p:cNvPr id="3" name="Group 54"/>
            <p:cNvGrpSpPr>
              <a:grpSpLocks/>
            </p:cNvGrpSpPr>
            <p:nvPr/>
          </p:nvGrpSpPr>
          <p:grpSpPr bwMode="auto">
            <a:xfrm>
              <a:off x="748" y="2271"/>
              <a:ext cx="96" cy="797"/>
              <a:chOff x="748" y="2271"/>
              <a:chExt cx="96" cy="797"/>
            </a:xfrm>
          </p:grpSpPr>
          <p:sp>
            <p:nvSpPr>
              <p:cNvPr id="25665" name="Rectangle 44"/>
              <p:cNvSpPr>
                <a:spLocks noChangeArrowheads="1"/>
              </p:cNvSpPr>
              <p:nvPr/>
            </p:nvSpPr>
            <p:spPr bwMode="auto">
              <a:xfrm>
                <a:off x="748"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66" name="Line 45"/>
              <p:cNvSpPr>
                <a:spLocks noChangeShapeType="1"/>
              </p:cNvSpPr>
              <p:nvPr/>
            </p:nvSpPr>
            <p:spPr bwMode="auto">
              <a:xfrm>
                <a:off x="796" y="2794"/>
                <a:ext cx="1" cy="274"/>
              </a:xfrm>
              <a:prstGeom prst="line">
                <a:avLst/>
              </a:prstGeom>
              <a:noFill/>
              <a:ln w="9525">
                <a:solidFill>
                  <a:schemeClr val="tx1"/>
                </a:solidFill>
                <a:round/>
                <a:headEnd/>
                <a:tailEnd/>
              </a:ln>
            </p:spPr>
            <p:txBody>
              <a:bodyPr/>
              <a:lstStyle/>
              <a:p>
                <a:endParaRPr lang="zh-CN" altLang="en-US"/>
              </a:p>
            </p:txBody>
          </p:sp>
          <p:sp>
            <p:nvSpPr>
              <p:cNvPr id="25667" name="Line 46"/>
              <p:cNvSpPr>
                <a:spLocks noChangeShapeType="1"/>
              </p:cNvSpPr>
              <p:nvPr/>
            </p:nvSpPr>
            <p:spPr bwMode="auto">
              <a:xfrm>
                <a:off x="793" y="2271"/>
                <a:ext cx="0" cy="227"/>
              </a:xfrm>
              <a:prstGeom prst="line">
                <a:avLst/>
              </a:prstGeom>
              <a:noFill/>
              <a:ln w="9525">
                <a:solidFill>
                  <a:schemeClr val="tx1"/>
                </a:solidFill>
                <a:round/>
                <a:headEnd/>
                <a:tailEnd/>
              </a:ln>
            </p:spPr>
            <p:txBody>
              <a:bodyPr/>
              <a:lstStyle/>
              <a:p>
                <a:endParaRPr lang="zh-CN" altLang="en-US"/>
              </a:p>
            </p:txBody>
          </p:sp>
        </p:grpSp>
        <p:sp>
          <p:nvSpPr>
            <p:cNvPr id="25651" name="Oval 47"/>
            <p:cNvSpPr>
              <a:spLocks noChangeArrowheads="1"/>
            </p:cNvSpPr>
            <p:nvPr/>
          </p:nvSpPr>
          <p:spPr bwMode="auto">
            <a:xfrm>
              <a:off x="772" y="2251"/>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52" name="Line 48"/>
            <p:cNvSpPr>
              <a:spLocks noChangeShapeType="1"/>
            </p:cNvSpPr>
            <p:nvPr/>
          </p:nvSpPr>
          <p:spPr bwMode="auto">
            <a:xfrm>
              <a:off x="1292" y="3204"/>
              <a:ext cx="0" cy="204"/>
            </a:xfrm>
            <a:prstGeom prst="line">
              <a:avLst/>
            </a:prstGeom>
            <a:noFill/>
            <a:ln w="9525">
              <a:solidFill>
                <a:schemeClr val="tx1"/>
              </a:solidFill>
              <a:round/>
              <a:headEnd/>
              <a:tailEnd/>
            </a:ln>
          </p:spPr>
          <p:txBody>
            <a:bodyPr/>
            <a:lstStyle/>
            <a:p>
              <a:endParaRPr lang="zh-CN" altLang="en-US"/>
            </a:p>
          </p:txBody>
        </p:sp>
        <p:sp>
          <p:nvSpPr>
            <p:cNvPr id="25653" name="Line 49"/>
            <p:cNvSpPr>
              <a:spLocks noChangeShapeType="1"/>
            </p:cNvSpPr>
            <p:nvPr/>
          </p:nvSpPr>
          <p:spPr bwMode="auto">
            <a:xfrm>
              <a:off x="793" y="3067"/>
              <a:ext cx="137" cy="0"/>
            </a:xfrm>
            <a:prstGeom prst="line">
              <a:avLst/>
            </a:prstGeom>
            <a:noFill/>
            <a:ln w="9525">
              <a:solidFill>
                <a:schemeClr val="tx1"/>
              </a:solidFill>
              <a:round/>
              <a:headEnd/>
              <a:tailEnd/>
            </a:ln>
          </p:spPr>
          <p:txBody>
            <a:bodyPr/>
            <a:lstStyle/>
            <a:p>
              <a:endParaRPr lang="zh-CN" altLang="en-US"/>
            </a:p>
          </p:txBody>
        </p:sp>
        <p:sp>
          <p:nvSpPr>
            <p:cNvPr id="25654" name="Line 50"/>
            <p:cNvSpPr>
              <a:spLocks noChangeShapeType="1"/>
            </p:cNvSpPr>
            <p:nvPr/>
          </p:nvSpPr>
          <p:spPr bwMode="auto">
            <a:xfrm>
              <a:off x="1066" y="3249"/>
              <a:ext cx="90" cy="272"/>
            </a:xfrm>
            <a:prstGeom prst="line">
              <a:avLst/>
            </a:prstGeom>
            <a:noFill/>
            <a:ln w="9525">
              <a:solidFill>
                <a:schemeClr val="tx1"/>
              </a:solidFill>
              <a:round/>
              <a:headEnd/>
              <a:tailEnd/>
            </a:ln>
          </p:spPr>
          <p:txBody>
            <a:bodyPr/>
            <a:lstStyle/>
            <a:p>
              <a:endParaRPr lang="zh-CN" altLang="en-US"/>
            </a:p>
          </p:txBody>
        </p:sp>
        <p:sp>
          <p:nvSpPr>
            <p:cNvPr id="25655" name="Line 51"/>
            <p:cNvSpPr>
              <a:spLocks noChangeShapeType="1"/>
            </p:cNvSpPr>
            <p:nvPr/>
          </p:nvSpPr>
          <p:spPr bwMode="auto">
            <a:xfrm>
              <a:off x="1156" y="3521"/>
              <a:ext cx="182" cy="0"/>
            </a:xfrm>
            <a:prstGeom prst="line">
              <a:avLst/>
            </a:prstGeom>
            <a:noFill/>
            <a:ln w="9525">
              <a:solidFill>
                <a:schemeClr val="tx1"/>
              </a:solidFill>
              <a:round/>
              <a:headEnd/>
              <a:tailEnd/>
            </a:ln>
          </p:spPr>
          <p:txBody>
            <a:bodyPr/>
            <a:lstStyle/>
            <a:p>
              <a:endParaRPr lang="zh-CN" altLang="en-US"/>
            </a:p>
          </p:txBody>
        </p:sp>
        <p:grpSp>
          <p:nvGrpSpPr>
            <p:cNvPr id="4" name="Group 55"/>
            <p:cNvGrpSpPr>
              <a:grpSpLocks/>
            </p:cNvGrpSpPr>
            <p:nvPr/>
          </p:nvGrpSpPr>
          <p:grpSpPr bwMode="auto">
            <a:xfrm>
              <a:off x="1289" y="2263"/>
              <a:ext cx="96" cy="797"/>
              <a:chOff x="748" y="2271"/>
              <a:chExt cx="96" cy="797"/>
            </a:xfrm>
          </p:grpSpPr>
          <p:sp>
            <p:nvSpPr>
              <p:cNvPr id="25662" name="Rectangle 56"/>
              <p:cNvSpPr>
                <a:spLocks noChangeArrowheads="1"/>
              </p:cNvSpPr>
              <p:nvPr/>
            </p:nvSpPr>
            <p:spPr bwMode="auto">
              <a:xfrm>
                <a:off x="748" y="2506"/>
                <a:ext cx="96" cy="288"/>
              </a:xfrm>
              <a:prstGeom prst="rect">
                <a:avLst/>
              </a:prstGeom>
              <a:solidFill>
                <a:srgbClr val="00CCFF"/>
              </a:solidFill>
              <a:ln w="9525">
                <a:solidFill>
                  <a:schemeClr val="tx1"/>
                </a:solidFill>
                <a:miter lim="800000"/>
                <a:headEnd/>
                <a:tailEnd/>
              </a:ln>
            </p:spPr>
            <p:txBody>
              <a:bodyPr wrap="none" anchor="ctr"/>
              <a:lstStyle/>
              <a:p>
                <a:pPr defTabSz="912813"/>
                <a:endParaRPr lang="zh-CN" altLang="en-US"/>
              </a:p>
            </p:txBody>
          </p:sp>
          <p:sp>
            <p:nvSpPr>
              <p:cNvPr id="25663" name="Line 57"/>
              <p:cNvSpPr>
                <a:spLocks noChangeShapeType="1"/>
              </p:cNvSpPr>
              <p:nvPr/>
            </p:nvSpPr>
            <p:spPr bwMode="auto">
              <a:xfrm>
                <a:off x="796" y="2794"/>
                <a:ext cx="1" cy="274"/>
              </a:xfrm>
              <a:prstGeom prst="line">
                <a:avLst/>
              </a:prstGeom>
              <a:noFill/>
              <a:ln w="9525">
                <a:solidFill>
                  <a:schemeClr val="tx1"/>
                </a:solidFill>
                <a:round/>
                <a:headEnd/>
                <a:tailEnd/>
              </a:ln>
            </p:spPr>
            <p:txBody>
              <a:bodyPr/>
              <a:lstStyle/>
              <a:p>
                <a:endParaRPr lang="zh-CN" altLang="en-US"/>
              </a:p>
            </p:txBody>
          </p:sp>
          <p:sp>
            <p:nvSpPr>
              <p:cNvPr id="25664" name="Line 58"/>
              <p:cNvSpPr>
                <a:spLocks noChangeShapeType="1"/>
              </p:cNvSpPr>
              <p:nvPr/>
            </p:nvSpPr>
            <p:spPr bwMode="auto">
              <a:xfrm>
                <a:off x="793" y="2271"/>
                <a:ext cx="0" cy="227"/>
              </a:xfrm>
              <a:prstGeom prst="line">
                <a:avLst/>
              </a:prstGeom>
              <a:noFill/>
              <a:ln w="9525">
                <a:solidFill>
                  <a:schemeClr val="tx1"/>
                </a:solidFill>
                <a:round/>
                <a:headEnd/>
                <a:tailEnd/>
              </a:ln>
            </p:spPr>
            <p:txBody>
              <a:bodyPr/>
              <a:lstStyle/>
              <a:p>
                <a:endParaRPr lang="zh-CN" altLang="en-US"/>
              </a:p>
            </p:txBody>
          </p:sp>
        </p:grpSp>
        <p:sp>
          <p:nvSpPr>
            <p:cNvPr id="25657" name="Oval 59"/>
            <p:cNvSpPr>
              <a:spLocks noChangeArrowheads="1"/>
            </p:cNvSpPr>
            <p:nvPr/>
          </p:nvSpPr>
          <p:spPr bwMode="auto">
            <a:xfrm>
              <a:off x="1113" y="2216"/>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58" name="Line 60"/>
            <p:cNvSpPr>
              <a:spLocks noChangeShapeType="1"/>
            </p:cNvSpPr>
            <p:nvPr/>
          </p:nvSpPr>
          <p:spPr bwMode="auto">
            <a:xfrm flipH="1">
              <a:off x="802" y="2142"/>
              <a:ext cx="113" cy="113"/>
            </a:xfrm>
            <a:prstGeom prst="line">
              <a:avLst/>
            </a:prstGeom>
            <a:noFill/>
            <a:ln w="9525">
              <a:solidFill>
                <a:schemeClr val="tx1"/>
              </a:solidFill>
              <a:round/>
              <a:headEnd/>
              <a:tailEnd/>
            </a:ln>
          </p:spPr>
          <p:txBody>
            <a:bodyPr/>
            <a:lstStyle/>
            <a:p>
              <a:endParaRPr lang="zh-CN" altLang="en-US"/>
            </a:p>
          </p:txBody>
        </p:sp>
        <p:sp>
          <p:nvSpPr>
            <p:cNvPr id="25659" name="Line 61"/>
            <p:cNvSpPr>
              <a:spLocks noChangeShapeType="1"/>
            </p:cNvSpPr>
            <p:nvPr/>
          </p:nvSpPr>
          <p:spPr bwMode="auto">
            <a:xfrm>
              <a:off x="1111" y="3067"/>
              <a:ext cx="227" cy="0"/>
            </a:xfrm>
            <a:prstGeom prst="line">
              <a:avLst/>
            </a:prstGeom>
            <a:noFill/>
            <a:ln w="9525">
              <a:solidFill>
                <a:schemeClr val="tx1"/>
              </a:solidFill>
              <a:round/>
              <a:headEnd/>
              <a:tailEnd/>
            </a:ln>
          </p:spPr>
          <p:txBody>
            <a:bodyPr/>
            <a:lstStyle/>
            <a:p>
              <a:endParaRPr lang="zh-CN" altLang="en-US"/>
            </a:p>
          </p:txBody>
        </p:sp>
        <p:sp>
          <p:nvSpPr>
            <p:cNvPr id="25660" name="Oval 62"/>
            <p:cNvSpPr>
              <a:spLocks noChangeArrowheads="1"/>
            </p:cNvSpPr>
            <p:nvPr/>
          </p:nvSpPr>
          <p:spPr bwMode="auto">
            <a:xfrm>
              <a:off x="915" y="2234"/>
              <a:ext cx="45" cy="45"/>
            </a:xfrm>
            <a:prstGeom prst="ellipse">
              <a:avLst/>
            </a:prstGeom>
            <a:solidFill>
              <a:srgbClr val="FFFFFF"/>
            </a:solidFill>
            <a:ln w="9525">
              <a:solidFill>
                <a:schemeClr val="tx1"/>
              </a:solidFill>
              <a:round/>
              <a:headEnd/>
              <a:tailEnd/>
            </a:ln>
          </p:spPr>
          <p:txBody>
            <a:bodyPr wrap="none" anchor="ctr"/>
            <a:lstStyle/>
            <a:p>
              <a:pPr defTabSz="912813"/>
              <a:endParaRPr lang="zh-CN" altLang="en-US"/>
            </a:p>
          </p:txBody>
        </p:sp>
        <p:sp>
          <p:nvSpPr>
            <p:cNvPr id="25661" name="Line 63"/>
            <p:cNvSpPr>
              <a:spLocks noChangeShapeType="1"/>
            </p:cNvSpPr>
            <p:nvPr/>
          </p:nvSpPr>
          <p:spPr bwMode="auto">
            <a:xfrm>
              <a:off x="939" y="2278"/>
              <a:ext cx="0" cy="227"/>
            </a:xfrm>
            <a:prstGeom prst="line">
              <a:avLst/>
            </a:prstGeom>
            <a:noFill/>
            <a:ln w="9525">
              <a:solidFill>
                <a:schemeClr val="tx1"/>
              </a:solidFill>
              <a:round/>
              <a:headEnd/>
              <a:tailEnd/>
            </a:ln>
          </p:spPr>
          <p:txBody>
            <a:bodyPr/>
            <a:lstStyle/>
            <a:p>
              <a:endParaRPr lang="zh-CN" altLang="en-US"/>
            </a:p>
          </p:txBody>
        </p:sp>
      </p:grpSp>
      <p:sp>
        <p:nvSpPr>
          <p:cNvPr id="25606" name="Text Box 65"/>
          <p:cNvSpPr txBox="1">
            <a:spLocks noChangeArrowheads="1"/>
          </p:cNvSpPr>
          <p:nvPr/>
        </p:nvSpPr>
        <p:spPr bwMode="auto">
          <a:xfrm>
            <a:off x="1475656" y="3573016"/>
            <a:ext cx="503535" cy="369332"/>
          </a:xfrm>
          <a:prstGeom prst="rect">
            <a:avLst/>
          </a:prstGeom>
          <a:noFill/>
          <a:ln w="9525">
            <a:noFill/>
            <a:miter lim="800000"/>
            <a:headEnd/>
            <a:tailEnd/>
          </a:ln>
        </p:spPr>
        <p:txBody>
          <a:bodyPr wrap="square">
            <a:spAutoFit/>
          </a:bodyPr>
          <a:lstStyle/>
          <a:p>
            <a:pPr defTabSz="912813">
              <a:spcBef>
                <a:spcPct val="50000"/>
              </a:spcBef>
            </a:pPr>
            <a:r>
              <a:rPr lang="en-US" altLang="zh-CN" dirty="0"/>
              <a:t>A</a:t>
            </a:r>
          </a:p>
        </p:txBody>
      </p:sp>
      <p:sp>
        <p:nvSpPr>
          <p:cNvPr id="25607" name="Text Box 66"/>
          <p:cNvSpPr txBox="1">
            <a:spLocks noChangeArrowheads="1"/>
          </p:cNvSpPr>
          <p:nvPr/>
        </p:nvSpPr>
        <p:spPr bwMode="auto">
          <a:xfrm>
            <a:off x="2412579" y="3347700"/>
            <a:ext cx="503237" cy="369332"/>
          </a:xfrm>
          <a:prstGeom prst="rect">
            <a:avLst/>
          </a:prstGeom>
          <a:noFill/>
          <a:ln w="9525">
            <a:noFill/>
            <a:miter lim="800000"/>
            <a:headEnd/>
            <a:tailEnd/>
          </a:ln>
        </p:spPr>
        <p:txBody>
          <a:bodyPr wrap="square">
            <a:spAutoFit/>
          </a:bodyPr>
          <a:lstStyle/>
          <a:p>
            <a:pPr defTabSz="912813">
              <a:spcBef>
                <a:spcPct val="50000"/>
              </a:spcBef>
            </a:pPr>
            <a:r>
              <a:rPr lang="en-US" altLang="zh-CN" dirty="0"/>
              <a:t>D</a:t>
            </a:r>
          </a:p>
        </p:txBody>
      </p:sp>
      <p:sp>
        <p:nvSpPr>
          <p:cNvPr id="25608" name="Text Box 67"/>
          <p:cNvSpPr txBox="1">
            <a:spLocks noChangeArrowheads="1"/>
          </p:cNvSpPr>
          <p:nvPr/>
        </p:nvSpPr>
        <p:spPr bwMode="auto">
          <a:xfrm flipH="1">
            <a:off x="2051720" y="3347144"/>
            <a:ext cx="431800" cy="369888"/>
          </a:xfrm>
          <a:prstGeom prst="rect">
            <a:avLst/>
          </a:prstGeom>
          <a:noFill/>
          <a:ln w="9525">
            <a:noFill/>
            <a:miter lim="800000"/>
            <a:headEnd/>
            <a:tailEnd/>
          </a:ln>
        </p:spPr>
        <p:txBody>
          <a:bodyPr>
            <a:spAutoFit/>
          </a:bodyPr>
          <a:lstStyle/>
          <a:p>
            <a:pPr defTabSz="912813">
              <a:spcBef>
                <a:spcPct val="50000"/>
              </a:spcBef>
            </a:pPr>
            <a:r>
              <a:rPr lang="en-US" altLang="zh-CN" dirty="0"/>
              <a:t>C</a:t>
            </a:r>
          </a:p>
        </p:txBody>
      </p:sp>
      <p:sp>
        <p:nvSpPr>
          <p:cNvPr id="25609" name="Text Box 68"/>
          <p:cNvSpPr txBox="1">
            <a:spLocks noChangeArrowheads="1"/>
          </p:cNvSpPr>
          <p:nvPr/>
        </p:nvSpPr>
        <p:spPr bwMode="auto">
          <a:xfrm>
            <a:off x="2771800" y="3501008"/>
            <a:ext cx="431800" cy="369887"/>
          </a:xfrm>
          <a:prstGeom prst="rect">
            <a:avLst/>
          </a:prstGeom>
          <a:noFill/>
          <a:ln w="9525">
            <a:noFill/>
            <a:miter lim="800000"/>
            <a:headEnd/>
            <a:tailEnd/>
          </a:ln>
        </p:spPr>
        <p:txBody>
          <a:bodyPr>
            <a:spAutoFit/>
          </a:bodyPr>
          <a:lstStyle/>
          <a:p>
            <a:pPr defTabSz="912813">
              <a:spcBef>
                <a:spcPct val="50000"/>
              </a:spcBef>
            </a:pPr>
            <a:r>
              <a:rPr lang="en-US" altLang="zh-CN" dirty="0"/>
              <a:t>B</a:t>
            </a:r>
          </a:p>
        </p:txBody>
      </p:sp>
      <p:sp>
        <p:nvSpPr>
          <p:cNvPr id="459845" name="Text Box 69"/>
          <p:cNvSpPr txBox="1">
            <a:spLocks noChangeArrowheads="1"/>
          </p:cNvSpPr>
          <p:nvPr/>
        </p:nvSpPr>
        <p:spPr bwMode="auto">
          <a:xfrm>
            <a:off x="3492500" y="1125538"/>
            <a:ext cx="4392613" cy="523875"/>
          </a:xfrm>
          <a:prstGeom prst="rect">
            <a:avLst/>
          </a:prstGeom>
          <a:noFill/>
          <a:ln w="9525">
            <a:noFill/>
            <a:miter lim="800000"/>
            <a:headEnd/>
            <a:tailEnd/>
          </a:ln>
        </p:spPr>
        <p:txBody>
          <a:bodyPr>
            <a:spAutoFit/>
          </a:bodyPr>
          <a:lstStyle/>
          <a:p>
            <a:pPr defTabSz="912813">
              <a:spcBef>
                <a:spcPct val="50000"/>
              </a:spcBef>
            </a:pPr>
            <a:r>
              <a:rPr lang="zh-CN" altLang="en-US" sz="2800">
                <a:latin typeface="Times New Roman" pitchFamily="18" charset="0"/>
              </a:rPr>
              <a:t>转换开关分别接至</a:t>
            </a:r>
            <a:r>
              <a:rPr lang="en-US" altLang="zh-CN" sz="2800">
                <a:latin typeface="Times New Roman" pitchFamily="18" charset="0"/>
              </a:rPr>
              <a:t>C</a:t>
            </a:r>
            <a:r>
              <a:rPr lang="zh-CN" altLang="en-US" sz="2800">
                <a:latin typeface="Times New Roman" pitchFamily="18" charset="0"/>
              </a:rPr>
              <a:t>，</a:t>
            </a:r>
            <a:r>
              <a:rPr lang="en-US" altLang="zh-CN" sz="2800">
                <a:latin typeface="Times New Roman" pitchFamily="18" charset="0"/>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animEffect transition="in" filter="barn(inHorizontal)">
                                      <p:cBhvr>
                                        <p:cTn id="7" dur="500"/>
                                        <p:tgtEl>
                                          <p:spTgt spid="4597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59845"/>
                                        </p:tgtEl>
                                        <p:attrNameLst>
                                          <p:attrName>style.visibility</p:attrName>
                                        </p:attrNameLst>
                                      </p:cBhvr>
                                      <p:to>
                                        <p:strVal val="visible"/>
                                      </p:to>
                                    </p:set>
                                    <p:animEffect transition="in" filter="barn(inHorizontal)">
                                      <p:cBhvr>
                                        <p:cTn id="17" dur="500"/>
                                        <p:tgtEl>
                                          <p:spTgt spid="45984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459828"/>
                                        </p:tgtEl>
                                        <p:attrNameLst>
                                          <p:attrName>style.visibility</p:attrName>
                                        </p:attrNameLst>
                                      </p:cBhvr>
                                      <p:to>
                                        <p:strVal val="visible"/>
                                      </p:to>
                                    </p:set>
                                    <p:animEffect transition="in" filter="barn(inHorizontal)">
                                      <p:cBhvr>
                                        <p:cTn id="22" dur="500"/>
                                        <p:tgtEl>
                                          <p:spTgt spid="4598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459847"/>
                                        </p:tgtEl>
                                        <p:attrNameLst>
                                          <p:attrName>style.visibility</p:attrName>
                                        </p:attrNameLst>
                                      </p:cBhvr>
                                      <p:to>
                                        <p:strVal val="visible"/>
                                      </p:to>
                                    </p:set>
                                    <p:animEffect transition="in" filter="barn(inHorizontal)">
                                      <p:cBhvr>
                                        <p:cTn id="27" dur="500"/>
                                        <p:tgtEl>
                                          <p:spTgt spid="459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p:bldP spid="45984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idx="1"/>
          </p:nvPr>
        </p:nvSpPr>
        <p:spPr>
          <a:xfrm>
            <a:off x="755577" y="476250"/>
            <a:ext cx="7704856" cy="4608934"/>
          </a:xfrm>
        </p:spPr>
        <p:txBody>
          <a:bodyPr/>
          <a:lstStyle/>
          <a:p>
            <a:pPr defTabSz="912813" eaLnBrk="1" hangingPunct="1">
              <a:lnSpc>
                <a:spcPct val="110000"/>
              </a:lnSpc>
              <a:spcBef>
                <a:spcPct val="500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、使用注意事项</a:t>
            </a:r>
          </a:p>
          <a:p>
            <a:pPr defTabSz="912813" eaLnBrk="1" hangingPunct="1">
              <a:lnSpc>
                <a:spcPct val="110000"/>
              </a:lnSpc>
              <a:spcBef>
                <a:spcPct val="5000"/>
              </a:spcBef>
              <a:buFont typeface="Wingdings" pitchFamily="2" charset="2"/>
              <a:buNone/>
            </a:pPr>
            <a:endParaRPr lang="zh-CN" altLang="en-US" sz="2400" b="1" dirty="0">
              <a:latin typeface="Times New Roman" pitchFamily="18" charset="0"/>
            </a:endParaRP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为了减少热电阻的时效变化，应尽可能避免处于温度急剧变化的环境。</a:t>
            </a: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为保证测量准确度，应在经过</a:t>
            </a:r>
            <a:r>
              <a:rPr lang="zh-CN" altLang="en-US" sz="2400" b="1" dirty="0">
                <a:solidFill>
                  <a:srgbClr val="FF0000"/>
                </a:solidFill>
                <a:latin typeface="Times New Roman" pitchFamily="18" charset="0"/>
              </a:rPr>
              <a:t>充分接触换热</a:t>
            </a:r>
            <a:r>
              <a:rPr lang="zh-CN" altLang="en-US" sz="2400" b="1" dirty="0">
                <a:latin typeface="Times New Roman" pitchFamily="18" charset="0"/>
              </a:rPr>
              <a:t>，即约为时间常数的</a:t>
            </a:r>
            <a:r>
              <a:rPr lang="en-US" altLang="zh-CN" sz="2400" b="1" dirty="0">
                <a:latin typeface="Times New Roman" pitchFamily="18" charset="0"/>
              </a:rPr>
              <a:t>5-7</a:t>
            </a:r>
            <a:r>
              <a:rPr lang="zh-CN" altLang="en-US" sz="2400" b="1" dirty="0">
                <a:latin typeface="Times New Roman" pitchFamily="18" charset="0"/>
              </a:rPr>
              <a:t>倍以后再开始测量。</a:t>
            </a: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在测量热电阻时，需要通以电流，虽然电流增大可以提高灵敏度，但</a:t>
            </a:r>
            <a:r>
              <a:rPr lang="zh-CN" altLang="en-US" sz="2400" b="1" dirty="0">
                <a:solidFill>
                  <a:srgbClr val="FF0000"/>
                </a:solidFill>
                <a:latin typeface="Times New Roman" pitchFamily="18" charset="0"/>
              </a:rPr>
              <a:t>电流过大会引起电阻发热</a:t>
            </a:r>
            <a:r>
              <a:rPr lang="zh-CN" altLang="en-US" sz="2400" b="1" dirty="0">
                <a:latin typeface="Times New Roman" pitchFamily="18" charset="0"/>
              </a:rPr>
              <a:t>，而造成测量误差；热电阻不应施加过电流，否则将被损坏。</a:t>
            </a:r>
          </a:p>
          <a:p>
            <a:pPr defTabSz="912813" eaLnBrk="1" hangingPunct="1">
              <a:lnSpc>
                <a:spcPct val="110000"/>
              </a:lnSpc>
              <a:spcBef>
                <a:spcPct val="5000"/>
              </a:spcBef>
              <a:buFont typeface="Wingdings" pitchFamily="2" charset="2"/>
              <a:buNone/>
            </a:pPr>
            <a:endParaRPr lang="zh-CN" altLang="en-US" sz="2400" b="1" dirty="0">
              <a:latin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899592" y="1357298"/>
            <a:ext cx="7530005" cy="4267200"/>
          </a:xfrm>
        </p:spPr>
        <p:txBody>
          <a:bodyPr/>
          <a:lstStyle/>
          <a:p>
            <a:pPr defTabSz="912813" eaLnBrk="1" hangingPunct="1">
              <a:lnSpc>
                <a:spcPct val="110000"/>
              </a:lnSpc>
              <a:spcBef>
                <a:spcPct val="5000"/>
              </a:spcBef>
              <a:buFont typeface="Wingdings" pitchFamily="2" charset="2"/>
              <a:buNone/>
            </a:pPr>
            <a:r>
              <a:rPr lang="en-US" altLang="zh-CN" sz="2400" b="1" dirty="0">
                <a:latin typeface="Times New Roman" pitchFamily="18" charset="0"/>
              </a:rPr>
              <a:t>(4)</a:t>
            </a:r>
            <a:r>
              <a:rPr lang="zh-CN" altLang="en-US" sz="2400" b="1" dirty="0">
                <a:latin typeface="Times New Roman" pitchFamily="18" charset="0"/>
              </a:rPr>
              <a:t>当热敏电阻采用金属保护管时，为减少由热传导引起的误差，要保证有</a:t>
            </a:r>
            <a:r>
              <a:rPr lang="zh-CN" altLang="en-US" sz="2400" b="1" dirty="0">
                <a:solidFill>
                  <a:srgbClr val="FF0000"/>
                </a:solidFill>
                <a:latin typeface="Times New Roman" pitchFamily="18" charset="0"/>
              </a:rPr>
              <a:t>足够的插入深度</a:t>
            </a:r>
            <a:r>
              <a:rPr lang="zh-CN" altLang="en-US" sz="2400" b="1" dirty="0">
                <a:latin typeface="Times New Roman" pitchFamily="18" charset="0"/>
              </a:rPr>
              <a:t>。当介质为水和气体时，其插入深度应分别为管径的</a:t>
            </a:r>
            <a:r>
              <a:rPr lang="en-US" altLang="zh-CN" sz="2400" b="1" dirty="0">
                <a:latin typeface="Times New Roman" pitchFamily="18" charset="0"/>
              </a:rPr>
              <a:t>15</a:t>
            </a:r>
            <a:r>
              <a:rPr lang="zh-CN" altLang="en-US" sz="2400" b="1" dirty="0">
                <a:latin typeface="Times New Roman" pitchFamily="18" charset="0"/>
              </a:rPr>
              <a:t>倍和</a:t>
            </a:r>
            <a:r>
              <a:rPr lang="en-US" altLang="zh-CN" sz="2400" b="1" dirty="0">
                <a:latin typeface="Times New Roman" pitchFamily="18" charset="0"/>
              </a:rPr>
              <a:t>25</a:t>
            </a:r>
            <a:r>
              <a:rPr lang="zh-CN" altLang="en-US" sz="2400" b="1" dirty="0">
                <a:latin typeface="Times New Roman" pitchFamily="18" charset="0"/>
              </a:rPr>
              <a:t>倍以上。</a:t>
            </a:r>
          </a:p>
          <a:p>
            <a:pPr defTabSz="912813" eaLnBrk="1" hangingPunct="1">
              <a:lnSpc>
                <a:spcPct val="110000"/>
              </a:lnSpc>
              <a:spcBef>
                <a:spcPct val="500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如果引线间或者绝缘体表面上附着有水滴或灰尘时，将使测量结果不稳定并产生误差，因此，要注意使热电阻</a:t>
            </a:r>
            <a:r>
              <a:rPr lang="zh-CN" altLang="en-US" sz="2400" b="1" dirty="0">
                <a:solidFill>
                  <a:srgbClr val="FF0000"/>
                </a:solidFill>
                <a:latin typeface="Times New Roman" pitchFamily="18" charset="0"/>
              </a:rPr>
              <a:t>具有防水、耐湿、耐寒等性能</a:t>
            </a:r>
            <a:r>
              <a:rPr lang="zh-CN" altLang="en-US" sz="2400" b="1" dirty="0">
                <a:latin typeface="Times New Roman" pitchFamily="18" charset="0"/>
              </a:rPr>
              <a:t>。</a:t>
            </a:r>
          </a:p>
          <a:p>
            <a:pPr defTabSz="912813">
              <a:buFont typeface="Wingdings" pitchFamily="2" charset="2"/>
              <a:buNone/>
            </a:pP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611560" y="476672"/>
            <a:ext cx="7740817" cy="5041900"/>
          </a:xfrm>
        </p:spPr>
        <p:txBody>
          <a:bodyPr/>
          <a:lstStyle/>
          <a:p>
            <a:pPr algn="just" defTabSz="912813" eaLnBrk="1" hangingPunct="1">
              <a:buFont typeface="Wingdings" pitchFamily="2" charset="2"/>
              <a:buNone/>
            </a:pPr>
            <a:r>
              <a:rPr lang="zh-CN" altLang="en-US" sz="2600" b="1" dirty="0">
                <a:latin typeface="Times New Roman" pitchFamily="18" charset="0"/>
              </a:rPr>
              <a:t>                       </a:t>
            </a:r>
            <a:r>
              <a:rPr lang="en-US" altLang="zh-CN" sz="2600" b="1" dirty="0">
                <a:latin typeface="Times New Roman" pitchFamily="18" charset="0"/>
              </a:rPr>
              <a:t>2.2 </a:t>
            </a:r>
            <a:r>
              <a:rPr lang="zh-CN" altLang="en-US" sz="2600" b="1" dirty="0">
                <a:latin typeface="Times New Roman" pitchFamily="18" charset="0"/>
              </a:rPr>
              <a:t> 接触式测温仪表</a:t>
            </a:r>
          </a:p>
          <a:p>
            <a:pPr algn="just" defTabSz="912813" eaLnBrk="1" hangingPunct="1">
              <a:buFont typeface="Wingdings" pitchFamily="2" charset="2"/>
              <a:buNone/>
            </a:pPr>
            <a:endParaRPr lang="en-US" altLang="zh-CN" sz="2600" b="1" dirty="0">
              <a:latin typeface="Times New Roman" pitchFamily="18" charset="0"/>
            </a:endParaRPr>
          </a:p>
          <a:p>
            <a:pPr algn="just" defTabSz="912813" eaLnBrk="1" hangingPunct="1">
              <a:buFont typeface="Wingdings" pitchFamily="2" charset="2"/>
              <a:buNone/>
            </a:pPr>
            <a:r>
              <a:rPr lang="en-US" altLang="zh-CN" sz="2600" b="1" dirty="0">
                <a:latin typeface="Times New Roman" pitchFamily="18" charset="0"/>
              </a:rPr>
              <a:t>  2.2.1</a:t>
            </a:r>
            <a:r>
              <a:rPr lang="zh-CN" altLang="en-US" sz="2600" b="1" dirty="0">
                <a:latin typeface="Times New Roman" pitchFamily="18" charset="0"/>
              </a:rPr>
              <a:t> 膨胀式温度计</a:t>
            </a:r>
          </a:p>
          <a:p>
            <a:pPr algn="just" defTabSz="912813" eaLnBrk="1" hangingPunct="1">
              <a:buFont typeface="Wingdings" pitchFamily="2" charset="2"/>
              <a:buNone/>
            </a:pPr>
            <a:r>
              <a:rPr lang="zh-CN" altLang="en-US" sz="2600" b="1" dirty="0">
                <a:latin typeface="Times New Roman" pitchFamily="18" charset="0"/>
              </a:rPr>
              <a:t>      1、</a:t>
            </a:r>
            <a:r>
              <a:rPr lang="zh-CN" altLang="en-US" sz="2600" b="1" dirty="0">
                <a:solidFill>
                  <a:srgbClr val="FF0000"/>
                </a:solidFill>
                <a:latin typeface="Times New Roman" pitchFamily="18" charset="0"/>
              </a:rPr>
              <a:t>液体膨胀式</a:t>
            </a:r>
            <a:r>
              <a:rPr lang="zh-CN" altLang="en-US" sz="2600" b="1" dirty="0">
                <a:latin typeface="Times New Roman" pitchFamily="18" charset="0"/>
              </a:rPr>
              <a:t>温度计(</a:t>
            </a:r>
            <a:r>
              <a:rPr lang="en-US" altLang="zh-CN" sz="2600" b="1" dirty="0">
                <a:latin typeface="Times New Roman" pitchFamily="18" charset="0"/>
              </a:rPr>
              <a:t>liquid expansion thermometer )</a:t>
            </a:r>
            <a:endParaRPr lang="zh-CN" altLang="en-US" sz="2600" b="1" dirty="0">
              <a:latin typeface="Times New Roman" pitchFamily="18" charset="0"/>
            </a:endParaRPr>
          </a:p>
          <a:p>
            <a:pPr algn="just" defTabSz="912813" eaLnBrk="1" hangingPunct="1">
              <a:buFont typeface="Wingdings" pitchFamily="2" charset="2"/>
              <a:buNone/>
            </a:pPr>
            <a:r>
              <a:rPr lang="zh-CN" altLang="en-US" sz="2600" b="1" dirty="0">
                <a:latin typeface="Times New Roman" pitchFamily="18" charset="0"/>
              </a:rPr>
              <a:t>   （1）玻璃液体温度计(</a:t>
            </a:r>
            <a:r>
              <a:rPr lang="en-US" altLang="zh-CN" sz="2600" b="1" dirty="0">
                <a:latin typeface="Times New Roman" pitchFamily="18" charset="0"/>
              </a:rPr>
              <a:t>liquid-in-glass thermometer )   </a:t>
            </a:r>
            <a:r>
              <a:rPr lang="zh-CN" altLang="en-US" sz="2600" b="1" dirty="0">
                <a:latin typeface="Times New Roman" pitchFamily="18" charset="0"/>
              </a:rPr>
              <a:t>液体温度计:  -</a:t>
            </a:r>
            <a:r>
              <a:rPr lang="en-US" altLang="zh-CN" sz="2600" b="1" dirty="0">
                <a:latin typeface="Times New Roman" pitchFamily="18" charset="0"/>
              </a:rPr>
              <a:t>100 ~ +600 ℃ 。</a:t>
            </a:r>
          </a:p>
          <a:p>
            <a:pPr algn="just" defTabSz="912813" eaLnBrk="1" hangingPunct="1">
              <a:buFont typeface="Wingdings" pitchFamily="2" charset="2"/>
              <a:buNone/>
            </a:pPr>
            <a:r>
              <a:rPr lang="en-US" altLang="zh-CN" sz="2600" b="1">
                <a:latin typeface="Times New Roman" pitchFamily="18" charset="0"/>
              </a:rPr>
              <a:t>            </a:t>
            </a:r>
            <a:r>
              <a:rPr lang="zh-CN" altLang="en-US" sz="2600" b="1">
                <a:latin typeface="Times New Roman" pitchFamily="18" charset="0"/>
              </a:rPr>
              <a:t>所</a:t>
            </a:r>
            <a:r>
              <a:rPr lang="zh-CN" altLang="en-US" sz="2600" b="1" dirty="0">
                <a:latin typeface="Times New Roman" pitchFamily="18" charset="0"/>
              </a:rPr>
              <a:t>用玻璃都是特殊制备的，分普通、高温、特种玻璃，感温液体：水银、有机液体或汞合金。</a:t>
            </a:r>
          </a:p>
          <a:p>
            <a:pPr algn="just" defTabSz="912813" eaLnBrk="1" hangingPunct="1"/>
            <a:endParaRPr lang="zh-CN" altLang="en-US" sz="2600" b="1" dirty="0">
              <a:latin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idx="1"/>
          </p:nvPr>
        </p:nvSpPr>
        <p:spPr>
          <a:xfrm>
            <a:off x="683568" y="500042"/>
            <a:ext cx="7953990" cy="4267200"/>
          </a:xfrm>
        </p:spPr>
        <p:txBody>
          <a:bodyPr/>
          <a:lstStyle/>
          <a:p>
            <a:pPr defTabSz="912813" eaLnBrk="1" hangingPunct="1">
              <a:lnSpc>
                <a:spcPct val="110000"/>
              </a:lnSpc>
              <a:spcBef>
                <a:spcPct val="0"/>
              </a:spcBef>
              <a:buFont typeface="Wingdings" pitchFamily="2" charset="2"/>
              <a:buNone/>
            </a:pPr>
            <a:r>
              <a:rPr lang="en-US" altLang="zh-CN" sz="2400" b="1" dirty="0">
                <a:latin typeface="Times New Roman" pitchFamily="18" charset="0"/>
              </a:rPr>
              <a:t>6</a:t>
            </a:r>
            <a:r>
              <a:rPr lang="zh-CN" altLang="en-US" sz="2400" b="1" dirty="0">
                <a:latin typeface="Times New Roman" pitchFamily="18" charset="0"/>
              </a:rPr>
              <a:t>、误差分析</a:t>
            </a:r>
          </a:p>
          <a:p>
            <a:pPr defTabSz="912813" eaLnBrk="1" hangingPunct="1">
              <a:lnSpc>
                <a:spcPct val="110000"/>
              </a:lnSpc>
              <a:spcBef>
                <a:spcPct val="0"/>
              </a:spcBef>
              <a:buFont typeface="Wingdings" pitchFamily="2" charset="2"/>
              <a:buNone/>
            </a:pPr>
            <a:endParaRPr lang="zh-CN" altLang="en-US" sz="2400" b="1" dirty="0">
              <a:latin typeface="Times New Roman" pitchFamily="18" charset="0"/>
            </a:endParaRPr>
          </a:p>
          <a:p>
            <a:pPr defTabSz="912813" eaLnBrk="1" hangingPunct="1">
              <a:lnSpc>
                <a:spcPct val="110000"/>
              </a:lnSpc>
              <a:spcBef>
                <a:spcPct val="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传热误差。它是由于测温时未与被测对象充分接触。</a:t>
            </a:r>
          </a:p>
          <a:p>
            <a:pPr defTabSz="912813" eaLnBrk="1" hangingPunct="1">
              <a:lnSpc>
                <a:spcPct val="110000"/>
              </a:lnSpc>
              <a:spcBef>
                <a:spcPct val="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分度误差。标准化的</a:t>
            </a:r>
            <a:r>
              <a:rPr lang="zh-CN" altLang="en-US" sz="2400" b="1" dirty="0">
                <a:solidFill>
                  <a:srgbClr val="FF0000"/>
                </a:solidFill>
                <a:latin typeface="Times New Roman" pitchFamily="18" charset="0"/>
              </a:rPr>
              <a:t>热电阻分度表是由统计分析</a:t>
            </a:r>
            <a:r>
              <a:rPr lang="zh-CN" altLang="en-US" sz="2400" b="1" dirty="0">
                <a:latin typeface="Times New Roman" pitchFamily="18" charset="0"/>
              </a:rPr>
              <a:t>产生的，然而具体所采用的热电阻会因为材料、制造工艺而有所不同，这就形成了分度误差。</a:t>
            </a:r>
          </a:p>
          <a:p>
            <a:pPr defTabSz="912813" eaLnBrk="1" hangingPunct="1">
              <a:lnSpc>
                <a:spcPct val="110000"/>
              </a:lnSpc>
              <a:spcBef>
                <a:spcPct val="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自热误差。这是由于测量过程中电流流过热电阻时产生温升而引起的附加误差。它与电流大小及传热介质有关。我国工业上用的热电阻限制电流</a:t>
            </a:r>
            <a:r>
              <a:rPr lang="zh-CN" altLang="en-US" sz="2400" b="1" dirty="0">
                <a:solidFill>
                  <a:srgbClr val="FF0000"/>
                </a:solidFill>
                <a:latin typeface="Times New Roman" pitchFamily="18" charset="0"/>
              </a:rPr>
              <a:t>不超过</a:t>
            </a:r>
            <a:r>
              <a:rPr lang="en-US" altLang="zh-CN" sz="2400" b="1" dirty="0">
                <a:solidFill>
                  <a:srgbClr val="FF0000"/>
                </a:solidFill>
                <a:latin typeface="Times New Roman" pitchFamily="18" charset="0"/>
              </a:rPr>
              <a:t>6mA</a:t>
            </a:r>
            <a:r>
              <a:rPr lang="zh-CN" altLang="en-US" sz="2400" b="1" dirty="0">
                <a:latin typeface="Times New Roman" pitchFamily="18" charset="0"/>
              </a:rPr>
              <a:t>，这样可以把温度</a:t>
            </a:r>
            <a:r>
              <a:rPr lang="zh-CN" altLang="en-US" sz="2400" b="1" dirty="0">
                <a:solidFill>
                  <a:srgbClr val="FF0000"/>
                </a:solidFill>
                <a:latin typeface="Times New Roman" pitchFamily="18" charset="0"/>
              </a:rPr>
              <a:t>误差限制在</a:t>
            </a:r>
            <a:r>
              <a:rPr lang="en-US" altLang="zh-CN" sz="2400" b="1" dirty="0">
                <a:solidFill>
                  <a:srgbClr val="FF0000"/>
                </a:solidFill>
                <a:latin typeface="Times New Roman" pitchFamily="18" charset="0"/>
              </a:rPr>
              <a:t>0.1℃</a:t>
            </a:r>
            <a:r>
              <a:rPr lang="zh-CN" altLang="en-US" sz="2400" b="1" dirty="0">
                <a:latin typeface="Times New Roman" pitchFamily="18" charset="0"/>
              </a:rPr>
              <a:t>以内。</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idx="1"/>
          </p:nvPr>
        </p:nvSpPr>
        <p:spPr>
          <a:xfrm>
            <a:off x="611560" y="214290"/>
            <a:ext cx="7818036" cy="5446958"/>
          </a:xfrm>
        </p:spPr>
        <p:txBody>
          <a:bodyPr>
            <a:noAutofit/>
          </a:bodyPr>
          <a:lstStyle/>
          <a:p>
            <a:pPr defTabSz="912813" eaLnBrk="1" hangingPunct="1">
              <a:spcBef>
                <a:spcPct val="0"/>
              </a:spcBef>
              <a:buFont typeface="Wingdings" pitchFamily="2" charset="2"/>
              <a:buNone/>
            </a:pPr>
            <a:endParaRPr lang="zh-CN" altLang="en-US" sz="2400" b="1" dirty="0">
              <a:latin typeface="Times New Roman" pitchFamily="18" charset="0"/>
            </a:endParaRPr>
          </a:p>
          <a:p>
            <a:pPr defTabSz="912813" eaLnBrk="1" hangingPunct="1">
              <a:spcBef>
                <a:spcPct val="0"/>
              </a:spcBef>
              <a:buFont typeface="Wingdings" pitchFamily="2" charset="2"/>
              <a:buNone/>
            </a:pPr>
            <a:r>
              <a:rPr lang="en-US" altLang="zh-CN" sz="2400" b="1" dirty="0">
                <a:latin typeface="Times New Roman" pitchFamily="18" charset="0"/>
              </a:rPr>
              <a:t>(4)</a:t>
            </a:r>
            <a:r>
              <a:rPr lang="zh-CN" altLang="en-US" sz="2400" b="1" dirty="0">
                <a:latin typeface="Times New Roman" pitchFamily="18" charset="0"/>
              </a:rPr>
              <a:t>测量线路和显示仪表的误差。</a:t>
            </a:r>
            <a:endParaRPr lang="en-US" altLang="zh-CN" sz="2400" b="1" dirty="0">
              <a:latin typeface="Times New Roman" pitchFamily="18" charset="0"/>
            </a:endParaRPr>
          </a:p>
          <a:p>
            <a:pPr defTabSz="912813" eaLnBrk="1" hangingPunct="1">
              <a:spcBef>
                <a:spcPct val="0"/>
              </a:spcBef>
              <a:buFont typeface="Wingdings" pitchFamily="2" charset="2"/>
              <a:buNone/>
            </a:pPr>
            <a:endParaRPr lang="zh-CN" altLang="en-US" sz="2400" b="1" dirty="0">
              <a:latin typeface="Times New Roman" pitchFamily="18" charset="0"/>
            </a:endParaRPr>
          </a:p>
          <a:p>
            <a:pPr defTabSz="912813" eaLnBrk="1" hangingPunct="1">
              <a:lnSpc>
                <a:spcPts val="3200"/>
              </a:lnSpc>
              <a:spcBef>
                <a:spcPct val="0"/>
              </a:spcBef>
            </a:pPr>
            <a:r>
              <a:rPr lang="zh-CN" altLang="en-US" sz="2400" b="1" dirty="0">
                <a:latin typeface="Times New Roman" pitchFamily="18" charset="0"/>
              </a:rPr>
              <a:t>由显示仪表本身的准确度等级和线路电阻决定的。</a:t>
            </a:r>
          </a:p>
          <a:p>
            <a:pPr defTabSz="912813" eaLnBrk="1" hangingPunct="1">
              <a:lnSpc>
                <a:spcPts val="3200"/>
              </a:lnSpc>
              <a:spcBef>
                <a:spcPct val="0"/>
              </a:spcBef>
            </a:pPr>
            <a:r>
              <a:rPr lang="zh-CN" altLang="en-US" sz="2400" b="1" dirty="0">
                <a:latin typeface="Times New Roman" pitchFamily="18" charset="0"/>
              </a:rPr>
              <a:t>如用</a:t>
            </a:r>
            <a:r>
              <a:rPr lang="en-US" altLang="zh-CN" sz="2400" b="1" dirty="0">
                <a:latin typeface="Times New Roman" pitchFamily="18" charset="0"/>
              </a:rPr>
              <a:t>Cu50</a:t>
            </a:r>
            <a:r>
              <a:rPr lang="zh-CN" altLang="en-US" sz="2400" b="1" dirty="0">
                <a:latin typeface="Times New Roman" pitchFamily="18" charset="0"/>
              </a:rPr>
              <a:t>型铜电阻测温，在规定条件下铜导线的电阻为</a:t>
            </a:r>
            <a:r>
              <a:rPr lang="en-US" altLang="zh-CN" sz="2400" b="1" dirty="0">
                <a:latin typeface="Times New Roman" pitchFamily="18" charset="0"/>
              </a:rPr>
              <a:t>50</a:t>
            </a:r>
            <a:r>
              <a:rPr lang="zh-CN" altLang="en-US" sz="2400" b="1" dirty="0">
                <a:latin typeface="Times New Roman" pitchFamily="18" charset="0"/>
              </a:rPr>
              <a:t>欧姆，仪表指示被测温度为</a:t>
            </a:r>
            <a:r>
              <a:rPr lang="en-US" altLang="zh-CN" sz="2400" b="1" dirty="0">
                <a:latin typeface="Times New Roman" pitchFamily="18" charset="0"/>
              </a:rPr>
              <a:t>40 ℃</a:t>
            </a:r>
            <a:r>
              <a:rPr lang="zh-CN" altLang="en-US" sz="2400" b="1" dirty="0">
                <a:latin typeface="Times New Roman" pitchFamily="18" charset="0"/>
              </a:rPr>
              <a:t>。若此时环境温度变化</a:t>
            </a:r>
            <a:r>
              <a:rPr lang="en-US" altLang="zh-CN" sz="2400" b="1" dirty="0">
                <a:latin typeface="Times New Roman" pitchFamily="18" charset="0"/>
              </a:rPr>
              <a:t>10℃</a:t>
            </a:r>
            <a:r>
              <a:rPr lang="zh-CN" altLang="en-US" sz="2400" b="1" dirty="0">
                <a:latin typeface="Times New Roman" pitchFamily="18" charset="0"/>
              </a:rPr>
              <a:t>，则</a:t>
            </a:r>
            <a:r>
              <a:rPr lang="zh-CN" altLang="en-US" sz="2400" b="1" dirty="0">
                <a:solidFill>
                  <a:srgbClr val="FF0000"/>
                </a:solidFill>
                <a:latin typeface="Times New Roman" pitchFamily="18" charset="0"/>
              </a:rPr>
              <a:t>两线制连接的导线会给测量值带来约</a:t>
            </a:r>
            <a:r>
              <a:rPr lang="en-US" altLang="zh-CN" sz="2400" b="1" dirty="0">
                <a:solidFill>
                  <a:srgbClr val="FF0000"/>
                </a:solidFill>
                <a:latin typeface="Times New Roman" pitchFamily="18" charset="0"/>
              </a:rPr>
              <a:t>2℃</a:t>
            </a:r>
            <a:r>
              <a:rPr lang="zh-CN" altLang="en-US" sz="2400" b="1" dirty="0">
                <a:solidFill>
                  <a:srgbClr val="FF0000"/>
                </a:solidFill>
                <a:latin typeface="Times New Roman" pitchFamily="18" charset="0"/>
              </a:rPr>
              <a:t>的误差，三线制连接会带来</a:t>
            </a:r>
            <a:r>
              <a:rPr lang="en-US" altLang="zh-CN" sz="2400" b="1" dirty="0">
                <a:solidFill>
                  <a:srgbClr val="FF0000"/>
                </a:solidFill>
                <a:latin typeface="Times New Roman" pitchFamily="18" charset="0"/>
              </a:rPr>
              <a:t>0.1℃</a:t>
            </a:r>
            <a:r>
              <a:rPr lang="zh-CN" altLang="en-US" sz="2400" b="1" dirty="0">
                <a:solidFill>
                  <a:srgbClr val="FF0000"/>
                </a:solidFill>
                <a:latin typeface="Times New Roman" pitchFamily="18" charset="0"/>
              </a:rPr>
              <a:t>的误差。</a:t>
            </a:r>
          </a:p>
          <a:p>
            <a:pPr defTabSz="912813" eaLnBrk="1" hangingPunct="1">
              <a:lnSpc>
                <a:spcPts val="3200"/>
              </a:lnSpc>
              <a:spcBef>
                <a:spcPct val="0"/>
              </a:spcBef>
            </a:pPr>
            <a:r>
              <a:rPr lang="zh-CN" altLang="en-US" sz="2400" b="1" dirty="0">
                <a:latin typeface="Times New Roman" pitchFamily="18" charset="0"/>
              </a:rPr>
              <a:t>引线电阻、连接导线的阻值变化也将引起误差。</a:t>
            </a:r>
          </a:p>
          <a:p>
            <a:pPr defTabSz="912813" eaLnBrk="1" hangingPunct="1">
              <a:lnSpc>
                <a:spcPts val="3200"/>
              </a:lnSpc>
              <a:spcBef>
                <a:spcPct val="0"/>
              </a:spcBef>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其他误差。由屏蔽绝缘不良、热电阻插入深度不够、热电阻劣化等所引起的误差。</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11560" y="1196752"/>
            <a:ext cx="7673450" cy="3416300"/>
          </a:xfrm>
          <a:prstGeom prst="rect">
            <a:avLst/>
          </a:prstGeom>
          <a:noFill/>
          <a:ln w="9525">
            <a:noFill/>
            <a:miter lim="800000"/>
            <a:headEnd/>
            <a:tailEnd/>
          </a:ln>
        </p:spPr>
        <p:txBody>
          <a:bodyPr wrap="square">
            <a:spAutoFit/>
          </a:bodyPr>
          <a:lstStyle/>
          <a:p>
            <a:pPr defTabSz="912813">
              <a:lnSpc>
                <a:spcPct val="150000"/>
              </a:lnSpc>
              <a:spcBef>
                <a:spcPct val="50000"/>
              </a:spcBef>
            </a:pPr>
            <a:r>
              <a:rPr kumimoji="1" lang="en-US" altLang="zh-CN" sz="2400" b="1" dirty="0">
                <a:latin typeface="宋体" charset="-122"/>
              </a:rPr>
              <a:t>7</a:t>
            </a:r>
            <a:r>
              <a:rPr kumimoji="1" lang="zh-CN" altLang="en-US" sz="2400" b="1" dirty="0">
                <a:latin typeface="宋体" charset="-122"/>
              </a:rPr>
              <a:t>、热电阻测温系统的组成</a:t>
            </a:r>
            <a:br>
              <a:rPr kumimoji="1" lang="zh-CN" altLang="en-US" sz="2400" b="1" dirty="0">
                <a:latin typeface="Times New Roman" pitchFamily="18" charset="0"/>
              </a:rPr>
            </a:br>
            <a:r>
              <a:rPr kumimoji="1" lang="zh-CN" altLang="en-US" sz="2400" b="1" dirty="0">
                <a:latin typeface="宋体" charset="-122"/>
              </a:rPr>
              <a:t>　  热电阻测温系统一般由</a:t>
            </a:r>
            <a:r>
              <a:rPr kumimoji="1" lang="zh-CN" altLang="en-US" sz="2400" b="1" dirty="0">
                <a:solidFill>
                  <a:srgbClr val="FF0000"/>
                </a:solidFill>
                <a:latin typeface="宋体" charset="-122"/>
              </a:rPr>
              <a:t>热电阻、连接导线和显示仪表</a:t>
            </a:r>
            <a:r>
              <a:rPr kumimoji="1" lang="zh-CN" altLang="en-US" sz="2400" b="1" dirty="0">
                <a:latin typeface="宋体" charset="-122"/>
              </a:rPr>
              <a:t>等组成。必须注意以下两点：</a:t>
            </a:r>
            <a:br>
              <a:rPr kumimoji="1" lang="zh-CN" altLang="en-US" sz="2400" b="1" dirty="0">
                <a:latin typeface="Times New Roman" pitchFamily="18" charset="0"/>
              </a:rPr>
            </a:br>
            <a:r>
              <a:rPr kumimoji="1" lang="zh-CN" altLang="en-US" sz="2400" b="1" dirty="0">
                <a:latin typeface="Times New Roman" pitchFamily="18" charset="0"/>
              </a:rPr>
              <a:t>①</a:t>
            </a:r>
            <a:r>
              <a:rPr kumimoji="1" lang="zh-CN" altLang="en-US" sz="2400" b="1" dirty="0">
                <a:solidFill>
                  <a:srgbClr val="FF0000"/>
                </a:solidFill>
                <a:latin typeface="宋体" charset="-122"/>
              </a:rPr>
              <a:t>热电阻和显示仪表的分度号必须一致</a:t>
            </a:r>
            <a:br>
              <a:rPr kumimoji="1" lang="zh-CN" altLang="en-US" sz="2400" b="1" dirty="0">
                <a:latin typeface="Times New Roman" pitchFamily="18" charset="0"/>
              </a:rPr>
            </a:br>
            <a:r>
              <a:rPr kumimoji="1" lang="zh-CN" altLang="en-US" sz="2400" b="1" dirty="0">
                <a:latin typeface="Times New Roman" pitchFamily="18" charset="0"/>
              </a:rPr>
              <a:t>②</a:t>
            </a:r>
            <a:r>
              <a:rPr kumimoji="1" lang="zh-CN" altLang="en-US" sz="2400" b="1" dirty="0">
                <a:latin typeface="宋体" charset="-122"/>
              </a:rPr>
              <a:t>为了消除连接导线电阻变化的影响，必须采用三线制接法。</a:t>
            </a:r>
            <a:r>
              <a:rPr kumimoji="1" lang="zh-CN" altLang="en-US" sz="2400" b="1"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arn(outHorizontal)">
                                      <p:cBhvr>
                                        <p:cTn id="7"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p:cNvPicPr>
            <a:picLocks noChangeAspect="1" noChangeArrowheads="1"/>
          </p:cNvPicPr>
          <p:nvPr/>
        </p:nvPicPr>
        <p:blipFill>
          <a:blip r:embed="rId3" cstate="print"/>
          <a:srcRect/>
          <a:stretch>
            <a:fillRect/>
          </a:stretch>
        </p:blipFill>
        <p:spPr bwMode="auto">
          <a:xfrm>
            <a:off x="395288" y="1143000"/>
            <a:ext cx="8177212" cy="2725738"/>
          </a:xfrm>
          <a:prstGeom prst="rect">
            <a:avLst/>
          </a:prstGeom>
          <a:noFill/>
          <a:ln w="9525">
            <a:noFill/>
            <a:miter lim="800000"/>
            <a:headEnd/>
            <a:tailEnd/>
          </a:ln>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752600" y="436563"/>
            <a:ext cx="184150" cy="522287"/>
          </a:xfrm>
          <a:prstGeom prst="rect">
            <a:avLst/>
          </a:prstGeom>
          <a:noFill/>
          <a:ln w="9525">
            <a:noFill/>
            <a:miter lim="800000"/>
            <a:headEnd/>
            <a:tailEnd/>
          </a:ln>
        </p:spPr>
        <p:txBody>
          <a:bodyPr wrap="none">
            <a:spAutoFit/>
          </a:bodyPr>
          <a:lstStyle/>
          <a:p>
            <a:pPr defTabSz="912813"/>
            <a:endParaRPr kumimoji="1" lang="zh-CN" altLang="en-US" sz="2800" b="1">
              <a:solidFill>
                <a:srgbClr val="006600"/>
              </a:solidFill>
              <a:latin typeface="Times New Roman" pitchFamily="18" charset="0"/>
            </a:endParaRPr>
          </a:p>
        </p:txBody>
      </p:sp>
      <p:sp>
        <p:nvSpPr>
          <p:cNvPr id="133123" name="Text Box 3"/>
          <p:cNvSpPr txBox="1">
            <a:spLocks noChangeArrowheads="1"/>
          </p:cNvSpPr>
          <p:nvPr/>
        </p:nvSpPr>
        <p:spPr bwMode="auto">
          <a:xfrm>
            <a:off x="467544" y="1303494"/>
            <a:ext cx="8035925" cy="4570413"/>
          </a:xfrm>
          <a:prstGeom prst="rect">
            <a:avLst/>
          </a:prstGeom>
          <a:noFill/>
          <a:ln w="9525">
            <a:noFill/>
            <a:miter lim="800000"/>
            <a:headEnd/>
            <a:tailEnd/>
          </a:ln>
        </p:spPr>
        <p:txBody>
          <a:bodyPr wrap="none">
            <a:spAutoFit/>
          </a:bodyPr>
          <a:lstStyle/>
          <a:p>
            <a:pPr defTabSz="912813"/>
            <a:r>
              <a:rPr kumimoji="1" lang="zh-CN" altLang="en-US" sz="2400" b="1" dirty="0">
                <a:solidFill>
                  <a:srgbClr val="A50021"/>
                </a:solidFill>
                <a:latin typeface="Times New Roman" pitchFamily="18" charset="0"/>
              </a:rPr>
              <a:t>性能特点：</a:t>
            </a:r>
          </a:p>
          <a:p>
            <a:pPr defTabSz="912813">
              <a:buClr>
                <a:srgbClr val="FF0000"/>
              </a:buClr>
              <a:buFont typeface="Wingdings" pitchFamily="2" charset="2"/>
              <a:buChar char="Ø"/>
            </a:pPr>
            <a:r>
              <a:rPr kumimoji="1" lang="zh-CN" altLang="en-US" sz="2400" b="1" dirty="0">
                <a:solidFill>
                  <a:srgbClr val="A50021"/>
                </a:solidFill>
                <a:latin typeface="Times New Roman" pitchFamily="18" charset="0"/>
              </a:rPr>
              <a:t>   </a:t>
            </a:r>
            <a:r>
              <a:rPr kumimoji="1" lang="zh-CN" altLang="en-US" sz="2400" b="1" dirty="0">
                <a:latin typeface="Times New Roman" pitchFamily="18" charset="0"/>
              </a:rPr>
              <a:t>适配</a:t>
            </a:r>
            <a:r>
              <a:rPr kumimoji="1" lang="en-US" altLang="zh-CN" sz="2400" b="1" dirty="0">
                <a:latin typeface="Times New Roman" pitchFamily="18" charset="0"/>
              </a:rPr>
              <a:t>Pt1000</a:t>
            </a:r>
            <a:r>
              <a:rPr kumimoji="1" lang="zh-CN" altLang="en-US" sz="2400" b="1" dirty="0">
                <a:latin typeface="Times New Roman" pitchFamily="18" charset="0"/>
              </a:rPr>
              <a:t>或</a:t>
            </a:r>
            <a:r>
              <a:rPr kumimoji="1" lang="en-US" altLang="zh-CN" sz="2400" b="1" dirty="0">
                <a:latin typeface="Times New Roman" pitchFamily="18" charset="0"/>
              </a:rPr>
              <a:t>Pt100</a:t>
            </a:r>
            <a:r>
              <a:rPr kumimoji="1" lang="zh-CN" altLang="en-US" sz="2400" b="1" dirty="0">
                <a:latin typeface="Times New Roman" pitchFamily="18" charset="0"/>
              </a:rPr>
              <a:t>型铂热电阻。采用普通的薄膜式</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铂热电阻测温范围为</a:t>
            </a:r>
            <a:r>
              <a:rPr kumimoji="1" lang="en-US" altLang="zh-CN" sz="2400" b="1" dirty="0">
                <a:latin typeface="Times New Roman" pitchFamily="18" charset="0"/>
              </a:rPr>
              <a:t>-50~500 ℃</a:t>
            </a:r>
            <a:r>
              <a:rPr kumimoji="1" lang="zh-CN" altLang="en-US" sz="2400" b="1" dirty="0">
                <a:latin typeface="Times New Roman" pitchFamily="18" charset="0"/>
              </a:rPr>
              <a:t>，若配高性能铂热电阻，</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None/>
            </a:pPr>
            <a:r>
              <a:rPr kumimoji="1" lang="zh-CN" altLang="en-US" sz="2400" b="1" dirty="0">
                <a:latin typeface="Times New Roman" pitchFamily="18" charset="0"/>
              </a:rPr>
              <a:t>   测温上限可扩展到</a:t>
            </a:r>
            <a:r>
              <a:rPr kumimoji="1" lang="en-US" altLang="zh-CN" sz="2400" b="1" dirty="0">
                <a:latin typeface="Times New Roman" pitchFamily="18" charset="0"/>
              </a:rPr>
              <a:t>1000 ℃ </a:t>
            </a:r>
            <a:r>
              <a:rPr kumimoji="1" lang="zh-CN" altLang="en-US" sz="2400" b="1" dirty="0">
                <a:latin typeface="Times New Roman" pitchFamily="18" charset="0"/>
              </a:rPr>
              <a:t>，测温误差仅为</a:t>
            </a:r>
            <a:r>
              <a:rPr kumimoji="1" lang="en-US" altLang="zh-CN" sz="2400" b="1" dirty="0">
                <a:latin typeface="Times New Roman" pitchFamily="18" charset="0"/>
              </a:rPr>
              <a:t>±1 ℃ </a:t>
            </a:r>
            <a:r>
              <a:rPr kumimoji="1" lang="zh-CN" altLang="en-US" sz="2400" b="1" dirty="0">
                <a:latin typeface="Times New Roman" pitchFamily="18" charset="0"/>
              </a:rPr>
              <a:t>。</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采用</a:t>
            </a:r>
            <a:r>
              <a:rPr kumimoji="1" lang="en-US" altLang="zh-CN" sz="2400" b="1" dirty="0">
                <a:latin typeface="Times New Roman" pitchFamily="18" charset="0"/>
              </a:rPr>
              <a:t>4</a:t>
            </a:r>
            <a:r>
              <a:rPr kumimoji="1" lang="zh-CN" altLang="en-US" sz="2400" b="1" dirty="0">
                <a:latin typeface="Times New Roman" pitchFamily="18" charset="0"/>
              </a:rPr>
              <a:t>线制接法时，能消除由铂电阻引线而造成的测</a:t>
            </a:r>
            <a:endParaRPr kumimoji="1" lang="zh-CN" altLang="en-US" sz="900" b="1" dirty="0">
              <a:latin typeface="Times New Roman" pitchFamily="18" charset="0"/>
            </a:endParaRP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None/>
            </a:pPr>
            <a:r>
              <a:rPr kumimoji="1" lang="zh-CN" altLang="en-US" sz="2400" b="1" dirty="0">
                <a:latin typeface="Times New Roman" pitchFamily="18" charset="0"/>
              </a:rPr>
              <a:t>温误差。</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芯片中有两个低噪声电压放大器</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采用</a:t>
            </a:r>
            <a:r>
              <a:rPr kumimoji="1" lang="en-US" altLang="zh-CN" sz="2400" b="1" dirty="0">
                <a:latin typeface="Times New Roman" pitchFamily="18" charset="0"/>
              </a:rPr>
              <a:t>+5V</a:t>
            </a:r>
            <a:r>
              <a:rPr kumimoji="1" lang="zh-CN" altLang="en-US" sz="2400" b="1" dirty="0">
                <a:latin typeface="Times New Roman" pitchFamily="18" charset="0"/>
              </a:rPr>
              <a:t>单电源或</a:t>
            </a:r>
            <a:r>
              <a:rPr kumimoji="1" lang="en-US" altLang="zh-CN" sz="2400" b="1" dirty="0">
                <a:latin typeface="Times New Roman" pitchFamily="18" charset="0"/>
              </a:rPr>
              <a:t>±5V</a:t>
            </a:r>
            <a:r>
              <a:rPr kumimoji="1" lang="zh-CN" altLang="en-US" sz="2400" b="1" dirty="0">
                <a:latin typeface="Times New Roman" pitchFamily="18" charset="0"/>
              </a:rPr>
              <a:t>双电源供电。</a:t>
            </a:r>
          </a:p>
          <a:p>
            <a:pPr defTabSz="912813">
              <a:buClr>
                <a:srgbClr val="FF0000"/>
              </a:buClr>
              <a:buFont typeface="Wingdings" pitchFamily="2" charset="2"/>
              <a:buChar char="Ø"/>
            </a:pPr>
            <a:endParaRPr kumimoji="1" lang="zh-CN" altLang="en-US" sz="900" b="1" dirty="0">
              <a:latin typeface="Times New Roman" pitchFamily="18" charset="0"/>
            </a:endParaRPr>
          </a:p>
          <a:p>
            <a:pPr defTabSz="912813">
              <a:buClr>
                <a:srgbClr val="FF0000"/>
              </a:buClr>
              <a:buFont typeface="Wingdings" pitchFamily="2" charset="2"/>
              <a:buChar char="Ø"/>
            </a:pPr>
            <a:r>
              <a:rPr kumimoji="1" lang="zh-CN" altLang="en-US" sz="2400" b="1" dirty="0">
                <a:latin typeface="Times New Roman" pitchFamily="18" charset="0"/>
              </a:rPr>
              <a:t>   </a:t>
            </a:r>
            <a:r>
              <a:rPr kumimoji="1" lang="en-US" altLang="zh-CN" sz="2400" b="1" dirty="0">
                <a:latin typeface="Times New Roman" pitchFamily="18" charset="0"/>
              </a:rPr>
              <a:t>ADT70</a:t>
            </a:r>
            <a:r>
              <a:rPr kumimoji="1" lang="zh-CN" altLang="en-US" sz="2400" b="1" dirty="0">
                <a:latin typeface="Times New Roman" pitchFamily="18" charset="0"/>
              </a:rPr>
              <a:t>的工作温度范围：</a:t>
            </a:r>
            <a:r>
              <a:rPr kumimoji="1" lang="en-US" altLang="zh-CN" sz="2400" b="1" dirty="0">
                <a:latin typeface="Times New Roman" pitchFamily="18" charset="0"/>
              </a:rPr>
              <a:t>-40~+125℃</a:t>
            </a:r>
          </a:p>
          <a:p>
            <a:pPr defTabSz="912813"/>
            <a:endParaRPr kumimoji="1" lang="zh-CN" altLang="en-US" sz="1200" b="1" dirty="0">
              <a:latin typeface="Times New Roman" pitchFamily="18" charset="0"/>
            </a:endParaRPr>
          </a:p>
        </p:txBody>
      </p:sp>
      <p:sp>
        <p:nvSpPr>
          <p:cNvPr id="133124" name="AutoShape 4"/>
          <p:cNvSpPr>
            <a:spLocks/>
          </p:cNvSpPr>
          <p:nvPr/>
        </p:nvSpPr>
        <p:spPr bwMode="auto">
          <a:xfrm>
            <a:off x="5508228" y="4005510"/>
            <a:ext cx="215900" cy="673100"/>
          </a:xfrm>
          <a:prstGeom prst="leftBrace">
            <a:avLst>
              <a:gd name="adj1" fmla="val 25980"/>
              <a:gd name="adj2" fmla="val 50000"/>
            </a:avLst>
          </a:prstGeom>
          <a:noFill/>
          <a:ln w="9525">
            <a:solidFill>
              <a:schemeClr val="tx1"/>
            </a:solidFill>
            <a:round/>
            <a:headEnd/>
            <a:tailEnd/>
          </a:ln>
        </p:spPr>
        <p:txBody>
          <a:bodyPr wrap="none" anchor="ctr"/>
          <a:lstStyle/>
          <a:p>
            <a:pPr defTabSz="912813"/>
            <a:endParaRPr lang="zh-CN" altLang="en-US"/>
          </a:p>
        </p:txBody>
      </p:sp>
      <p:sp>
        <p:nvSpPr>
          <p:cNvPr id="133125" name="Text Box 5"/>
          <p:cNvSpPr txBox="1">
            <a:spLocks noChangeArrowheads="1"/>
          </p:cNvSpPr>
          <p:nvPr/>
        </p:nvSpPr>
        <p:spPr bwMode="auto">
          <a:xfrm>
            <a:off x="5724128" y="3861048"/>
            <a:ext cx="1731963" cy="831850"/>
          </a:xfrm>
          <a:prstGeom prst="rect">
            <a:avLst/>
          </a:prstGeom>
          <a:noFill/>
          <a:ln w="9525">
            <a:noFill/>
            <a:miter lim="800000"/>
            <a:headEnd/>
            <a:tailEnd/>
          </a:ln>
        </p:spPr>
        <p:txBody>
          <a:bodyPr wrap="none">
            <a:spAutoFit/>
          </a:bodyPr>
          <a:lstStyle/>
          <a:p>
            <a:pPr defTabSz="912813"/>
            <a:r>
              <a:rPr kumimoji="1" lang="zh-CN" altLang="en-US" sz="2400" b="1">
                <a:solidFill>
                  <a:srgbClr val="A50021"/>
                </a:solidFill>
                <a:latin typeface="Times New Roman" pitchFamily="18" charset="0"/>
              </a:rPr>
              <a:t>仪表放大器</a:t>
            </a:r>
          </a:p>
          <a:p>
            <a:pPr defTabSz="912813"/>
            <a:r>
              <a:rPr kumimoji="1" lang="zh-CN" altLang="en-US" sz="2400" b="1">
                <a:solidFill>
                  <a:srgbClr val="A50021"/>
                </a:solidFill>
                <a:latin typeface="Times New Roman" pitchFamily="18" charset="0"/>
              </a:rPr>
              <a:t>备用放大器</a:t>
            </a:r>
          </a:p>
        </p:txBody>
      </p:sp>
      <p:sp>
        <p:nvSpPr>
          <p:cNvPr id="133126" name="Rectangle 6"/>
          <p:cNvSpPr>
            <a:spLocks noGrp="1" noChangeArrowheads="1"/>
          </p:cNvSpPr>
          <p:nvPr>
            <p:ph type="title" idx="4294967295"/>
          </p:nvPr>
        </p:nvSpPr>
        <p:spPr>
          <a:xfrm>
            <a:off x="0" y="0"/>
            <a:ext cx="6934200" cy="838200"/>
          </a:xfrm>
        </p:spPr>
        <p:txBody>
          <a:bodyPr/>
          <a:lstStyle/>
          <a:p>
            <a:pPr defTabSz="912813" eaLnBrk="1" hangingPunct="1"/>
            <a:r>
              <a:rPr lang="zh-CN" altLang="en-US" sz="2400" b="1" dirty="0">
                <a:solidFill>
                  <a:schemeClr val="tx1"/>
                </a:solidFill>
              </a:rPr>
              <a:t>     集成化</a:t>
            </a:r>
            <a:r>
              <a:rPr lang="en-US" altLang="zh-CN" sz="2400" b="1" dirty="0">
                <a:solidFill>
                  <a:schemeClr val="tx1"/>
                </a:solidFill>
              </a:rPr>
              <a:t>ADT70</a:t>
            </a:r>
            <a:r>
              <a:rPr lang="zh-CN" altLang="en-US" sz="2400" b="1" dirty="0">
                <a:solidFill>
                  <a:schemeClr val="tx1"/>
                </a:solidFill>
              </a:rPr>
              <a:t>型铂热电阻信号调理器</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p:cNvPicPr>
            <a:picLocks noChangeAspect="1" noChangeArrowheads="1"/>
          </p:cNvPicPr>
          <p:nvPr/>
        </p:nvPicPr>
        <p:blipFill>
          <a:blip r:embed="rId2" cstate="print"/>
          <a:srcRect/>
          <a:stretch>
            <a:fillRect/>
          </a:stretch>
        </p:blipFill>
        <p:spPr bwMode="auto">
          <a:xfrm>
            <a:off x="152400" y="1295400"/>
            <a:ext cx="8991600" cy="5418138"/>
          </a:xfrm>
          <a:prstGeom prst="rect">
            <a:avLst/>
          </a:prstGeom>
          <a:noFill/>
          <a:ln w="9525">
            <a:noFill/>
            <a:miter lim="800000"/>
            <a:headEnd/>
            <a:tailEnd/>
          </a:ln>
        </p:spPr>
      </p:pic>
      <p:sp>
        <p:nvSpPr>
          <p:cNvPr id="134147" name="Text Box 3"/>
          <p:cNvSpPr txBox="1">
            <a:spLocks noChangeArrowheads="1"/>
          </p:cNvSpPr>
          <p:nvPr/>
        </p:nvSpPr>
        <p:spPr bwMode="auto">
          <a:xfrm>
            <a:off x="1295400" y="5181600"/>
            <a:ext cx="838200" cy="369888"/>
          </a:xfrm>
          <a:prstGeom prst="rect">
            <a:avLst/>
          </a:prstGeom>
          <a:noFill/>
          <a:ln w="9525">
            <a:noFill/>
            <a:miter lim="800000"/>
            <a:headEnd/>
            <a:tailEnd/>
          </a:ln>
        </p:spPr>
        <p:txBody>
          <a:bodyPr wrap="none">
            <a:spAutoFit/>
          </a:bodyPr>
          <a:lstStyle/>
          <a:p>
            <a:pPr defTabSz="912813"/>
            <a:r>
              <a:rPr kumimoji="1" lang="en-US" altLang="zh-CN">
                <a:solidFill>
                  <a:srgbClr val="A50021"/>
                </a:solidFill>
                <a:latin typeface="Times New Roman" pitchFamily="18" charset="0"/>
              </a:rPr>
              <a:t>Pt1000</a:t>
            </a:r>
          </a:p>
        </p:txBody>
      </p:sp>
      <p:sp>
        <p:nvSpPr>
          <p:cNvPr id="134148" name="Rectangle 4"/>
          <p:cNvSpPr>
            <a:spLocks noGrp="1" noChangeArrowheads="1"/>
          </p:cNvSpPr>
          <p:nvPr>
            <p:ph type="title" idx="4294967295"/>
          </p:nvPr>
        </p:nvSpPr>
        <p:spPr>
          <a:xfrm>
            <a:off x="152400" y="332656"/>
            <a:ext cx="7608888" cy="649288"/>
          </a:xfrm>
        </p:spPr>
        <p:txBody>
          <a:bodyPr/>
          <a:lstStyle/>
          <a:p>
            <a:pPr defTabSz="912813" eaLnBrk="1" hangingPunct="1"/>
            <a:r>
              <a:rPr lang="zh-CN" altLang="en-US" sz="2100" b="1" dirty="0">
                <a:solidFill>
                  <a:schemeClr val="tx1"/>
                </a:solidFill>
              </a:rPr>
              <a:t>采用</a:t>
            </a:r>
            <a:r>
              <a:rPr lang="en-US" altLang="zh-CN" sz="2100" b="1" dirty="0">
                <a:solidFill>
                  <a:schemeClr val="tx1"/>
                </a:solidFill>
              </a:rPr>
              <a:t>4</a:t>
            </a:r>
            <a:r>
              <a:rPr lang="zh-CN" altLang="en-US" sz="2100" b="1" dirty="0">
                <a:solidFill>
                  <a:schemeClr val="tx1"/>
                </a:solidFill>
              </a:rPr>
              <a:t>线制接法消除引线电阻的影响</a:t>
            </a:r>
            <a:endParaRPr lang="zh-CN" altLang="en-US" sz="2100" dirty="0">
              <a:solidFill>
                <a:schemeClr val="tx1"/>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83568" y="1484784"/>
            <a:ext cx="8027938" cy="2189858"/>
          </a:xfrm>
        </p:spPr>
        <p:txBody>
          <a:bodyPr>
            <a:normAutofit lnSpcReduction="10000"/>
          </a:bodyPr>
          <a:lstStyle/>
          <a:p>
            <a:pPr>
              <a:buFontTx/>
              <a:buNone/>
            </a:pPr>
            <a:r>
              <a:rPr lang="zh-CN" altLang="en-US" sz="2400" b="1" dirty="0">
                <a:latin typeface="Times New Roman" pitchFamily="18" charset="0"/>
              </a:rPr>
              <a:t>  </a:t>
            </a:r>
            <a:r>
              <a:rPr lang="zh-CN" altLang="en-US" sz="2400" b="1" dirty="0">
                <a:solidFill>
                  <a:srgbClr val="FF0000"/>
                </a:solidFill>
                <a:latin typeface="Times New Roman" pitchFamily="18" charset="0"/>
              </a:rPr>
              <a:t>定义</a:t>
            </a:r>
            <a:r>
              <a:rPr lang="zh-CN" altLang="en-US" sz="2400" b="1" dirty="0">
                <a:latin typeface="Times New Roman" pitchFamily="18" charset="0"/>
              </a:rPr>
              <a:t>： 将生产过程中各种参数进行指示、记录或累</a:t>
            </a:r>
          </a:p>
          <a:p>
            <a:pPr>
              <a:buFontTx/>
              <a:buNone/>
            </a:pPr>
            <a:r>
              <a:rPr lang="zh-CN" altLang="en-US" sz="2400" b="1" dirty="0">
                <a:latin typeface="Times New Roman" pitchFamily="18" charset="0"/>
              </a:rPr>
              <a:t>积的仪表统称为显示仪表。</a:t>
            </a:r>
          </a:p>
          <a:p>
            <a:pPr>
              <a:buFontTx/>
              <a:buNone/>
            </a:pPr>
            <a:r>
              <a:rPr lang="zh-CN" altLang="en-US" sz="2400" b="1" dirty="0">
                <a:solidFill>
                  <a:srgbClr val="FF0000"/>
                </a:solidFill>
                <a:latin typeface="Times New Roman" pitchFamily="18" charset="0"/>
              </a:rPr>
              <a:t>显示仪表的分类</a:t>
            </a:r>
          </a:p>
          <a:p>
            <a:pPr>
              <a:buFontTx/>
              <a:buNone/>
            </a:pPr>
            <a:r>
              <a:rPr lang="zh-CN" altLang="en-US" sz="2400" b="1" dirty="0">
                <a:latin typeface="Times New Roman" pitchFamily="18" charset="0"/>
              </a:rPr>
              <a:t>按能量分</a:t>
            </a:r>
            <a:r>
              <a:rPr lang="en-US" altLang="zh-CN" sz="2400" b="1" dirty="0">
                <a:latin typeface="Times New Roman" pitchFamily="18" charset="0"/>
              </a:rPr>
              <a:t>:</a:t>
            </a:r>
            <a:r>
              <a:rPr lang="zh-CN" altLang="en-US" sz="2400" b="1" dirty="0">
                <a:latin typeface="Times New Roman" pitchFamily="18" charset="0"/>
              </a:rPr>
              <a:t>电动显示仪表，气动显示仪表。</a:t>
            </a:r>
          </a:p>
          <a:p>
            <a:pPr>
              <a:buFontTx/>
              <a:buNone/>
            </a:pPr>
            <a:r>
              <a:rPr lang="zh-CN" altLang="en-US" sz="2400" b="1" dirty="0">
                <a:latin typeface="Times New Roman" pitchFamily="18" charset="0"/>
              </a:rPr>
              <a:t>按显示的方式分</a:t>
            </a:r>
            <a:r>
              <a:rPr lang="en-US" altLang="zh-CN" sz="2400" b="1" dirty="0">
                <a:latin typeface="Times New Roman" pitchFamily="18" charset="0"/>
              </a:rPr>
              <a:t>:</a:t>
            </a:r>
          </a:p>
        </p:txBody>
      </p:sp>
      <p:sp>
        <p:nvSpPr>
          <p:cNvPr id="5124" name="AutoShape 4"/>
          <p:cNvSpPr>
            <a:spLocks/>
          </p:cNvSpPr>
          <p:nvPr/>
        </p:nvSpPr>
        <p:spPr bwMode="auto">
          <a:xfrm>
            <a:off x="1403648" y="3717032"/>
            <a:ext cx="215900" cy="1584325"/>
          </a:xfrm>
          <a:prstGeom prst="leftBrace">
            <a:avLst>
              <a:gd name="adj1" fmla="val 61152"/>
              <a:gd name="adj2" fmla="val 50000"/>
            </a:avLst>
          </a:prstGeom>
          <a:noFill/>
          <a:ln w="38100">
            <a:solidFill>
              <a:schemeClr val="tx1"/>
            </a:solidFill>
            <a:round/>
            <a:headEnd/>
            <a:tailEnd/>
          </a:ln>
          <a:effectLst/>
        </p:spPr>
        <p:txBody>
          <a:bodyPr wrap="none" anchor="ctr"/>
          <a:lstStyle/>
          <a:p>
            <a:endParaRPr lang="zh-CN" altLang="en-US"/>
          </a:p>
        </p:txBody>
      </p:sp>
      <p:sp>
        <p:nvSpPr>
          <p:cNvPr id="5125" name="Text Box 5"/>
          <p:cNvSpPr txBox="1">
            <a:spLocks noChangeArrowheads="1"/>
          </p:cNvSpPr>
          <p:nvPr/>
        </p:nvSpPr>
        <p:spPr bwMode="auto">
          <a:xfrm>
            <a:off x="4643438" y="2492375"/>
            <a:ext cx="935037" cy="366713"/>
          </a:xfrm>
          <a:prstGeom prst="rect">
            <a:avLst/>
          </a:prstGeom>
          <a:noFill/>
          <a:ln w="9525">
            <a:noFill/>
            <a:miter lim="800000"/>
            <a:headEnd/>
            <a:tailEnd/>
          </a:ln>
          <a:effectLst/>
        </p:spPr>
        <p:txBody>
          <a:bodyPr>
            <a:spAutoFit/>
          </a:bodyPr>
          <a:lstStyle/>
          <a:p>
            <a:pPr>
              <a:spcBef>
                <a:spcPct val="50000"/>
              </a:spcBef>
            </a:pPr>
            <a:endParaRPr lang="zh-CN" altLang="zh-CN">
              <a:latin typeface="Tahoma" pitchFamily="34" charset="0"/>
            </a:endParaRPr>
          </a:p>
        </p:txBody>
      </p:sp>
      <p:sp>
        <p:nvSpPr>
          <p:cNvPr id="5126" name="Text Box 6"/>
          <p:cNvSpPr txBox="1">
            <a:spLocks noChangeArrowheads="1"/>
          </p:cNvSpPr>
          <p:nvPr/>
        </p:nvSpPr>
        <p:spPr bwMode="auto">
          <a:xfrm>
            <a:off x="899592" y="3645024"/>
            <a:ext cx="576262" cy="1569660"/>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显示仪表</a:t>
            </a:r>
          </a:p>
        </p:txBody>
      </p:sp>
      <p:sp>
        <p:nvSpPr>
          <p:cNvPr id="5127" name="Text Box 7"/>
          <p:cNvSpPr txBox="1">
            <a:spLocks noChangeArrowheads="1"/>
          </p:cNvSpPr>
          <p:nvPr/>
        </p:nvSpPr>
        <p:spPr bwMode="auto">
          <a:xfrm>
            <a:off x="1691681" y="3573016"/>
            <a:ext cx="5328592"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latin typeface="Tahoma" pitchFamily="34" charset="0"/>
              </a:rPr>
              <a:t>模拟式显示仪表</a:t>
            </a:r>
            <a:r>
              <a:rPr lang="en-US" altLang="zh-CN" sz="2400" b="1" dirty="0">
                <a:latin typeface="Times New Roman" pitchFamily="18" charset="0"/>
              </a:rPr>
              <a:t>:</a:t>
            </a:r>
            <a:r>
              <a:rPr lang="zh-CN" altLang="en-US" sz="2400" b="1" dirty="0">
                <a:latin typeface="Tahoma" pitchFamily="34" charset="0"/>
              </a:rPr>
              <a:t>指针位移或记录笔</a:t>
            </a:r>
          </a:p>
        </p:txBody>
      </p:sp>
      <p:sp>
        <p:nvSpPr>
          <p:cNvPr id="5128" name="Text Box 8"/>
          <p:cNvSpPr txBox="1">
            <a:spLocks noChangeArrowheads="1"/>
          </p:cNvSpPr>
          <p:nvPr/>
        </p:nvSpPr>
        <p:spPr bwMode="auto">
          <a:xfrm>
            <a:off x="1691680" y="4149080"/>
            <a:ext cx="5111750" cy="461665"/>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数字式显示仪表</a:t>
            </a:r>
            <a:r>
              <a:rPr lang="en-US" altLang="zh-CN" sz="2400" b="1" dirty="0">
                <a:latin typeface="Times New Roman" pitchFamily="18" charset="0"/>
              </a:rPr>
              <a:t>:</a:t>
            </a:r>
            <a:r>
              <a:rPr lang="zh-CN" altLang="en-US" sz="2400" b="1" dirty="0">
                <a:latin typeface="Tahoma" pitchFamily="34" charset="0"/>
              </a:rPr>
              <a:t>数字显示</a:t>
            </a:r>
          </a:p>
        </p:txBody>
      </p:sp>
      <p:sp>
        <p:nvSpPr>
          <p:cNvPr id="5129" name="Text Box 9"/>
          <p:cNvSpPr txBox="1">
            <a:spLocks noChangeArrowheads="1"/>
          </p:cNvSpPr>
          <p:nvPr/>
        </p:nvSpPr>
        <p:spPr bwMode="auto">
          <a:xfrm>
            <a:off x="1691680" y="4869160"/>
            <a:ext cx="6192688" cy="461665"/>
          </a:xfrm>
          <a:prstGeom prst="rect">
            <a:avLst/>
          </a:prstGeom>
          <a:noFill/>
          <a:ln w="9525">
            <a:noFill/>
            <a:miter lim="800000"/>
            <a:headEnd/>
            <a:tailEnd/>
          </a:ln>
          <a:effectLst/>
        </p:spPr>
        <p:txBody>
          <a:bodyPr wrap="square">
            <a:spAutoFit/>
          </a:bodyPr>
          <a:lstStyle/>
          <a:p>
            <a:pPr>
              <a:spcBef>
                <a:spcPct val="50000"/>
              </a:spcBef>
            </a:pPr>
            <a:r>
              <a:rPr lang="zh-CN" altLang="en-US" sz="2400" b="1" dirty="0">
                <a:latin typeface="Tahoma" pitchFamily="34" charset="0"/>
              </a:rPr>
              <a:t>屏幕显示仪表</a:t>
            </a:r>
            <a:r>
              <a:rPr lang="en-US" altLang="zh-CN" sz="2400" b="1" dirty="0">
                <a:latin typeface="Times New Roman" pitchFamily="18" charset="0"/>
              </a:rPr>
              <a:t>:</a:t>
            </a:r>
            <a:r>
              <a:rPr lang="zh-CN" altLang="en-US" sz="2400" b="1" dirty="0">
                <a:latin typeface="Tahoma" pitchFamily="34" charset="0"/>
              </a:rPr>
              <a:t>数字、字符、曲线和图像显示</a:t>
            </a:r>
          </a:p>
        </p:txBody>
      </p:sp>
      <p:sp>
        <p:nvSpPr>
          <p:cNvPr id="10" name="矩形 9"/>
          <p:cNvSpPr/>
          <p:nvPr/>
        </p:nvSpPr>
        <p:spPr>
          <a:xfrm>
            <a:off x="2915816" y="404664"/>
            <a:ext cx="3312368" cy="523220"/>
          </a:xfrm>
          <a:prstGeom prst="rect">
            <a:avLst/>
          </a:prstGeom>
        </p:spPr>
        <p:txBody>
          <a:bodyPr wrap="square">
            <a:spAutoFit/>
          </a:bodyPr>
          <a:lstStyle/>
          <a:p>
            <a:r>
              <a:rPr lang="en-US" altLang="zh-CN" sz="2800" b="1" dirty="0">
                <a:latin typeface="Times New Roman" pitchFamily="18" charset="0"/>
              </a:rPr>
              <a:t>2.2.4</a:t>
            </a:r>
            <a:r>
              <a:rPr lang="zh-CN" altLang="en-US" sz="2800" b="1" dirty="0">
                <a:solidFill>
                  <a:srgbClr val="FF0066"/>
                </a:solidFill>
                <a:latin typeface="楷体_GB2312" pitchFamily="1" charset="-122"/>
                <a:ea typeface="楷体_GB2312" pitchFamily="1" charset="-122"/>
              </a:rPr>
              <a:t>   显示仪表</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left)">
                                      <p:cBhvr>
                                        <p:cTn id="12" dur="5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wipe(left)">
                                      <p:cBhvr>
                                        <p:cTn id="17" dur="5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wipe(left)">
                                      <p:cBhvr>
                                        <p:cTn id="22" dur="500"/>
                                        <p:tgtEl>
                                          <p:spTgt spid="5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wipe(left)">
                                      <p:cBhvr>
                                        <p:cTn id="27" dur="500"/>
                                        <p:tgtEl>
                                          <p:spTgt spid="5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wipe(up)">
                                      <p:cBhvr>
                                        <p:cTn id="32" dur="500"/>
                                        <p:tgtEl>
                                          <p:spTgt spid="51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124"/>
                                        </p:tgtEl>
                                        <p:attrNameLst>
                                          <p:attrName>style.visibility</p:attrName>
                                        </p:attrNameLst>
                                      </p:cBhvr>
                                      <p:to>
                                        <p:strVal val="visible"/>
                                      </p:to>
                                    </p:set>
                                    <p:animEffect transition="in" filter="wipe(up)">
                                      <p:cBhvr>
                                        <p:cTn id="37" dur="500"/>
                                        <p:tgtEl>
                                          <p:spTgt spid="51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7"/>
                                        </p:tgtEl>
                                        <p:attrNameLst>
                                          <p:attrName>style.visibility</p:attrName>
                                        </p:attrNameLst>
                                      </p:cBhvr>
                                      <p:to>
                                        <p:strVal val="visible"/>
                                      </p:to>
                                    </p:set>
                                    <p:animEffect transition="in" filter="wipe(left)">
                                      <p:cBhvr>
                                        <p:cTn id="42" dur="500"/>
                                        <p:tgtEl>
                                          <p:spTgt spid="51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8"/>
                                        </p:tgtEl>
                                        <p:attrNameLst>
                                          <p:attrName>style.visibility</p:attrName>
                                        </p:attrNameLst>
                                      </p:cBhvr>
                                      <p:to>
                                        <p:strVal val="visible"/>
                                      </p:to>
                                    </p:set>
                                    <p:animEffect transition="in" filter="wipe(left)">
                                      <p:cBhvr>
                                        <p:cTn id="47" dur="500"/>
                                        <p:tgtEl>
                                          <p:spTgt spid="51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9"/>
                                        </p:tgtEl>
                                        <p:attrNameLst>
                                          <p:attrName>style.visibility</p:attrName>
                                        </p:attrNameLst>
                                      </p:cBhvr>
                                      <p:to>
                                        <p:strVal val="visible"/>
                                      </p:to>
                                    </p:set>
                                    <p:animEffect transition="in" filter="wipe(left)">
                                      <p:cBhvr>
                                        <p:cTn id="52" dur="5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5124" grpId="0" animBg="1"/>
      <p:bldP spid="5126" grpId="0"/>
      <p:bldP spid="5127" grpId="0"/>
      <p:bldP spid="5128" grpId="0"/>
      <p:bldP spid="5129"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218" name="Rectangle 2"/>
          <p:cNvSpPr>
            <a:spLocks noGrp="1" noChangeArrowheads="1"/>
          </p:cNvSpPr>
          <p:nvPr>
            <p:ph type="title"/>
          </p:nvPr>
        </p:nvSpPr>
        <p:spPr bwMode="auto">
          <a:xfrm>
            <a:off x="683568" y="260648"/>
            <a:ext cx="7772400" cy="762000"/>
          </a:xfrm>
          <a:ln>
            <a:miter lim="800000"/>
            <a:headEnd/>
            <a:tailEnd/>
          </a:ln>
        </p:spPr>
        <p:txBody>
          <a:bodyPr vert="horz" wrap="square" lIns="91440" tIns="45720" rIns="91440" bIns="45720" numCol="1" anchor="t" anchorCtr="0" compatLnSpc="1">
            <a:prstTxWarp prst="textNoShape">
              <a:avLst/>
            </a:prstTxWarp>
          </a:bodyPr>
          <a:lstStyle/>
          <a:p>
            <a:r>
              <a:rPr lang="zh-CN" altLang="en-US" sz="2400" b="1" dirty="0">
                <a:latin typeface="+mn-ea"/>
                <a:ea typeface="+mn-ea"/>
              </a:rPr>
              <a:t>显示仪表的构成及基本原理</a:t>
            </a:r>
          </a:p>
        </p:txBody>
      </p:sp>
      <p:sp>
        <p:nvSpPr>
          <p:cNvPr id="9220" name="Rectangle 4"/>
          <p:cNvSpPr>
            <a:spLocks noChangeArrowheads="1"/>
          </p:cNvSpPr>
          <p:nvPr/>
        </p:nvSpPr>
        <p:spPr bwMode="auto">
          <a:xfrm>
            <a:off x="381000" y="1124744"/>
            <a:ext cx="8763000" cy="1421928"/>
          </a:xfrm>
          <a:prstGeom prst="rect">
            <a:avLst/>
          </a:prstGeom>
          <a:noFill/>
          <a:ln w="9525">
            <a:noFill/>
            <a:miter lim="800000"/>
            <a:headEnd/>
            <a:tailEnd/>
          </a:ln>
          <a:effectLst/>
        </p:spPr>
        <p:txBody>
          <a:bodyPr>
            <a:spAutoFit/>
          </a:bodyPr>
          <a:lstStyle/>
          <a:p>
            <a:pPr algn="just">
              <a:lnSpc>
                <a:spcPct val="130000"/>
              </a:lnSpc>
            </a:pPr>
            <a:r>
              <a:rPr lang="en-US" altLang="zh-CN" sz="2400" b="1" dirty="0">
                <a:latin typeface="+mn-ea"/>
              </a:rPr>
              <a:t>1</a:t>
            </a:r>
            <a:r>
              <a:rPr lang="zh-CN" altLang="en-US" sz="2400" b="1" dirty="0">
                <a:latin typeface="+mn-ea"/>
              </a:rPr>
              <a:t>、模拟式显示仪表</a:t>
            </a:r>
          </a:p>
          <a:p>
            <a:pPr algn="just" eaLnBrk="0" hangingPunct="0">
              <a:lnSpc>
                <a:spcPct val="130000"/>
              </a:lnSpc>
            </a:pPr>
            <a:r>
              <a:rPr lang="en-US" altLang="zh-CN" sz="2400" b="1" dirty="0">
                <a:latin typeface="+mn-ea"/>
              </a:rPr>
              <a:t>1</a:t>
            </a:r>
            <a:r>
              <a:rPr lang="zh-CN" altLang="en-US" sz="2400" b="1" dirty="0">
                <a:latin typeface="+mn-ea"/>
              </a:rPr>
              <a:t>）直接变换式仪表的组成及特点</a:t>
            </a:r>
          </a:p>
          <a:p>
            <a:pPr eaLnBrk="0" hangingPunct="0"/>
            <a:endParaRPr lang="en-US" altLang="zh-CN" sz="2400" dirty="0">
              <a:latin typeface="+mn-ea"/>
            </a:endParaRPr>
          </a:p>
        </p:txBody>
      </p:sp>
      <p:graphicFrame>
        <p:nvGraphicFramePr>
          <p:cNvPr id="9222" name="Object 6"/>
          <p:cNvGraphicFramePr>
            <a:graphicFrameLocks noChangeAspect="1"/>
          </p:cNvGraphicFramePr>
          <p:nvPr/>
        </p:nvGraphicFramePr>
        <p:xfrm>
          <a:off x="755576" y="2132856"/>
          <a:ext cx="4752528" cy="2655553"/>
        </p:xfrm>
        <a:graphic>
          <a:graphicData uri="http://schemas.openxmlformats.org/presentationml/2006/ole">
            <mc:AlternateContent xmlns:mc="http://schemas.openxmlformats.org/markup-compatibility/2006">
              <mc:Choice xmlns:v="urn:schemas-microsoft-com:vml" Requires="v">
                <p:oleObj spid="_x0000_s380934" name="BMP 图象" r:id="rId3" imgW="2766300" imgH="1546994" progId="PBrush">
                  <p:embed/>
                </p:oleObj>
              </mc:Choice>
              <mc:Fallback>
                <p:oleObj name="BMP 图象" r:id="rId3" imgW="2766300" imgH="1546994"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132856"/>
                        <a:ext cx="4752528" cy="265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7"/>
          <p:cNvSpPr>
            <a:spLocks noChangeArrowheads="1"/>
          </p:cNvSpPr>
          <p:nvPr/>
        </p:nvSpPr>
        <p:spPr bwMode="auto">
          <a:xfrm>
            <a:off x="683568" y="4797152"/>
            <a:ext cx="6264696" cy="461665"/>
          </a:xfrm>
          <a:prstGeom prst="rect">
            <a:avLst/>
          </a:prstGeom>
          <a:noFill/>
          <a:ln w="9525">
            <a:noFill/>
            <a:miter lim="800000"/>
            <a:headEnd/>
            <a:tailEnd/>
          </a:ln>
          <a:effectLst/>
        </p:spPr>
        <p:txBody>
          <a:bodyPr wrap="square">
            <a:spAutoFit/>
          </a:bodyPr>
          <a:lstStyle/>
          <a:p>
            <a:r>
              <a:rPr lang="zh-CN" altLang="en-US" sz="2400" b="1" dirty="0">
                <a:latin typeface="+mn-ea"/>
              </a:rPr>
              <a:t>图</a:t>
            </a:r>
            <a:r>
              <a:rPr lang="en-US" altLang="zh-CN" sz="2400" b="1" dirty="0">
                <a:latin typeface="+mn-ea"/>
              </a:rPr>
              <a:t>1. </a:t>
            </a:r>
            <a:r>
              <a:rPr lang="zh-CN" altLang="en-US" sz="2400" b="1" dirty="0">
                <a:latin typeface="+mn-ea"/>
              </a:rPr>
              <a:t>直接变换式仪表组成的检测系统框图</a:t>
            </a:r>
          </a:p>
        </p:txBody>
      </p:sp>
      <p:sp>
        <p:nvSpPr>
          <p:cNvPr id="6" name="矩形 5"/>
          <p:cNvSpPr/>
          <p:nvPr/>
        </p:nvSpPr>
        <p:spPr>
          <a:xfrm>
            <a:off x="5724128" y="2276872"/>
            <a:ext cx="3132856" cy="3046988"/>
          </a:xfrm>
          <a:prstGeom prst="rect">
            <a:avLst/>
          </a:prstGeom>
        </p:spPr>
        <p:txBody>
          <a:bodyPr wrap="square">
            <a:spAutoFit/>
          </a:bodyPr>
          <a:lstStyle/>
          <a:p>
            <a:pPr>
              <a:buClr>
                <a:srgbClr val="FF0000"/>
              </a:buClr>
              <a:buFont typeface="Wingdings" pitchFamily="2" charset="2"/>
              <a:buChar char="Ø"/>
            </a:pPr>
            <a:r>
              <a:rPr lang="zh-CN" altLang="en-US" sz="2400" b="1" dirty="0">
                <a:latin typeface="+mn-ea"/>
              </a:rPr>
              <a:t>直接变换式仪表线性刻度较困难</a:t>
            </a:r>
            <a:endParaRPr lang="en-US" altLang="zh-CN" sz="2400" b="1" dirty="0">
              <a:latin typeface="+mn-ea"/>
            </a:endParaRPr>
          </a:p>
          <a:p>
            <a:pPr>
              <a:buClr>
                <a:srgbClr val="FF0000"/>
              </a:buClr>
              <a:buFont typeface="Wingdings" pitchFamily="2" charset="2"/>
              <a:buChar char="Ø"/>
            </a:pPr>
            <a:r>
              <a:rPr lang="zh-CN" altLang="en-US" sz="2400" b="1" dirty="0">
                <a:latin typeface="+mn-ea"/>
              </a:rPr>
              <a:t>要想获得较高精度较困难</a:t>
            </a:r>
            <a:endParaRPr lang="en-US" altLang="zh-CN" sz="2400" b="1" dirty="0">
              <a:latin typeface="+mn-ea"/>
            </a:endParaRPr>
          </a:p>
          <a:p>
            <a:pPr>
              <a:buClr>
                <a:srgbClr val="FF0000"/>
              </a:buClr>
              <a:buFont typeface="Wingdings" pitchFamily="2" charset="2"/>
              <a:buChar char="Ø"/>
            </a:pPr>
            <a:r>
              <a:rPr lang="zh-CN" altLang="en-US" sz="2400" b="1" dirty="0">
                <a:latin typeface="+mn-ea"/>
              </a:rPr>
              <a:t>信息的转换效率很低 </a:t>
            </a:r>
          </a:p>
          <a:p>
            <a:endParaRPr lang="en-US" altLang="zh-CN" sz="2400" b="1" dirty="0">
              <a:latin typeface="+mn-ea"/>
            </a:endParaRPr>
          </a:p>
          <a:p>
            <a:endParaRPr lang="zh-CN" altLang="en-US" sz="2400" b="1" dirty="0">
              <a:latin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ChangeArrowheads="1"/>
          </p:cNvSpPr>
          <p:nvPr/>
        </p:nvSpPr>
        <p:spPr bwMode="auto">
          <a:xfrm>
            <a:off x="4256088" y="3211513"/>
            <a:ext cx="9144000" cy="0"/>
          </a:xfrm>
          <a:prstGeom prst="rect">
            <a:avLst/>
          </a:prstGeom>
          <a:noFill/>
          <a:ln w="9525">
            <a:noFill/>
            <a:miter lim="800000"/>
            <a:headEnd/>
            <a:tailEnd/>
          </a:ln>
          <a:effectLst/>
        </p:spPr>
        <p:txBody>
          <a:bodyPr>
            <a:spAutoFit/>
          </a:bodyPr>
          <a:lstStyle/>
          <a:p>
            <a:pPr indent="355600"/>
            <a:endParaRPr lang="zh-CN" altLang="zh-CN"/>
          </a:p>
        </p:txBody>
      </p:sp>
      <p:sp>
        <p:nvSpPr>
          <p:cNvPr id="10249" name="Rectangle 9"/>
          <p:cNvSpPr>
            <a:spLocks noChangeArrowheads="1"/>
          </p:cNvSpPr>
          <p:nvPr/>
        </p:nvSpPr>
        <p:spPr bwMode="auto">
          <a:xfrm>
            <a:off x="683568" y="1484784"/>
            <a:ext cx="8229600" cy="1123384"/>
          </a:xfrm>
          <a:prstGeom prst="rect">
            <a:avLst/>
          </a:prstGeom>
          <a:noFill/>
          <a:ln w="9525">
            <a:noFill/>
            <a:miter lim="800000"/>
            <a:headEnd/>
            <a:tailEnd/>
          </a:ln>
          <a:effectLst/>
        </p:spPr>
        <p:txBody>
          <a:bodyPr>
            <a:spAutoFit/>
          </a:bodyPr>
          <a:lstStyle/>
          <a:p>
            <a:r>
              <a:rPr lang="en-US" altLang="zh-CN" sz="2800" dirty="0"/>
              <a:t> </a:t>
            </a:r>
            <a:endParaRPr lang="en-US" altLang="zh-CN" sz="2800" dirty="0">
              <a:latin typeface="仿宋_GB2312" pitchFamily="1" charset="-122"/>
              <a:ea typeface="仿宋_GB2312" pitchFamily="1" charset="-122"/>
            </a:endParaRPr>
          </a:p>
          <a:p>
            <a:endParaRPr lang="en-US" altLang="zh-CN" sz="2800" dirty="0">
              <a:latin typeface="仿宋_GB2312" pitchFamily="1" charset="-122"/>
              <a:ea typeface="仿宋_GB2312" pitchFamily="1" charset="-122"/>
            </a:endParaRPr>
          </a:p>
          <a:p>
            <a:r>
              <a:rPr lang="zh-CN" altLang="en-US" sz="1100" dirty="0">
                <a:latin typeface="仿宋_GB2312" pitchFamily="1" charset="-122"/>
                <a:ea typeface="仿宋_GB2312" pitchFamily="1" charset="-122"/>
              </a:rPr>
              <a:t> </a:t>
            </a:r>
            <a:endParaRPr lang="zh-CN" altLang="en-US" dirty="0">
              <a:latin typeface="仿宋_GB2312" pitchFamily="1" charset="-122"/>
              <a:ea typeface="仿宋_GB2312" pitchFamily="1" charset="-122"/>
            </a:endParaRPr>
          </a:p>
        </p:txBody>
      </p:sp>
      <p:sp>
        <p:nvSpPr>
          <p:cNvPr id="16" name="矩形 15"/>
          <p:cNvSpPr/>
          <p:nvPr/>
        </p:nvSpPr>
        <p:spPr>
          <a:xfrm>
            <a:off x="539552" y="476672"/>
            <a:ext cx="8136904" cy="4862870"/>
          </a:xfrm>
          <a:prstGeom prst="rect">
            <a:avLst/>
          </a:prstGeom>
        </p:spPr>
        <p:txBody>
          <a:bodyPr wrap="square">
            <a:spAutoFit/>
          </a:bodyPr>
          <a:lstStyle/>
          <a:p>
            <a:pPr>
              <a:lnSpc>
                <a:spcPts val="3100"/>
              </a:lnSpc>
              <a:buClr>
                <a:srgbClr val="FF0000"/>
              </a:buClr>
            </a:pPr>
            <a:r>
              <a:rPr lang="zh-CN" altLang="en-US" sz="2400" b="1" dirty="0"/>
              <a:t>典型的直接变换式仪表</a:t>
            </a:r>
            <a:r>
              <a:rPr lang="en-US" altLang="zh-CN" sz="2400" b="1" dirty="0"/>
              <a:t>—</a:t>
            </a:r>
            <a:r>
              <a:rPr lang="zh-CN" altLang="en-US" sz="2400" b="1" dirty="0"/>
              <a:t>动圈式显示仪表（磁电式毫伏计）</a:t>
            </a:r>
            <a:endParaRPr lang="en-US" altLang="zh-CN" sz="2400" b="1" dirty="0"/>
          </a:p>
          <a:p>
            <a:pPr>
              <a:lnSpc>
                <a:spcPts val="3100"/>
              </a:lnSpc>
              <a:buClr>
                <a:srgbClr val="FF0000"/>
              </a:buClr>
            </a:pPr>
            <a:endParaRPr lang="en-US" altLang="zh-CN" sz="2400" b="1" dirty="0"/>
          </a:p>
          <a:p>
            <a:pPr>
              <a:lnSpc>
                <a:spcPts val="3100"/>
              </a:lnSpc>
              <a:buClr>
                <a:srgbClr val="FF0000"/>
              </a:buClr>
              <a:buFont typeface="Wingdings" pitchFamily="2" charset="2"/>
              <a:buChar char="Ø"/>
            </a:pPr>
            <a:r>
              <a:rPr lang="zh-CN" altLang="en-US" sz="2400" b="1" dirty="0"/>
              <a:t>一种发展比较早的模拟式显示仪表，目前仍然被广泛使用，尤其是在一些中小型企业。</a:t>
            </a:r>
            <a:endParaRPr lang="en-US" altLang="zh-CN" sz="2400" b="1" dirty="0"/>
          </a:p>
          <a:p>
            <a:pPr>
              <a:lnSpc>
                <a:spcPts val="3100"/>
              </a:lnSpc>
              <a:buClr>
                <a:srgbClr val="FF0000"/>
              </a:buClr>
              <a:buFont typeface="Wingdings" pitchFamily="2" charset="2"/>
              <a:buChar char="Ø"/>
            </a:pPr>
            <a:r>
              <a:rPr lang="zh-CN" altLang="en-US" sz="2400" b="1" dirty="0"/>
              <a:t>不仅可以与</a:t>
            </a:r>
            <a:r>
              <a:rPr lang="zh-CN" altLang="en-US" sz="2400" b="1" dirty="0">
                <a:solidFill>
                  <a:srgbClr val="FF0000"/>
                </a:solidFill>
              </a:rPr>
              <a:t>热电偶、热电阻</a:t>
            </a:r>
            <a:r>
              <a:rPr lang="zh-CN" altLang="en-US" sz="2400" b="1" dirty="0"/>
              <a:t>等传感器配合用来显示温度，还可以对压力等</a:t>
            </a:r>
            <a:r>
              <a:rPr lang="zh-CN" altLang="en-US" sz="2400" b="1" dirty="0">
                <a:solidFill>
                  <a:srgbClr val="FF0000"/>
                </a:solidFill>
              </a:rPr>
              <a:t>其他工艺变量检测的直流毫伏信号</a:t>
            </a:r>
            <a:r>
              <a:rPr lang="zh-CN" altLang="en-US" sz="2400" b="1" dirty="0"/>
              <a:t>进行显示。</a:t>
            </a:r>
          </a:p>
          <a:p>
            <a:pPr>
              <a:lnSpc>
                <a:spcPts val="3100"/>
              </a:lnSpc>
              <a:buClr>
                <a:srgbClr val="FF0000"/>
              </a:buClr>
              <a:buFont typeface="Wingdings" pitchFamily="2" charset="2"/>
              <a:buChar char="Ø"/>
            </a:pPr>
            <a:r>
              <a:rPr lang="zh-CN" altLang="en-US" sz="2400" b="1" dirty="0"/>
              <a:t> 结构简单，工作可靠，</a:t>
            </a:r>
          </a:p>
          <a:p>
            <a:pPr>
              <a:lnSpc>
                <a:spcPts val="3100"/>
              </a:lnSpc>
              <a:buClr>
                <a:srgbClr val="FF0000"/>
              </a:buClr>
              <a:buFont typeface="Wingdings" pitchFamily="2" charset="2"/>
              <a:buChar char="Ø"/>
            </a:pPr>
            <a:r>
              <a:rPr lang="zh-CN" altLang="en-US" sz="2400" b="1" dirty="0"/>
              <a:t>价格低廉，维修方便，指示清晰、并能反映被测值的变化趋势，且重量轻、体积小。</a:t>
            </a:r>
          </a:p>
          <a:p>
            <a:pPr>
              <a:lnSpc>
                <a:spcPts val="3100"/>
              </a:lnSpc>
            </a:pPr>
            <a:endParaRPr lang="zh-CN" altLang="en-US" sz="2400" b="1" dirty="0"/>
          </a:p>
          <a:p>
            <a:pPr>
              <a:lnSpc>
                <a:spcPts val="3100"/>
              </a:lnSpc>
            </a:pPr>
            <a:endParaRPr lang="zh-CN" altLang="en-US" sz="24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43608" y="476672"/>
            <a:ext cx="7272808" cy="2312690"/>
            <a:chOff x="269875" y="4311650"/>
            <a:chExt cx="7205663" cy="2312690"/>
          </a:xfrm>
        </p:grpSpPr>
        <p:sp>
          <p:nvSpPr>
            <p:cNvPr id="5" name="AutoShape 4"/>
            <p:cNvSpPr>
              <a:spLocks/>
            </p:cNvSpPr>
            <p:nvPr/>
          </p:nvSpPr>
          <p:spPr bwMode="auto">
            <a:xfrm>
              <a:off x="809625" y="4940300"/>
              <a:ext cx="360363" cy="1368425"/>
            </a:xfrm>
            <a:prstGeom prst="leftBrace">
              <a:avLst>
                <a:gd name="adj1" fmla="val 31645"/>
                <a:gd name="adj2" fmla="val 50000"/>
              </a:avLst>
            </a:prstGeom>
            <a:noFill/>
            <a:ln w="28575">
              <a:solidFill>
                <a:schemeClr val="tx1"/>
              </a:solidFill>
              <a:round/>
              <a:headEnd/>
              <a:tailEnd/>
            </a:ln>
            <a:effectLst/>
          </p:spPr>
          <p:txBody>
            <a:bodyPr wrap="none" anchor="ctr"/>
            <a:lstStyle/>
            <a:p>
              <a:endParaRPr lang="zh-CN" altLang="en-US" sz="2400"/>
            </a:p>
          </p:txBody>
        </p:sp>
        <p:sp>
          <p:nvSpPr>
            <p:cNvPr id="6" name="Text Box 5"/>
            <p:cNvSpPr txBox="1">
              <a:spLocks noChangeArrowheads="1"/>
            </p:cNvSpPr>
            <p:nvPr/>
          </p:nvSpPr>
          <p:spPr bwMode="auto">
            <a:xfrm>
              <a:off x="269875" y="4611688"/>
              <a:ext cx="539750" cy="1237262"/>
            </a:xfrm>
            <a:prstGeom prst="rect">
              <a:avLst/>
            </a:prstGeom>
            <a:noFill/>
            <a:ln w="9525">
              <a:noFill/>
              <a:miter lim="800000"/>
              <a:headEnd/>
              <a:tailEnd/>
            </a:ln>
            <a:effectLst/>
          </p:spPr>
          <p:txBody>
            <a:bodyPr>
              <a:spAutoFit/>
            </a:bodyPr>
            <a:lstStyle/>
            <a:p>
              <a:pPr>
                <a:lnSpc>
                  <a:spcPct val="90000"/>
                </a:lnSpc>
                <a:spcBef>
                  <a:spcPct val="20000"/>
                </a:spcBef>
              </a:pPr>
              <a:r>
                <a:rPr lang="zh-CN" altLang="en-US" sz="2400" b="1" dirty="0">
                  <a:latin typeface="Tahoma" pitchFamily="34" charset="0"/>
                </a:rPr>
                <a:t>动</a:t>
              </a:r>
            </a:p>
            <a:p>
              <a:pPr>
                <a:lnSpc>
                  <a:spcPct val="90000"/>
                </a:lnSpc>
                <a:spcBef>
                  <a:spcPct val="20000"/>
                </a:spcBef>
              </a:pPr>
              <a:r>
                <a:rPr lang="zh-CN" altLang="en-US" sz="2400" b="1" dirty="0">
                  <a:latin typeface="Tahoma" pitchFamily="34" charset="0"/>
                </a:rPr>
                <a:t>圈</a:t>
              </a:r>
            </a:p>
            <a:p>
              <a:pPr>
                <a:lnSpc>
                  <a:spcPct val="90000"/>
                </a:lnSpc>
                <a:spcBef>
                  <a:spcPct val="20000"/>
                </a:spcBef>
              </a:pPr>
              <a:r>
                <a:rPr lang="zh-CN" altLang="en-US" sz="2400" b="1" dirty="0">
                  <a:latin typeface="Tahoma" pitchFamily="34" charset="0"/>
                </a:rPr>
                <a:t>表</a:t>
              </a:r>
            </a:p>
          </p:txBody>
        </p:sp>
        <p:sp>
          <p:nvSpPr>
            <p:cNvPr id="7" name="Text Box 6"/>
            <p:cNvSpPr txBox="1">
              <a:spLocks noChangeArrowheads="1"/>
            </p:cNvSpPr>
            <p:nvPr/>
          </p:nvSpPr>
          <p:spPr bwMode="auto">
            <a:xfrm>
              <a:off x="1116014" y="4476750"/>
              <a:ext cx="1774103" cy="757130"/>
            </a:xfrm>
            <a:prstGeom prst="rect">
              <a:avLst/>
            </a:prstGeom>
            <a:noFill/>
            <a:ln w="9525">
              <a:noFill/>
              <a:miter lim="800000"/>
              <a:headEnd/>
              <a:tailEnd/>
            </a:ln>
            <a:effectLst/>
          </p:spPr>
          <p:txBody>
            <a:bodyPr wrap="square">
              <a:spAutoFit/>
            </a:bodyPr>
            <a:lstStyle/>
            <a:p>
              <a:pPr>
                <a:lnSpc>
                  <a:spcPct val="90000"/>
                </a:lnSpc>
                <a:spcBef>
                  <a:spcPct val="20000"/>
                </a:spcBef>
              </a:pPr>
              <a:r>
                <a:rPr lang="zh-CN" altLang="en-US" sz="2400" b="1" dirty="0">
                  <a:latin typeface="Tahoma" pitchFamily="34" charset="0"/>
                </a:rPr>
                <a:t>接热电偶的动圈表</a:t>
              </a:r>
            </a:p>
          </p:txBody>
        </p:sp>
        <p:sp>
          <p:nvSpPr>
            <p:cNvPr id="8" name="Text Box 7"/>
            <p:cNvSpPr txBox="1">
              <a:spLocks noChangeArrowheads="1"/>
            </p:cNvSpPr>
            <p:nvPr/>
          </p:nvSpPr>
          <p:spPr bwMode="auto">
            <a:xfrm>
              <a:off x="1197337" y="5858776"/>
              <a:ext cx="1650874" cy="757130"/>
            </a:xfrm>
            <a:prstGeom prst="rect">
              <a:avLst/>
            </a:prstGeom>
            <a:noFill/>
            <a:ln w="9525">
              <a:noFill/>
              <a:miter lim="800000"/>
              <a:headEnd/>
              <a:tailEnd/>
            </a:ln>
            <a:effectLst/>
          </p:spPr>
          <p:txBody>
            <a:bodyPr wrap="square">
              <a:spAutoFit/>
            </a:bodyPr>
            <a:lstStyle/>
            <a:p>
              <a:pPr>
                <a:lnSpc>
                  <a:spcPct val="90000"/>
                </a:lnSpc>
                <a:spcBef>
                  <a:spcPct val="20000"/>
                </a:spcBef>
              </a:pPr>
              <a:r>
                <a:rPr lang="zh-CN" altLang="en-US" sz="2400" b="1" dirty="0">
                  <a:latin typeface="Tahoma" pitchFamily="34" charset="0"/>
                </a:rPr>
                <a:t>接热电阻动圈表</a:t>
              </a:r>
            </a:p>
          </p:txBody>
        </p:sp>
        <p:sp>
          <p:nvSpPr>
            <p:cNvPr id="9" name="AutoShape 9"/>
            <p:cNvSpPr>
              <a:spLocks/>
            </p:cNvSpPr>
            <p:nvPr/>
          </p:nvSpPr>
          <p:spPr bwMode="auto">
            <a:xfrm>
              <a:off x="2916238" y="5734050"/>
              <a:ext cx="217487" cy="863600"/>
            </a:xfrm>
            <a:prstGeom prst="leftBrace">
              <a:avLst>
                <a:gd name="adj1" fmla="val 33090"/>
                <a:gd name="adj2" fmla="val 50000"/>
              </a:avLst>
            </a:prstGeom>
            <a:noFill/>
            <a:ln w="28575">
              <a:solidFill>
                <a:schemeClr val="tx1"/>
              </a:solidFill>
              <a:round/>
              <a:headEnd/>
              <a:tailEnd/>
            </a:ln>
            <a:effectLst/>
          </p:spPr>
          <p:txBody>
            <a:bodyPr wrap="none" anchor="ctr"/>
            <a:lstStyle/>
            <a:p>
              <a:endParaRPr lang="zh-CN" altLang="en-US" sz="2400"/>
            </a:p>
          </p:txBody>
        </p:sp>
        <p:sp>
          <p:nvSpPr>
            <p:cNvPr id="10" name="Text Box 10"/>
            <p:cNvSpPr txBox="1">
              <a:spLocks noChangeArrowheads="1"/>
            </p:cNvSpPr>
            <p:nvPr/>
          </p:nvSpPr>
          <p:spPr bwMode="auto">
            <a:xfrm>
              <a:off x="3136900" y="4311650"/>
              <a:ext cx="4219575" cy="461665"/>
            </a:xfrm>
            <a:prstGeom prst="rect">
              <a:avLst/>
            </a:prstGeom>
            <a:noFill/>
            <a:ln w="9525">
              <a:noFill/>
              <a:miter lim="800000"/>
              <a:headEnd/>
              <a:tailEnd/>
            </a:ln>
            <a:effectLst/>
          </p:spPr>
          <p:txBody>
            <a:bodyPr>
              <a:spAutoFit/>
            </a:bodyPr>
            <a:lstStyle/>
            <a:p>
              <a:pPr>
                <a:spcBef>
                  <a:spcPct val="50000"/>
                </a:spcBef>
              </a:pPr>
              <a:r>
                <a:rPr lang="zh-CN" altLang="en-US" sz="2400" b="1">
                  <a:latin typeface="Tahoma" pitchFamily="34" charset="0"/>
                </a:rPr>
                <a:t>指示型：</a:t>
              </a:r>
              <a:r>
                <a:rPr lang="en-US" altLang="zh-CN" sz="2400" b="1">
                  <a:solidFill>
                    <a:srgbClr val="EE1E08"/>
                  </a:solidFill>
                  <a:latin typeface="Times New Roman" pitchFamily="18" charset="0"/>
                </a:rPr>
                <a:t>XCZ-101</a:t>
              </a:r>
            </a:p>
          </p:txBody>
        </p:sp>
        <p:sp>
          <p:nvSpPr>
            <p:cNvPr id="11" name="Text Box 11"/>
            <p:cNvSpPr txBox="1">
              <a:spLocks noChangeArrowheads="1"/>
            </p:cNvSpPr>
            <p:nvPr/>
          </p:nvSpPr>
          <p:spPr bwMode="auto">
            <a:xfrm>
              <a:off x="3136900" y="4973638"/>
              <a:ext cx="4219575" cy="461665"/>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控制型：</a:t>
              </a:r>
              <a:r>
                <a:rPr lang="en-US" altLang="zh-CN" sz="2400" b="1" dirty="0">
                  <a:latin typeface="Times New Roman" pitchFamily="18" charset="0"/>
                </a:rPr>
                <a:t>XCT-101</a:t>
              </a:r>
            </a:p>
          </p:txBody>
        </p:sp>
        <p:sp>
          <p:nvSpPr>
            <p:cNvPr id="12" name="Text Box 12"/>
            <p:cNvSpPr txBox="1">
              <a:spLocks noChangeArrowheads="1"/>
            </p:cNvSpPr>
            <p:nvPr/>
          </p:nvSpPr>
          <p:spPr bwMode="auto">
            <a:xfrm>
              <a:off x="3059113" y="6162675"/>
              <a:ext cx="4416425" cy="461665"/>
            </a:xfrm>
            <a:prstGeom prst="rect">
              <a:avLst/>
            </a:prstGeom>
            <a:noFill/>
            <a:ln w="9525">
              <a:noFill/>
              <a:miter lim="800000"/>
              <a:headEnd/>
              <a:tailEnd/>
            </a:ln>
            <a:effectLst/>
          </p:spPr>
          <p:txBody>
            <a:bodyPr>
              <a:spAutoFit/>
            </a:bodyPr>
            <a:lstStyle/>
            <a:p>
              <a:pPr>
                <a:spcBef>
                  <a:spcPct val="50000"/>
                </a:spcBef>
              </a:pPr>
              <a:r>
                <a:rPr lang="zh-CN" altLang="en-US" sz="2400" b="1"/>
                <a:t>控制</a:t>
              </a:r>
              <a:r>
                <a:rPr lang="zh-CN" altLang="en-US" sz="2400" b="1">
                  <a:latin typeface="Tahoma" pitchFamily="34" charset="0"/>
                </a:rPr>
                <a:t>型：</a:t>
              </a:r>
              <a:r>
                <a:rPr lang="en-US" altLang="zh-CN" sz="2400" b="1">
                  <a:latin typeface="Times New Roman" pitchFamily="18" charset="0"/>
                </a:rPr>
                <a:t>XCT-102</a:t>
              </a:r>
            </a:p>
          </p:txBody>
        </p:sp>
        <p:sp>
          <p:nvSpPr>
            <p:cNvPr id="13" name="Text Box 13"/>
            <p:cNvSpPr txBox="1">
              <a:spLocks noChangeArrowheads="1"/>
            </p:cNvSpPr>
            <p:nvPr/>
          </p:nvSpPr>
          <p:spPr bwMode="auto">
            <a:xfrm>
              <a:off x="3082925" y="5607050"/>
              <a:ext cx="4176713" cy="461665"/>
            </a:xfrm>
            <a:prstGeom prst="rect">
              <a:avLst/>
            </a:prstGeom>
            <a:noFill/>
            <a:ln w="9525">
              <a:noFill/>
              <a:miter lim="800000"/>
              <a:headEnd/>
              <a:tailEnd/>
            </a:ln>
            <a:effectLst/>
          </p:spPr>
          <p:txBody>
            <a:bodyPr>
              <a:spAutoFit/>
            </a:bodyPr>
            <a:lstStyle/>
            <a:p>
              <a:pPr>
                <a:spcBef>
                  <a:spcPct val="50000"/>
                </a:spcBef>
              </a:pPr>
              <a:r>
                <a:rPr lang="zh-CN" altLang="en-US" sz="2400" b="1" dirty="0">
                  <a:latin typeface="Tahoma" pitchFamily="34" charset="0"/>
                </a:rPr>
                <a:t>指示型：</a:t>
              </a:r>
              <a:r>
                <a:rPr lang="en-US" altLang="zh-CN" sz="2400" b="1" dirty="0">
                  <a:solidFill>
                    <a:srgbClr val="EE1E08"/>
                  </a:solidFill>
                  <a:latin typeface="Times New Roman" pitchFamily="18" charset="0"/>
                </a:rPr>
                <a:t>XCZ-102</a:t>
              </a:r>
            </a:p>
          </p:txBody>
        </p:sp>
        <p:sp>
          <p:nvSpPr>
            <p:cNvPr id="14" name="AutoShape 14"/>
            <p:cNvSpPr>
              <a:spLocks/>
            </p:cNvSpPr>
            <p:nvPr/>
          </p:nvSpPr>
          <p:spPr bwMode="auto">
            <a:xfrm>
              <a:off x="2906713" y="4508500"/>
              <a:ext cx="196850" cy="863600"/>
            </a:xfrm>
            <a:prstGeom prst="leftBrace">
              <a:avLst>
                <a:gd name="adj1" fmla="val 36559"/>
                <a:gd name="adj2" fmla="val 50000"/>
              </a:avLst>
            </a:prstGeom>
            <a:noFill/>
            <a:ln w="28575">
              <a:solidFill>
                <a:schemeClr val="tx1"/>
              </a:solidFill>
              <a:round/>
              <a:headEnd/>
              <a:tailEnd/>
            </a:ln>
            <a:effectLst/>
          </p:spPr>
          <p:txBody>
            <a:bodyPr wrap="none" anchor="ctr"/>
            <a:lstStyle/>
            <a:p>
              <a:endParaRPr lang="zh-CN" altLang="en-US" sz="2400"/>
            </a:p>
          </p:txBody>
        </p:sp>
      </p:grpSp>
      <p:pic>
        <p:nvPicPr>
          <p:cNvPr id="381956" name="Picture 4"/>
          <p:cNvPicPr>
            <a:picLocks noChangeAspect="1" noChangeArrowheads="1"/>
          </p:cNvPicPr>
          <p:nvPr/>
        </p:nvPicPr>
        <p:blipFill>
          <a:blip r:embed="rId2" cstate="print"/>
          <a:srcRect/>
          <a:stretch>
            <a:fillRect/>
          </a:stretch>
        </p:blipFill>
        <p:spPr bwMode="auto">
          <a:xfrm>
            <a:off x="1259632" y="2996952"/>
            <a:ext cx="6264696" cy="26369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p45-2"/>
          <p:cNvPicPr>
            <a:picLocks noChangeAspect="1" noChangeArrowheads="1"/>
          </p:cNvPicPr>
          <p:nvPr/>
        </p:nvPicPr>
        <p:blipFill>
          <a:blip r:embed="rId2" cstate="print"/>
          <a:srcRect b="14711"/>
          <a:stretch>
            <a:fillRect/>
          </a:stretch>
        </p:blipFill>
        <p:spPr bwMode="auto">
          <a:xfrm>
            <a:off x="2357438" y="285750"/>
            <a:ext cx="4067175" cy="5688013"/>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1"/>
          <p:cNvSpPr>
            <a:spLocks noChangeArrowheads="1"/>
          </p:cNvSpPr>
          <p:nvPr/>
        </p:nvSpPr>
        <p:spPr bwMode="auto">
          <a:xfrm>
            <a:off x="611560" y="4293096"/>
            <a:ext cx="475252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dirty="0">
                <a:latin typeface="Times New Roman" pitchFamily="18" charset="0"/>
                <a:ea typeface="宋体" pitchFamily="2" charset="-122"/>
                <a:cs typeface="Times New Roman" pitchFamily="18" charset="0"/>
              </a:rPr>
              <a:t>1</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永久磁铁；</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张丝；</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软铁芯；</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热电偶；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动圈；</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刻度面板；</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仪表指针 </a:t>
            </a:r>
          </a:p>
        </p:txBody>
      </p:sp>
      <p:pic>
        <p:nvPicPr>
          <p:cNvPr id="276482" name="Picture 2" descr="http://study.hhit.edu.cn/CourseData/054068/1180/img/Subject/4.1.ht23.jpg"/>
          <p:cNvPicPr>
            <a:picLocks noChangeAspect="1" noChangeArrowheads="1"/>
          </p:cNvPicPr>
          <p:nvPr/>
        </p:nvPicPr>
        <p:blipFill>
          <a:blip r:embed="rId2" cstate="print"/>
          <a:srcRect/>
          <a:stretch>
            <a:fillRect/>
          </a:stretch>
        </p:blipFill>
        <p:spPr bwMode="auto">
          <a:xfrm>
            <a:off x="179512" y="188640"/>
            <a:ext cx="4608512" cy="4138342"/>
          </a:xfrm>
          <a:prstGeom prst="rect">
            <a:avLst/>
          </a:prstGeom>
          <a:noFill/>
        </p:spPr>
      </p:pic>
      <p:sp>
        <p:nvSpPr>
          <p:cNvPr id="6" name="TextBox 5"/>
          <p:cNvSpPr txBox="1"/>
          <p:nvPr/>
        </p:nvSpPr>
        <p:spPr>
          <a:xfrm>
            <a:off x="4716016" y="0"/>
            <a:ext cx="4032448" cy="6093976"/>
          </a:xfrm>
          <a:prstGeom prst="rect">
            <a:avLst/>
          </a:prstGeom>
          <a:noFill/>
        </p:spPr>
        <p:txBody>
          <a:bodyPr wrap="square" rtlCol="0">
            <a:spAutoFit/>
          </a:bodyPr>
          <a:lstStyle/>
          <a:p>
            <a:pPr>
              <a:lnSpc>
                <a:spcPts val="2600"/>
              </a:lnSpc>
              <a:buClr>
                <a:srgbClr val="FF0000"/>
              </a:buClr>
              <a:buFont typeface="Wingdings" pitchFamily="2" charset="2"/>
              <a:buChar char="Ø"/>
            </a:pPr>
            <a:r>
              <a:rPr lang="zh-CN" altLang="en-US" sz="2400" b="1" dirty="0"/>
              <a:t>动圈是用高强度漆包细铜丝绕制成的无骨架矩形框，用张丝把它吊置在永久磁钢的空间磁场中。</a:t>
            </a:r>
            <a:endParaRPr lang="en-US" altLang="zh-CN" sz="2400" b="1" dirty="0"/>
          </a:p>
          <a:p>
            <a:pPr>
              <a:lnSpc>
                <a:spcPts val="2600"/>
              </a:lnSpc>
              <a:buClr>
                <a:srgbClr val="FF0000"/>
              </a:buClr>
              <a:buFont typeface="Wingdings" pitchFamily="2" charset="2"/>
              <a:buChar char="Ø"/>
            </a:pPr>
            <a:r>
              <a:rPr lang="zh-CN" altLang="en-US" sz="2400" b="1" dirty="0"/>
              <a:t>当测量信号（直流毫伏信号）通过张丝加在动圈上时，便有电流流过动圈，</a:t>
            </a:r>
            <a:r>
              <a:rPr lang="zh-CN" altLang="en-US" sz="2400" b="1" dirty="0">
                <a:solidFill>
                  <a:srgbClr val="FF0000"/>
                </a:solidFill>
              </a:rPr>
              <a:t>载流线圈受到磁场力作</a:t>
            </a:r>
            <a:r>
              <a:rPr lang="zh-CN" altLang="en-US" sz="2400" b="1" dirty="0"/>
              <a:t>用而转动，使张丝扭转，张丝就会产生</a:t>
            </a:r>
            <a:r>
              <a:rPr lang="zh-CN" altLang="en-US" sz="2400" b="1" dirty="0">
                <a:solidFill>
                  <a:srgbClr val="FF0000"/>
                </a:solidFill>
              </a:rPr>
              <a:t>反抗动圈转动的力矩</a:t>
            </a:r>
            <a:r>
              <a:rPr lang="zh-CN" altLang="en-US" sz="2400" b="1" dirty="0"/>
              <a:t>，当</a:t>
            </a:r>
            <a:r>
              <a:rPr lang="zh-CN" altLang="en-US" sz="2400" b="1" dirty="0">
                <a:solidFill>
                  <a:srgbClr val="FF0000"/>
                </a:solidFill>
              </a:rPr>
              <a:t>两力矩达到平衡时</a:t>
            </a:r>
            <a:r>
              <a:rPr lang="zh-CN" altLang="en-US" sz="2400" b="1" dirty="0"/>
              <a:t>，动圈就停留在某一位置上。</a:t>
            </a:r>
            <a:endParaRPr lang="en-US" altLang="zh-CN" sz="2400" b="1" dirty="0"/>
          </a:p>
          <a:p>
            <a:pPr>
              <a:lnSpc>
                <a:spcPts val="2600"/>
              </a:lnSpc>
              <a:buClr>
                <a:srgbClr val="FF0000"/>
              </a:buClr>
              <a:buFont typeface="Wingdings" pitchFamily="2" charset="2"/>
              <a:buChar char="Ø"/>
            </a:pPr>
            <a:r>
              <a:rPr lang="zh-CN" altLang="en-US" sz="2400" b="1" dirty="0"/>
              <a:t>因为动圈的位置与输入的毫伏信号相对应，所以面板上可以直接刻成温度标尺，使装在</a:t>
            </a:r>
            <a:r>
              <a:rPr lang="zh-CN" altLang="en-US" sz="2400" b="1" dirty="0">
                <a:solidFill>
                  <a:srgbClr val="FF0000"/>
                </a:solidFill>
              </a:rPr>
              <a:t>动圈上的指针直接指示出被测对象的温度值</a:t>
            </a:r>
            <a:r>
              <a:rPr lang="zh-CN" altLang="en-US" sz="2400" b="1" dirty="0"/>
              <a:t>。</a:t>
            </a:r>
          </a:p>
          <a:p>
            <a:pPr>
              <a:lnSpc>
                <a:spcPts val="2600"/>
              </a:lnSpc>
              <a:buFont typeface="Wingdings" pitchFamily="2" charset="2"/>
              <a:buChar char="Ø"/>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barn(inHorizontal)">
                                      <p:cBhvr>
                                        <p:cTn id="7" dur="500"/>
                                        <p:tgtEl>
                                          <p:spTgt spid="276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6481"/>
                                        </p:tgtEl>
                                        <p:attrNameLst>
                                          <p:attrName>style.visibility</p:attrName>
                                        </p:attrNameLst>
                                      </p:cBhvr>
                                      <p:to>
                                        <p:strVal val="visible"/>
                                      </p:to>
                                    </p:set>
                                    <p:animEffect transition="in" filter="barn(inHorizontal)">
                                      <p:cBhvr>
                                        <p:cTn id="12" dur="500"/>
                                        <p:tgtEl>
                                          <p:spTgt spid="27648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1" grpId="0"/>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423292" y="548680"/>
            <a:ext cx="7101036" cy="800219"/>
          </a:xfrm>
          <a:prstGeom prst="rect">
            <a:avLst/>
          </a:prstGeom>
          <a:noFill/>
          <a:ln w="9525">
            <a:noFill/>
            <a:miter lim="800000"/>
            <a:headEnd/>
            <a:tailEnd/>
          </a:ln>
          <a:effectLst/>
        </p:spPr>
        <p:txBody>
          <a:bodyPr wrap="square">
            <a:spAutoFit/>
          </a:bodyPr>
          <a:lstStyle/>
          <a:p>
            <a:pPr algn="just"/>
            <a:r>
              <a:rPr lang="en-US" altLang="zh-CN" sz="2800" b="1" dirty="0">
                <a:latin typeface="楷体_GB2312" pitchFamily="1" charset="-122"/>
                <a:ea typeface="楷体_GB2312" pitchFamily="1" charset="-122"/>
              </a:rPr>
              <a:t>2)</a:t>
            </a:r>
            <a:r>
              <a:rPr lang="zh-CN" altLang="en-US" sz="2800" b="1" dirty="0"/>
              <a:t>自动平衡式显示仪表</a:t>
            </a:r>
            <a:endParaRPr lang="zh-CN" altLang="en-US" sz="2800" b="1" dirty="0">
              <a:latin typeface="楷体_GB2312" pitchFamily="1" charset="-122"/>
              <a:ea typeface="楷体_GB2312" pitchFamily="1" charset="-122"/>
            </a:endParaRPr>
          </a:p>
          <a:p>
            <a:pPr eaLnBrk="0" hangingPunct="0"/>
            <a:endParaRPr lang="en-US" altLang="zh-CN" b="1" dirty="0">
              <a:latin typeface="楷体_GB2312" pitchFamily="1" charset="-122"/>
              <a:ea typeface="楷体_GB2312" pitchFamily="1" charset="-122"/>
            </a:endParaRPr>
          </a:p>
        </p:txBody>
      </p:sp>
      <p:sp>
        <p:nvSpPr>
          <p:cNvPr id="5" name="TextBox 4"/>
          <p:cNvSpPr txBox="1"/>
          <p:nvPr/>
        </p:nvSpPr>
        <p:spPr>
          <a:xfrm>
            <a:off x="611560" y="1628800"/>
            <a:ext cx="7776864" cy="3046988"/>
          </a:xfrm>
          <a:prstGeom prst="rect">
            <a:avLst/>
          </a:prstGeom>
          <a:noFill/>
        </p:spPr>
        <p:txBody>
          <a:bodyPr wrap="square" rtlCol="0">
            <a:spAutoFit/>
          </a:bodyPr>
          <a:lstStyle/>
          <a:p>
            <a:pPr>
              <a:buClr>
                <a:srgbClr val="FF0000"/>
              </a:buClr>
              <a:buFont typeface="Wingdings" pitchFamily="2" charset="2"/>
              <a:buChar char="Ø"/>
            </a:pPr>
            <a:r>
              <a:rPr lang="zh-CN" altLang="en-US" sz="2400" b="1" dirty="0"/>
              <a:t>自动平衡式电子电位差计和自动平衡式电子电桥。</a:t>
            </a:r>
            <a:endParaRPr lang="en-US" altLang="zh-CN" sz="2400" b="1" dirty="0"/>
          </a:p>
          <a:p>
            <a:pPr>
              <a:buClr>
                <a:srgbClr val="FF0000"/>
              </a:buClr>
              <a:buFont typeface="Wingdings" pitchFamily="2" charset="2"/>
              <a:buChar char="Ø"/>
            </a:pPr>
            <a:r>
              <a:rPr lang="zh-CN" altLang="en-US" sz="2400" b="1" dirty="0"/>
              <a:t>自动测量、显示、记录各种电信号（直流电压、电流或电阻），配用</a:t>
            </a:r>
            <a:r>
              <a:rPr lang="zh-CN" altLang="en-US" sz="2400" b="1" dirty="0">
                <a:solidFill>
                  <a:srgbClr val="FF0000"/>
                </a:solidFill>
              </a:rPr>
              <a:t>热电偶、热电阻</a:t>
            </a:r>
            <a:r>
              <a:rPr lang="zh-CN" altLang="en-US" sz="2400" b="1" dirty="0"/>
              <a:t>或其它能将被测信号转换成直流电压、电流或电阻的</a:t>
            </a:r>
            <a:r>
              <a:rPr lang="zh-CN" altLang="en-US" sz="2400" b="1" dirty="0">
                <a:solidFill>
                  <a:srgbClr val="FF0000"/>
                </a:solidFill>
              </a:rPr>
              <a:t>传感器、变送器</a:t>
            </a:r>
            <a:r>
              <a:rPr lang="en-US" altLang="zh-CN" sz="2400" b="1" dirty="0"/>
              <a:t>.</a:t>
            </a:r>
          </a:p>
          <a:p>
            <a:pPr>
              <a:buClr>
                <a:srgbClr val="FF0000"/>
              </a:buClr>
              <a:buFont typeface="Wingdings" pitchFamily="2" charset="2"/>
              <a:buChar char="Ø"/>
            </a:pPr>
            <a:r>
              <a:rPr lang="zh-CN" altLang="en-US" sz="2400" b="1" dirty="0"/>
              <a:t>指示和记录生产过程中的温度、压力、流量、物位以及成分等各种参数，并可附加控制器、报警器和积算器等，实现多种功能。 </a:t>
            </a:r>
          </a:p>
          <a:p>
            <a:endParaRPr lang="zh-CN" altLang="en-US" sz="2400"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9552" y="1844824"/>
            <a:ext cx="7920880" cy="141605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
                <a:srgbClr val="FF0000"/>
              </a:buClr>
              <a:buSzTx/>
              <a:buFontTx/>
              <a:buNone/>
              <a:tabLst/>
              <a:defRPr/>
            </a:pPr>
            <a:r>
              <a:rPr kumimoji="0" lang="zh-CN" altLang="en-US" sz="2400" b="1" i="0" u="none" strike="noStrike" kern="1200" cap="none" spc="0" normalizeH="0" baseline="0" noProof="0" dirty="0">
                <a:ln>
                  <a:noFill/>
                </a:ln>
                <a:solidFill>
                  <a:srgbClr val="EE1E08"/>
                </a:solidFill>
                <a:effectLst/>
                <a:uLnTx/>
                <a:uFillTx/>
                <a:latin typeface="+mn-ea"/>
                <a:cs typeface="+mn-cs"/>
              </a:rPr>
              <a:t>工作原理</a:t>
            </a:r>
            <a:r>
              <a:rPr kumimoji="0" lang="en-US" altLang="zh-CN" sz="2400" b="1" i="0" u="none" strike="noStrike" kern="1200" cap="none" spc="0" normalizeH="0" baseline="0" noProof="0" dirty="0">
                <a:ln>
                  <a:noFill/>
                </a:ln>
                <a:solidFill>
                  <a:srgbClr val="EE1E08"/>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平衡法</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补偿法</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零值法</a:t>
            </a:r>
            <a:r>
              <a:rPr kumimoji="0" lang="en-US" altLang="zh-CN" sz="2400" b="1" i="0" u="none" strike="noStrike" kern="1200" cap="none" spc="0" normalizeH="0" baseline="0" noProof="0" dirty="0">
                <a:ln>
                  <a:noFill/>
                </a:ln>
                <a:solidFill>
                  <a:schemeClr val="tx1"/>
                </a:solidFill>
                <a:effectLst/>
                <a:uLnTx/>
                <a:uFillTx/>
                <a:latin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cs typeface="+mn-cs"/>
              </a:rPr>
              <a:t>将</a:t>
            </a:r>
            <a:r>
              <a:rPr kumimoji="0" lang="zh-CN" altLang="en-US" sz="2400" b="1" i="0" u="none" strike="noStrike" kern="1200" cap="none" spc="0" normalizeH="0" baseline="0" noProof="0" dirty="0">
                <a:ln>
                  <a:noFill/>
                </a:ln>
                <a:solidFill>
                  <a:srgbClr val="FF0000"/>
                </a:solidFill>
                <a:effectLst/>
                <a:uLnTx/>
                <a:uFillTx/>
                <a:latin typeface="+mn-ea"/>
                <a:cs typeface="+mn-cs"/>
              </a:rPr>
              <a:t>被测电势与已知</a:t>
            </a:r>
          </a:p>
          <a:p>
            <a:pPr marL="342900" marR="0" lvl="0" indent="-342900" algn="l" defTabSz="914400" rtl="0" eaLnBrk="1" fontAlgn="auto" latinLnBrk="0" hangingPunct="1">
              <a:lnSpc>
                <a:spcPct val="90000"/>
              </a:lnSpc>
              <a:spcBef>
                <a:spcPct val="20000"/>
              </a:spcBef>
              <a:spcAft>
                <a:spcPts val="0"/>
              </a:spcAft>
              <a:buClr>
                <a:srgbClr val="FF0000"/>
              </a:buClr>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mn-ea"/>
                <a:cs typeface="+mn-cs"/>
              </a:rPr>
              <a:t>的标准电势比较</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当两者的差值为零时</a:t>
            </a:r>
            <a:r>
              <a:rPr kumimoji="0" lang="en-US" altLang="zh-CN" sz="2400" b="1" i="0" u="none" strike="noStrike" kern="1200" cap="none" spc="0" normalizeH="0" baseline="0" noProof="0" dirty="0">
                <a:ln>
                  <a:noFill/>
                </a:ln>
                <a:solidFill>
                  <a:schemeClr val="tx1"/>
                </a:solidFill>
                <a:effectLst/>
                <a:uLnTx/>
                <a:uFillTx/>
                <a:latin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cs typeface="+mn-cs"/>
              </a:rPr>
              <a:t>被测电势就等于已</a:t>
            </a:r>
          </a:p>
          <a:p>
            <a:pPr marL="342900" marR="0" lvl="0" indent="-342900" algn="l" defTabSz="914400" rtl="0" eaLnBrk="1" fontAlgn="auto" latinLnBrk="0" hangingPunct="1">
              <a:lnSpc>
                <a:spcPct val="90000"/>
              </a:lnSpc>
              <a:spcBef>
                <a:spcPct val="20000"/>
              </a:spcBef>
              <a:spcAft>
                <a:spcPts val="0"/>
              </a:spcAft>
              <a:buClr>
                <a:srgbClr val="FF0000"/>
              </a:buClr>
              <a:buSzTx/>
              <a:buFontTx/>
              <a:buNone/>
              <a:tabLst/>
              <a:defRPr/>
            </a:pPr>
            <a:r>
              <a:rPr kumimoji="0" lang="zh-CN" altLang="en-US" sz="2400" b="1" i="0" u="none" strike="noStrike" kern="1200" cap="none" spc="0" normalizeH="0" baseline="0" noProof="0" dirty="0">
                <a:ln>
                  <a:noFill/>
                </a:ln>
                <a:solidFill>
                  <a:schemeClr val="tx1"/>
                </a:solidFill>
                <a:effectLst/>
                <a:uLnTx/>
                <a:uFillTx/>
                <a:latin typeface="+mn-ea"/>
                <a:cs typeface="+mn-cs"/>
              </a:rPr>
              <a:t>知的标准电势。</a:t>
            </a:r>
          </a:p>
        </p:txBody>
      </p:sp>
      <p:sp>
        <p:nvSpPr>
          <p:cNvPr id="5" name="Rectangle 37"/>
          <p:cNvSpPr>
            <a:spLocks noChangeArrowheads="1"/>
          </p:cNvSpPr>
          <p:nvPr/>
        </p:nvSpPr>
        <p:spPr bwMode="auto">
          <a:xfrm>
            <a:off x="539552" y="1340768"/>
            <a:ext cx="5256213" cy="461665"/>
          </a:xfrm>
          <a:prstGeom prst="rect">
            <a:avLst/>
          </a:prstGeom>
          <a:noFill/>
          <a:ln w="9525">
            <a:noFill/>
            <a:miter lim="800000"/>
            <a:headEnd/>
            <a:tailEnd/>
          </a:ln>
          <a:effectLst/>
        </p:spPr>
        <p:txBody>
          <a:bodyPr>
            <a:spAutoFit/>
          </a:bodyPr>
          <a:lstStyle/>
          <a:p>
            <a:r>
              <a:rPr lang="en-US" altLang="zh-CN" sz="2400" b="1" dirty="0">
                <a:solidFill>
                  <a:srgbClr val="EE1E08"/>
                </a:solidFill>
                <a:latin typeface="Times New Roman" pitchFamily="18" charset="0"/>
                <a:cs typeface="Times New Roman" pitchFamily="18" charset="0"/>
              </a:rPr>
              <a:t>a) </a:t>
            </a:r>
            <a:r>
              <a:rPr lang="zh-CN" altLang="en-US" sz="2400" b="1" dirty="0">
                <a:solidFill>
                  <a:srgbClr val="EE1E08"/>
                </a:solidFill>
                <a:latin typeface="Times New Roman" pitchFamily="18" charset="0"/>
                <a:cs typeface="Times New Roman" pitchFamily="18" charset="0"/>
              </a:rPr>
              <a:t>手动电位差计</a:t>
            </a:r>
          </a:p>
        </p:txBody>
      </p:sp>
      <p:sp>
        <p:nvSpPr>
          <p:cNvPr id="6" name="Rectangle 41"/>
          <p:cNvSpPr>
            <a:spLocks noChangeArrowheads="1"/>
          </p:cNvSpPr>
          <p:nvPr/>
        </p:nvSpPr>
        <p:spPr bwMode="auto">
          <a:xfrm>
            <a:off x="539552" y="3212976"/>
            <a:ext cx="4752528" cy="1643527"/>
          </a:xfrm>
          <a:prstGeom prst="rect">
            <a:avLst/>
          </a:prstGeom>
          <a:noFill/>
          <a:ln w="9525">
            <a:noFill/>
            <a:miter lim="800000"/>
            <a:headEnd/>
            <a:tailEnd/>
          </a:ln>
          <a:effectLst/>
        </p:spPr>
        <p:txBody>
          <a:bodyPr wrap="square">
            <a:spAutoFit/>
          </a:bodyPr>
          <a:lstStyle/>
          <a:p>
            <a:pPr>
              <a:lnSpc>
                <a:spcPct val="90000"/>
              </a:lnSpc>
              <a:spcBef>
                <a:spcPct val="20000"/>
              </a:spcBef>
            </a:pPr>
            <a:r>
              <a:rPr lang="en-US" altLang="zh-CN" sz="2400" b="1" i="1" dirty="0">
                <a:latin typeface="Times New Roman" pitchFamily="18" charset="0"/>
              </a:rPr>
              <a:t>I</a:t>
            </a:r>
            <a:r>
              <a:rPr lang="zh-CN" altLang="en-US" sz="2400" b="1" dirty="0">
                <a:latin typeface="Times New Roman" pitchFamily="18" charset="0"/>
              </a:rPr>
              <a:t>恒定，</a:t>
            </a:r>
            <a:r>
              <a:rPr lang="en-US" altLang="zh-CN" sz="2400" b="1" i="1" dirty="0">
                <a:latin typeface="Times New Roman" pitchFamily="18" charset="0"/>
              </a:rPr>
              <a:t>R</a:t>
            </a:r>
            <a:r>
              <a:rPr lang="zh-CN" altLang="en-US" sz="2400" b="1" dirty="0">
                <a:latin typeface="Times New Roman" pitchFamily="18" charset="0"/>
              </a:rPr>
              <a:t>为锰铜电阻</a:t>
            </a:r>
            <a:r>
              <a:rPr lang="en-US" altLang="zh-CN" sz="2400" b="1" dirty="0">
                <a:latin typeface="Times New Roman" pitchFamily="18" charset="0"/>
              </a:rPr>
              <a:t>(</a:t>
            </a:r>
            <a:r>
              <a:rPr lang="zh-CN" altLang="en-US" sz="2400" b="1" dirty="0">
                <a:latin typeface="Times New Roman" pitchFamily="18" charset="0"/>
              </a:rPr>
              <a:t>线性度高</a:t>
            </a:r>
            <a:r>
              <a:rPr lang="en-US" altLang="zh-CN" sz="2400" b="1" dirty="0">
                <a:latin typeface="Times New Roman" pitchFamily="18" charset="0"/>
              </a:rPr>
              <a:t>)</a:t>
            </a:r>
            <a:r>
              <a:rPr lang="zh-CN" altLang="en-US" sz="2400" b="1" dirty="0">
                <a:latin typeface="Times New Roman" pitchFamily="18" charset="0"/>
              </a:rPr>
              <a:t>。</a:t>
            </a:r>
          </a:p>
          <a:p>
            <a:pPr>
              <a:lnSpc>
                <a:spcPct val="90000"/>
              </a:lnSpc>
              <a:spcBef>
                <a:spcPct val="20000"/>
              </a:spcBef>
            </a:pPr>
            <a:r>
              <a:rPr lang="zh-CN" altLang="en-US" sz="2400" b="1" dirty="0">
                <a:latin typeface="Times New Roman" pitchFamily="18" charset="0"/>
              </a:rPr>
              <a:t>调节触点</a:t>
            </a:r>
            <a:r>
              <a:rPr lang="en-US" altLang="zh-CN" sz="2400" b="1" dirty="0">
                <a:latin typeface="Times New Roman" pitchFamily="18" charset="0"/>
              </a:rPr>
              <a:t>C</a:t>
            </a:r>
            <a:r>
              <a:rPr lang="zh-CN" altLang="en-US" sz="2400" b="1" dirty="0">
                <a:latin typeface="Times New Roman" pitchFamily="18" charset="0"/>
              </a:rPr>
              <a:t>，当</a:t>
            </a:r>
            <a:r>
              <a:rPr lang="en-US" altLang="zh-CN" sz="2400" b="1" i="1" dirty="0">
                <a:latin typeface="Times New Roman" pitchFamily="18" charset="0"/>
              </a:rPr>
              <a:t>I</a:t>
            </a:r>
            <a:r>
              <a:rPr lang="en-US" altLang="zh-CN" sz="2400" b="1" baseline="-25000" dirty="0">
                <a:latin typeface="Times New Roman" pitchFamily="18" charset="0"/>
              </a:rPr>
              <a:t>G</a:t>
            </a:r>
            <a:r>
              <a:rPr lang="en-US" altLang="zh-CN" sz="2400" b="1" dirty="0">
                <a:latin typeface="Times New Roman" pitchFamily="18" charset="0"/>
              </a:rPr>
              <a:t>=0</a:t>
            </a:r>
            <a:r>
              <a:rPr lang="zh-CN" altLang="en-US" sz="2400" b="1" dirty="0">
                <a:latin typeface="Times New Roman" pitchFamily="18" charset="0"/>
              </a:rPr>
              <a:t>时，</a:t>
            </a:r>
            <a:endParaRPr lang="en-US" altLang="zh-CN" sz="2400" b="1" dirty="0">
              <a:latin typeface="Times New Roman" pitchFamily="18" charset="0"/>
            </a:endParaRPr>
          </a:p>
          <a:p>
            <a:pPr>
              <a:lnSpc>
                <a:spcPct val="90000"/>
              </a:lnSpc>
              <a:spcBef>
                <a:spcPct val="20000"/>
              </a:spcBef>
            </a:pPr>
            <a:r>
              <a:rPr lang="en-US" altLang="zh-CN" sz="2400" b="1" i="1" dirty="0">
                <a:latin typeface="Times New Roman" pitchFamily="18" charset="0"/>
              </a:rPr>
              <a:t>E</a:t>
            </a:r>
            <a:r>
              <a:rPr lang="en-US" altLang="zh-CN" sz="2400" b="1" baseline="-25000" dirty="0">
                <a:latin typeface="Times New Roman" pitchFamily="18" charset="0"/>
              </a:rPr>
              <a:t>t</a:t>
            </a:r>
            <a:r>
              <a:rPr lang="en-US" altLang="zh-CN" sz="2400" b="1" dirty="0">
                <a:latin typeface="Times New Roman" pitchFamily="18" charset="0"/>
              </a:rPr>
              <a:t>=</a:t>
            </a:r>
            <a:r>
              <a:rPr lang="en-US" altLang="zh-CN" sz="2400" b="1" i="1" dirty="0">
                <a:latin typeface="Times New Roman" pitchFamily="18" charset="0"/>
              </a:rPr>
              <a:t>U</a:t>
            </a:r>
            <a:r>
              <a:rPr lang="en-US" altLang="zh-CN" sz="2400" b="1" baseline="-25000" dirty="0">
                <a:latin typeface="Times New Roman" pitchFamily="18" charset="0"/>
              </a:rPr>
              <a:t>CB</a:t>
            </a:r>
            <a:r>
              <a:rPr lang="en-US" altLang="zh-CN" sz="2400" b="1" dirty="0">
                <a:latin typeface="Times New Roman" pitchFamily="18" charset="0"/>
              </a:rPr>
              <a:t>=</a:t>
            </a:r>
            <a:r>
              <a:rPr lang="en-US" altLang="zh-CN" sz="2400" b="1" i="1" dirty="0">
                <a:latin typeface="Times New Roman" pitchFamily="18" charset="0"/>
              </a:rPr>
              <a:t>IR</a:t>
            </a:r>
            <a:r>
              <a:rPr lang="en-US" altLang="zh-CN" sz="2400" b="1" baseline="-25000" dirty="0">
                <a:latin typeface="Times New Roman" pitchFamily="18" charset="0"/>
              </a:rPr>
              <a:t>CB</a:t>
            </a:r>
            <a:r>
              <a:rPr lang="zh-CN" altLang="en-US" sz="2400" b="1" dirty="0">
                <a:latin typeface="Times New Roman" pitchFamily="18" charset="0"/>
              </a:rPr>
              <a:t>。</a:t>
            </a:r>
          </a:p>
          <a:p>
            <a:pPr>
              <a:lnSpc>
                <a:spcPct val="90000"/>
              </a:lnSpc>
              <a:spcBef>
                <a:spcPct val="20000"/>
              </a:spcBef>
            </a:pPr>
            <a:r>
              <a:rPr lang="zh-CN" altLang="en-US" sz="2400" b="1" dirty="0">
                <a:latin typeface="Times New Roman" pitchFamily="18" charset="0"/>
              </a:rPr>
              <a:t>由</a:t>
            </a:r>
            <a:r>
              <a:rPr lang="en-US" altLang="zh-CN" sz="2400" b="1" dirty="0">
                <a:latin typeface="Times New Roman" pitchFamily="18" charset="0"/>
              </a:rPr>
              <a:t>C</a:t>
            </a:r>
            <a:r>
              <a:rPr lang="zh-CN" altLang="en-US" sz="2400" b="1" dirty="0">
                <a:latin typeface="Times New Roman" pitchFamily="18" charset="0"/>
              </a:rPr>
              <a:t>的位置</a:t>
            </a:r>
            <a:r>
              <a:rPr lang="en-US" altLang="zh-CN" sz="2400" b="1" dirty="0">
                <a:latin typeface="Times New Roman" pitchFamily="18" charset="0"/>
              </a:rPr>
              <a:t>,</a:t>
            </a:r>
            <a:r>
              <a:rPr lang="zh-CN" altLang="en-US" sz="2400" b="1" dirty="0">
                <a:latin typeface="Times New Roman" pitchFamily="18" charset="0"/>
              </a:rPr>
              <a:t>读</a:t>
            </a:r>
            <a:r>
              <a:rPr lang="en-US" altLang="zh-CN" sz="2400" b="1" i="1" dirty="0">
                <a:latin typeface="Times New Roman" pitchFamily="18" charset="0"/>
              </a:rPr>
              <a:t>U</a:t>
            </a:r>
            <a:r>
              <a:rPr lang="en-US" altLang="zh-CN" sz="2400" b="1" baseline="-25000" dirty="0">
                <a:latin typeface="Times New Roman" pitchFamily="18" charset="0"/>
              </a:rPr>
              <a:t>CB</a:t>
            </a:r>
            <a:r>
              <a:rPr lang="zh-CN" altLang="en-US" sz="2400" b="1" baseline="-25000" dirty="0">
                <a:latin typeface="Times New Roman" pitchFamily="18" charset="0"/>
              </a:rPr>
              <a:t>，</a:t>
            </a:r>
            <a:r>
              <a:rPr lang="zh-CN" altLang="en-US" sz="2400" b="1" dirty="0">
                <a:latin typeface="Times New Roman" pitchFamily="18" charset="0"/>
              </a:rPr>
              <a:t>即测</a:t>
            </a:r>
            <a:r>
              <a:rPr lang="en-US" altLang="zh-CN" sz="2400" b="1" i="1" dirty="0">
                <a:latin typeface="Times New Roman" pitchFamily="18" charset="0"/>
              </a:rPr>
              <a:t>E</a:t>
            </a:r>
            <a:r>
              <a:rPr lang="en-US" altLang="zh-CN" sz="2400" b="1" baseline="-25000" dirty="0">
                <a:latin typeface="Times New Roman" pitchFamily="18" charset="0"/>
              </a:rPr>
              <a:t>t</a:t>
            </a:r>
            <a:r>
              <a:rPr lang="zh-CN" altLang="en-US" sz="2400" b="1" dirty="0">
                <a:latin typeface="Times New Roman" pitchFamily="18" charset="0"/>
              </a:rPr>
              <a:t>。</a:t>
            </a:r>
          </a:p>
        </p:txBody>
      </p:sp>
      <p:sp>
        <p:nvSpPr>
          <p:cNvPr id="7" name="Rectangle 45"/>
          <p:cNvSpPr>
            <a:spLocks noGrp="1" noChangeArrowheads="1"/>
          </p:cNvSpPr>
          <p:nvPr>
            <p:ph type="title"/>
          </p:nvPr>
        </p:nvSpPr>
        <p:spPr>
          <a:xfrm>
            <a:off x="467544" y="548680"/>
            <a:ext cx="5221288" cy="517525"/>
          </a:xfrm>
          <a:noFill/>
          <a:ln/>
        </p:spPr>
        <p:txBody>
          <a:bodyPr>
            <a:normAutofit/>
          </a:bodyPr>
          <a:lstStyle/>
          <a:p>
            <a:pPr algn="l"/>
            <a:r>
              <a:rPr lang="zh-CN" altLang="en-US" sz="2400" b="1" dirty="0">
                <a:solidFill>
                  <a:srgbClr val="EE1E08"/>
                </a:solidFill>
              </a:rPr>
              <a:t>电子电位差计</a:t>
            </a:r>
          </a:p>
        </p:txBody>
      </p:sp>
      <p:sp>
        <p:nvSpPr>
          <p:cNvPr id="8" name="Rectangle 48"/>
          <p:cNvSpPr>
            <a:spLocks noChangeArrowheads="1"/>
          </p:cNvSpPr>
          <p:nvPr/>
        </p:nvSpPr>
        <p:spPr bwMode="auto">
          <a:xfrm>
            <a:off x="2627784" y="548680"/>
            <a:ext cx="5221287" cy="461665"/>
          </a:xfrm>
          <a:prstGeom prst="rect">
            <a:avLst/>
          </a:prstGeom>
          <a:noFill/>
          <a:ln w="9525">
            <a:noFill/>
            <a:miter lim="800000"/>
            <a:headEnd/>
            <a:tailEnd/>
          </a:ln>
          <a:effectLst/>
        </p:spPr>
        <p:txBody>
          <a:bodyPr>
            <a:spAutoFit/>
          </a:bodyPr>
          <a:lstStyle/>
          <a:p>
            <a:r>
              <a:rPr lang="zh-CN" altLang="en-US" sz="2400" b="1" dirty="0">
                <a:latin typeface="Times New Roman" pitchFamily="18" charset="0"/>
                <a:cs typeface="Times New Roman" pitchFamily="18" charset="0"/>
              </a:rPr>
              <a:t>：直接测量直流电压信号。</a:t>
            </a:r>
          </a:p>
        </p:txBody>
      </p:sp>
      <p:grpSp>
        <p:nvGrpSpPr>
          <p:cNvPr id="9" name="Group 51"/>
          <p:cNvGrpSpPr>
            <a:grpSpLocks/>
          </p:cNvGrpSpPr>
          <p:nvPr/>
        </p:nvGrpSpPr>
        <p:grpSpPr bwMode="auto">
          <a:xfrm>
            <a:off x="5220072" y="2852936"/>
            <a:ext cx="3456384" cy="2736304"/>
            <a:chOff x="3437" y="2455"/>
            <a:chExt cx="2435" cy="1702"/>
          </a:xfrm>
        </p:grpSpPr>
        <p:sp>
          <p:nvSpPr>
            <p:cNvPr id="10" name="Line 4"/>
            <p:cNvSpPr>
              <a:spLocks noChangeShapeType="1"/>
            </p:cNvSpPr>
            <p:nvPr/>
          </p:nvSpPr>
          <p:spPr bwMode="auto">
            <a:xfrm>
              <a:off x="4466" y="2455"/>
              <a:ext cx="0" cy="181"/>
            </a:xfrm>
            <a:prstGeom prst="line">
              <a:avLst/>
            </a:prstGeom>
            <a:noFill/>
            <a:ln w="28575">
              <a:solidFill>
                <a:schemeClr val="tx1"/>
              </a:solidFill>
              <a:round/>
              <a:headEnd/>
              <a:tailEnd/>
            </a:ln>
            <a:effectLst/>
          </p:spPr>
          <p:txBody>
            <a:bodyPr/>
            <a:lstStyle/>
            <a:p>
              <a:endParaRPr lang="zh-CN" altLang="en-US" sz="2400"/>
            </a:p>
          </p:txBody>
        </p:sp>
        <p:sp>
          <p:nvSpPr>
            <p:cNvPr id="11" name="Line 5"/>
            <p:cNvSpPr>
              <a:spLocks noChangeShapeType="1"/>
            </p:cNvSpPr>
            <p:nvPr/>
          </p:nvSpPr>
          <p:spPr bwMode="auto">
            <a:xfrm>
              <a:off x="4377" y="2495"/>
              <a:ext cx="0" cy="91"/>
            </a:xfrm>
            <a:prstGeom prst="line">
              <a:avLst/>
            </a:prstGeom>
            <a:noFill/>
            <a:ln w="28575">
              <a:solidFill>
                <a:schemeClr val="tx1"/>
              </a:solidFill>
              <a:round/>
              <a:headEnd/>
              <a:tailEnd/>
            </a:ln>
            <a:effectLst/>
          </p:spPr>
          <p:txBody>
            <a:bodyPr/>
            <a:lstStyle/>
            <a:p>
              <a:endParaRPr lang="zh-CN" altLang="en-US" sz="2400"/>
            </a:p>
          </p:txBody>
        </p:sp>
        <p:sp>
          <p:nvSpPr>
            <p:cNvPr id="12" name="Line 6"/>
            <p:cNvSpPr>
              <a:spLocks noChangeShapeType="1"/>
            </p:cNvSpPr>
            <p:nvPr/>
          </p:nvSpPr>
          <p:spPr bwMode="auto">
            <a:xfrm>
              <a:off x="3482" y="2537"/>
              <a:ext cx="885" cy="0"/>
            </a:xfrm>
            <a:prstGeom prst="line">
              <a:avLst/>
            </a:prstGeom>
            <a:noFill/>
            <a:ln w="28575">
              <a:solidFill>
                <a:schemeClr val="tx1"/>
              </a:solidFill>
              <a:round/>
              <a:headEnd/>
              <a:tailEnd/>
            </a:ln>
            <a:effectLst/>
          </p:spPr>
          <p:txBody>
            <a:bodyPr/>
            <a:lstStyle/>
            <a:p>
              <a:endParaRPr lang="zh-CN" altLang="en-US" sz="2400"/>
            </a:p>
          </p:txBody>
        </p:sp>
        <p:sp>
          <p:nvSpPr>
            <p:cNvPr id="13" name="Line 7"/>
            <p:cNvSpPr>
              <a:spLocks noChangeShapeType="1"/>
            </p:cNvSpPr>
            <p:nvPr/>
          </p:nvSpPr>
          <p:spPr bwMode="auto">
            <a:xfrm>
              <a:off x="4457" y="2537"/>
              <a:ext cx="265" cy="0"/>
            </a:xfrm>
            <a:prstGeom prst="line">
              <a:avLst/>
            </a:prstGeom>
            <a:noFill/>
            <a:ln w="28575">
              <a:solidFill>
                <a:schemeClr val="tx1"/>
              </a:solidFill>
              <a:round/>
              <a:headEnd/>
              <a:tailEnd/>
            </a:ln>
            <a:effectLst/>
          </p:spPr>
          <p:txBody>
            <a:bodyPr/>
            <a:lstStyle/>
            <a:p>
              <a:endParaRPr lang="zh-CN" altLang="en-US" sz="2400"/>
            </a:p>
          </p:txBody>
        </p:sp>
        <p:sp>
          <p:nvSpPr>
            <p:cNvPr id="14" name="Line 8"/>
            <p:cNvSpPr>
              <a:spLocks noChangeShapeType="1"/>
            </p:cNvSpPr>
            <p:nvPr/>
          </p:nvSpPr>
          <p:spPr bwMode="auto">
            <a:xfrm>
              <a:off x="3482" y="2537"/>
              <a:ext cx="0" cy="725"/>
            </a:xfrm>
            <a:prstGeom prst="line">
              <a:avLst/>
            </a:prstGeom>
            <a:noFill/>
            <a:ln w="28575">
              <a:solidFill>
                <a:schemeClr val="tx1"/>
              </a:solidFill>
              <a:round/>
              <a:headEnd/>
              <a:tailEnd/>
            </a:ln>
            <a:effectLst/>
          </p:spPr>
          <p:txBody>
            <a:bodyPr/>
            <a:lstStyle/>
            <a:p>
              <a:endParaRPr lang="zh-CN" altLang="en-US" sz="2400"/>
            </a:p>
          </p:txBody>
        </p:sp>
        <p:sp>
          <p:nvSpPr>
            <p:cNvPr id="15" name="Line 9"/>
            <p:cNvSpPr>
              <a:spLocks noChangeShapeType="1"/>
            </p:cNvSpPr>
            <p:nvPr/>
          </p:nvSpPr>
          <p:spPr bwMode="auto">
            <a:xfrm>
              <a:off x="3482" y="3262"/>
              <a:ext cx="354" cy="0"/>
            </a:xfrm>
            <a:prstGeom prst="line">
              <a:avLst/>
            </a:prstGeom>
            <a:noFill/>
            <a:ln w="28575">
              <a:solidFill>
                <a:schemeClr val="tx1"/>
              </a:solidFill>
              <a:round/>
              <a:headEnd/>
              <a:tailEnd/>
            </a:ln>
            <a:effectLst/>
          </p:spPr>
          <p:txBody>
            <a:bodyPr/>
            <a:lstStyle/>
            <a:p>
              <a:endParaRPr lang="zh-CN" altLang="en-US" sz="2400"/>
            </a:p>
          </p:txBody>
        </p:sp>
        <p:sp>
          <p:nvSpPr>
            <p:cNvPr id="16" name="Line 10"/>
            <p:cNvSpPr>
              <a:spLocks noChangeShapeType="1"/>
            </p:cNvSpPr>
            <p:nvPr/>
          </p:nvSpPr>
          <p:spPr bwMode="auto">
            <a:xfrm>
              <a:off x="3836" y="3262"/>
              <a:ext cx="442" cy="0"/>
            </a:xfrm>
            <a:prstGeom prst="line">
              <a:avLst/>
            </a:prstGeom>
            <a:noFill/>
            <a:ln w="28575">
              <a:solidFill>
                <a:schemeClr val="tx1"/>
              </a:solidFill>
              <a:round/>
              <a:headEnd/>
              <a:tailEnd/>
            </a:ln>
            <a:effectLst/>
          </p:spPr>
          <p:txBody>
            <a:bodyPr/>
            <a:lstStyle/>
            <a:p>
              <a:endParaRPr lang="zh-CN" altLang="en-US" sz="2400"/>
            </a:p>
          </p:txBody>
        </p:sp>
        <p:sp>
          <p:nvSpPr>
            <p:cNvPr id="17" name="Line 11"/>
            <p:cNvSpPr>
              <a:spLocks noChangeShapeType="1"/>
            </p:cNvSpPr>
            <p:nvPr/>
          </p:nvSpPr>
          <p:spPr bwMode="auto">
            <a:xfrm>
              <a:off x="3836" y="3262"/>
              <a:ext cx="0" cy="227"/>
            </a:xfrm>
            <a:prstGeom prst="line">
              <a:avLst/>
            </a:prstGeom>
            <a:noFill/>
            <a:ln w="28575">
              <a:solidFill>
                <a:schemeClr val="tx1"/>
              </a:solidFill>
              <a:round/>
              <a:headEnd/>
              <a:tailEnd/>
            </a:ln>
            <a:effectLst/>
          </p:spPr>
          <p:txBody>
            <a:bodyPr/>
            <a:lstStyle/>
            <a:p>
              <a:endParaRPr lang="zh-CN" altLang="en-US" sz="2400"/>
            </a:p>
          </p:txBody>
        </p:sp>
        <p:sp>
          <p:nvSpPr>
            <p:cNvPr id="18" name="Oval 12"/>
            <p:cNvSpPr>
              <a:spLocks noChangeArrowheads="1"/>
            </p:cNvSpPr>
            <p:nvPr/>
          </p:nvSpPr>
          <p:spPr bwMode="auto">
            <a:xfrm>
              <a:off x="3704" y="3444"/>
              <a:ext cx="309" cy="317"/>
            </a:xfrm>
            <a:prstGeom prst="ellipse">
              <a:avLst/>
            </a:prstGeom>
            <a:solidFill>
              <a:schemeClr val="accent1"/>
            </a:solidFill>
            <a:ln w="28575">
              <a:solidFill>
                <a:schemeClr val="tx1"/>
              </a:solidFill>
              <a:round/>
              <a:headEnd/>
              <a:tailEnd/>
            </a:ln>
            <a:effectLst/>
          </p:spPr>
          <p:txBody>
            <a:bodyPr wrap="none" anchor="ctr"/>
            <a:lstStyle/>
            <a:p>
              <a:endParaRPr lang="zh-CN" altLang="en-US" sz="2400"/>
            </a:p>
          </p:txBody>
        </p:sp>
        <p:sp>
          <p:nvSpPr>
            <p:cNvPr id="19" name="Line 13"/>
            <p:cNvSpPr>
              <a:spLocks noChangeShapeType="1"/>
            </p:cNvSpPr>
            <p:nvPr/>
          </p:nvSpPr>
          <p:spPr bwMode="auto">
            <a:xfrm>
              <a:off x="3836" y="3761"/>
              <a:ext cx="0" cy="318"/>
            </a:xfrm>
            <a:prstGeom prst="line">
              <a:avLst/>
            </a:prstGeom>
            <a:noFill/>
            <a:ln w="28575">
              <a:solidFill>
                <a:schemeClr val="tx1"/>
              </a:solidFill>
              <a:round/>
              <a:headEnd/>
              <a:tailEnd/>
            </a:ln>
            <a:effectLst/>
          </p:spPr>
          <p:txBody>
            <a:bodyPr/>
            <a:lstStyle/>
            <a:p>
              <a:endParaRPr lang="zh-CN" altLang="en-US" sz="2400"/>
            </a:p>
          </p:txBody>
        </p:sp>
        <p:sp>
          <p:nvSpPr>
            <p:cNvPr id="20" name="Line 14"/>
            <p:cNvSpPr>
              <a:spLocks noChangeShapeType="1"/>
            </p:cNvSpPr>
            <p:nvPr/>
          </p:nvSpPr>
          <p:spPr bwMode="auto">
            <a:xfrm>
              <a:off x="3836" y="4079"/>
              <a:ext cx="929" cy="0"/>
            </a:xfrm>
            <a:prstGeom prst="line">
              <a:avLst/>
            </a:prstGeom>
            <a:noFill/>
            <a:ln w="28575">
              <a:solidFill>
                <a:schemeClr val="tx1"/>
              </a:solidFill>
              <a:round/>
              <a:headEnd/>
              <a:tailEnd/>
            </a:ln>
            <a:effectLst/>
          </p:spPr>
          <p:txBody>
            <a:bodyPr/>
            <a:lstStyle/>
            <a:p>
              <a:endParaRPr lang="zh-CN" altLang="en-US" sz="2400"/>
            </a:p>
          </p:txBody>
        </p:sp>
        <p:sp>
          <p:nvSpPr>
            <p:cNvPr id="21" name="Line 15"/>
            <p:cNvSpPr>
              <a:spLocks noChangeShapeType="1"/>
            </p:cNvSpPr>
            <p:nvPr/>
          </p:nvSpPr>
          <p:spPr bwMode="auto">
            <a:xfrm flipH="1">
              <a:off x="4765" y="3761"/>
              <a:ext cx="753" cy="318"/>
            </a:xfrm>
            <a:prstGeom prst="line">
              <a:avLst/>
            </a:prstGeom>
            <a:noFill/>
            <a:ln w="28575">
              <a:solidFill>
                <a:schemeClr val="tx1"/>
              </a:solidFill>
              <a:round/>
              <a:headEnd/>
              <a:tailEnd/>
            </a:ln>
            <a:effectLst/>
          </p:spPr>
          <p:txBody>
            <a:bodyPr/>
            <a:lstStyle/>
            <a:p>
              <a:endParaRPr lang="zh-CN" altLang="en-US" sz="2400"/>
            </a:p>
          </p:txBody>
        </p:sp>
        <p:sp>
          <p:nvSpPr>
            <p:cNvPr id="22" name="Line 16"/>
            <p:cNvSpPr>
              <a:spLocks noChangeShapeType="1"/>
            </p:cNvSpPr>
            <p:nvPr/>
          </p:nvSpPr>
          <p:spPr bwMode="auto">
            <a:xfrm>
              <a:off x="4765" y="3580"/>
              <a:ext cx="753" cy="181"/>
            </a:xfrm>
            <a:prstGeom prst="line">
              <a:avLst/>
            </a:prstGeom>
            <a:noFill/>
            <a:ln w="28575">
              <a:solidFill>
                <a:schemeClr val="tx1"/>
              </a:solidFill>
              <a:round/>
              <a:headEnd/>
              <a:tailEnd/>
            </a:ln>
            <a:effectLst/>
          </p:spPr>
          <p:txBody>
            <a:bodyPr/>
            <a:lstStyle/>
            <a:p>
              <a:endParaRPr lang="zh-CN" altLang="en-US" sz="2400"/>
            </a:p>
          </p:txBody>
        </p:sp>
        <p:sp>
          <p:nvSpPr>
            <p:cNvPr id="23" name="Rectangle 17"/>
            <p:cNvSpPr>
              <a:spLocks noChangeArrowheads="1"/>
            </p:cNvSpPr>
            <p:nvPr/>
          </p:nvSpPr>
          <p:spPr bwMode="auto">
            <a:xfrm>
              <a:off x="4278" y="3172"/>
              <a:ext cx="885" cy="136"/>
            </a:xfrm>
            <a:prstGeom prst="rect">
              <a:avLst/>
            </a:prstGeom>
            <a:solidFill>
              <a:schemeClr val="accent1"/>
            </a:solidFill>
            <a:ln w="28575">
              <a:solidFill>
                <a:schemeClr val="tx1"/>
              </a:solidFill>
              <a:miter lim="800000"/>
              <a:headEnd/>
              <a:tailEnd/>
            </a:ln>
            <a:effectLst/>
          </p:spPr>
          <p:txBody>
            <a:bodyPr wrap="none" anchor="ctr"/>
            <a:lstStyle/>
            <a:p>
              <a:endParaRPr lang="zh-CN" altLang="en-US" sz="2400"/>
            </a:p>
          </p:txBody>
        </p:sp>
        <p:sp>
          <p:nvSpPr>
            <p:cNvPr id="24" name="Line 18"/>
            <p:cNvSpPr>
              <a:spLocks noChangeShapeType="1"/>
            </p:cNvSpPr>
            <p:nvPr/>
          </p:nvSpPr>
          <p:spPr bwMode="auto">
            <a:xfrm flipV="1">
              <a:off x="4765" y="3308"/>
              <a:ext cx="0" cy="272"/>
            </a:xfrm>
            <a:prstGeom prst="line">
              <a:avLst/>
            </a:prstGeom>
            <a:noFill/>
            <a:ln w="28575">
              <a:solidFill>
                <a:schemeClr val="tx1"/>
              </a:solidFill>
              <a:round/>
              <a:headEnd/>
              <a:tailEnd type="triangle" w="med" len="med"/>
            </a:ln>
            <a:effectLst/>
          </p:spPr>
          <p:txBody>
            <a:bodyPr/>
            <a:lstStyle/>
            <a:p>
              <a:endParaRPr lang="zh-CN" altLang="en-US" sz="2400"/>
            </a:p>
          </p:txBody>
        </p:sp>
        <p:sp>
          <p:nvSpPr>
            <p:cNvPr id="25" name="Line 19"/>
            <p:cNvSpPr>
              <a:spLocks noChangeShapeType="1"/>
            </p:cNvSpPr>
            <p:nvPr/>
          </p:nvSpPr>
          <p:spPr bwMode="auto">
            <a:xfrm>
              <a:off x="4721" y="2537"/>
              <a:ext cx="664" cy="0"/>
            </a:xfrm>
            <a:prstGeom prst="line">
              <a:avLst/>
            </a:prstGeom>
            <a:noFill/>
            <a:ln w="28575">
              <a:solidFill>
                <a:schemeClr val="tx1"/>
              </a:solidFill>
              <a:round/>
              <a:headEnd/>
              <a:tailEnd/>
            </a:ln>
            <a:effectLst/>
          </p:spPr>
          <p:txBody>
            <a:bodyPr/>
            <a:lstStyle/>
            <a:p>
              <a:endParaRPr lang="zh-CN" altLang="en-US" sz="2400"/>
            </a:p>
          </p:txBody>
        </p:sp>
        <p:sp>
          <p:nvSpPr>
            <p:cNvPr id="26" name="Line 20"/>
            <p:cNvSpPr>
              <a:spLocks noChangeShapeType="1"/>
            </p:cNvSpPr>
            <p:nvPr/>
          </p:nvSpPr>
          <p:spPr bwMode="auto">
            <a:xfrm>
              <a:off x="5385" y="2537"/>
              <a:ext cx="0" cy="725"/>
            </a:xfrm>
            <a:prstGeom prst="line">
              <a:avLst/>
            </a:prstGeom>
            <a:noFill/>
            <a:ln w="28575">
              <a:solidFill>
                <a:schemeClr val="tx1"/>
              </a:solidFill>
              <a:round/>
              <a:headEnd/>
              <a:tailEnd/>
            </a:ln>
            <a:effectLst/>
          </p:spPr>
          <p:txBody>
            <a:bodyPr/>
            <a:lstStyle/>
            <a:p>
              <a:endParaRPr lang="zh-CN" altLang="en-US" sz="2400"/>
            </a:p>
          </p:txBody>
        </p:sp>
        <p:sp>
          <p:nvSpPr>
            <p:cNvPr id="27" name="Line 21"/>
            <p:cNvSpPr>
              <a:spLocks noChangeShapeType="1"/>
            </p:cNvSpPr>
            <p:nvPr/>
          </p:nvSpPr>
          <p:spPr bwMode="auto">
            <a:xfrm>
              <a:off x="5163" y="3262"/>
              <a:ext cx="222" cy="0"/>
            </a:xfrm>
            <a:prstGeom prst="line">
              <a:avLst/>
            </a:prstGeom>
            <a:noFill/>
            <a:ln w="28575">
              <a:solidFill>
                <a:schemeClr val="tx1"/>
              </a:solidFill>
              <a:round/>
              <a:headEnd/>
              <a:tailEnd/>
            </a:ln>
            <a:effectLst/>
          </p:spPr>
          <p:txBody>
            <a:bodyPr/>
            <a:lstStyle/>
            <a:p>
              <a:endParaRPr lang="zh-CN" altLang="en-US" sz="2400"/>
            </a:p>
          </p:txBody>
        </p:sp>
        <p:sp>
          <p:nvSpPr>
            <p:cNvPr id="28" name="Text Box 22"/>
            <p:cNvSpPr txBox="1">
              <a:spLocks noChangeArrowheads="1"/>
            </p:cNvSpPr>
            <p:nvPr/>
          </p:nvSpPr>
          <p:spPr bwMode="auto">
            <a:xfrm>
              <a:off x="4633" y="2945"/>
              <a:ext cx="399"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R</a:t>
              </a:r>
              <a:endParaRPr lang="en-US" altLang="zh-CN" sz="2400" b="1" i="1" baseline="-25000">
                <a:latin typeface="Times New Roman" pitchFamily="18" charset="0"/>
              </a:endParaRPr>
            </a:p>
          </p:txBody>
        </p:sp>
        <p:sp>
          <p:nvSpPr>
            <p:cNvPr id="29" name="Text Box 23"/>
            <p:cNvSpPr txBox="1">
              <a:spLocks noChangeArrowheads="1"/>
            </p:cNvSpPr>
            <p:nvPr/>
          </p:nvSpPr>
          <p:spPr bwMode="auto">
            <a:xfrm>
              <a:off x="3437" y="3464"/>
              <a:ext cx="267"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G</a:t>
              </a:r>
            </a:p>
          </p:txBody>
        </p:sp>
        <p:sp>
          <p:nvSpPr>
            <p:cNvPr id="30" name="Text Box 24"/>
            <p:cNvSpPr txBox="1">
              <a:spLocks noChangeArrowheads="1"/>
            </p:cNvSpPr>
            <p:nvPr/>
          </p:nvSpPr>
          <p:spPr bwMode="auto">
            <a:xfrm>
              <a:off x="4545" y="3303"/>
              <a:ext cx="177"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C</a:t>
              </a:r>
            </a:p>
          </p:txBody>
        </p:sp>
        <p:sp>
          <p:nvSpPr>
            <p:cNvPr id="31" name="Text Box 25"/>
            <p:cNvSpPr txBox="1">
              <a:spLocks noChangeArrowheads="1"/>
            </p:cNvSpPr>
            <p:nvPr/>
          </p:nvSpPr>
          <p:spPr bwMode="auto">
            <a:xfrm>
              <a:off x="4146" y="3308"/>
              <a:ext cx="220"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B</a:t>
              </a:r>
            </a:p>
          </p:txBody>
        </p:sp>
        <p:sp>
          <p:nvSpPr>
            <p:cNvPr id="32" name="Text Box 26"/>
            <p:cNvSpPr txBox="1">
              <a:spLocks noChangeArrowheads="1"/>
            </p:cNvSpPr>
            <p:nvPr/>
          </p:nvSpPr>
          <p:spPr bwMode="auto">
            <a:xfrm>
              <a:off x="4323" y="2627"/>
              <a:ext cx="221"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E</a:t>
              </a:r>
            </a:p>
          </p:txBody>
        </p:sp>
        <p:sp>
          <p:nvSpPr>
            <p:cNvPr id="33" name="AutoShape 27"/>
            <p:cNvSpPr>
              <a:spLocks noChangeArrowheads="1"/>
            </p:cNvSpPr>
            <p:nvPr/>
          </p:nvSpPr>
          <p:spPr bwMode="auto">
            <a:xfrm rot="10444763" flipV="1">
              <a:off x="5012" y="2627"/>
              <a:ext cx="277" cy="366"/>
            </a:xfrm>
            <a:prstGeom prst="curvedRightArrow">
              <a:avLst>
                <a:gd name="adj1" fmla="val 2233"/>
                <a:gd name="adj2" fmla="val 28659"/>
                <a:gd name="adj3" fmla="val 30792"/>
              </a:avLst>
            </a:prstGeom>
            <a:solidFill>
              <a:schemeClr val="accent1"/>
            </a:solidFill>
            <a:ln w="28575">
              <a:solidFill>
                <a:schemeClr val="tx1"/>
              </a:solidFill>
              <a:miter lim="800000"/>
              <a:headEnd/>
              <a:tailEnd/>
            </a:ln>
            <a:effectLst/>
          </p:spPr>
          <p:txBody>
            <a:bodyPr wrap="none" anchor="ctr"/>
            <a:lstStyle/>
            <a:p>
              <a:endParaRPr lang="zh-CN" altLang="en-US" sz="2400"/>
            </a:p>
          </p:txBody>
        </p:sp>
        <p:sp>
          <p:nvSpPr>
            <p:cNvPr id="34" name="Text Box 29"/>
            <p:cNvSpPr txBox="1">
              <a:spLocks noChangeArrowheads="1"/>
            </p:cNvSpPr>
            <p:nvPr/>
          </p:nvSpPr>
          <p:spPr bwMode="auto">
            <a:xfrm>
              <a:off x="4965" y="2609"/>
              <a:ext cx="133"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I</a:t>
              </a:r>
            </a:p>
          </p:txBody>
        </p:sp>
        <p:sp>
          <p:nvSpPr>
            <p:cNvPr id="35" name="Text Box 30"/>
            <p:cNvSpPr txBox="1">
              <a:spLocks noChangeArrowheads="1"/>
            </p:cNvSpPr>
            <p:nvPr/>
          </p:nvSpPr>
          <p:spPr bwMode="auto">
            <a:xfrm>
              <a:off x="5518" y="3625"/>
              <a:ext cx="354"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E</a:t>
              </a:r>
              <a:r>
                <a:rPr lang="en-US" altLang="zh-CN" sz="2400" b="1" baseline="-25000">
                  <a:latin typeface="Times New Roman" pitchFamily="18" charset="0"/>
                </a:rPr>
                <a:t>t</a:t>
              </a:r>
            </a:p>
          </p:txBody>
        </p:sp>
        <p:sp>
          <p:nvSpPr>
            <p:cNvPr id="36" name="Text Box 35"/>
            <p:cNvSpPr txBox="1">
              <a:spLocks noChangeArrowheads="1"/>
            </p:cNvSpPr>
            <p:nvPr/>
          </p:nvSpPr>
          <p:spPr bwMode="auto">
            <a:xfrm>
              <a:off x="5163" y="3262"/>
              <a:ext cx="178" cy="288"/>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A</a:t>
              </a:r>
            </a:p>
          </p:txBody>
        </p:sp>
        <p:sp>
          <p:nvSpPr>
            <p:cNvPr id="37" name="Text Box 38"/>
            <p:cNvSpPr txBox="1">
              <a:spLocks noChangeArrowheads="1"/>
            </p:cNvSpPr>
            <p:nvPr/>
          </p:nvSpPr>
          <p:spPr bwMode="auto">
            <a:xfrm>
              <a:off x="4666" y="3545"/>
              <a:ext cx="213" cy="291"/>
            </a:xfrm>
            <a:prstGeom prst="rect">
              <a:avLst/>
            </a:prstGeom>
            <a:noFill/>
            <a:ln w="9525">
              <a:noFill/>
              <a:miter lim="800000"/>
              <a:headEnd/>
              <a:tailEnd/>
            </a:ln>
            <a:effectLst/>
          </p:spPr>
          <p:txBody>
            <a:bodyPr wrap="none">
              <a:spAutoFit/>
            </a:bodyPr>
            <a:lstStyle/>
            <a:p>
              <a:r>
                <a:rPr lang="en-US" altLang="zh-CN" sz="2400" b="1" dirty="0"/>
                <a:t>+</a:t>
              </a:r>
            </a:p>
          </p:txBody>
        </p:sp>
        <p:sp>
          <p:nvSpPr>
            <p:cNvPr id="38" name="Text Box 39"/>
            <p:cNvSpPr txBox="1">
              <a:spLocks noChangeArrowheads="1"/>
            </p:cNvSpPr>
            <p:nvPr/>
          </p:nvSpPr>
          <p:spPr bwMode="auto">
            <a:xfrm>
              <a:off x="4687" y="3866"/>
              <a:ext cx="176" cy="291"/>
            </a:xfrm>
            <a:prstGeom prst="rect">
              <a:avLst/>
            </a:prstGeom>
            <a:noFill/>
            <a:ln w="9525">
              <a:noFill/>
              <a:miter lim="800000"/>
              <a:headEnd/>
              <a:tailEnd/>
            </a:ln>
            <a:effectLst/>
          </p:spPr>
          <p:txBody>
            <a:bodyPr wrap="none">
              <a:spAutoFit/>
            </a:bodyPr>
            <a:lstStyle/>
            <a:p>
              <a:r>
                <a:rPr lang="en-US" altLang="zh-CN" sz="2400" b="1"/>
                <a:t>-</a:t>
              </a:r>
            </a:p>
          </p:txBody>
        </p:sp>
        <p:sp>
          <p:nvSpPr>
            <p:cNvPr id="39" name="Line 49"/>
            <p:cNvSpPr>
              <a:spLocks noChangeShapeType="1"/>
            </p:cNvSpPr>
            <p:nvPr/>
          </p:nvSpPr>
          <p:spPr bwMode="auto">
            <a:xfrm flipV="1">
              <a:off x="3677" y="3380"/>
              <a:ext cx="415" cy="399"/>
            </a:xfrm>
            <a:prstGeom prst="line">
              <a:avLst/>
            </a:prstGeom>
            <a:noFill/>
            <a:ln w="28575">
              <a:solidFill>
                <a:schemeClr val="tx1"/>
              </a:solidFill>
              <a:round/>
              <a:headEnd/>
              <a:tailEnd type="stealth" w="med" len="lg"/>
            </a:ln>
            <a:effectLst/>
          </p:spPr>
          <p:txBody>
            <a:bodyPr/>
            <a:lstStyle/>
            <a:p>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animBg="1"/>
      <p:bldP spid="8"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12700" y="366713"/>
            <a:ext cx="8540750" cy="649287"/>
          </a:xfrm>
        </p:spPr>
        <p:txBody>
          <a:bodyPr/>
          <a:lstStyle/>
          <a:p>
            <a:pPr>
              <a:buFontTx/>
              <a:buNone/>
            </a:pPr>
            <a:r>
              <a:rPr lang="en-US" altLang="zh-CN" sz="2800" b="1" dirty="0">
                <a:solidFill>
                  <a:srgbClr val="EE1E08"/>
                </a:solidFill>
                <a:latin typeface="Times New Roman" pitchFamily="18" charset="0"/>
                <a:cs typeface="Times New Roman" pitchFamily="18" charset="0"/>
              </a:rPr>
              <a:t>    b) </a:t>
            </a:r>
            <a:r>
              <a:rPr lang="zh-CN" altLang="en-US" sz="2800" b="1" dirty="0">
                <a:solidFill>
                  <a:srgbClr val="EE1E08"/>
                </a:solidFill>
                <a:latin typeface="Times New Roman" pitchFamily="18" charset="0"/>
                <a:cs typeface="Times New Roman" pitchFamily="18" charset="0"/>
              </a:rPr>
              <a:t>自动电子电位差计</a:t>
            </a:r>
          </a:p>
        </p:txBody>
      </p:sp>
      <p:grpSp>
        <p:nvGrpSpPr>
          <p:cNvPr id="2" name="Group 29"/>
          <p:cNvGrpSpPr>
            <a:grpSpLocks/>
          </p:cNvGrpSpPr>
          <p:nvPr/>
        </p:nvGrpSpPr>
        <p:grpSpPr bwMode="auto">
          <a:xfrm>
            <a:off x="1259632" y="1412776"/>
            <a:ext cx="6408737" cy="3775075"/>
            <a:chOff x="1111" y="1026"/>
            <a:chExt cx="3720" cy="2378"/>
          </a:xfrm>
        </p:grpSpPr>
        <p:sp>
          <p:nvSpPr>
            <p:cNvPr id="149510" name="Line 6"/>
            <p:cNvSpPr>
              <a:spLocks noChangeShapeType="1"/>
            </p:cNvSpPr>
            <p:nvPr/>
          </p:nvSpPr>
          <p:spPr bwMode="auto">
            <a:xfrm>
              <a:off x="2154" y="2205"/>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12" name="Text Box 8"/>
            <p:cNvSpPr txBox="1">
              <a:spLocks noChangeArrowheads="1"/>
            </p:cNvSpPr>
            <p:nvPr/>
          </p:nvSpPr>
          <p:spPr bwMode="auto">
            <a:xfrm>
              <a:off x="2472"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放</a:t>
              </a:r>
            </a:p>
            <a:p>
              <a:pPr>
                <a:spcBef>
                  <a:spcPct val="50000"/>
                </a:spcBef>
              </a:pPr>
              <a:r>
                <a:rPr lang="zh-CN" altLang="en-US" sz="2400" b="1">
                  <a:latin typeface="Tahoma" pitchFamily="34" charset="0"/>
                </a:rPr>
                <a:t>大</a:t>
              </a:r>
            </a:p>
            <a:p>
              <a:pPr>
                <a:spcBef>
                  <a:spcPct val="50000"/>
                </a:spcBef>
              </a:pPr>
              <a:r>
                <a:rPr lang="zh-CN" altLang="en-US" sz="2400" b="1">
                  <a:latin typeface="Tahoma" pitchFamily="34" charset="0"/>
                </a:rPr>
                <a:t>器</a:t>
              </a:r>
            </a:p>
          </p:txBody>
        </p:sp>
        <p:sp>
          <p:nvSpPr>
            <p:cNvPr id="149513" name="Text Box 9"/>
            <p:cNvSpPr txBox="1">
              <a:spLocks noChangeArrowheads="1"/>
            </p:cNvSpPr>
            <p:nvPr/>
          </p:nvSpPr>
          <p:spPr bwMode="auto">
            <a:xfrm>
              <a:off x="3742" y="2296"/>
              <a:ext cx="1089"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记录机构</a:t>
              </a:r>
            </a:p>
          </p:txBody>
        </p:sp>
        <p:sp>
          <p:nvSpPr>
            <p:cNvPr id="149514" name="Text Box 10"/>
            <p:cNvSpPr txBox="1">
              <a:spLocks noChangeArrowheads="1"/>
            </p:cNvSpPr>
            <p:nvPr/>
          </p:nvSpPr>
          <p:spPr bwMode="auto">
            <a:xfrm>
              <a:off x="3742" y="2840"/>
              <a:ext cx="1088"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同步电机</a:t>
              </a:r>
            </a:p>
          </p:txBody>
        </p:sp>
        <p:sp>
          <p:nvSpPr>
            <p:cNvPr id="149515" name="Text Box 11"/>
            <p:cNvSpPr txBox="1">
              <a:spLocks noChangeArrowheads="1"/>
            </p:cNvSpPr>
            <p:nvPr/>
          </p:nvSpPr>
          <p:spPr bwMode="auto">
            <a:xfrm>
              <a:off x="3107"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dirty="0">
                  <a:latin typeface="Tahoma" pitchFamily="34" charset="0"/>
                </a:rPr>
                <a:t>可逆电机</a:t>
              </a:r>
            </a:p>
          </p:txBody>
        </p:sp>
        <p:sp>
          <p:nvSpPr>
            <p:cNvPr id="149516" name="Line 12"/>
            <p:cNvSpPr>
              <a:spLocks noChangeShapeType="1"/>
            </p:cNvSpPr>
            <p:nvPr/>
          </p:nvSpPr>
          <p:spPr bwMode="auto">
            <a:xfrm>
              <a:off x="2835" y="2205"/>
              <a:ext cx="272"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17" name="Line 13"/>
            <p:cNvSpPr>
              <a:spLocks noChangeShapeType="1"/>
            </p:cNvSpPr>
            <p:nvPr/>
          </p:nvSpPr>
          <p:spPr bwMode="auto">
            <a:xfrm>
              <a:off x="3470" y="1979"/>
              <a:ext cx="271"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19" name="Line 15"/>
            <p:cNvSpPr>
              <a:spLocks noChangeShapeType="1"/>
            </p:cNvSpPr>
            <p:nvPr/>
          </p:nvSpPr>
          <p:spPr bwMode="auto">
            <a:xfrm flipV="1">
              <a:off x="4332" y="2614"/>
              <a:ext cx="0" cy="227"/>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21" name="Text Box 17"/>
            <p:cNvSpPr txBox="1">
              <a:spLocks noChangeArrowheads="1"/>
            </p:cNvSpPr>
            <p:nvPr/>
          </p:nvSpPr>
          <p:spPr bwMode="auto">
            <a:xfrm>
              <a:off x="1474" y="3113"/>
              <a:ext cx="1088"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稳压电源</a:t>
              </a:r>
            </a:p>
          </p:txBody>
        </p:sp>
        <p:sp>
          <p:nvSpPr>
            <p:cNvPr id="149522" name="Line 18"/>
            <p:cNvSpPr>
              <a:spLocks noChangeShapeType="1"/>
            </p:cNvSpPr>
            <p:nvPr/>
          </p:nvSpPr>
          <p:spPr bwMode="auto">
            <a:xfrm flipH="1" flipV="1">
              <a:off x="1973" y="2840"/>
              <a:ext cx="0" cy="273"/>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23" name="Line 19"/>
            <p:cNvSpPr>
              <a:spLocks noChangeShapeType="1"/>
            </p:cNvSpPr>
            <p:nvPr/>
          </p:nvSpPr>
          <p:spPr bwMode="auto">
            <a:xfrm>
              <a:off x="3288" y="1389"/>
              <a:ext cx="0" cy="317"/>
            </a:xfrm>
            <a:prstGeom prst="line">
              <a:avLst/>
            </a:prstGeom>
            <a:noFill/>
            <a:ln w="28575">
              <a:solidFill>
                <a:schemeClr val="tx1"/>
              </a:solidFill>
              <a:round/>
              <a:headEnd/>
              <a:tailEnd/>
            </a:ln>
            <a:effectLst/>
          </p:spPr>
          <p:txBody>
            <a:bodyPr/>
            <a:lstStyle/>
            <a:p>
              <a:endParaRPr lang="zh-CN" altLang="en-US" sz="2400"/>
            </a:p>
          </p:txBody>
        </p:sp>
        <p:sp>
          <p:nvSpPr>
            <p:cNvPr id="149524" name="Line 20"/>
            <p:cNvSpPr>
              <a:spLocks noChangeShapeType="1"/>
            </p:cNvSpPr>
            <p:nvPr/>
          </p:nvSpPr>
          <p:spPr bwMode="auto">
            <a:xfrm flipH="1" flipV="1">
              <a:off x="1927" y="1389"/>
              <a:ext cx="1361" cy="0"/>
            </a:xfrm>
            <a:prstGeom prst="line">
              <a:avLst/>
            </a:prstGeom>
            <a:noFill/>
            <a:ln w="28575">
              <a:solidFill>
                <a:schemeClr val="tx1"/>
              </a:solidFill>
              <a:round/>
              <a:headEnd/>
              <a:tailEnd/>
            </a:ln>
            <a:effectLst/>
          </p:spPr>
          <p:txBody>
            <a:bodyPr/>
            <a:lstStyle/>
            <a:p>
              <a:endParaRPr lang="zh-CN" altLang="en-US" sz="2400"/>
            </a:p>
          </p:txBody>
        </p:sp>
        <p:sp>
          <p:nvSpPr>
            <p:cNvPr id="149525" name="Line 21"/>
            <p:cNvSpPr>
              <a:spLocks noChangeShapeType="1"/>
            </p:cNvSpPr>
            <p:nvPr/>
          </p:nvSpPr>
          <p:spPr bwMode="auto">
            <a:xfrm>
              <a:off x="1927" y="1389"/>
              <a:ext cx="0" cy="318"/>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26" name="Text Box 22"/>
            <p:cNvSpPr txBox="1">
              <a:spLocks noChangeArrowheads="1"/>
            </p:cNvSpPr>
            <p:nvPr/>
          </p:nvSpPr>
          <p:spPr bwMode="auto">
            <a:xfrm>
              <a:off x="1565" y="1026"/>
              <a:ext cx="2359" cy="291"/>
            </a:xfrm>
            <a:prstGeom prst="rect">
              <a:avLst/>
            </a:prstGeom>
            <a:noFill/>
            <a:ln w="28575">
              <a:noFill/>
              <a:miter lim="800000"/>
              <a:headEnd/>
              <a:tailEnd/>
            </a:ln>
            <a:effectLst/>
          </p:spPr>
          <p:txBody>
            <a:bodyPr>
              <a:spAutoFit/>
            </a:bodyPr>
            <a:lstStyle/>
            <a:p>
              <a:pPr>
                <a:spcBef>
                  <a:spcPct val="50000"/>
                </a:spcBef>
              </a:pPr>
              <a:r>
                <a:rPr lang="zh-CN" altLang="en-US" sz="2400" b="1">
                  <a:latin typeface="Tahoma" pitchFamily="34" charset="0"/>
                </a:rPr>
                <a:t>传动机构</a:t>
              </a:r>
              <a:r>
                <a:rPr lang="en-US" altLang="zh-CN" sz="2400" b="1">
                  <a:latin typeface="Tahoma" pitchFamily="34" charset="0"/>
                </a:rPr>
                <a:t>(</a:t>
              </a:r>
              <a:r>
                <a:rPr lang="zh-CN" altLang="en-US" sz="2400" b="1">
                  <a:latin typeface="Tahoma" pitchFamily="34" charset="0"/>
                </a:rPr>
                <a:t>代替人手操作</a:t>
              </a:r>
              <a:r>
                <a:rPr lang="en-US" altLang="zh-CN" sz="2400" b="1">
                  <a:latin typeface="Tahoma" pitchFamily="34" charset="0"/>
                </a:rPr>
                <a:t>)</a:t>
              </a:r>
            </a:p>
          </p:txBody>
        </p:sp>
        <p:sp>
          <p:nvSpPr>
            <p:cNvPr id="149528" name="Text Box 24"/>
            <p:cNvSpPr txBox="1">
              <a:spLocks noChangeArrowheads="1"/>
            </p:cNvSpPr>
            <p:nvPr/>
          </p:nvSpPr>
          <p:spPr bwMode="auto">
            <a:xfrm flipH="1">
              <a:off x="1111"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热</a:t>
              </a:r>
            </a:p>
            <a:p>
              <a:pPr>
                <a:spcBef>
                  <a:spcPct val="50000"/>
                </a:spcBef>
              </a:pPr>
              <a:r>
                <a:rPr lang="zh-CN" altLang="en-US" sz="2400" b="1">
                  <a:latin typeface="Tahoma" pitchFamily="34" charset="0"/>
                </a:rPr>
                <a:t>电</a:t>
              </a:r>
            </a:p>
            <a:p>
              <a:pPr>
                <a:spcBef>
                  <a:spcPct val="50000"/>
                </a:spcBef>
              </a:pPr>
              <a:r>
                <a:rPr lang="zh-CN" altLang="en-US" sz="2400" b="1">
                  <a:latin typeface="Tahoma" pitchFamily="34" charset="0"/>
                </a:rPr>
                <a:t>偶</a:t>
              </a:r>
            </a:p>
          </p:txBody>
        </p:sp>
        <p:sp>
          <p:nvSpPr>
            <p:cNvPr id="149529" name="Text Box 25"/>
            <p:cNvSpPr txBox="1">
              <a:spLocks noChangeArrowheads="1"/>
            </p:cNvSpPr>
            <p:nvPr/>
          </p:nvSpPr>
          <p:spPr bwMode="auto">
            <a:xfrm>
              <a:off x="1791" y="1706"/>
              <a:ext cx="363" cy="989"/>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dirty="0">
                  <a:latin typeface="Tahoma" pitchFamily="34" charset="0"/>
                </a:rPr>
                <a:t>测量电桥</a:t>
              </a:r>
            </a:p>
          </p:txBody>
        </p:sp>
        <p:sp>
          <p:nvSpPr>
            <p:cNvPr id="149530" name="Line 26"/>
            <p:cNvSpPr>
              <a:spLocks noChangeShapeType="1"/>
            </p:cNvSpPr>
            <p:nvPr/>
          </p:nvSpPr>
          <p:spPr bwMode="auto">
            <a:xfrm>
              <a:off x="1474" y="2205"/>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149531" name="Text Box 27"/>
            <p:cNvSpPr txBox="1">
              <a:spLocks noChangeArrowheads="1"/>
            </p:cNvSpPr>
            <p:nvPr/>
          </p:nvSpPr>
          <p:spPr bwMode="auto">
            <a:xfrm>
              <a:off x="3742" y="1797"/>
              <a:ext cx="1043" cy="291"/>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t>指示机构</a:t>
              </a:r>
            </a:p>
          </p:txBody>
        </p:sp>
        <p:sp>
          <p:nvSpPr>
            <p:cNvPr id="149532" name="Line 28"/>
            <p:cNvSpPr>
              <a:spLocks noChangeShapeType="1"/>
            </p:cNvSpPr>
            <p:nvPr/>
          </p:nvSpPr>
          <p:spPr bwMode="auto">
            <a:xfrm>
              <a:off x="3470" y="2478"/>
              <a:ext cx="271" cy="0"/>
            </a:xfrm>
            <a:prstGeom prst="line">
              <a:avLst/>
            </a:prstGeom>
            <a:noFill/>
            <a:ln w="28575">
              <a:solidFill>
                <a:schemeClr val="tx1"/>
              </a:solidFill>
              <a:round/>
              <a:headEnd/>
              <a:tailEnd type="triangle" w="med" len="med"/>
            </a:ln>
            <a:effectLst/>
          </p:spPr>
          <p:txBody>
            <a:bodyPr/>
            <a:lstStyle/>
            <a:p>
              <a:endParaRPr lang="zh-CN" altLang="en-US" sz="2400"/>
            </a:p>
          </p:txBody>
        </p:sp>
      </p:gr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图片2"/>
          <p:cNvPicPr>
            <a:picLocks noChangeAspect="1" noChangeArrowheads="1"/>
          </p:cNvPicPr>
          <p:nvPr/>
        </p:nvPicPr>
        <p:blipFill>
          <a:blip r:embed="rId2" cstate="print"/>
          <a:srcRect/>
          <a:stretch>
            <a:fillRect/>
          </a:stretch>
        </p:blipFill>
        <p:spPr bwMode="auto">
          <a:xfrm>
            <a:off x="611559" y="476672"/>
            <a:ext cx="7848873" cy="5631458"/>
          </a:xfrm>
          <a:prstGeom prst="rect">
            <a:avLst/>
          </a:prstGeom>
          <a:noFill/>
        </p:spPr>
      </p:pic>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1" name="Rectangle 19"/>
          <p:cNvSpPr>
            <a:spLocks noGrp="1" noChangeArrowheads="1"/>
          </p:cNvSpPr>
          <p:nvPr>
            <p:ph type="title"/>
          </p:nvPr>
        </p:nvSpPr>
        <p:spPr>
          <a:xfrm>
            <a:off x="827584" y="332656"/>
            <a:ext cx="6084887" cy="463550"/>
          </a:xfrm>
          <a:noFill/>
          <a:ln/>
        </p:spPr>
        <p:txBody>
          <a:bodyPr>
            <a:normAutofit fontScale="90000"/>
          </a:bodyPr>
          <a:lstStyle/>
          <a:p>
            <a:pPr algn="l"/>
            <a:r>
              <a:rPr lang="en-US" altLang="zh-CN" sz="2800" b="1" dirty="0">
                <a:solidFill>
                  <a:srgbClr val="EE1E08"/>
                </a:solidFill>
                <a:latin typeface="Times New Roman" pitchFamily="18" charset="0"/>
                <a:cs typeface="Times New Roman" pitchFamily="18" charset="0"/>
              </a:rPr>
              <a:t>c)</a:t>
            </a:r>
            <a:r>
              <a:rPr lang="zh-CN" altLang="en-US" sz="2800" b="1" dirty="0">
                <a:solidFill>
                  <a:srgbClr val="EE1E08"/>
                </a:solidFill>
                <a:latin typeface="Times New Roman" pitchFamily="18" charset="0"/>
                <a:cs typeface="Times New Roman" pitchFamily="18" charset="0"/>
              </a:rPr>
              <a:t>自动电子平衡电桥</a:t>
            </a:r>
            <a:r>
              <a:rPr lang="en-US" altLang="zh-CN" sz="2800" b="1" dirty="0">
                <a:solidFill>
                  <a:srgbClr val="EE1E08"/>
                </a:solidFill>
                <a:latin typeface="Times New Roman" pitchFamily="18" charset="0"/>
                <a:cs typeface="Times New Roman" pitchFamily="18" charset="0"/>
              </a:rPr>
              <a:t>(</a:t>
            </a:r>
            <a:r>
              <a:rPr lang="zh-CN" altLang="en-US" sz="2800" b="1" dirty="0">
                <a:solidFill>
                  <a:srgbClr val="EE1E08"/>
                </a:solidFill>
                <a:latin typeface="Times New Roman" pitchFamily="18" charset="0"/>
                <a:cs typeface="Times New Roman" pitchFamily="18" charset="0"/>
              </a:rPr>
              <a:t>热电阻）</a:t>
            </a:r>
          </a:p>
        </p:txBody>
      </p:sp>
      <p:grpSp>
        <p:nvGrpSpPr>
          <p:cNvPr id="18" name="Group 26"/>
          <p:cNvGrpSpPr>
            <a:grpSpLocks/>
          </p:cNvGrpSpPr>
          <p:nvPr/>
        </p:nvGrpSpPr>
        <p:grpSpPr bwMode="auto">
          <a:xfrm>
            <a:off x="1691680" y="1268760"/>
            <a:ext cx="5832648" cy="3557498"/>
            <a:chOff x="522" y="1101"/>
            <a:chExt cx="3718" cy="2267"/>
          </a:xfrm>
        </p:grpSpPr>
        <p:sp>
          <p:nvSpPr>
            <p:cNvPr id="19" name="Line 7"/>
            <p:cNvSpPr>
              <a:spLocks noChangeShapeType="1"/>
            </p:cNvSpPr>
            <p:nvPr/>
          </p:nvSpPr>
          <p:spPr bwMode="auto">
            <a:xfrm>
              <a:off x="1563" y="2280"/>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20" name="Text Box 8"/>
            <p:cNvSpPr txBox="1">
              <a:spLocks noChangeArrowheads="1"/>
            </p:cNvSpPr>
            <p:nvPr/>
          </p:nvSpPr>
          <p:spPr bwMode="auto">
            <a:xfrm>
              <a:off x="1881"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放</a:t>
              </a:r>
            </a:p>
            <a:p>
              <a:pPr>
                <a:spcBef>
                  <a:spcPct val="50000"/>
                </a:spcBef>
              </a:pPr>
              <a:r>
                <a:rPr lang="zh-CN" altLang="en-US" sz="2400" b="1">
                  <a:latin typeface="Tahoma" pitchFamily="34" charset="0"/>
                </a:rPr>
                <a:t>大</a:t>
              </a:r>
            </a:p>
            <a:p>
              <a:pPr>
                <a:spcBef>
                  <a:spcPct val="50000"/>
                </a:spcBef>
              </a:pPr>
              <a:r>
                <a:rPr lang="zh-CN" altLang="en-US" sz="2400" b="1">
                  <a:latin typeface="Tahoma" pitchFamily="34" charset="0"/>
                </a:rPr>
                <a:t>器</a:t>
              </a:r>
            </a:p>
          </p:txBody>
        </p:sp>
        <p:sp>
          <p:nvSpPr>
            <p:cNvPr id="21" name="Text Box 9"/>
            <p:cNvSpPr txBox="1">
              <a:spLocks noChangeArrowheads="1"/>
            </p:cNvSpPr>
            <p:nvPr/>
          </p:nvSpPr>
          <p:spPr bwMode="auto">
            <a:xfrm>
              <a:off x="3151" y="2371"/>
              <a:ext cx="1089"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记录机构</a:t>
              </a:r>
            </a:p>
          </p:txBody>
        </p:sp>
        <p:sp>
          <p:nvSpPr>
            <p:cNvPr id="22" name="Text Box 10"/>
            <p:cNvSpPr txBox="1">
              <a:spLocks noChangeArrowheads="1"/>
            </p:cNvSpPr>
            <p:nvPr/>
          </p:nvSpPr>
          <p:spPr bwMode="auto">
            <a:xfrm>
              <a:off x="3151" y="2915"/>
              <a:ext cx="1088"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同步电机</a:t>
              </a:r>
            </a:p>
          </p:txBody>
        </p:sp>
        <p:sp>
          <p:nvSpPr>
            <p:cNvPr id="23" name="Text Box 11"/>
            <p:cNvSpPr txBox="1">
              <a:spLocks noChangeArrowheads="1"/>
            </p:cNvSpPr>
            <p:nvPr/>
          </p:nvSpPr>
          <p:spPr bwMode="auto">
            <a:xfrm>
              <a:off x="2516"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可逆电机</a:t>
              </a:r>
            </a:p>
          </p:txBody>
        </p:sp>
        <p:sp>
          <p:nvSpPr>
            <p:cNvPr id="24" name="Line 12"/>
            <p:cNvSpPr>
              <a:spLocks noChangeShapeType="1"/>
            </p:cNvSpPr>
            <p:nvPr/>
          </p:nvSpPr>
          <p:spPr bwMode="auto">
            <a:xfrm>
              <a:off x="2244" y="2280"/>
              <a:ext cx="272"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25" name="Line 13"/>
            <p:cNvSpPr>
              <a:spLocks noChangeShapeType="1"/>
            </p:cNvSpPr>
            <p:nvPr/>
          </p:nvSpPr>
          <p:spPr bwMode="auto">
            <a:xfrm>
              <a:off x="2879" y="2054"/>
              <a:ext cx="271"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26" name="Line 14"/>
            <p:cNvSpPr>
              <a:spLocks noChangeShapeType="1"/>
            </p:cNvSpPr>
            <p:nvPr/>
          </p:nvSpPr>
          <p:spPr bwMode="auto">
            <a:xfrm flipV="1">
              <a:off x="3741" y="2680"/>
              <a:ext cx="0" cy="227"/>
            </a:xfrm>
            <a:prstGeom prst="line">
              <a:avLst/>
            </a:prstGeom>
            <a:noFill/>
            <a:ln w="28575">
              <a:solidFill>
                <a:schemeClr val="tx1"/>
              </a:solidFill>
              <a:round/>
              <a:headEnd/>
              <a:tailEnd type="triangle" w="med" len="med"/>
            </a:ln>
            <a:effectLst/>
          </p:spPr>
          <p:txBody>
            <a:bodyPr/>
            <a:lstStyle/>
            <a:p>
              <a:endParaRPr lang="zh-CN" altLang="en-US" sz="2400"/>
            </a:p>
          </p:txBody>
        </p:sp>
        <p:sp>
          <p:nvSpPr>
            <p:cNvPr id="27" name="Text Box 15"/>
            <p:cNvSpPr txBox="1">
              <a:spLocks noChangeArrowheads="1"/>
            </p:cNvSpPr>
            <p:nvPr/>
          </p:nvSpPr>
          <p:spPr bwMode="auto">
            <a:xfrm>
              <a:off x="834" y="3074"/>
              <a:ext cx="1088"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dirty="0">
                  <a:latin typeface="Tahoma" pitchFamily="34" charset="0"/>
                </a:rPr>
                <a:t>稳压电源</a:t>
              </a:r>
            </a:p>
          </p:txBody>
        </p:sp>
        <p:sp>
          <p:nvSpPr>
            <p:cNvPr id="28" name="Line 16"/>
            <p:cNvSpPr>
              <a:spLocks noChangeShapeType="1"/>
            </p:cNvSpPr>
            <p:nvPr/>
          </p:nvSpPr>
          <p:spPr bwMode="auto">
            <a:xfrm flipH="1" flipV="1">
              <a:off x="1394" y="2790"/>
              <a:ext cx="0" cy="273"/>
            </a:xfrm>
            <a:prstGeom prst="line">
              <a:avLst/>
            </a:prstGeom>
            <a:noFill/>
            <a:ln w="28575">
              <a:solidFill>
                <a:schemeClr val="tx1"/>
              </a:solidFill>
              <a:round/>
              <a:headEnd/>
              <a:tailEnd type="triangle" w="med" len="med"/>
            </a:ln>
            <a:effectLst/>
          </p:spPr>
          <p:txBody>
            <a:bodyPr/>
            <a:lstStyle/>
            <a:p>
              <a:endParaRPr lang="zh-CN" altLang="en-US" sz="2400"/>
            </a:p>
          </p:txBody>
        </p:sp>
        <p:sp>
          <p:nvSpPr>
            <p:cNvPr id="29" name="Line 17"/>
            <p:cNvSpPr>
              <a:spLocks noChangeShapeType="1"/>
            </p:cNvSpPr>
            <p:nvPr/>
          </p:nvSpPr>
          <p:spPr bwMode="auto">
            <a:xfrm>
              <a:off x="2697" y="1464"/>
              <a:ext cx="0" cy="317"/>
            </a:xfrm>
            <a:prstGeom prst="line">
              <a:avLst/>
            </a:prstGeom>
            <a:noFill/>
            <a:ln w="28575">
              <a:solidFill>
                <a:schemeClr val="tx1"/>
              </a:solidFill>
              <a:round/>
              <a:headEnd/>
              <a:tailEnd/>
            </a:ln>
            <a:effectLst/>
          </p:spPr>
          <p:txBody>
            <a:bodyPr/>
            <a:lstStyle/>
            <a:p>
              <a:endParaRPr lang="zh-CN" altLang="en-US" sz="2400"/>
            </a:p>
          </p:txBody>
        </p:sp>
        <p:sp>
          <p:nvSpPr>
            <p:cNvPr id="30" name="Line 18"/>
            <p:cNvSpPr>
              <a:spLocks noChangeShapeType="1"/>
            </p:cNvSpPr>
            <p:nvPr/>
          </p:nvSpPr>
          <p:spPr bwMode="auto">
            <a:xfrm flipH="1" flipV="1">
              <a:off x="1336" y="1464"/>
              <a:ext cx="1361" cy="0"/>
            </a:xfrm>
            <a:prstGeom prst="line">
              <a:avLst/>
            </a:prstGeom>
            <a:noFill/>
            <a:ln w="28575">
              <a:solidFill>
                <a:schemeClr val="tx1"/>
              </a:solidFill>
              <a:round/>
              <a:headEnd/>
              <a:tailEnd/>
            </a:ln>
            <a:effectLst/>
          </p:spPr>
          <p:txBody>
            <a:bodyPr/>
            <a:lstStyle/>
            <a:p>
              <a:endParaRPr lang="zh-CN" altLang="en-US" sz="2400"/>
            </a:p>
          </p:txBody>
        </p:sp>
        <p:sp>
          <p:nvSpPr>
            <p:cNvPr id="31" name="Line 19"/>
            <p:cNvSpPr>
              <a:spLocks noChangeShapeType="1"/>
            </p:cNvSpPr>
            <p:nvPr/>
          </p:nvSpPr>
          <p:spPr bwMode="auto">
            <a:xfrm>
              <a:off x="1336" y="1464"/>
              <a:ext cx="0" cy="318"/>
            </a:xfrm>
            <a:prstGeom prst="line">
              <a:avLst/>
            </a:prstGeom>
            <a:noFill/>
            <a:ln w="28575">
              <a:solidFill>
                <a:schemeClr val="tx1"/>
              </a:solidFill>
              <a:round/>
              <a:headEnd/>
              <a:tailEnd type="triangle" w="med" len="med"/>
            </a:ln>
            <a:effectLst/>
          </p:spPr>
          <p:txBody>
            <a:bodyPr/>
            <a:lstStyle/>
            <a:p>
              <a:endParaRPr lang="zh-CN" altLang="en-US" sz="2400"/>
            </a:p>
          </p:txBody>
        </p:sp>
        <p:sp>
          <p:nvSpPr>
            <p:cNvPr id="32" name="Text Box 20"/>
            <p:cNvSpPr txBox="1">
              <a:spLocks noChangeArrowheads="1"/>
            </p:cNvSpPr>
            <p:nvPr/>
          </p:nvSpPr>
          <p:spPr bwMode="auto">
            <a:xfrm>
              <a:off x="974" y="1101"/>
              <a:ext cx="2767" cy="294"/>
            </a:xfrm>
            <a:prstGeom prst="rect">
              <a:avLst/>
            </a:prstGeom>
            <a:noFill/>
            <a:ln w="28575">
              <a:noFill/>
              <a:miter lim="800000"/>
              <a:headEnd/>
              <a:tailEnd/>
            </a:ln>
            <a:effectLst/>
          </p:spPr>
          <p:txBody>
            <a:bodyPr>
              <a:spAutoFit/>
            </a:bodyPr>
            <a:lstStyle/>
            <a:p>
              <a:pPr>
                <a:spcBef>
                  <a:spcPct val="50000"/>
                </a:spcBef>
              </a:pPr>
              <a:r>
                <a:rPr lang="zh-CN" altLang="en-US" sz="2400" b="1" dirty="0">
                  <a:latin typeface="Times New Roman" pitchFamily="18" charset="0"/>
                </a:rPr>
                <a:t>传动机构</a:t>
              </a:r>
              <a:endParaRPr lang="en-US" altLang="zh-CN" sz="2400" b="1" dirty="0">
                <a:latin typeface="Times New Roman" pitchFamily="18" charset="0"/>
              </a:endParaRPr>
            </a:p>
          </p:txBody>
        </p:sp>
        <p:sp>
          <p:nvSpPr>
            <p:cNvPr id="33" name="Text Box 21"/>
            <p:cNvSpPr txBox="1">
              <a:spLocks noChangeArrowheads="1"/>
            </p:cNvSpPr>
            <p:nvPr/>
          </p:nvSpPr>
          <p:spPr bwMode="auto">
            <a:xfrm flipH="1">
              <a:off x="522"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热</a:t>
              </a:r>
            </a:p>
            <a:p>
              <a:pPr>
                <a:spcBef>
                  <a:spcPct val="50000"/>
                </a:spcBef>
              </a:pPr>
              <a:r>
                <a:rPr lang="zh-CN" altLang="en-US" sz="2400" b="1">
                  <a:latin typeface="Tahoma" pitchFamily="34" charset="0"/>
                </a:rPr>
                <a:t>电</a:t>
              </a:r>
            </a:p>
            <a:p>
              <a:pPr>
                <a:spcBef>
                  <a:spcPct val="50000"/>
                </a:spcBef>
              </a:pPr>
              <a:r>
                <a:rPr lang="zh-CN" altLang="en-US" sz="2400" b="1">
                  <a:latin typeface="Tahoma" pitchFamily="34" charset="0"/>
                </a:rPr>
                <a:t>阻</a:t>
              </a:r>
            </a:p>
          </p:txBody>
        </p:sp>
        <p:sp>
          <p:nvSpPr>
            <p:cNvPr id="34" name="Text Box 22"/>
            <p:cNvSpPr txBox="1">
              <a:spLocks noChangeArrowheads="1"/>
            </p:cNvSpPr>
            <p:nvPr/>
          </p:nvSpPr>
          <p:spPr bwMode="auto">
            <a:xfrm>
              <a:off x="1200" y="1781"/>
              <a:ext cx="363" cy="1000"/>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latin typeface="Tahoma" pitchFamily="34" charset="0"/>
                </a:rPr>
                <a:t>测量电桥</a:t>
              </a:r>
            </a:p>
          </p:txBody>
        </p:sp>
        <p:sp>
          <p:nvSpPr>
            <p:cNvPr id="35" name="Line 23"/>
            <p:cNvSpPr>
              <a:spLocks noChangeShapeType="1"/>
            </p:cNvSpPr>
            <p:nvPr/>
          </p:nvSpPr>
          <p:spPr bwMode="auto">
            <a:xfrm>
              <a:off x="883" y="2280"/>
              <a:ext cx="317" cy="0"/>
            </a:xfrm>
            <a:prstGeom prst="line">
              <a:avLst/>
            </a:prstGeom>
            <a:noFill/>
            <a:ln w="28575">
              <a:solidFill>
                <a:schemeClr val="tx1"/>
              </a:solidFill>
              <a:round/>
              <a:headEnd/>
              <a:tailEnd type="triangle" w="med" len="med"/>
            </a:ln>
            <a:effectLst/>
          </p:spPr>
          <p:txBody>
            <a:bodyPr/>
            <a:lstStyle/>
            <a:p>
              <a:endParaRPr lang="zh-CN" altLang="en-US" sz="2400"/>
            </a:p>
          </p:txBody>
        </p:sp>
        <p:sp>
          <p:nvSpPr>
            <p:cNvPr id="36" name="Text Box 24"/>
            <p:cNvSpPr txBox="1">
              <a:spLocks noChangeArrowheads="1"/>
            </p:cNvSpPr>
            <p:nvPr/>
          </p:nvSpPr>
          <p:spPr bwMode="auto">
            <a:xfrm>
              <a:off x="3151" y="1872"/>
              <a:ext cx="1043" cy="294"/>
            </a:xfrm>
            <a:prstGeom prst="rect">
              <a:avLst/>
            </a:prstGeom>
            <a:noFill/>
            <a:ln w="28575">
              <a:solidFill>
                <a:schemeClr val="tx1"/>
              </a:solidFill>
              <a:miter lim="800000"/>
              <a:headEnd/>
              <a:tailEnd/>
            </a:ln>
            <a:effectLst/>
          </p:spPr>
          <p:txBody>
            <a:bodyPr>
              <a:spAutoFit/>
            </a:bodyPr>
            <a:lstStyle/>
            <a:p>
              <a:pPr>
                <a:spcBef>
                  <a:spcPct val="50000"/>
                </a:spcBef>
              </a:pPr>
              <a:r>
                <a:rPr lang="zh-CN" altLang="en-US" sz="2400" b="1"/>
                <a:t>指示机构</a:t>
              </a:r>
            </a:p>
          </p:txBody>
        </p:sp>
        <p:sp>
          <p:nvSpPr>
            <p:cNvPr id="37" name="Line 25"/>
            <p:cNvSpPr>
              <a:spLocks noChangeShapeType="1"/>
            </p:cNvSpPr>
            <p:nvPr/>
          </p:nvSpPr>
          <p:spPr bwMode="auto">
            <a:xfrm>
              <a:off x="2879" y="2553"/>
              <a:ext cx="271" cy="0"/>
            </a:xfrm>
            <a:prstGeom prst="line">
              <a:avLst/>
            </a:prstGeom>
            <a:noFill/>
            <a:ln w="28575">
              <a:solidFill>
                <a:schemeClr val="tx1"/>
              </a:solidFill>
              <a:round/>
              <a:headEnd/>
              <a:tailEnd type="triangle" w="med" len="med"/>
            </a:ln>
            <a:effectLst/>
          </p:spPr>
          <p:txBody>
            <a:bodyPr/>
            <a:lstStyle/>
            <a:p>
              <a:endParaRPr lang="zh-CN" altLang="en-US" sz="24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338" name="Rectangle 2"/>
          <p:cNvSpPr>
            <a:spLocks noGrp="1" noChangeArrowheads="1"/>
          </p:cNvSpPr>
          <p:nvPr>
            <p:ph type="title"/>
          </p:nvPr>
        </p:nvSpPr>
        <p:spPr bwMode="auto">
          <a:xfrm>
            <a:off x="323528" y="476672"/>
            <a:ext cx="7772400" cy="609600"/>
          </a:xfrm>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b="1" dirty="0">
                <a:ea typeface="幼圆" pitchFamily="49" charset="-122"/>
              </a:rPr>
              <a:t>2</a:t>
            </a:r>
            <a:r>
              <a:rPr lang="zh-CN" altLang="en-US" sz="2800" b="1" dirty="0">
                <a:ea typeface="幼圆" pitchFamily="49" charset="-122"/>
              </a:rPr>
              <a:t>、数字式显示仪表</a:t>
            </a:r>
          </a:p>
        </p:txBody>
      </p:sp>
      <p:graphicFrame>
        <p:nvGraphicFramePr>
          <p:cNvPr id="14340" name="Object 4"/>
          <p:cNvGraphicFramePr>
            <a:graphicFrameLocks noChangeAspect="1"/>
          </p:cNvGraphicFramePr>
          <p:nvPr/>
        </p:nvGraphicFramePr>
        <p:xfrm>
          <a:off x="323528" y="1196752"/>
          <a:ext cx="5760640" cy="4608511"/>
        </p:xfrm>
        <a:graphic>
          <a:graphicData uri="http://schemas.openxmlformats.org/presentationml/2006/ole">
            <mc:AlternateContent xmlns:mc="http://schemas.openxmlformats.org/markup-compatibility/2006">
              <mc:Choice xmlns:v="urn:schemas-microsoft-com:vml" Requires="v">
                <p:oleObj spid="_x0000_s428038" name="BMP 图象" r:id="rId3" imgW="3368332" imgH="2384762" progId="PBrush">
                  <p:embed/>
                </p:oleObj>
              </mc:Choice>
              <mc:Fallback>
                <p:oleObj name="BMP 图象" r:id="rId3" imgW="3368332" imgH="238476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96752"/>
                        <a:ext cx="5760640" cy="460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28035" name="Picture 3"/>
          <p:cNvPicPr>
            <a:picLocks noChangeAspect="1" noChangeArrowheads="1"/>
          </p:cNvPicPr>
          <p:nvPr/>
        </p:nvPicPr>
        <p:blipFill>
          <a:blip r:embed="rId5" cstate="print"/>
          <a:srcRect/>
          <a:stretch>
            <a:fillRect/>
          </a:stretch>
        </p:blipFill>
        <p:spPr bwMode="auto">
          <a:xfrm>
            <a:off x="5652120" y="2348880"/>
            <a:ext cx="2952328" cy="2088232"/>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755576" y="620688"/>
            <a:ext cx="7488832" cy="3453253"/>
          </a:xfrm>
          <a:prstGeom prst="rect">
            <a:avLst/>
          </a:prstGeom>
          <a:noFill/>
          <a:ln w="9525">
            <a:noFill/>
            <a:miter lim="800000"/>
            <a:headEnd/>
            <a:tailEnd/>
          </a:ln>
          <a:effectLst/>
        </p:spPr>
        <p:txBody>
          <a:bodyPr wrap="square">
            <a:spAutoFit/>
          </a:bodyPr>
          <a:lstStyle/>
          <a:p>
            <a:pPr>
              <a:lnSpc>
                <a:spcPct val="130000"/>
              </a:lnSpc>
            </a:pPr>
            <a:r>
              <a:rPr lang="en-US" altLang="zh-CN" sz="2400" b="1" dirty="0">
                <a:solidFill>
                  <a:srgbClr val="FF0000"/>
                </a:solidFill>
                <a:latin typeface="+mn-ea"/>
              </a:rPr>
              <a:t>3</a:t>
            </a:r>
            <a:r>
              <a:rPr lang="zh-CN" altLang="en-US" sz="2400" b="1" dirty="0">
                <a:solidFill>
                  <a:srgbClr val="FF0000"/>
                </a:solidFill>
                <a:latin typeface="+mn-ea"/>
              </a:rPr>
              <a:t>、屏幕显示仪表</a:t>
            </a:r>
            <a:endParaRPr lang="en-US" altLang="zh-CN" sz="2400" b="1" dirty="0">
              <a:solidFill>
                <a:srgbClr val="FF0000"/>
              </a:solidFill>
              <a:latin typeface="+mn-ea"/>
            </a:endParaRPr>
          </a:p>
          <a:p>
            <a:pPr>
              <a:lnSpc>
                <a:spcPct val="130000"/>
              </a:lnSpc>
            </a:pPr>
            <a:endParaRPr lang="en-US" altLang="zh-CN" sz="2400" b="1" dirty="0">
              <a:solidFill>
                <a:srgbClr val="FF0000"/>
              </a:solidFill>
              <a:latin typeface="+mn-ea"/>
            </a:endParaRPr>
          </a:p>
          <a:p>
            <a:pPr>
              <a:lnSpc>
                <a:spcPct val="130000"/>
              </a:lnSpc>
              <a:buClr>
                <a:srgbClr val="FF0000"/>
              </a:buClr>
              <a:buFont typeface="Wingdings" pitchFamily="2" charset="2"/>
              <a:buChar char="Ø"/>
            </a:pPr>
            <a:r>
              <a:rPr lang="zh-CN" altLang="en-US" sz="2400" b="1" dirty="0">
                <a:latin typeface="+mn-ea"/>
              </a:rPr>
              <a:t>屏幕显示仪表又被称作</a:t>
            </a:r>
            <a:r>
              <a:rPr lang="zh-CN" altLang="en-US" sz="2400" b="1" dirty="0">
                <a:solidFill>
                  <a:srgbClr val="FF0000"/>
                </a:solidFill>
                <a:latin typeface="+mn-ea"/>
              </a:rPr>
              <a:t>无纸记录仪</a:t>
            </a:r>
            <a:r>
              <a:rPr lang="zh-CN" altLang="en-US" sz="2400" b="1" dirty="0">
                <a:latin typeface="+mn-ea"/>
              </a:rPr>
              <a:t>，属于数字仪表的范畴，在数字仪表中加入了</a:t>
            </a:r>
            <a:r>
              <a:rPr lang="zh-CN" altLang="en-US" sz="2400" b="1" dirty="0">
                <a:solidFill>
                  <a:srgbClr val="FF0000"/>
                </a:solidFill>
                <a:latin typeface="+mn-ea"/>
              </a:rPr>
              <a:t>微处理器、显示屏、存储器</a:t>
            </a:r>
            <a:r>
              <a:rPr lang="zh-CN" altLang="en-US" sz="2400" b="1" dirty="0">
                <a:latin typeface="+mn-ea"/>
              </a:rPr>
              <a:t>等 ，因而对信息的存储以及综合处理能力大大加强</a:t>
            </a:r>
            <a:endParaRPr lang="en-US" altLang="zh-CN" sz="2400" b="1" dirty="0">
              <a:latin typeface="+mn-ea"/>
            </a:endParaRPr>
          </a:p>
          <a:p>
            <a:pPr>
              <a:lnSpc>
                <a:spcPct val="130000"/>
              </a:lnSpc>
              <a:buClr>
                <a:srgbClr val="FF0000"/>
              </a:buClr>
              <a:buFont typeface="Wingdings" pitchFamily="2" charset="2"/>
              <a:buChar char="Ø"/>
            </a:pPr>
            <a:r>
              <a:rPr lang="zh-CN" altLang="en-US" sz="2400" b="1" dirty="0">
                <a:latin typeface="+mn-ea"/>
              </a:rPr>
              <a:t>对热电偶冷端温度、下限值、报警、数据存储、通讯、传输、字、符、数以及趋势显示等。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4"/>
          <p:cNvGraphicFramePr>
            <a:graphicFrameLocks noChangeAspect="1"/>
          </p:cNvGraphicFramePr>
          <p:nvPr/>
        </p:nvGraphicFramePr>
        <p:xfrm>
          <a:off x="395536" y="762000"/>
          <a:ext cx="8136904" cy="4755232"/>
        </p:xfrm>
        <a:graphic>
          <a:graphicData uri="http://schemas.openxmlformats.org/presentationml/2006/ole">
            <mc:AlternateContent xmlns:mc="http://schemas.openxmlformats.org/markup-compatibility/2006">
              <mc:Choice xmlns:v="urn:schemas-microsoft-com:vml" Requires="v">
                <p:oleObj spid="_x0000_s430086" name="BMP 图象" r:id="rId3" imgW="4511431" imgH="2392381" progId="PBrush">
                  <p:embed/>
                </p:oleObj>
              </mc:Choice>
              <mc:Fallback>
                <p:oleObj name="BMP 图象" r:id="rId3" imgW="4511431" imgH="239238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762000"/>
                        <a:ext cx="8136904" cy="475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058" name="Picture 2" descr="c:\users\administrator\appdata\roaming\360se6\User Data\temp\d01373f082025aaffff9d8e2f9edab64024f1acb.jpg"/>
          <p:cNvPicPr>
            <a:picLocks noChangeAspect="1" noChangeArrowheads="1"/>
          </p:cNvPicPr>
          <p:nvPr/>
        </p:nvPicPr>
        <p:blipFill>
          <a:blip r:embed="rId2" cstate="print"/>
          <a:srcRect/>
          <a:stretch>
            <a:fillRect/>
          </a:stretch>
        </p:blipFill>
        <p:spPr bwMode="auto">
          <a:xfrm>
            <a:off x="179512" y="0"/>
            <a:ext cx="8640960" cy="674026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p:txBody>
          <a:bodyPr/>
          <a:lstStyle/>
          <a:p>
            <a:pPr defTabSz="912813" eaLnBrk="1" hangingPunct="1"/>
            <a:endParaRPr lang="zh-CN" altLang="en-US"/>
          </a:p>
        </p:txBody>
      </p:sp>
      <p:pic>
        <p:nvPicPr>
          <p:cNvPr id="46083" name="Picture 3" descr="017-1"/>
          <p:cNvPicPr>
            <a:picLocks noChangeAspect="1" noChangeArrowheads="1"/>
          </p:cNvPicPr>
          <p:nvPr/>
        </p:nvPicPr>
        <p:blipFill>
          <a:blip r:embed="rId2" cstate="print"/>
          <a:srcRect/>
          <a:stretch>
            <a:fillRect/>
          </a:stretch>
        </p:blipFill>
        <p:spPr bwMode="auto">
          <a:xfrm>
            <a:off x="250825" y="188913"/>
            <a:ext cx="8713788" cy="64770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683568" y="1628800"/>
            <a:ext cx="7416824" cy="2835275"/>
          </a:xfrm>
        </p:spPr>
        <p:txBody>
          <a:bodyPr>
            <a:normAutofit fontScale="85000" lnSpcReduction="10000"/>
          </a:bodyPr>
          <a:lstStyle/>
          <a:p>
            <a:pPr>
              <a:lnSpc>
                <a:spcPts val="3200"/>
              </a:lnSpc>
            </a:pPr>
            <a:r>
              <a:rPr lang="zh-CN" altLang="en-US" sz="2800" b="1" dirty="0">
                <a:latin typeface="Times New Roman" pitchFamily="18" charset="0"/>
                <a:cs typeface="Times New Roman" pitchFamily="18" charset="0"/>
              </a:rPr>
              <a:t>利用计算机强大的功能来完成显示仪表所有的工作。</a:t>
            </a:r>
          </a:p>
          <a:p>
            <a:pPr>
              <a:lnSpc>
                <a:spcPts val="3200"/>
              </a:lnSpc>
            </a:pPr>
            <a:r>
              <a:rPr lang="zh-CN" altLang="en-US" sz="2800" b="1" dirty="0">
                <a:latin typeface="Times New Roman" pitchFamily="18" charset="0"/>
                <a:cs typeface="Times New Roman" pitchFamily="18" charset="0"/>
              </a:rPr>
              <a:t>特点</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在计算机屏幕上完全模仿实际使用中的各种仪表，如仪表面盘、操作盘、接线端子等。用户通过计算机键盘、鼠标或触摸屏进行各种操作。</a:t>
            </a:r>
          </a:p>
          <a:p>
            <a:pPr>
              <a:lnSpc>
                <a:spcPts val="3200"/>
              </a:lnSpc>
            </a:pPr>
            <a:r>
              <a:rPr lang="zh-CN" altLang="en-US" sz="2800" b="1" dirty="0">
                <a:latin typeface="Times New Roman" pitchFamily="18" charset="0"/>
                <a:cs typeface="Times New Roman" pitchFamily="18" charset="0"/>
              </a:rPr>
              <a:t>一台计算机可同时实现多台虚拟仪表</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可集中运行和显示。</a:t>
            </a:r>
          </a:p>
        </p:txBody>
      </p:sp>
      <p:sp>
        <p:nvSpPr>
          <p:cNvPr id="185348" name="Rectangle 4"/>
          <p:cNvSpPr>
            <a:spLocks noChangeArrowheads="1"/>
          </p:cNvSpPr>
          <p:nvPr/>
        </p:nvSpPr>
        <p:spPr bwMode="auto">
          <a:xfrm>
            <a:off x="611560" y="548680"/>
            <a:ext cx="4392612" cy="630238"/>
          </a:xfrm>
          <a:prstGeom prst="rect">
            <a:avLst/>
          </a:prstGeom>
          <a:noFill/>
          <a:ln w="9525">
            <a:noFill/>
            <a:miter lim="800000"/>
            <a:headEnd/>
            <a:tailEnd/>
          </a:ln>
          <a:effectLst/>
        </p:spPr>
        <p:txBody>
          <a:bodyPr/>
          <a:lstStyle/>
          <a:p>
            <a:pPr marL="342900" indent="-342900">
              <a:spcBef>
                <a:spcPct val="20000"/>
              </a:spcBef>
            </a:pPr>
            <a:r>
              <a:rPr lang="en-US" altLang="zh-CN" sz="2800" b="1" dirty="0">
                <a:solidFill>
                  <a:srgbClr val="EE1E08"/>
                </a:solidFill>
              </a:rPr>
              <a:t>4</a:t>
            </a:r>
            <a:r>
              <a:rPr lang="zh-CN" altLang="en-US" sz="2800" b="1" dirty="0">
                <a:solidFill>
                  <a:srgbClr val="EE1E08"/>
                </a:solidFill>
              </a:rPr>
              <a:t>、虚拟显示仪表</a:t>
            </a:r>
            <a:endParaRPr lang="zh-CN" altLang="en-US" sz="2800" b="1" dirty="0">
              <a:solidFill>
                <a:srgbClr val="521A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Effect transition="in" filter="wipe(left)">
                                      <p:cBhvr>
                                        <p:cTn id="7" dur="500"/>
                                        <p:tgtEl>
                                          <p:spTgt spid="185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6">
                                            <p:txEl>
                                              <p:pRg st="1" end="1"/>
                                            </p:txEl>
                                          </p:spTgt>
                                        </p:tgtEl>
                                        <p:attrNameLst>
                                          <p:attrName>style.visibility</p:attrName>
                                        </p:attrNameLst>
                                      </p:cBhvr>
                                      <p:to>
                                        <p:strVal val="visible"/>
                                      </p:to>
                                    </p:set>
                                    <p:animEffect transition="in" filter="wipe(left)">
                                      <p:cBhvr>
                                        <p:cTn id="12" dur="500"/>
                                        <p:tgtEl>
                                          <p:spTgt spid="185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6">
                                            <p:txEl>
                                              <p:pRg st="2" end="2"/>
                                            </p:txEl>
                                          </p:spTgt>
                                        </p:tgtEl>
                                        <p:attrNameLst>
                                          <p:attrName>style.visibility</p:attrName>
                                        </p:attrNameLst>
                                      </p:cBhvr>
                                      <p:to>
                                        <p:strVal val="visible"/>
                                      </p:to>
                                    </p:set>
                                    <p:animEffect transition="in" filter="wipe(left)">
                                      <p:cBhvr>
                                        <p:cTn id="17" dur="500"/>
                                        <p:tgtEl>
                                          <p:spTgt spid="1853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611560" y="1340768"/>
            <a:ext cx="7992888" cy="997196"/>
          </a:xfrm>
          <a:prstGeom prst="rect">
            <a:avLst/>
          </a:prstGeom>
          <a:noFill/>
          <a:ln w="9525" algn="ctr">
            <a:noFill/>
            <a:miter lim="800000"/>
            <a:headEnd/>
            <a:tailEnd/>
          </a:ln>
          <a:effectLst/>
        </p:spPr>
        <p:txBody>
          <a:bodyPr wrap="square" lIns="0" tIns="0" rIns="50784" bIns="0" anchor="ctr">
            <a:spAutoFit/>
          </a:bodyPr>
          <a:lstStyle/>
          <a:p>
            <a:pPr>
              <a:lnSpc>
                <a:spcPct val="90000"/>
              </a:lnSpc>
              <a:spcBef>
                <a:spcPct val="20000"/>
              </a:spcBef>
            </a:pPr>
            <a:r>
              <a:rPr lang="zh-CN" altLang="en-US" sz="2400" b="1" dirty="0">
                <a:solidFill>
                  <a:srgbClr val="FF0000"/>
                </a:solidFill>
                <a:latin typeface="Times New Roman" pitchFamily="18" charset="0"/>
              </a:rPr>
              <a:t>传统仪器</a:t>
            </a:r>
            <a:r>
              <a:rPr lang="en-US" altLang="zh-CN" sz="2400" b="1" dirty="0">
                <a:solidFill>
                  <a:srgbClr val="FF0000"/>
                </a:solidFill>
                <a:latin typeface="Times New Roman" pitchFamily="18" charset="0"/>
              </a:rPr>
              <a:t>:</a:t>
            </a:r>
            <a:r>
              <a:rPr lang="zh-CN" altLang="en-US" sz="2400" b="1" dirty="0">
                <a:latin typeface="Times New Roman" pitchFamily="18" charset="0"/>
              </a:rPr>
              <a:t>是一个实物器具。在传统仪器的操纵面板上可通过开关、按键来操纵它，同时通过它的显示区域可获得最终的测量结果。 </a:t>
            </a:r>
          </a:p>
        </p:txBody>
      </p:sp>
      <p:sp>
        <p:nvSpPr>
          <p:cNvPr id="220163" name="Rectangle 3"/>
          <p:cNvSpPr>
            <a:spLocks noChangeArrowheads="1"/>
          </p:cNvSpPr>
          <p:nvPr/>
        </p:nvSpPr>
        <p:spPr bwMode="auto">
          <a:xfrm>
            <a:off x="611560" y="260648"/>
            <a:ext cx="8280920" cy="723900"/>
          </a:xfrm>
          <a:prstGeom prst="rect">
            <a:avLst/>
          </a:prstGeom>
          <a:noFill/>
          <a:ln w="9525">
            <a:noFill/>
            <a:miter lim="800000"/>
            <a:headEnd/>
            <a:tailEnd/>
          </a:ln>
          <a:effectLst/>
        </p:spPr>
        <p:txBody>
          <a:bodyPr anchor="ctr"/>
          <a:lstStyle/>
          <a:p>
            <a:r>
              <a:rPr lang="zh-CN" altLang="en-US" sz="2400" b="1" dirty="0">
                <a:solidFill>
                  <a:srgbClr val="FF0000"/>
                </a:solidFill>
                <a:latin typeface="Times New Roman" pitchFamily="18" charset="0"/>
                <a:cs typeface="Times New Roman" pitchFamily="18" charset="0"/>
              </a:rPr>
              <a:t>虚拟仪器技术</a:t>
            </a:r>
            <a:r>
              <a:rPr lang="en-US" altLang="zh-CN" sz="2400" b="1" dirty="0">
                <a:solidFill>
                  <a:srgbClr val="FF0000"/>
                </a:solidFill>
                <a:latin typeface="Times New Roman" pitchFamily="18" charset="0"/>
                <a:cs typeface="Times New Roman" pitchFamily="18" charset="0"/>
              </a:rPr>
              <a:t>(Virtual Instrument,</a:t>
            </a:r>
            <a:r>
              <a:rPr lang="zh-CN" altLang="en-US" sz="2400" b="1" dirty="0">
                <a:solidFill>
                  <a:srgbClr val="FF0000"/>
                </a:solidFill>
                <a:latin typeface="Times New Roman" pitchFamily="18" charset="0"/>
                <a:cs typeface="Times New Roman" pitchFamily="18" charset="0"/>
              </a:rPr>
              <a:t>简记为</a:t>
            </a:r>
            <a:r>
              <a:rPr lang="en-US" altLang="zh-CN" sz="2400" b="1" dirty="0">
                <a:solidFill>
                  <a:srgbClr val="FF0000"/>
                </a:solidFill>
                <a:latin typeface="Times New Roman" pitchFamily="18" charset="0"/>
                <a:cs typeface="Times New Roman" pitchFamily="18" charset="0"/>
              </a:rPr>
              <a:t>VI  </a:t>
            </a:r>
            <a:r>
              <a:rPr lang="en-US" altLang="zh-CN" sz="2400" b="1" dirty="0" err="1">
                <a:solidFill>
                  <a:srgbClr val="FF0000"/>
                </a:solidFill>
                <a:latin typeface="Times New Roman" pitchFamily="18" charset="0"/>
                <a:cs typeface="Times New Roman" pitchFamily="18" charset="0"/>
              </a:rPr>
              <a:t>labVIEW</a:t>
            </a:r>
            <a:r>
              <a:rPr lang="zh-CN" altLang="en-US" sz="2400" b="1" dirty="0">
                <a:solidFill>
                  <a:srgbClr val="FF0000"/>
                </a:solidFill>
                <a:latin typeface="Times New Roman" pitchFamily="18" charset="0"/>
                <a:cs typeface="Times New Roman" pitchFamily="18" charset="0"/>
              </a:rPr>
              <a:t>软件</a:t>
            </a:r>
            <a:r>
              <a:rPr lang="en-US" altLang="zh-CN" sz="2400" b="1" dirty="0">
                <a:solidFill>
                  <a:srgbClr val="FF0000"/>
                </a:solidFill>
                <a:latin typeface="Times New Roman" pitchFamily="18" charset="0"/>
                <a:cs typeface="Times New Roman" pitchFamily="18" charset="0"/>
              </a:rPr>
              <a:t>)</a:t>
            </a:r>
          </a:p>
        </p:txBody>
      </p:sp>
      <p:sp>
        <p:nvSpPr>
          <p:cNvPr id="220164" name="Rectangle 4"/>
          <p:cNvSpPr>
            <a:spLocks noChangeArrowheads="1"/>
          </p:cNvSpPr>
          <p:nvPr/>
        </p:nvSpPr>
        <p:spPr bwMode="auto">
          <a:xfrm>
            <a:off x="683568" y="2348880"/>
            <a:ext cx="7848872" cy="1846659"/>
          </a:xfrm>
          <a:prstGeom prst="rect">
            <a:avLst/>
          </a:prstGeom>
          <a:noFill/>
          <a:ln w="9525" algn="ctr">
            <a:noFill/>
            <a:miter lim="800000"/>
            <a:headEnd/>
            <a:tailEnd/>
          </a:ln>
          <a:effectLst/>
        </p:spPr>
        <p:txBody>
          <a:bodyPr wrap="square" lIns="0" tIns="0" rIns="50784" bIns="0" anchor="ctr">
            <a:spAutoFit/>
          </a:bodyPr>
          <a:lstStyle/>
          <a:p>
            <a:r>
              <a:rPr lang="zh-CN" altLang="en-US" sz="2400" b="1" dirty="0">
                <a:solidFill>
                  <a:srgbClr val="FF0000"/>
                </a:solidFill>
                <a:latin typeface="Times New Roman" pitchFamily="18" charset="0"/>
              </a:rPr>
              <a:t>虚拟仪器</a:t>
            </a:r>
            <a:r>
              <a:rPr lang="en-US" altLang="zh-CN" sz="2400" b="1" dirty="0">
                <a:solidFill>
                  <a:srgbClr val="FF0000"/>
                </a:solidFill>
                <a:latin typeface="Times New Roman" pitchFamily="18" charset="0"/>
              </a:rPr>
              <a:t>:</a:t>
            </a:r>
            <a:r>
              <a:rPr lang="zh-CN" altLang="en-US" sz="2400" b="1" dirty="0">
                <a:latin typeface="Times New Roman" pitchFamily="18" charset="0"/>
              </a:rPr>
              <a:t>是基于计算机的测量仪器。没有固定尺寸和外观形状，通过</a:t>
            </a:r>
            <a:r>
              <a:rPr lang="zh-CN" altLang="en-US" sz="2400" b="1" dirty="0">
                <a:solidFill>
                  <a:srgbClr val="FF0000"/>
                </a:solidFill>
                <a:latin typeface="Times New Roman" pitchFamily="18" charset="0"/>
              </a:rPr>
              <a:t>软件在计算机的屏幕上以各种图形的方式模拟出传统仪器</a:t>
            </a:r>
            <a:r>
              <a:rPr lang="zh-CN" altLang="en-US" sz="2400" b="1" dirty="0">
                <a:latin typeface="Times New Roman" pitchFamily="18" charset="0"/>
              </a:rPr>
              <a:t>的外观及操纵仪器所需的开关、按键、显示器等部件。</a:t>
            </a:r>
          </a:p>
          <a:p>
            <a:r>
              <a:rPr lang="zh-CN" altLang="en-US" sz="2400" b="1" dirty="0">
                <a:latin typeface="Times New Roman" pitchFamily="18" charset="0"/>
              </a:rPr>
              <a:t>虚拟仪器的操作是通过</a:t>
            </a:r>
            <a:r>
              <a:rPr lang="zh-CN" altLang="en-US" sz="2400" b="1" dirty="0">
                <a:solidFill>
                  <a:srgbClr val="FF0000"/>
                </a:solidFill>
                <a:latin typeface="Times New Roman" pitchFamily="18" charset="0"/>
              </a:rPr>
              <a:t>计算机的鼠标或键盘</a:t>
            </a:r>
            <a:r>
              <a:rPr lang="zh-CN" altLang="en-US" sz="2400" b="1" dirty="0">
                <a:latin typeface="Times New Roman" pitchFamily="18" charset="0"/>
              </a:rPr>
              <a:t>来实现的。</a:t>
            </a:r>
          </a:p>
        </p:txBody>
      </p:sp>
      <p:pic>
        <p:nvPicPr>
          <p:cNvPr id="220165" name="Picture 5"/>
          <p:cNvPicPr>
            <a:picLocks noChangeAspect="1" noChangeArrowheads="1"/>
          </p:cNvPicPr>
          <p:nvPr/>
        </p:nvPicPr>
        <p:blipFill>
          <a:blip r:embed="rId2" cstate="print"/>
          <a:srcRect/>
          <a:stretch>
            <a:fillRect/>
          </a:stretch>
        </p:blipFill>
        <p:spPr bwMode="auto">
          <a:xfrm>
            <a:off x="539552" y="4221088"/>
            <a:ext cx="4264025" cy="2058987"/>
          </a:xfrm>
          <a:prstGeom prst="rect">
            <a:avLst/>
          </a:prstGeom>
          <a:noFill/>
        </p:spPr>
      </p:pic>
      <p:pic>
        <p:nvPicPr>
          <p:cNvPr id="220166" name="Picture 6"/>
          <p:cNvPicPr>
            <a:picLocks noChangeAspect="1" noChangeArrowheads="1"/>
          </p:cNvPicPr>
          <p:nvPr/>
        </p:nvPicPr>
        <p:blipFill>
          <a:blip r:embed="rId3" cstate="print"/>
          <a:srcRect/>
          <a:stretch>
            <a:fillRect/>
          </a:stretch>
        </p:blipFill>
        <p:spPr bwMode="auto">
          <a:xfrm>
            <a:off x="4860032" y="4221088"/>
            <a:ext cx="3910012" cy="22256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wipe(left)">
                                      <p:cBhvr>
                                        <p:cTn id="7" dur="500"/>
                                        <p:tgtEl>
                                          <p:spTgt spid="220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5"/>
                                        </p:tgtEl>
                                        <p:attrNameLst>
                                          <p:attrName>style.visibility</p:attrName>
                                        </p:attrNameLst>
                                      </p:cBhvr>
                                      <p:to>
                                        <p:strVal val="visible"/>
                                      </p:to>
                                    </p:set>
                                    <p:animEffect transition="in" filter="wipe(left)">
                                      <p:cBhvr>
                                        <p:cTn id="12" dur="500"/>
                                        <p:tgtEl>
                                          <p:spTgt spid="2201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0164"/>
                                        </p:tgtEl>
                                        <p:attrNameLst>
                                          <p:attrName>style.visibility</p:attrName>
                                        </p:attrNameLst>
                                      </p:cBhvr>
                                      <p:to>
                                        <p:strVal val="visible"/>
                                      </p:to>
                                    </p:set>
                                    <p:animEffect transition="in" filter="wipe(left)">
                                      <p:cBhvr>
                                        <p:cTn id="17" dur="500"/>
                                        <p:tgtEl>
                                          <p:spTgt spid="2201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166"/>
                                        </p:tgtEl>
                                        <p:attrNameLst>
                                          <p:attrName>style.visibility</p:attrName>
                                        </p:attrNameLst>
                                      </p:cBhvr>
                                      <p:to>
                                        <p:strVal val="visible"/>
                                      </p:to>
                                    </p:set>
                                    <p:animEffect transition="in" filter="wipe(left)">
                                      <p:cBhvr>
                                        <p:cTn id="22" dur="500"/>
                                        <p:tgtEl>
                                          <p:spTgt spid="22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rrowheads="1"/>
          </p:cNvSpPr>
          <p:nvPr>
            <p:ph type="title" idx="4294967295"/>
          </p:nvPr>
        </p:nvSpPr>
        <p:spPr>
          <a:xfrm>
            <a:off x="2000250" y="214313"/>
            <a:ext cx="4414838" cy="608012"/>
          </a:xfrm>
        </p:spPr>
        <p:txBody>
          <a:bodyPr anchor="ctr"/>
          <a:lstStyle/>
          <a:p>
            <a:pPr defTabSz="912813" eaLnBrk="1" hangingPunct="1"/>
            <a:r>
              <a:rPr lang="en-US" altLang="zh-CN" sz="2400" b="1" dirty="0">
                <a:latin typeface="宋体" charset="-122"/>
              </a:rPr>
              <a:t>2.3  </a:t>
            </a:r>
            <a:r>
              <a:rPr lang="zh-CN" altLang="en-US" sz="2400" b="1" dirty="0">
                <a:latin typeface="宋体" charset="-122"/>
              </a:rPr>
              <a:t>非接触式测温仪表</a:t>
            </a:r>
          </a:p>
        </p:txBody>
      </p:sp>
      <p:sp>
        <p:nvSpPr>
          <p:cNvPr id="135171" name="Text Box 5"/>
          <p:cNvSpPr txBox="1">
            <a:spLocks noChangeArrowheads="1"/>
          </p:cNvSpPr>
          <p:nvPr/>
        </p:nvSpPr>
        <p:spPr bwMode="auto">
          <a:xfrm>
            <a:off x="611560" y="1214422"/>
            <a:ext cx="7902173" cy="4081463"/>
          </a:xfrm>
          <a:prstGeom prst="rect">
            <a:avLst/>
          </a:prstGeom>
          <a:noFill/>
          <a:ln w="9525">
            <a:noFill/>
            <a:miter lim="800000"/>
            <a:headEnd/>
            <a:tailEnd/>
          </a:ln>
        </p:spPr>
        <p:txBody>
          <a:bodyPr wrap="square">
            <a:spAutoFit/>
          </a:bodyPr>
          <a:lstStyle/>
          <a:p>
            <a:pPr defTabSz="912813">
              <a:lnSpc>
                <a:spcPct val="120000"/>
              </a:lnSpc>
            </a:pPr>
            <a:r>
              <a:rPr lang="en-US" altLang="zh-CN" sz="2400" b="1">
                <a:latin typeface="Times New Roman" pitchFamily="18" charset="0"/>
                <a:cs typeface="Times New Roman" pitchFamily="18" charset="0"/>
              </a:rPr>
              <a:t>2.3.1   </a:t>
            </a:r>
            <a:r>
              <a:rPr lang="zh-CN" altLang="en-US" sz="2400" b="1" dirty="0">
                <a:latin typeface="Times New Roman" pitchFamily="18" charset="0"/>
                <a:cs typeface="Times New Roman" pitchFamily="18" charset="0"/>
              </a:rPr>
              <a:t>概述</a:t>
            </a:r>
            <a:endParaRPr lang="en-US" altLang="zh-CN" sz="2400" b="1" dirty="0">
              <a:latin typeface="Times New Roman" pitchFamily="18" charset="0"/>
              <a:cs typeface="Times New Roman" pitchFamily="18" charset="0"/>
            </a:endParaRPr>
          </a:p>
          <a:p>
            <a:pPr defTabSz="912813">
              <a:lnSpc>
                <a:spcPct val="120000"/>
              </a:lnSpc>
            </a:pPr>
            <a:r>
              <a:rPr lang="zh-CN" altLang="en-US" sz="2400" b="1">
                <a:latin typeface="Times New Roman" pitchFamily="18" charset="0"/>
                <a:cs typeface="Times New Roman" pitchFamily="18" charset="0"/>
              </a:rPr>
              <a:t>       非接触式</a:t>
            </a:r>
            <a:r>
              <a:rPr lang="zh-CN" altLang="en-US" sz="2400" b="1" dirty="0">
                <a:latin typeface="Times New Roman" pitchFamily="18" charset="0"/>
                <a:cs typeface="Times New Roman" pitchFamily="18" charset="0"/>
              </a:rPr>
              <a:t>测温仪表也称为辐射温度计，其传感器部分不与被测对象接触，通过</a:t>
            </a:r>
            <a:r>
              <a:rPr lang="zh-CN" altLang="en-US" sz="2400" b="1" dirty="0">
                <a:solidFill>
                  <a:srgbClr val="FF0000"/>
                </a:solidFill>
                <a:latin typeface="Times New Roman" pitchFamily="18" charset="0"/>
                <a:cs typeface="Times New Roman" pitchFamily="18" charset="0"/>
              </a:rPr>
              <a:t>测量物体的辐射能或与辐射能有关的信号来实现温度测量</a:t>
            </a:r>
            <a:r>
              <a:rPr lang="zh-CN" altLang="en-US" sz="2400" b="1" dirty="0">
                <a:latin typeface="Times New Roman" pitchFamily="18" charset="0"/>
                <a:cs typeface="Times New Roman" pitchFamily="18" charset="0"/>
              </a:rPr>
              <a:t>。 </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可实现对运动物体和小的被测对象温度的测量；</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不会存在因接触传热而产生的测温传热误差；</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理论上讲，测温上限不受测温传感器材料的限制；</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动态性能好，反应快；</a:t>
            </a:r>
          </a:p>
          <a:p>
            <a:pPr defTabSz="912813">
              <a:lnSpc>
                <a:spcPct val="120000"/>
              </a:lnSpc>
              <a:buClr>
                <a:srgbClr val="FF0000"/>
              </a:buClr>
              <a:buFont typeface="Wingdings" pitchFamily="2" charset="2"/>
              <a:buChar char="Ø"/>
            </a:pPr>
            <a:r>
              <a:rPr lang="zh-CN" altLang="en-US" sz="2400" b="1" dirty="0">
                <a:latin typeface="Times New Roman" pitchFamily="18" charset="0"/>
                <a:cs typeface="Times New Roman" pitchFamily="18" charset="0"/>
              </a:rPr>
              <a:t>广泛地应用于冶金、机械、化工、核工业、航天等行业。</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1"/>
          <p:cNvSpPr txBox="1">
            <a:spLocks noChangeArrowheads="1"/>
          </p:cNvSpPr>
          <p:nvPr/>
        </p:nvSpPr>
        <p:spPr bwMode="auto">
          <a:xfrm>
            <a:off x="714348" y="1214422"/>
            <a:ext cx="7572375" cy="4270400"/>
          </a:xfrm>
          <a:prstGeom prst="rect">
            <a:avLst/>
          </a:prstGeom>
          <a:noFill/>
          <a:ln w="9525">
            <a:noFill/>
            <a:miter lim="800000"/>
            <a:headEnd/>
            <a:tailEnd/>
          </a:ln>
        </p:spPr>
        <p:txBody>
          <a:bodyPr>
            <a:spAutoFit/>
          </a:bodyPr>
          <a:lstStyle/>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任何物体，其温度超过绝对零度，都会以电磁波的形式向周围辐射能量。</a:t>
            </a:r>
            <a:endParaRPr lang="en-US" altLang="zh-CN" sz="2400" b="1" dirty="0">
              <a:latin typeface="Times New Roman" pitchFamily="18" charset="0"/>
              <a:cs typeface="Times New Roman" pitchFamily="18" charset="0"/>
            </a:endParaRPr>
          </a:p>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这种电磁波是由物体</a:t>
            </a:r>
            <a:r>
              <a:rPr lang="zh-CN" altLang="en-US" sz="2400" b="1" dirty="0">
                <a:solidFill>
                  <a:srgbClr val="FF0000"/>
                </a:solidFill>
                <a:latin typeface="Times New Roman" pitchFamily="18" charset="0"/>
                <a:cs typeface="Times New Roman" pitchFamily="18" charset="0"/>
              </a:rPr>
              <a:t>内部带电粒子在分子和原子内振动</a:t>
            </a:r>
            <a:r>
              <a:rPr lang="zh-CN" altLang="en-US" sz="2400" b="1" dirty="0">
                <a:latin typeface="Times New Roman" pitchFamily="18" charset="0"/>
                <a:cs typeface="Times New Roman" pitchFamily="18" charset="0"/>
              </a:rPr>
              <a:t>产生的，其中与物体</a:t>
            </a:r>
            <a:r>
              <a:rPr lang="zh-CN" altLang="en-US" sz="2400" b="1" dirty="0">
                <a:solidFill>
                  <a:srgbClr val="FF0000"/>
                </a:solidFill>
                <a:latin typeface="Times New Roman" pitchFamily="18" charset="0"/>
                <a:cs typeface="Times New Roman" pitchFamily="18" charset="0"/>
              </a:rPr>
              <a:t>本身温度有关传播热能</a:t>
            </a:r>
            <a:r>
              <a:rPr lang="zh-CN" altLang="en-US" sz="2400" b="1" dirty="0">
                <a:latin typeface="Times New Roman" pitchFamily="18" charset="0"/>
                <a:cs typeface="Times New Roman" pitchFamily="18" charset="0"/>
              </a:rPr>
              <a:t>的那部分辐射，称为热辐射。</a:t>
            </a:r>
            <a:endParaRPr lang="en-US" altLang="zh-CN" sz="2400" b="1" dirty="0">
              <a:latin typeface="Times New Roman" pitchFamily="18" charset="0"/>
              <a:cs typeface="Times New Roman" pitchFamily="18" charset="0"/>
            </a:endParaRPr>
          </a:p>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能对被测物体</a:t>
            </a:r>
            <a:r>
              <a:rPr lang="zh-CN" altLang="en-US" sz="2400" b="1" dirty="0">
                <a:solidFill>
                  <a:srgbClr val="FF0000"/>
                </a:solidFill>
                <a:latin typeface="Times New Roman" pitchFamily="18" charset="0"/>
                <a:cs typeface="Times New Roman" pitchFamily="18" charset="0"/>
              </a:rPr>
              <a:t>热辐射能量进行检测</a:t>
            </a:r>
            <a:r>
              <a:rPr lang="zh-CN" altLang="en-US" sz="2400" b="1" dirty="0">
                <a:latin typeface="Times New Roman" pitchFamily="18" charset="0"/>
                <a:cs typeface="Times New Roman" pitchFamily="18" charset="0"/>
              </a:rPr>
              <a:t>，进而确定被测物体温度的仪表，通称为辐射式温度计</a:t>
            </a:r>
          </a:p>
          <a:p>
            <a:pPr defTabSz="912813">
              <a:lnSpc>
                <a:spcPts val="3300"/>
              </a:lnSpc>
              <a:buClr>
                <a:srgbClr val="FF0000"/>
              </a:buClr>
              <a:buFont typeface="Wingdings" pitchFamily="2" charset="2"/>
              <a:buChar char="Ø"/>
            </a:pPr>
            <a:r>
              <a:rPr lang="zh-CN" altLang="en-US" sz="2400" b="1" dirty="0">
                <a:latin typeface="Times New Roman" pitchFamily="18" charset="0"/>
                <a:cs typeface="Times New Roman" pitchFamily="18" charset="0"/>
              </a:rPr>
              <a:t>热辐射的最大热效应出现在红外波段。波长范围大致在</a:t>
            </a:r>
            <a:r>
              <a:rPr lang="en-US" altLang="zh-CN" sz="2400" b="1" dirty="0">
                <a:latin typeface="Times New Roman" pitchFamily="18" charset="0"/>
                <a:cs typeface="Times New Roman" pitchFamily="18" charset="0"/>
              </a:rPr>
              <a:t>0.75</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1000 μ m</a:t>
            </a:r>
            <a:r>
              <a:rPr lang="zh-CN" altLang="en-US" sz="2400" b="1" dirty="0">
                <a:latin typeface="Times New Roman" pitchFamily="18" charset="0"/>
                <a:cs typeface="Times New Roman" pitchFamily="18" charset="0"/>
              </a:rPr>
              <a:t>的频谱范围之内。</a:t>
            </a:r>
          </a:p>
          <a:p>
            <a:pPr defTabSz="912813"/>
            <a:endParaRPr lang="zh-CN" altLang="en-US" sz="2400" b="1" dirty="0">
              <a:latin typeface="Times New Roman" pitchFamily="18" charset="0"/>
              <a:cs typeface="Times New Roman" pitchFamily="18" charset="0"/>
            </a:endParaRPr>
          </a:p>
        </p:txBody>
      </p:sp>
      <p:sp>
        <p:nvSpPr>
          <p:cNvPr id="136195" name="TextBox 2"/>
          <p:cNvSpPr txBox="1">
            <a:spLocks noChangeArrowheads="1"/>
          </p:cNvSpPr>
          <p:nvPr/>
        </p:nvSpPr>
        <p:spPr bwMode="auto">
          <a:xfrm>
            <a:off x="785786" y="571480"/>
            <a:ext cx="4357688" cy="523875"/>
          </a:xfrm>
          <a:prstGeom prst="rect">
            <a:avLst/>
          </a:prstGeom>
          <a:noFill/>
          <a:ln w="9525">
            <a:noFill/>
            <a:miter lim="800000"/>
            <a:headEnd/>
            <a:tailEnd/>
          </a:ln>
        </p:spPr>
        <p:txBody>
          <a:bodyPr>
            <a:spAutoFit/>
          </a:bodyPr>
          <a:lstStyle/>
          <a:p>
            <a:pPr defTabSz="912813"/>
            <a:r>
              <a:rPr lang="zh-CN" altLang="en-US" sz="2800" b="1"/>
              <a:t>理论基础</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Box 1"/>
          <p:cNvSpPr txBox="1">
            <a:spLocks noChangeArrowheads="1"/>
          </p:cNvSpPr>
          <p:nvPr/>
        </p:nvSpPr>
        <p:spPr bwMode="auto">
          <a:xfrm>
            <a:off x="714348" y="1214422"/>
            <a:ext cx="7429500" cy="1938338"/>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cs typeface="Times New Roman" pitchFamily="18" charset="0"/>
              </a:rPr>
              <a:t>辐射测温的物理基础是</a:t>
            </a:r>
            <a:r>
              <a:rPr lang="zh-CN" altLang="en-US" sz="2400" b="1" dirty="0">
                <a:solidFill>
                  <a:srgbClr val="FF0000"/>
                </a:solidFill>
                <a:latin typeface="Times New Roman" pitchFamily="18" charset="0"/>
                <a:cs typeface="Times New Roman" pitchFamily="18" charset="0"/>
              </a:rPr>
              <a:t>普朗克</a:t>
            </a:r>
            <a:r>
              <a:rPr lang="en-US" altLang="zh-CN" sz="2400" b="1" dirty="0">
                <a:solidFill>
                  <a:srgbClr val="FF0000"/>
                </a:solidFill>
                <a:latin typeface="Times New Roman" pitchFamily="18" charset="0"/>
                <a:cs typeface="Times New Roman" pitchFamily="18" charset="0"/>
              </a:rPr>
              <a:t>(</a:t>
            </a:r>
            <a:r>
              <a:rPr lang="en-US" altLang="zh-CN" sz="2400" b="1" dirty="0" err="1">
                <a:solidFill>
                  <a:srgbClr val="FF0000"/>
                </a:solidFill>
                <a:latin typeface="Times New Roman" pitchFamily="18" charset="0"/>
                <a:cs typeface="Times New Roman" pitchFamily="18" charset="0"/>
              </a:rPr>
              <a:t>Ptanck</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热辐射定律和斯蒂芬－玻耳兹曼</a:t>
            </a:r>
            <a:r>
              <a:rPr lang="en-US" altLang="zh-CN" sz="2400" b="1" dirty="0">
                <a:solidFill>
                  <a:srgbClr val="FF0000"/>
                </a:solidFill>
                <a:latin typeface="Times New Roman" pitchFamily="18" charset="0"/>
                <a:cs typeface="Times New Roman" pitchFamily="18" charset="0"/>
              </a:rPr>
              <a:t>(Stefan—Boltzmann)</a:t>
            </a:r>
            <a:r>
              <a:rPr lang="zh-CN" altLang="en-US" sz="2400" b="1" dirty="0">
                <a:solidFill>
                  <a:srgbClr val="FF0000"/>
                </a:solidFill>
                <a:latin typeface="Times New Roman" pitchFamily="18" charset="0"/>
                <a:cs typeface="Times New Roman" pitchFamily="18" charset="0"/>
              </a:rPr>
              <a:t>定律。</a:t>
            </a:r>
            <a:endParaRPr lang="en-US" altLang="zh-CN" sz="2400" b="1" dirty="0">
              <a:solidFill>
                <a:srgbClr val="FF0000"/>
              </a:solidFill>
              <a:latin typeface="Times New Roman" pitchFamily="18" charset="0"/>
              <a:cs typeface="Times New Roman" pitchFamily="18" charset="0"/>
            </a:endParaRPr>
          </a:p>
          <a:p>
            <a:pPr defTabSz="912813"/>
            <a:r>
              <a:rPr lang="zh-CN" altLang="en-US" sz="2400" b="1" dirty="0">
                <a:latin typeface="Times New Roman" pitchFamily="18" charset="0"/>
                <a:cs typeface="Times New Roman" pitchFamily="18" charset="0"/>
              </a:rPr>
              <a:t>绝对黑体的光谱辐射亮度</a:t>
            </a:r>
            <a:r>
              <a:rPr lang="en-US" altLang="zh-CN" sz="2400" b="1" dirty="0">
                <a:latin typeface="Times New Roman" pitchFamily="18" charset="0"/>
                <a:cs typeface="Times New Roman" pitchFamily="18" charset="0"/>
              </a:rPr>
              <a:t>L(λ</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与其波长</a:t>
            </a:r>
            <a:r>
              <a:rPr lang="en-US" altLang="zh-CN" sz="2400" b="1" dirty="0">
                <a:latin typeface="Times New Roman" pitchFamily="18" charset="0"/>
                <a:cs typeface="Times New Roman" pitchFamily="18" charset="0"/>
              </a:rPr>
              <a:t>λ</a:t>
            </a:r>
            <a:r>
              <a:rPr lang="zh-CN" altLang="en-US" sz="2400" b="1" dirty="0">
                <a:latin typeface="Times New Roman" pitchFamily="18" charset="0"/>
                <a:cs typeface="Times New Roman" pitchFamily="18" charset="0"/>
              </a:rPr>
              <a:t>、热力学温度</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的关系由普朗克定律确定：</a:t>
            </a:r>
          </a:p>
          <a:p>
            <a:pPr defTabSz="912813"/>
            <a:endParaRPr lang="zh-CN" altLang="en-US" sz="2400" b="1" dirty="0">
              <a:latin typeface="Times New Roman" pitchFamily="18" charset="0"/>
              <a:cs typeface="Times New Roman" pitchFamily="18" charset="0"/>
            </a:endParaRPr>
          </a:p>
        </p:txBody>
      </p:sp>
      <p:graphicFrame>
        <p:nvGraphicFramePr>
          <p:cNvPr id="26626" name="Object 4"/>
          <p:cNvGraphicFramePr>
            <a:graphicFrameLocks noChangeAspect="1"/>
          </p:cNvGraphicFramePr>
          <p:nvPr/>
        </p:nvGraphicFramePr>
        <p:xfrm>
          <a:off x="2143108" y="2857496"/>
          <a:ext cx="3357586" cy="1074783"/>
        </p:xfrm>
        <a:graphic>
          <a:graphicData uri="http://schemas.openxmlformats.org/presentationml/2006/ole">
            <mc:AlternateContent xmlns:mc="http://schemas.openxmlformats.org/markup-compatibility/2006">
              <mc:Choice xmlns:v="urn:schemas-microsoft-com:vml" Requires="v">
                <p:oleObj spid="_x0000_s26630" r:id="rId3" imgW="1764534" imgH="495085" progId="Equation.DSMT4">
                  <p:embed/>
                </p:oleObj>
              </mc:Choice>
              <mc:Fallback>
                <p:oleObj r:id="rId3" imgW="1764534" imgH="49508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2857496"/>
                        <a:ext cx="3357586" cy="1074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1"/>
          <p:cNvSpPr txBox="1">
            <a:spLocks noChangeArrowheads="1"/>
          </p:cNvSpPr>
          <p:nvPr/>
        </p:nvSpPr>
        <p:spPr bwMode="auto">
          <a:xfrm>
            <a:off x="785813" y="1143000"/>
            <a:ext cx="7358062" cy="3786188"/>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cs typeface="Times New Roman" pitchFamily="18" charset="0"/>
              </a:rPr>
              <a:t>斯蒂芬</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玻尔兹曼定律描述物体所辐射出来的全波段辐射能量与温度的关系，定律表达式为</a:t>
            </a:r>
          </a:p>
          <a:p>
            <a:pPr defTabSz="912813"/>
            <a:endParaRPr lang="zh-CN" altLang="en-US" sz="2400" b="1" dirty="0">
              <a:latin typeface="Times New Roman" pitchFamily="18" charset="0"/>
              <a:cs typeface="Times New Roman" pitchFamily="18" charset="0"/>
            </a:endParaRPr>
          </a:p>
          <a:p>
            <a:pPr defTabSz="912813"/>
            <a:r>
              <a:rPr lang="zh-CN" altLang="en-US" sz="2400" b="1" dirty="0">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a:p>
            <a:pPr defTabSz="912813"/>
            <a:r>
              <a:rPr lang="zh-CN" altLang="en-US" sz="2400" b="1" dirty="0">
                <a:latin typeface="Times New Roman" pitchFamily="18" charset="0"/>
                <a:cs typeface="Times New Roman" pitchFamily="18" charset="0"/>
              </a:rPr>
              <a:t>式中  </a:t>
            </a:r>
            <a:r>
              <a:rPr lang="en-US" altLang="zh-CN" sz="2400" b="1" dirty="0">
                <a:latin typeface="Times New Roman" pitchFamily="18" charset="0"/>
                <a:cs typeface="Times New Roman" pitchFamily="18" charset="0"/>
              </a:rPr>
              <a:t>E——</a:t>
            </a:r>
            <a:r>
              <a:rPr lang="zh-CN" altLang="en-US" sz="2400" b="1" dirty="0">
                <a:latin typeface="Times New Roman" pitchFamily="18" charset="0"/>
                <a:cs typeface="Times New Roman" pitchFamily="18" charset="0"/>
              </a:rPr>
              <a:t>物体单位面积所发射的辐射功率，数值上等于物体的全波辐射出射度；</a:t>
            </a:r>
          </a:p>
          <a:p>
            <a:pPr defTabSz="912813"/>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ε</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物体表面发射率；</a:t>
            </a:r>
          </a:p>
          <a:p>
            <a:pPr defTabSz="912813"/>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σ</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斯蒂芬</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玻尔兹曼常数；</a:t>
            </a:r>
          </a:p>
          <a:p>
            <a:pPr defTabSz="912813"/>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T  ——</a:t>
            </a:r>
            <a:r>
              <a:rPr lang="zh-CN" altLang="en-US" sz="2400" b="1" dirty="0">
                <a:latin typeface="Times New Roman" pitchFamily="18" charset="0"/>
                <a:cs typeface="Times New Roman" pitchFamily="18" charset="0"/>
              </a:rPr>
              <a:t>物体的绝对温度</a:t>
            </a:r>
            <a:r>
              <a:rPr lang="en-US" altLang="zh-CN" sz="2400" b="1" dirty="0">
                <a:latin typeface="Times New Roman" pitchFamily="18" charset="0"/>
                <a:cs typeface="Times New Roman" pitchFamily="18" charset="0"/>
              </a:rPr>
              <a:t>(K)</a:t>
            </a:r>
            <a:r>
              <a:rPr lang="zh-CN" altLang="en-US" sz="2400" b="1" dirty="0">
                <a:latin typeface="Times New Roman" pitchFamily="18" charset="0"/>
                <a:cs typeface="Times New Roman" pitchFamily="18" charset="0"/>
              </a:rPr>
              <a:t>。</a:t>
            </a:r>
          </a:p>
          <a:p>
            <a:pPr defTabSz="912813"/>
            <a:endParaRPr lang="zh-CN" altLang="en-US" sz="2400" b="1" dirty="0">
              <a:latin typeface="Times New Roman" pitchFamily="18" charset="0"/>
              <a:cs typeface="Times New Roman" pitchFamily="18" charset="0"/>
            </a:endParaRPr>
          </a:p>
        </p:txBody>
      </p:sp>
      <p:graphicFrame>
        <p:nvGraphicFramePr>
          <p:cNvPr id="27650" name="Object 2"/>
          <p:cNvGraphicFramePr>
            <a:graphicFrameLocks noChangeAspect="1"/>
          </p:cNvGraphicFramePr>
          <p:nvPr/>
        </p:nvGraphicFramePr>
        <p:xfrm>
          <a:off x="3071813" y="2000250"/>
          <a:ext cx="2006600" cy="555625"/>
        </p:xfrm>
        <a:graphic>
          <a:graphicData uri="http://schemas.openxmlformats.org/presentationml/2006/ole">
            <mc:AlternateContent xmlns:mc="http://schemas.openxmlformats.org/markup-compatibility/2006">
              <mc:Choice xmlns:v="urn:schemas-microsoft-com:vml" Requires="v">
                <p:oleObj spid="_x0000_s27654" name="Equation" r:id="rId3" imgW="622080" imgH="203040" progId="Equation.DSMT4">
                  <p:embed/>
                </p:oleObj>
              </mc:Choice>
              <mc:Fallback>
                <p:oleObj name="Equation" r:id="rId3" imgW="62208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000250"/>
                        <a:ext cx="20066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Box 1"/>
          <p:cNvSpPr txBox="1">
            <a:spLocks noChangeArrowheads="1"/>
          </p:cNvSpPr>
          <p:nvPr/>
        </p:nvSpPr>
        <p:spPr bwMode="auto">
          <a:xfrm>
            <a:off x="928662" y="1285860"/>
            <a:ext cx="7072312" cy="3416320"/>
          </a:xfrm>
          <a:prstGeom prst="rect">
            <a:avLst/>
          </a:prstGeom>
          <a:noFill/>
          <a:ln w="9525">
            <a:noFill/>
            <a:miter lim="800000"/>
            <a:headEnd/>
            <a:tailEnd/>
          </a:ln>
        </p:spPr>
        <p:txBody>
          <a:bodyPr>
            <a:spAutoFit/>
          </a:bodyPr>
          <a:lstStyle/>
          <a:p>
            <a:pPr defTabSz="912813">
              <a:buClr>
                <a:srgbClr val="FF0000"/>
              </a:buClr>
              <a:buFont typeface="Wingdings" pitchFamily="2" charset="2"/>
              <a:buChar char="Ø"/>
            </a:pPr>
            <a:r>
              <a:rPr lang="zh-CN" altLang="en-US" sz="2400" b="1" dirty="0"/>
              <a:t>目前国内外使用的辐射式温度计都是根据被</a:t>
            </a:r>
            <a:r>
              <a:rPr lang="zh-CN" altLang="en-US" sz="2400" b="1" dirty="0">
                <a:solidFill>
                  <a:srgbClr val="FF0000"/>
                </a:solidFill>
              </a:rPr>
              <a:t>测物体的光谱辐射亮度</a:t>
            </a:r>
            <a:r>
              <a:rPr lang="zh-CN" altLang="en-US" sz="2400" b="1" dirty="0"/>
              <a:t>来确定物体的温度。</a:t>
            </a:r>
            <a:endParaRPr lang="en-US" altLang="zh-CN" sz="2400" b="1" dirty="0"/>
          </a:p>
          <a:p>
            <a:pPr defTabSz="912813">
              <a:buClr>
                <a:srgbClr val="FF0000"/>
              </a:buClr>
              <a:buFont typeface="Wingdings" pitchFamily="2" charset="2"/>
              <a:buChar char="Ø"/>
            </a:pPr>
            <a:r>
              <a:rPr lang="zh-CN" altLang="en-US" sz="2400" b="1" dirty="0"/>
              <a:t>我国目前生产的光谱辐射温度计有</a:t>
            </a:r>
            <a:endParaRPr lang="en-US" altLang="zh-CN" sz="2400" b="1" dirty="0"/>
          </a:p>
          <a:p>
            <a:pPr algn="just" defTabSz="912813">
              <a:buClr>
                <a:srgbClr val="FF0000"/>
              </a:buClr>
            </a:pPr>
            <a:r>
              <a:rPr lang="zh-CN" altLang="en-US" sz="2400" b="1" dirty="0"/>
              <a:t>   光学高温计</a:t>
            </a:r>
            <a:endParaRPr lang="en-US" altLang="zh-CN" sz="2400" b="1" dirty="0"/>
          </a:p>
          <a:p>
            <a:pPr algn="just" defTabSz="912813">
              <a:buClr>
                <a:srgbClr val="FF0000"/>
              </a:buClr>
            </a:pPr>
            <a:r>
              <a:rPr lang="zh-CN" altLang="en-US" sz="2400" b="1" dirty="0"/>
              <a:t>  光电高温计</a:t>
            </a:r>
            <a:endParaRPr lang="en-US" altLang="zh-CN" sz="2400" b="1" dirty="0"/>
          </a:p>
          <a:p>
            <a:pPr algn="just" defTabSz="912813">
              <a:buClr>
                <a:srgbClr val="FF0000"/>
              </a:buClr>
            </a:pPr>
            <a:r>
              <a:rPr lang="zh-CN" altLang="en-US" sz="2400" b="1" dirty="0"/>
              <a:t>  全辐射高温计</a:t>
            </a:r>
            <a:endParaRPr lang="en-US" altLang="zh-CN" sz="2400" b="1" dirty="0"/>
          </a:p>
          <a:p>
            <a:pPr algn="just" defTabSz="912813">
              <a:buClr>
                <a:srgbClr val="FF0000"/>
              </a:buClr>
            </a:pPr>
            <a:r>
              <a:rPr lang="zh-CN" altLang="en-US" sz="2400" b="1" dirty="0"/>
              <a:t>  光导纤维高温计</a:t>
            </a:r>
            <a:endParaRPr lang="en-US" altLang="zh-CN" sz="2400" b="1" dirty="0"/>
          </a:p>
          <a:p>
            <a:pPr algn="just" defTabSz="912813">
              <a:buClr>
                <a:srgbClr val="FF0000"/>
              </a:buClr>
            </a:pPr>
            <a:r>
              <a:rPr lang="zh-CN" altLang="en-US" sz="2400" b="1" dirty="0"/>
              <a:t>  硅辐射温度计等。</a:t>
            </a:r>
          </a:p>
          <a:p>
            <a:pPr defTabSz="912813"/>
            <a:endParaRPr lang="zh-CN" altLang="en-US" sz="2400" b="1"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4"/>
          <p:cNvSpPr>
            <a:spLocks noChangeArrowheads="1"/>
          </p:cNvSpPr>
          <p:nvPr/>
        </p:nvSpPr>
        <p:spPr bwMode="auto">
          <a:xfrm>
            <a:off x="357158" y="642918"/>
            <a:ext cx="8337550" cy="460375"/>
          </a:xfrm>
          <a:prstGeom prst="rect">
            <a:avLst/>
          </a:prstGeom>
          <a:noFill/>
          <a:ln w="9525">
            <a:noFill/>
            <a:miter lim="800000"/>
            <a:headEnd/>
            <a:tailEnd/>
          </a:ln>
        </p:spPr>
        <p:txBody>
          <a:bodyPr wrap="none" anchor="ctr">
            <a:spAutoFit/>
          </a:bodyPr>
          <a:lstStyle/>
          <a:p>
            <a:pPr defTabSz="912813"/>
            <a:r>
              <a:rPr lang="zh-CN" altLang="en-US" sz="2400" b="1">
                <a:latin typeface="宋体" charset="-122"/>
              </a:rPr>
              <a:t>辐射测温仪表的组成：</a:t>
            </a:r>
            <a:r>
              <a:rPr lang="zh-CN" altLang="en-US" sz="2400" b="1"/>
              <a:t>光学系统、检测系统、信号处理系统</a:t>
            </a:r>
            <a:r>
              <a:rPr lang="zh-CN" altLang="en-US" sz="2400"/>
              <a:t> </a:t>
            </a:r>
          </a:p>
        </p:txBody>
      </p:sp>
      <p:sp>
        <p:nvSpPr>
          <p:cNvPr id="138243" name="Rectangle 6"/>
          <p:cNvSpPr>
            <a:spLocks noChangeArrowheads="1"/>
          </p:cNvSpPr>
          <p:nvPr/>
        </p:nvSpPr>
        <p:spPr bwMode="auto">
          <a:xfrm>
            <a:off x="611188" y="1484313"/>
            <a:ext cx="2043112" cy="571500"/>
          </a:xfrm>
          <a:prstGeom prst="rect">
            <a:avLst/>
          </a:prstGeom>
          <a:noFill/>
          <a:ln w="9525">
            <a:noFill/>
            <a:miter lim="800000"/>
            <a:headEnd/>
            <a:tailEnd/>
          </a:ln>
        </p:spPr>
        <p:txBody>
          <a:bodyPr wrap="none" anchor="ctr">
            <a:spAutoFit/>
          </a:bodyPr>
          <a:lstStyle/>
          <a:p>
            <a:pPr defTabSz="912813">
              <a:lnSpc>
                <a:spcPct val="130000"/>
              </a:lnSpc>
            </a:pPr>
            <a:r>
              <a:rPr lang="en-US" altLang="zh-CN" sz="2400" b="1">
                <a:latin typeface="宋体" charset="-122"/>
              </a:rPr>
              <a:t>① </a:t>
            </a:r>
            <a:r>
              <a:rPr lang="zh-CN" altLang="en-US" sz="2400" b="1">
                <a:latin typeface="宋体" charset="-122"/>
              </a:rPr>
              <a:t>光学系统 </a:t>
            </a:r>
          </a:p>
        </p:txBody>
      </p:sp>
      <p:sp>
        <p:nvSpPr>
          <p:cNvPr id="138244" name="Text Box 9"/>
          <p:cNvSpPr txBox="1">
            <a:spLocks noChangeArrowheads="1"/>
          </p:cNvSpPr>
          <p:nvPr/>
        </p:nvSpPr>
        <p:spPr bwMode="auto">
          <a:xfrm>
            <a:off x="539750" y="2062163"/>
            <a:ext cx="7775575" cy="2233612"/>
          </a:xfrm>
          <a:prstGeom prst="rect">
            <a:avLst/>
          </a:prstGeom>
          <a:noFill/>
          <a:ln w="9525">
            <a:noFill/>
            <a:miter lim="800000"/>
            <a:headEnd/>
            <a:tailEnd/>
          </a:ln>
        </p:spPr>
        <p:txBody>
          <a:bodyPr>
            <a:spAutoFit/>
          </a:bodyPr>
          <a:lstStyle/>
          <a:p>
            <a:pPr defTabSz="912813">
              <a:lnSpc>
                <a:spcPct val="145000"/>
              </a:lnSpc>
            </a:pPr>
            <a:r>
              <a:rPr lang="en-US" altLang="zh-CN" sz="2400" b="1" dirty="0">
                <a:latin typeface="宋体" charset="-122"/>
              </a:rPr>
              <a:t>    </a:t>
            </a:r>
            <a:r>
              <a:rPr lang="zh-CN" altLang="en-US" sz="2400" b="1" dirty="0">
                <a:latin typeface="宋体" charset="-122"/>
              </a:rPr>
              <a:t>用于聚集辐射能量，是辐射测温仪表的感温部分。</a:t>
            </a:r>
          </a:p>
          <a:p>
            <a:pPr defTabSz="912813">
              <a:lnSpc>
                <a:spcPct val="145000"/>
              </a:lnSpc>
              <a:buClr>
                <a:srgbClr val="FF0000"/>
              </a:buClr>
              <a:buFont typeface="Wingdings" pitchFamily="2" charset="2"/>
              <a:buChar char="Ø"/>
            </a:pPr>
            <a:r>
              <a:rPr lang="zh-CN" altLang="en-US" sz="2400" b="1" dirty="0">
                <a:latin typeface="宋体" charset="-122"/>
              </a:rPr>
              <a:t>大多采用透镜系统。</a:t>
            </a:r>
          </a:p>
          <a:p>
            <a:pPr defTabSz="912813">
              <a:lnSpc>
                <a:spcPct val="145000"/>
              </a:lnSpc>
              <a:buClr>
                <a:srgbClr val="FF0000"/>
              </a:buClr>
            </a:pPr>
            <a:r>
              <a:rPr lang="zh-CN" altLang="en-US" sz="2400" b="1" dirty="0">
                <a:latin typeface="宋体" charset="-122"/>
              </a:rPr>
              <a:t>缺点：它的材质使某些特定波长无法通过。</a:t>
            </a:r>
          </a:p>
          <a:p>
            <a:pPr defTabSz="912813">
              <a:lnSpc>
                <a:spcPct val="145000"/>
              </a:lnSpc>
              <a:buClr>
                <a:srgbClr val="FF0000"/>
              </a:buClr>
              <a:buFont typeface="Wingdings" pitchFamily="2" charset="2"/>
              <a:buChar char="Ø"/>
            </a:pPr>
            <a:r>
              <a:rPr lang="zh-CN" altLang="en-US" sz="2400" b="1" dirty="0">
                <a:latin typeface="宋体" charset="-122"/>
              </a:rPr>
              <a:t>所以，在</a:t>
            </a:r>
            <a:r>
              <a:rPr lang="zh-CN" altLang="en-US" sz="2400" b="1" dirty="0">
                <a:solidFill>
                  <a:srgbClr val="FF0000"/>
                </a:solidFill>
                <a:latin typeface="宋体" charset="-122"/>
              </a:rPr>
              <a:t>远红外区域采用反射镜</a:t>
            </a:r>
            <a:r>
              <a:rPr lang="zh-CN" altLang="en-US" sz="2400" b="1" dirty="0">
                <a:latin typeface="宋体" charset="-122"/>
              </a:rPr>
              <a:t>系统较多。</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ChangeArrowheads="1"/>
          </p:cNvSpPr>
          <p:nvPr/>
        </p:nvSpPr>
        <p:spPr bwMode="auto">
          <a:xfrm>
            <a:off x="642910" y="428604"/>
            <a:ext cx="2043112" cy="609600"/>
          </a:xfrm>
          <a:prstGeom prst="rect">
            <a:avLst/>
          </a:prstGeom>
          <a:noFill/>
          <a:ln w="9525">
            <a:noFill/>
            <a:miter lim="800000"/>
            <a:headEnd/>
            <a:tailEnd/>
          </a:ln>
        </p:spPr>
        <p:txBody>
          <a:bodyPr wrap="none" anchor="ctr">
            <a:spAutoFit/>
          </a:bodyPr>
          <a:lstStyle/>
          <a:p>
            <a:pPr defTabSz="912813">
              <a:lnSpc>
                <a:spcPct val="140000"/>
              </a:lnSpc>
            </a:pPr>
            <a:r>
              <a:rPr lang="en-US" altLang="zh-CN" sz="2400" b="1" dirty="0">
                <a:latin typeface="宋体" charset="-122"/>
              </a:rPr>
              <a:t>② </a:t>
            </a:r>
            <a:r>
              <a:rPr lang="zh-CN" altLang="en-US" sz="2400" b="1" dirty="0">
                <a:latin typeface="宋体" charset="-122"/>
              </a:rPr>
              <a:t>检测系统 </a:t>
            </a:r>
          </a:p>
        </p:txBody>
      </p:sp>
      <p:sp>
        <p:nvSpPr>
          <p:cNvPr id="139268" name="Text Box 10"/>
          <p:cNvSpPr txBox="1">
            <a:spLocks noChangeArrowheads="1"/>
          </p:cNvSpPr>
          <p:nvPr/>
        </p:nvSpPr>
        <p:spPr bwMode="auto">
          <a:xfrm>
            <a:off x="611560" y="1196752"/>
            <a:ext cx="7632848" cy="3888432"/>
          </a:xfrm>
          <a:prstGeom prst="rect">
            <a:avLst/>
          </a:prstGeom>
          <a:noFill/>
          <a:ln w="9525">
            <a:noFill/>
            <a:miter lim="800000"/>
            <a:headEnd/>
            <a:tailEnd/>
          </a:ln>
        </p:spPr>
        <p:txBody>
          <a:bodyPr wrap="square">
            <a:spAutoFit/>
          </a:bodyPr>
          <a:lstStyle/>
          <a:p>
            <a:pPr defTabSz="912813">
              <a:lnSpc>
                <a:spcPts val="3200"/>
              </a:lnSpc>
            </a:pPr>
            <a:r>
              <a:rPr lang="zh-CN" altLang="en-US" sz="2400" b="1" dirty="0">
                <a:latin typeface="宋体" charset="-122"/>
              </a:rPr>
              <a:t>功能：主要用于将辐射能量转变为电信号。</a:t>
            </a:r>
            <a:endParaRPr lang="en-US" altLang="zh-CN" sz="2400" b="1" dirty="0">
              <a:latin typeface="Times New Roman" pitchFamily="18" charset="0"/>
              <a:cs typeface="Times New Roman" pitchFamily="18" charset="0"/>
            </a:endParaRPr>
          </a:p>
          <a:p>
            <a:pPr algn="just">
              <a:lnSpc>
                <a:spcPts val="3200"/>
              </a:lnSpc>
              <a:buNone/>
            </a:pPr>
            <a:r>
              <a:rPr lang="zh-CN" altLang="en-US" sz="2400" b="1" dirty="0">
                <a:latin typeface="Times New Roman" pitchFamily="18" charset="0"/>
                <a:cs typeface="Times New Roman" pitchFamily="18" charset="0"/>
              </a:rPr>
              <a:t>辐射温度计的敏感元件，分</a:t>
            </a:r>
            <a:r>
              <a:rPr lang="zh-CN" altLang="en-US" sz="2400" b="1" dirty="0">
                <a:solidFill>
                  <a:srgbClr val="FF0000"/>
                </a:solidFill>
                <a:latin typeface="Times New Roman" pitchFamily="18" charset="0"/>
                <a:cs typeface="Times New Roman" pitchFamily="18" charset="0"/>
              </a:rPr>
              <a:t>光电型与热敏型</a:t>
            </a:r>
            <a:r>
              <a:rPr lang="zh-CN" altLang="en-US" sz="2400" b="1" dirty="0">
                <a:latin typeface="Times New Roman" pitchFamily="18" charset="0"/>
                <a:cs typeface="Times New Roman" pitchFamily="18" charset="0"/>
              </a:rPr>
              <a:t>两大类。</a:t>
            </a:r>
          </a:p>
          <a:p>
            <a:pPr algn="just">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光电型： 光电倍增管、硅光电池、锗光电二极管等。特点是</a:t>
            </a:r>
            <a:r>
              <a:rPr lang="zh-CN" altLang="en-US" sz="2400" b="1" dirty="0">
                <a:solidFill>
                  <a:srgbClr val="FF0000"/>
                </a:solidFill>
                <a:latin typeface="Times New Roman" pitchFamily="18" charset="0"/>
                <a:cs typeface="Times New Roman" pitchFamily="18" charset="0"/>
              </a:rPr>
              <a:t>响应速度极快</a:t>
            </a:r>
            <a:r>
              <a:rPr lang="zh-CN" altLang="en-US" sz="2400" b="1" dirty="0">
                <a:latin typeface="Times New Roman" pitchFamily="18" charset="0"/>
                <a:cs typeface="Times New Roman" pitchFamily="18" charset="0"/>
              </a:rPr>
              <a:t>，而同类元件光电特性曲线一致性不是很好，故</a:t>
            </a:r>
            <a:r>
              <a:rPr lang="zh-CN" altLang="en-US" sz="2400" b="1" dirty="0">
                <a:solidFill>
                  <a:srgbClr val="FF0000"/>
                </a:solidFill>
                <a:latin typeface="Times New Roman" pitchFamily="18" charset="0"/>
                <a:cs typeface="Times New Roman" pitchFamily="18" charset="0"/>
              </a:rPr>
              <a:t>互换性较差</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lgn="just">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热敏型 ： 常用的有热敏电阻、热电堆等。这类敏感元件的特点是</a:t>
            </a:r>
            <a:r>
              <a:rPr lang="zh-CN" altLang="en-US" sz="2400" b="1" dirty="0">
                <a:solidFill>
                  <a:srgbClr val="FF0000"/>
                </a:solidFill>
                <a:latin typeface="Times New Roman" pitchFamily="18" charset="0"/>
                <a:cs typeface="Times New Roman" pitchFamily="18" charset="0"/>
              </a:rPr>
              <a:t>对响应波长无选择性，灵敏度高</a:t>
            </a:r>
            <a:r>
              <a:rPr lang="zh-CN" altLang="en-US" sz="2400" b="1" dirty="0">
                <a:latin typeface="Times New Roman" pitchFamily="18" charset="0"/>
                <a:cs typeface="Times New Roman" pitchFamily="18" charset="0"/>
              </a:rPr>
              <a:t>，同类元件的热电特性曲线一致性好，</a:t>
            </a:r>
            <a:r>
              <a:rPr lang="zh-CN" altLang="en-US" sz="2400" b="1" dirty="0">
                <a:solidFill>
                  <a:srgbClr val="FF0000"/>
                </a:solidFill>
                <a:latin typeface="Times New Roman" pitchFamily="18" charset="0"/>
                <a:cs typeface="Times New Roman" pitchFamily="18" charset="0"/>
              </a:rPr>
              <a:t>响应时间常数较大</a:t>
            </a:r>
            <a:r>
              <a:rPr lang="zh-CN" altLang="en-US" sz="2400" b="1" dirty="0">
                <a:latin typeface="Times New Roman" pitchFamily="18" charset="0"/>
                <a:cs typeface="Times New Roman" pitchFamily="18" charset="0"/>
              </a:rPr>
              <a:t>，通常为</a:t>
            </a:r>
            <a:r>
              <a:rPr lang="en-US" altLang="zh-CN" sz="2400" b="1" dirty="0">
                <a:latin typeface="Times New Roman" pitchFamily="18" charset="0"/>
                <a:cs typeface="Times New Roman" pitchFamily="18" charset="0"/>
              </a:rPr>
              <a:t>0.01s</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1s</a:t>
            </a:r>
            <a:r>
              <a:rPr lang="zh-CN" altLang="en-US" sz="2400" b="1" dirty="0">
                <a:latin typeface="Times New Roman" pitchFamily="18" charset="0"/>
                <a:cs typeface="Times New Roman" pitchFamily="18" charset="0"/>
              </a:rPr>
              <a:t>。</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683568" y="1628800"/>
            <a:ext cx="3313112" cy="609600"/>
          </a:xfrm>
          <a:prstGeom prst="rect">
            <a:avLst/>
          </a:prstGeom>
          <a:noFill/>
          <a:ln w="9525">
            <a:noFill/>
            <a:miter lim="800000"/>
            <a:headEnd/>
            <a:tailEnd/>
          </a:ln>
        </p:spPr>
        <p:txBody>
          <a:bodyPr anchor="ctr">
            <a:spAutoFit/>
          </a:bodyPr>
          <a:lstStyle/>
          <a:p>
            <a:pPr defTabSz="912813">
              <a:lnSpc>
                <a:spcPct val="140000"/>
              </a:lnSpc>
            </a:pPr>
            <a:r>
              <a:rPr lang="en-US" altLang="zh-CN" sz="2400" b="1" dirty="0">
                <a:latin typeface="宋体" charset="-122"/>
              </a:rPr>
              <a:t>③ </a:t>
            </a:r>
            <a:r>
              <a:rPr lang="zh-CN" altLang="en-US" sz="2400" b="1" dirty="0">
                <a:latin typeface="宋体" charset="-122"/>
              </a:rPr>
              <a:t>信号处理系统 </a:t>
            </a:r>
          </a:p>
        </p:txBody>
      </p:sp>
      <p:sp>
        <p:nvSpPr>
          <p:cNvPr id="3" name="Text Box 11"/>
          <p:cNvSpPr txBox="1">
            <a:spLocks noChangeArrowheads="1"/>
          </p:cNvSpPr>
          <p:nvPr/>
        </p:nvSpPr>
        <p:spPr bwMode="auto">
          <a:xfrm>
            <a:off x="1083646" y="2197132"/>
            <a:ext cx="6985000" cy="1127125"/>
          </a:xfrm>
          <a:prstGeom prst="rect">
            <a:avLst/>
          </a:prstGeom>
          <a:noFill/>
          <a:ln w="9525">
            <a:noFill/>
            <a:miter lim="800000"/>
            <a:headEnd/>
            <a:tailEnd/>
          </a:ln>
        </p:spPr>
        <p:txBody>
          <a:bodyPr>
            <a:spAutoFit/>
          </a:bodyPr>
          <a:lstStyle/>
          <a:p>
            <a:pPr defTabSz="912813">
              <a:lnSpc>
                <a:spcPct val="140000"/>
              </a:lnSpc>
            </a:pPr>
            <a:r>
              <a:rPr lang="en-US" altLang="zh-CN" sz="2400" b="1" dirty="0">
                <a:latin typeface="宋体" charset="-122"/>
              </a:rPr>
              <a:t>    </a:t>
            </a:r>
            <a:r>
              <a:rPr lang="zh-CN" altLang="en-US" sz="2400" b="1" dirty="0">
                <a:latin typeface="宋体" charset="-122"/>
              </a:rPr>
              <a:t>将检测系统变换来的电信号转换成温度，送显示、存储、打印等。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a:xfrm>
            <a:off x="611560" y="571480"/>
            <a:ext cx="7920879" cy="5715000"/>
          </a:xfrm>
        </p:spPr>
        <p:txBody>
          <a:bodyPr/>
          <a:lstStyle/>
          <a:p>
            <a:pPr defTabSz="912813" eaLnBrk="1" hangingPunct="1">
              <a:spcBef>
                <a:spcPts val="600"/>
              </a:spcBef>
              <a:buFont typeface="Wingdings" pitchFamily="2" charset="2"/>
              <a:buNone/>
            </a:pPr>
            <a:r>
              <a:rPr lang="zh-CN" altLang="en-US" sz="2600" b="1" dirty="0">
                <a:latin typeface="Times New Roman" pitchFamily="18" charset="0"/>
              </a:rPr>
              <a:t>（2）电接点温度计：</a:t>
            </a:r>
            <a:endParaRPr lang="en-US" altLang="zh-CN" sz="2600" b="1" dirty="0">
              <a:latin typeface="Times New Roman" pitchFamily="18" charset="0"/>
            </a:endParaRPr>
          </a:p>
          <a:p>
            <a:pPr defTabSz="912813" eaLnBrk="1" hangingPunct="1">
              <a:spcBef>
                <a:spcPts val="600"/>
              </a:spcBef>
              <a:buFont typeface="Wingdings" pitchFamily="2" charset="2"/>
              <a:buNone/>
            </a:pPr>
            <a:endParaRPr lang="en-US" altLang="zh-CN" sz="2600" b="1" dirty="0">
              <a:latin typeface="Times New Roman" pitchFamily="18" charset="0"/>
            </a:endParaRPr>
          </a:p>
          <a:p>
            <a:pPr defTabSz="912813" eaLnBrk="1" hangingPunct="1">
              <a:spcBef>
                <a:spcPts val="600"/>
              </a:spcBef>
            </a:pPr>
            <a:r>
              <a:rPr lang="en-US" altLang="zh-CN" sz="2600" b="1" dirty="0">
                <a:latin typeface="Times New Roman" pitchFamily="18" charset="0"/>
              </a:rPr>
              <a:t> </a:t>
            </a:r>
            <a:r>
              <a:rPr lang="zh-CN" altLang="en-US" sz="2600" b="1" dirty="0">
                <a:latin typeface="Times New Roman" pitchFamily="18" charset="0"/>
              </a:rPr>
              <a:t>以水银上升、下降作通断的温度计，在毛细管的</a:t>
            </a:r>
            <a:r>
              <a:rPr lang="zh-CN" altLang="en-US" sz="2600" b="1" dirty="0">
                <a:solidFill>
                  <a:srgbClr val="FF0000"/>
                </a:solidFill>
                <a:latin typeface="Times New Roman" pitchFamily="18" charset="0"/>
              </a:rPr>
              <a:t>规定点焊两根金属丝</a:t>
            </a:r>
            <a:r>
              <a:rPr lang="zh-CN" altLang="en-US" sz="2600" b="1" dirty="0">
                <a:latin typeface="Times New Roman" pitchFamily="18" charset="0"/>
              </a:rPr>
              <a:t>当温度升高，水银柱即与这两根金属丝接通，</a:t>
            </a:r>
            <a:endParaRPr lang="en-US" altLang="zh-CN" sz="2600" b="1" dirty="0">
              <a:latin typeface="Times New Roman" pitchFamily="18" charset="0"/>
            </a:endParaRPr>
          </a:p>
          <a:p>
            <a:pPr defTabSz="912813" eaLnBrk="1" hangingPunct="1">
              <a:spcBef>
                <a:spcPts val="600"/>
              </a:spcBef>
            </a:pPr>
            <a:r>
              <a:rPr lang="en-US" altLang="zh-CN" sz="2600" b="1" dirty="0">
                <a:latin typeface="Times New Roman" pitchFamily="18" charset="0"/>
              </a:rPr>
              <a:t> </a:t>
            </a:r>
            <a:r>
              <a:rPr lang="zh-CN" altLang="en-US" sz="2600" b="1" dirty="0">
                <a:latin typeface="Times New Roman" pitchFamily="18" charset="0"/>
              </a:rPr>
              <a:t>与电子继电器等装置配套后，可用来对某一温度点进行发信号、报警或控制。</a:t>
            </a:r>
          </a:p>
          <a:p>
            <a:pPr defTabSz="912813" eaLnBrk="1" hangingPunct="1">
              <a:spcBef>
                <a:spcPts val="600"/>
              </a:spcBef>
            </a:pPr>
            <a:r>
              <a:rPr lang="zh-CN" altLang="en-US" sz="2600" b="1" dirty="0">
                <a:latin typeface="Times New Roman" pitchFamily="18" charset="0"/>
              </a:rPr>
              <a:t> 类型：固定电接点和可调电接点</a:t>
            </a:r>
          </a:p>
          <a:p>
            <a:pPr defTabSz="912813" eaLnBrk="1" hangingPunct="1">
              <a:spcBef>
                <a:spcPts val="600"/>
              </a:spcBef>
              <a:buFont typeface="Wingdings" pitchFamily="2" charset="2"/>
              <a:buNone/>
            </a:pPr>
            <a:r>
              <a:rPr lang="zh-CN" altLang="en-US" sz="2600" b="1" dirty="0">
                <a:latin typeface="Times New Roman" pitchFamily="18" charset="0"/>
              </a:rPr>
              <a:t>（3） 带有金属保护管的工业温度计</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5"/>
          <p:cNvSpPr>
            <a:spLocks noChangeArrowheads="1"/>
          </p:cNvSpPr>
          <p:nvPr/>
        </p:nvSpPr>
        <p:spPr bwMode="auto">
          <a:xfrm>
            <a:off x="459829" y="548680"/>
            <a:ext cx="4206875" cy="571500"/>
          </a:xfrm>
          <a:prstGeom prst="rect">
            <a:avLst/>
          </a:prstGeom>
          <a:noFill/>
          <a:ln w="9525">
            <a:noFill/>
            <a:miter lim="800000"/>
            <a:headEnd/>
            <a:tailEnd/>
          </a:ln>
        </p:spPr>
        <p:txBody>
          <a:bodyPr wrap="none" anchor="ctr">
            <a:spAutoFit/>
          </a:bodyPr>
          <a:lstStyle/>
          <a:p>
            <a:pPr defTabSz="912813">
              <a:lnSpc>
                <a:spcPct val="130000"/>
              </a:lnSpc>
            </a:pPr>
            <a:r>
              <a:rPr lang="zh-CN" altLang="en-US" sz="2400" b="1">
                <a:latin typeface="宋体" charset="-122"/>
              </a:rPr>
              <a:t>辐射式测温仪表的分类及简介</a:t>
            </a:r>
          </a:p>
        </p:txBody>
      </p:sp>
      <p:sp>
        <p:nvSpPr>
          <p:cNvPr id="140291" name="Text Box 16"/>
          <p:cNvSpPr txBox="1">
            <a:spLocks noChangeArrowheads="1"/>
          </p:cNvSpPr>
          <p:nvPr/>
        </p:nvSpPr>
        <p:spPr bwMode="auto">
          <a:xfrm>
            <a:off x="642910" y="1285860"/>
            <a:ext cx="8001056" cy="3939540"/>
          </a:xfrm>
          <a:prstGeom prst="rect">
            <a:avLst/>
          </a:prstGeom>
          <a:noFill/>
          <a:ln w="9525">
            <a:noFill/>
            <a:miter lim="800000"/>
            <a:headEnd/>
            <a:tailEnd/>
          </a:ln>
        </p:spPr>
        <p:txBody>
          <a:bodyPr wrap="square">
            <a:spAutoFit/>
          </a:bodyPr>
          <a:lstStyle/>
          <a:p>
            <a:pPr defTabSz="912813">
              <a:lnSpc>
                <a:spcPts val="3000"/>
              </a:lnSpc>
              <a:buClr>
                <a:schemeClr val="accent2"/>
              </a:buClr>
            </a:pPr>
            <a:r>
              <a:rPr lang="zh-CN" altLang="en-US" sz="2400" b="1" dirty="0">
                <a:latin typeface="宋体" charset="-122"/>
              </a:rPr>
              <a:t>低温时，物体辐射能量很小，主要发射的是红外线  随着</a:t>
            </a:r>
            <a:r>
              <a:rPr lang="zh-CN" altLang="en-US" sz="2400" b="1" dirty="0">
                <a:solidFill>
                  <a:srgbClr val="FF0000"/>
                </a:solidFill>
                <a:latin typeface="宋体" charset="-122"/>
              </a:rPr>
              <a:t>温度升高</a:t>
            </a:r>
            <a:r>
              <a:rPr lang="zh-CN" altLang="en-US" sz="2400" b="1" dirty="0">
                <a:latin typeface="宋体" charset="-122"/>
              </a:rPr>
              <a:t>，辐射光谱也向</a:t>
            </a:r>
            <a:r>
              <a:rPr lang="zh-CN" altLang="en-US" sz="2400" b="1" dirty="0">
                <a:solidFill>
                  <a:srgbClr val="FF0000"/>
                </a:solidFill>
                <a:latin typeface="宋体" charset="-122"/>
              </a:rPr>
              <a:t>短波的方向移动</a:t>
            </a:r>
          </a:p>
          <a:p>
            <a:pPr defTabSz="912813">
              <a:lnSpc>
                <a:spcPts val="3000"/>
              </a:lnSpc>
              <a:buClr>
                <a:schemeClr val="accent2"/>
              </a:buClr>
            </a:pPr>
            <a:r>
              <a:rPr lang="en-US" altLang="zh-CN" sz="2400" b="1" dirty="0">
                <a:latin typeface="宋体" charset="-122"/>
              </a:rPr>
              <a:t>500℃  </a:t>
            </a:r>
            <a:r>
              <a:rPr lang="zh-CN" altLang="en-US" sz="2400" b="1" dirty="0">
                <a:latin typeface="宋体" charset="-122"/>
              </a:rPr>
              <a:t>辐射光谱中</a:t>
            </a:r>
            <a:r>
              <a:rPr lang="zh-CN" altLang="en-US" sz="2400" b="1" dirty="0">
                <a:solidFill>
                  <a:srgbClr val="FF0000"/>
                </a:solidFill>
                <a:latin typeface="宋体" charset="-122"/>
              </a:rPr>
              <a:t>包含了部分可见光</a:t>
            </a:r>
            <a:r>
              <a:rPr lang="zh-CN" altLang="en-US" sz="2400" b="1" dirty="0">
                <a:latin typeface="宋体" charset="-122"/>
              </a:rPr>
              <a:t>，</a:t>
            </a:r>
            <a:endParaRPr lang="en-US" altLang="zh-CN" sz="2400" b="1" dirty="0">
              <a:latin typeface="宋体" charset="-122"/>
            </a:endParaRPr>
          </a:p>
          <a:p>
            <a:pPr defTabSz="912813">
              <a:lnSpc>
                <a:spcPts val="3000"/>
              </a:lnSpc>
              <a:buClr>
                <a:schemeClr val="accent2"/>
              </a:buClr>
            </a:pPr>
            <a:r>
              <a:rPr lang="en-US" altLang="zh-CN" sz="2400" b="1" dirty="0">
                <a:latin typeface="宋体" charset="-122"/>
              </a:rPr>
              <a:t>800℃  </a:t>
            </a:r>
            <a:r>
              <a:rPr lang="zh-CN" altLang="en-US" sz="2400" b="1" dirty="0">
                <a:latin typeface="宋体" charset="-122"/>
              </a:rPr>
              <a:t>可见光部分增加 呈现红热</a:t>
            </a:r>
          </a:p>
          <a:p>
            <a:pPr defTabSz="912813">
              <a:lnSpc>
                <a:spcPts val="3000"/>
              </a:lnSpc>
              <a:buClr>
                <a:schemeClr val="accent2"/>
              </a:buClr>
            </a:pPr>
            <a:r>
              <a:rPr lang="en-US" altLang="zh-CN" sz="2400" b="1" dirty="0">
                <a:latin typeface="宋体" charset="-122"/>
              </a:rPr>
              <a:t>3000℃ </a:t>
            </a:r>
            <a:r>
              <a:rPr lang="zh-CN" altLang="en-US" sz="2400" b="1" dirty="0">
                <a:latin typeface="宋体" charset="-122"/>
              </a:rPr>
              <a:t>辐射光谱包含更多的</a:t>
            </a:r>
            <a:r>
              <a:rPr lang="zh-CN" altLang="en-US" sz="2400" b="1" dirty="0">
                <a:solidFill>
                  <a:srgbClr val="FF0000"/>
                </a:solidFill>
                <a:latin typeface="宋体" charset="-122"/>
              </a:rPr>
              <a:t>短波成分， </a:t>
            </a:r>
            <a:r>
              <a:rPr lang="zh-CN" altLang="en-US" sz="2400" b="1" dirty="0">
                <a:latin typeface="宋体" charset="-122"/>
              </a:rPr>
              <a:t>物体呈现白色 </a:t>
            </a:r>
            <a:endParaRPr lang="en-US" altLang="zh-CN" sz="2400" b="1" dirty="0">
              <a:latin typeface="宋体" charset="-122"/>
            </a:endParaRPr>
          </a:p>
          <a:p>
            <a:pPr defTabSz="912813">
              <a:lnSpc>
                <a:spcPts val="3000"/>
              </a:lnSpc>
              <a:buClr>
                <a:srgbClr val="FF0000"/>
              </a:buClr>
              <a:buFont typeface="Wingdings" pitchFamily="2" charset="2"/>
              <a:buChar char="Ø"/>
            </a:pPr>
            <a:r>
              <a:rPr lang="zh-CN" altLang="en-US" sz="2400" b="1" dirty="0">
                <a:latin typeface="宋体" charset="-122"/>
              </a:rPr>
              <a:t>部分辐射温度计：测温是取很窄一段波长的辐射能，又称为单波段温度计</a:t>
            </a:r>
            <a:endParaRPr lang="en-US" altLang="zh-CN" sz="2400" b="1" dirty="0">
              <a:latin typeface="宋体" charset="-122"/>
            </a:endParaRPr>
          </a:p>
          <a:p>
            <a:pPr defTabSz="912813">
              <a:lnSpc>
                <a:spcPts val="3000"/>
              </a:lnSpc>
              <a:buClr>
                <a:srgbClr val="FF0000"/>
              </a:buClr>
              <a:buFont typeface="Wingdings" pitchFamily="2" charset="2"/>
              <a:buChar char="Ø"/>
            </a:pPr>
            <a:r>
              <a:rPr lang="zh-CN" altLang="en-US" sz="2400" b="1" dirty="0">
                <a:latin typeface="宋体" charset="-122"/>
              </a:rPr>
              <a:t>全辐射温度计</a:t>
            </a:r>
          </a:p>
          <a:p>
            <a:pPr defTabSz="912813">
              <a:lnSpc>
                <a:spcPts val="3000"/>
              </a:lnSpc>
              <a:buClr>
                <a:srgbClr val="FF0000"/>
              </a:buClr>
              <a:buFont typeface="Wingdings" pitchFamily="2" charset="2"/>
              <a:buChar char="Ø"/>
            </a:pPr>
            <a:r>
              <a:rPr lang="zh-CN" altLang="en-US" sz="2400" b="1" dirty="0">
                <a:latin typeface="宋体" charset="-122"/>
              </a:rPr>
              <a:t>红外辐射温度计：辐射测温的测量波长处于红外波段</a:t>
            </a:r>
          </a:p>
          <a:p>
            <a:pPr defTabSz="912813">
              <a:lnSpc>
                <a:spcPts val="3000"/>
              </a:lnSpc>
              <a:buClr>
                <a:schemeClr val="accent2"/>
              </a:buClr>
            </a:pPr>
            <a:r>
              <a:rPr lang="zh-CN" altLang="en-US" sz="2400" b="1" dirty="0">
                <a:latin typeface="宋体" charset="-122"/>
              </a:rPr>
              <a:t>   </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5"/>
          <p:cNvSpPr>
            <a:spLocks noChangeArrowheads="1"/>
          </p:cNvSpPr>
          <p:nvPr/>
        </p:nvSpPr>
        <p:spPr bwMode="auto">
          <a:xfrm>
            <a:off x="0" y="1423988"/>
            <a:ext cx="184150" cy="461962"/>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pic>
        <p:nvPicPr>
          <p:cNvPr id="141315"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467544" y="548680"/>
            <a:ext cx="7920880" cy="4114800"/>
          </a:xfrm>
        </p:spPr>
        <p:txBody>
          <a:bodyPr/>
          <a:lstStyle/>
          <a:p>
            <a:pPr algn="just" defTabSz="912813" eaLnBrk="1" hangingPunct="1">
              <a:lnSpc>
                <a:spcPct val="115000"/>
              </a:lnSpc>
              <a:spcBef>
                <a:spcPct val="5000"/>
              </a:spcBef>
              <a:buFont typeface="Wingdings" pitchFamily="2" charset="2"/>
              <a:buNone/>
            </a:pPr>
            <a:r>
              <a:rPr lang="zh-CN" altLang="en-US" sz="2400" b="1" dirty="0">
                <a:latin typeface="Times New Roman" pitchFamily="18" charset="0"/>
                <a:cs typeface="Times New Roman" pitchFamily="18" charset="0"/>
              </a:rPr>
              <a:t>部分辐射温度计</a:t>
            </a:r>
          </a:p>
          <a:p>
            <a:pPr algn="just" defTabSz="912813" eaLnBrk="1" hangingPunct="1">
              <a:lnSpc>
                <a:spcPct val="115000"/>
              </a:lnSpc>
              <a:spcBef>
                <a:spcPct val="5000"/>
              </a:spcBef>
              <a:buFont typeface="Wingdings" pitchFamily="2" charset="2"/>
              <a:buNone/>
            </a:pPr>
            <a:endParaRPr lang="zh-CN" altLang="en-US" sz="2400" b="1" dirty="0">
              <a:latin typeface="Times New Roman" pitchFamily="18" charset="0"/>
              <a:cs typeface="Times New Roman" pitchFamily="18" charset="0"/>
            </a:endParaRPr>
          </a:p>
          <a:p>
            <a:pPr algn="just" defTabSz="912813" eaLnBrk="1" hangingPunct="1">
              <a:lnSpc>
                <a:spcPct val="115000"/>
              </a:lnSpc>
              <a:spcBef>
                <a:spcPct val="5000"/>
              </a:spcBef>
            </a:pPr>
            <a:r>
              <a:rPr lang="zh-CN" altLang="en-US" sz="2400" b="1" dirty="0">
                <a:latin typeface="Times New Roman" pitchFamily="18" charset="0"/>
                <a:cs typeface="Times New Roman" pitchFamily="18" charset="0"/>
              </a:rPr>
              <a:t>采用</a:t>
            </a:r>
            <a:r>
              <a:rPr lang="zh-CN" altLang="en-US" sz="2400" b="1" dirty="0">
                <a:solidFill>
                  <a:srgbClr val="FF0000"/>
                </a:solidFill>
                <a:latin typeface="Times New Roman" pitchFamily="18" charset="0"/>
                <a:cs typeface="Times New Roman" pitchFamily="18" charset="0"/>
              </a:rPr>
              <a:t>光电池、光敏电阻以及其它的一些红外探测元件</a:t>
            </a:r>
            <a:r>
              <a:rPr lang="zh-CN" altLang="en-US" sz="2400" b="1" dirty="0">
                <a:latin typeface="Times New Roman" pitchFamily="18" charset="0"/>
                <a:cs typeface="Times New Roman" pitchFamily="18" charset="0"/>
              </a:rPr>
              <a:t>作为热敏元件，可以提高仪表的灵敏度。</a:t>
            </a:r>
          </a:p>
          <a:p>
            <a:pPr algn="just" defTabSz="912813" eaLnBrk="1" hangingPunct="1">
              <a:lnSpc>
                <a:spcPct val="115000"/>
              </a:lnSpc>
              <a:spcBef>
                <a:spcPct val="5000"/>
              </a:spcBef>
            </a:pPr>
            <a:r>
              <a:rPr lang="zh-CN" altLang="en-US" sz="2400" b="1" dirty="0">
                <a:latin typeface="Times New Roman" pitchFamily="18" charset="0"/>
                <a:cs typeface="Times New Roman" pitchFamily="18" charset="0"/>
              </a:rPr>
              <a:t> 这些元件和热电堆相比具有</a:t>
            </a:r>
            <a:r>
              <a:rPr lang="zh-CN" altLang="en-US" sz="2400" b="1" dirty="0">
                <a:solidFill>
                  <a:srgbClr val="FF0000"/>
                </a:solidFill>
                <a:latin typeface="Times New Roman" pitchFamily="18" charset="0"/>
                <a:cs typeface="Times New Roman" pitchFamily="18" charset="0"/>
              </a:rPr>
              <a:t>光谱选择性</a:t>
            </a:r>
            <a:r>
              <a:rPr lang="zh-CN" altLang="en-US" sz="2400" b="1" dirty="0">
                <a:latin typeface="Times New Roman" pitchFamily="18" charset="0"/>
                <a:cs typeface="Times New Roman" pitchFamily="18" charset="0"/>
              </a:rPr>
              <a:t>，它们仅能对某一波长范围的光谱产生效应。</a:t>
            </a:r>
          </a:p>
          <a:p>
            <a:pPr algn="just" defTabSz="912813" eaLnBrk="1" hangingPunct="1">
              <a:lnSpc>
                <a:spcPct val="115000"/>
              </a:lnSpc>
              <a:spcBef>
                <a:spcPct val="5000"/>
              </a:spcBef>
            </a:pPr>
            <a:r>
              <a:rPr lang="zh-CN" altLang="en-US" sz="2400" b="1" dirty="0">
                <a:solidFill>
                  <a:srgbClr val="FF0000"/>
                </a:solidFill>
                <a:latin typeface="Times New Roman" pitchFamily="18" charset="0"/>
                <a:cs typeface="Times New Roman" pitchFamily="18" charset="0"/>
              </a:rPr>
              <a:t>工作光谱仅限于一定的光谱范围内</a:t>
            </a:r>
            <a:r>
              <a:rPr lang="zh-CN" altLang="en-US" sz="2400" b="1" dirty="0">
                <a:latin typeface="Times New Roman" pitchFamily="18" charset="0"/>
                <a:cs typeface="Times New Roman" pitchFamily="18" charset="0"/>
              </a:rPr>
              <a:t>。因此称此类辐射温度计为部分辐射温度计。</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42910" y="357166"/>
            <a:ext cx="7889530" cy="5365571"/>
          </a:xfrm>
          <a:prstGeom prst="rect">
            <a:avLst/>
          </a:prstGeom>
          <a:noFill/>
          <a:ln w="9525">
            <a:noFill/>
            <a:miter lim="800000"/>
            <a:headEnd/>
            <a:tailEnd/>
          </a:ln>
        </p:spPr>
        <p:txBody>
          <a:bodyPr wrap="square">
            <a:spAutoFit/>
          </a:bodyPr>
          <a:lstStyle/>
          <a:p>
            <a:pPr defTabSz="912813">
              <a:buClr>
                <a:srgbClr val="FF0000"/>
              </a:buClr>
            </a:pPr>
            <a:r>
              <a:rPr lang="en-US" altLang="zh-CN" sz="2800" b="1" dirty="0">
                <a:latin typeface="Times New Roman" pitchFamily="18" charset="0"/>
              </a:rPr>
              <a:t>2.3.2</a:t>
            </a:r>
            <a:r>
              <a:rPr lang="zh-CN" altLang="en-US" sz="2800" b="1" dirty="0">
                <a:latin typeface="Times New Roman" pitchFamily="18" charset="0"/>
              </a:rPr>
              <a:t>   亮度温度计</a:t>
            </a:r>
            <a:endParaRPr lang="en-US" altLang="zh-CN" sz="2800" b="1" dirty="0">
              <a:latin typeface="Times New Roman" pitchFamily="18" charset="0"/>
              <a:cs typeface="Times New Roman" pitchFamily="18" charset="0"/>
            </a:endParaRPr>
          </a:p>
          <a:p>
            <a:pPr defTabSz="912813">
              <a:buClr>
                <a:srgbClr val="FF0000"/>
              </a:buClr>
              <a:buFont typeface="Wingdings" pitchFamily="2" charset="2"/>
              <a:buChar char="Ø"/>
            </a:pP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各物体的</a:t>
            </a:r>
            <a:r>
              <a:rPr lang="zh-CN" altLang="en-US" sz="2400" b="1" dirty="0">
                <a:solidFill>
                  <a:srgbClr val="FF0000"/>
                </a:solidFill>
                <a:latin typeface="Times New Roman" pitchFamily="18" charset="0"/>
                <a:cs typeface="Times New Roman" pitchFamily="18" charset="0"/>
              </a:rPr>
              <a:t>光谱发射率</a:t>
            </a:r>
            <a:r>
              <a:rPr lang="en-US" altLang="zh-CN" sz="2400" b="1" dirty="0" err="1">
                <a:solidFill>
                  <a:srgbClr val="002060"/>
                </a:solidFill>
                <a:latin typeface="Times New Roman" pitchFamily="18" charset="0"/>
                <a:cs typeface="Times New Roman" pitchFamily="18" charset="0"/>
              </a:rPr>
              <a:t>ε</a:t>
            </a:r>
            <a:r>
              <a:rPr lang="en-US" altLang="zh-CN" sz="2400" b="1" baseline="-25000" dirty="0" err="1">
                <a:solidFill>
                  <a:srgbClr val="002060"/>
                </a:solidFill>
                <a:latin typeface="Times New Roman" pitchFamily="18" charset="0"/>
                <a:cs typeface="Times New Roman" pitchFamily="18" charset="0"/>
              </a:rPr>
              <a:t>λ</a:t>
            </a:r>
            <a:r>
              <a:rPr lang="zh-CN" altLang="en-US" sz="2400" b="1" dirty="0">
                <a:solidFill>
                  <a:srgbClr val="002060"/>
                </a:solidFill>
                <a:latin typeface="Times New Roman" pitchFamily="18" charset="0"/>
                <a:cs typeface="Times New Roman" pitchFamily="18" charset="0"/>
              </a:rPr>
              <a:t>不</a:t>
            </a:r>
            <a:r>
              <a:rPr lang="zh-CN" altLang="en-US" sz="2400" b="1" dirty="0">
                <a:latin typeface="Times New Roman" pitchFamily="18" charset="0"/>
                <a:cs typeface="Times New Roman" pitchFamily="18" charset="0"/>
              </a:rPr>
              <a:t>同，即使它们的</a:t>
            </a:r>
            <a:r>
              <a:rPr lang="zh-CN" altLang="en-US" sz="2400" b="1" dirty="0">
                <a:solidFill>
                  <a:srgbClr val="FF0000"/>
                </a:solidFill>
                <a:latin typeface="Times New Roman" pitchFamily="18" charset="0"/>
                <a:cs typeface="Times New Roman" pitchFamily="18" charset="0"/>
              </a:rPr>
              <a:t>光谱辐射亮度相同</a:t>
            </a:r>
            <a:r>
              <a:rPr lang="zh-CN" altLang="en-US" sz="2400" b="1" dirty="0">
                <a:latin typeface="Times New Roman" pitchFamily="18" charset="0"/>
                <a:cs typeface="Times New Roman" pitchFamily="18" charset="0"/>
              </a:rPr>
              <a:t>，其实际温度也不会相等；光谱发射率大的物体的温度比光谱发射率小的物体的温度为低</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物体的</a:t>
            </a:r>
            <a:r>
              <a:rPr lang="zh-CN" altLang="en-US" sz="2400" b="1" dirty="0">
                <a:solidFill>
                  <a:srgbClr val="FF0000"/>
                </a:solidFill>
                <a:latin typeface="Times New Roman" pitchFamily="18" charset="0"/>
                <a:cs typeface="Times New Roman" pitchFamily="18" charset="0"/>
              </a:rPr>
              <a:t>光谱发射率和光谱辐射亮度是确定物体温度</a:t>
            </a:r>
            <a:r>
              <a:rPr lang="zh-CN" altLang="en-US" sz="2400" b="1" dirty="0">
                <a:latin typeface="Times New Roman" pitchFamily="18" charset="0"/>
                <a:cs typeface="Times New Roman" pitchFamily="18" charset="0"/>
              </a:rPr>
              <a:t>的两个决定因素，如果同时考虑这两个因素将给光学高温计的温度刻划带来很大困难</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现在光学高温计均是统一按</a:t>
            </a:r>
            <a:r>
              <a:rPr lang="zh-CN" altLang="en-US" sz="2400" b="1" dirty="0">
                <a:solidFill>
                  <a:srgbClr val="FF0000"/>
                </a:solidFill>
                <a:latin typeface="Times New Roman" pitchFamily="18" charset="0"/>
                <a:cs typeface="Times New Roman" pitchFamily="18" charset="0"/>
              </a:rPr>
              <a:t>黑体刻度</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用光学高温计测量被测物体的温度时，读出的数值将</a:t>
            </a:r>
            <a:r>
              <a:rPr lang="zh-CN" altLang="en-US" sz="2400" b="1" dirty="0">
                <a:solidFill>
                  <a:srgbClr val="FF0000"/>
                </a:solidFill>
                <a:latin typeface="Times New Roman" pitchFamily="18" charset="0"/>
                <a:cs typeface="Times New Roman" pitchFamily="18" charset="0"/>
              </a:rPr>
              <a:t>不是该物体的实际温度</a:t>
            </a:r>
            <a:r>
              <a:rPr lang="zh-CN" altLang="en-US" sz="2400" b="1" dirty="0">
                <a:latin typeface="Times New Roman" pitchFamily="18" charset="0"/>
                <a:cs typeface="Times New Roman" pitchFamily="18" charset="0"/>
              </a:rPr>
              <a:t>，而是这个物体此时相当于黑体的温度，即所谓的“</a:t>
            </a:r>
            <a:r>
              <a:rPr lang="zh-CN" altLang="en-US" sz="2400" b="1" dirty="0">
                <a:solidFill>
                  <a:srgbClr val="FF0000"/>
                </a:solidFill>
                <a:latin typeface="Times New Roman" pitchFamily="18" charset="0"/>
                <a:cs typeface="Times New Roman" pitchFamily="18" charset="0"/>
              </a:rPr>
              <a:t>亮度温度</a:t>
            </a:r>
            <a:r>
              <a:rPr lang="zh-CN" altLang="en-US" sz="2400" b="1" dirty="0">
                <a:latin typeface="Times New Roman" pitchFamily="18" charset="0"/>
                <a:cs typeface="Times New Roman" pitchFamily="18" charset="0"/>
              </a:rPr>
              <a:t>”。</a:t>
            </a:r>
          </a:p>
          <a:p>
            <a:pPr defTabSz="912813"/>
            <a:endParaRPr lang="zh-CN" alt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idx="1"/>
          </p:nvPr>
        </p:nvSpPr>
        <p:spPr>
          <a:xfrm>
            <a:off x="467544" y="44970"/>
            <a:ext cx="8174142" cy="5867400"/>
          </a:xfrm>
        </p:spPr>
        <p:txBody>
          <a:bodyPr/>
          <a:lstStyle/>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r>
              <a:rPr lang="en-US" altLang="zh-CN" sz="2400" b="1" dirty="0">
                <a:latin typeface="Times New Roman" pitchFamily="18" charset="0"/>
              </a:rPr>
              <a:t>      </a:t>
            </a:r>
            <a:r>
              <a:rPr lang="zh-CN" altLang="en-US" sz="2400" b="1" dirty="0">
                <a:latin typeface="Times New Roman" pitchFamily="18" charset="0"/>
              </a:rPr>
              <a:t>亮度温度计理论基础普朗克定律</a:t>
            </a: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   亮度温度：在波长为</a:t>
            </a:r>
            <a:r>
              <a:rPr lang="en-US" altLang="zh-CN" sz="2400" b="1" dirty="0">
                <a:latin typeface="Times New Roman" pitchFamily="18" charset="0"/>
              </a:rPr>
              <a:t>λ</a:t>
            </a:r>
            <a:r>
              <a:rPr lang="zh-CN" altLang="en-US" sz="2400" b="1" dirty="0">
                <a:latin typeface="Times New Roman" pitchFamily="18" charset="0"/>
              </a:rPr>
              <a:t>的光线中，当非</a:t>
            </a:r>
            <a:r>
              <a:rPr lang="zh-CN" altLang="en-US" sz="2400" b="1" dirty="0">
                <a:solidFill>
                  <a:srgbClr val="FF0000"/>
                </a:solidFill>
                <a:latin typeface="Times New Roman" pitchFamily="18" charset="0"/>
              </a:rPr>
              <a:t>黑体在温度</a:t>
            </a:r>
            <a:r>
              <a:rPr lang="en-US" altLang="zh-CN" sz="2400" b="1" dirty="0">
                <a:solidFill>
                  <a:srgbClr val="FF0000"/>
                </a:solidFill>
                <a:latin typeface="Times New Roman" pitchFamily="18" charset="0"/>
              </a:rPr>
              <a:t>T</a:t>
            </a:r>
            <a:r>
              <a:rPr lang="zh-CN" altLang="en-US" sz="2400" b="1" dirty="0">
                <a:solidFill>
                  <a:srgbClr val="FF0000"/>
                </a:solidFill>
                <a:latin typeface="Times New Roman" pitchFamily="18" charset="0"/>
              </a:rPr>
              <a:t>时的亮度和黑体在温度</a:t>
            </a:r>
            <a:r>
              <a:rPr lang="en-US" altLang="zh-CN" sz="2400" b="1" dirty="0">
                <a:solidFill>
                  <a:srgbClr val="FF0000"/>
                </a:solidFill>
                <a:latin typeface="Times New Roman" pitchFamily="18" charset="0"/>
              </a:rPr>
              <a:t>T</a:t>
            </a:r>
            <a:r>
              <a:rPr lang="en-US" altLang="zh-CN" sz="2400" b="1" baseline="-25000" dirty="0">
                <a:solidFill>
                  <a:srgbClr val="FF0000"/>
                </a:solidFill>
                <a:latin typeface="Times New Roman" pitchFamily="18" charset="0"/>
              </a:rPr>
              <a:t>S</a:t>
            </a:r>
            <a:r>
              <a:rPr lang="zh-CN" altLang="en-US" sz="2400" b="1" dirty="0">
                <a:solidFill>
                  <a:srgbClr val="FF0000"/>
                </a:solidFill>
                <a:latin typeface="Times New Roman" pitchFamily="18" charset="0"/>
              </a:rPr>
              <a:t>时的亮度相等</a:t>
            </a:r>
            <a:r>
              <a:rPr lang="zh-CN" altLang="en-US" sz="2400" b="1" dirty="0">
                <a:latin typeface="Times New Roman" pitchFamily="18" charset="0"/>
              </a:rPr>
              <a:t>即</a:t>
            </a: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en-US" altLang="zh-CN" sz="2400" b="1" dirty="0">
              <a:latin typeface="Times New Roman" pitchFamily="18" charset="0"/>
            </a:endParaRPr>
          </a:p>
          <a:p>
            <a:pPr marL="608013" indent="-608013" defTabSz="912813" eaLnBrk="1" hangingPunct="1">
              <a:lnSpc>
                <a:spcPct val="105000"/>
              </a:lnSpc>
              <a:spcBef>
                <a:spcPct val="5000"/>
              </a:spcBef>
              <a:buFont typeface="Wingdings" pitchFamily="2" charset="2"/>
              <a:buNone/>
            </a:pPr>
            <a:endParaRPr lang="zh-CN" altLang="en-US" sz="2400" b="1" dirty="0">
              <a:latin typeface="Times New Roman" pitchFamily="18" charset="0"/>
            </a:endParaRPr>
          </a:p>
        </p:txBody>
      </p:sp>
      <p:graphicFrame>
        <p:nvGraphicFramePr>
          <p:cNvPr id="2" name="Object 3"/>
          <p:cNvGraphicFramePr>
            <a:graphicFrameLocks noChangeAspect="1"/>
          </p:cNvGraphicFramePr>
          <p:nvPr/>
        </p:nvGraphicFramePr>
        <p:xfrm>
          <a:off x="1500166" y="3429000"/>
          <a:ext cx="5664122" cy="1464261"/>
        </p:xfrm>
        <a:graphic>
          <a:graphicData uri="http://schemas.openxmlformats.org/presentationml/2006/ole">
            <mc:AlternateContent xmlns:mc="http://schemas.openxmlformats.org/markup-compatibility/2006">
              <mc:Choice xmlns:v="urn:schemas-microsoft-com:vml" Requires="v">
                <p:oleObj spid="_x0000_s28684" name="Equation" r:id="rId3" imgW="2616120" imgH="685800" progId="Equation.DSMT4">
                  <p:embed/>
                </p:oleObj>
              </mc:Choice>
              <mc:Fallback>
                <p:oleObj name="Equation" r:id="rId3" imgW="2616120" imgH="685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429000"/>
                        <a:ext cx="5664122" cy="1464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nvGraphicFramePr>
        <p:xfrm>
          <a:off x="1000125" y="1143000"/>
          <a:ext cx="6215063" cy="977900"/>
        </p:xfrm>
        <a:graphic>
          <a:graphicData uri="http://schemas.openxmlformats.org/presentationml/2006/ole">
            <mc:AlternateContent xmlns:mc="http://schemas.openxmlformats.org/markup-compatibility/2006">
              <mc:Choice xmlns:v="urn:schemas-microsoft-com:vml" Requires="v">
                <p:oleObj spid="_x0000_s28685" name="Equation" r:id="rId5" imgW="2920680" imgH="431640" progId="Equation.DSMT4">
                  <p:embed/>
                </p:oleObj>
              </mc:Choice>
              <mc:Fallback>
                <p:oleObj name="Equation" r:id="rId5" imgW="292068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1143000"/>
                        <a:ext cx="6215063"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539552" y="1196752"/>
            <a:ext cx="7992888" cy="4267200"/>
          </a:xfrm>
        </p:spPr>
        <p:txBody>
          <a:bodyPr/>
          <a:lstStyle/>
          <a:p>
            <a:pPr algn="just" defTabSz="912813">
              <a:lnSpc>
                <a:spcPct val="150000"/>
              </a:lnSpc>
              <a:spcBef>
                <a:spcPts val="0"/>
              </a:spcBef>
              <a:buFont typeface="Wingdings" pitchFamily="2" charset="2"/>
              <a:buChar char="Ø"/>
            </a:pPr>
            <a:r>
              <a:rPr lang="zh-CN" altLang="en-US" sz="2400" b="1" dirty="0">
                <a:latin typeface="Times New Roman" pitchFamily="18" charset="0"/>
                <a:cs typeface="Times New Roman" pitchFamily="18" charset="0"/>
              </a:rPr>
              <a:t>对于真实物体总是</a:t>
            </a:r>
            <a:r>
              <a:rPr lang="en-US" altLang="zh-CN" sz="2400" b="1" dirty="0" err="1">
                <a:latin typeface="Times New Roman" pitchFamily="18" charset="0"/>
                <a:cs typeface="Times New Roman" pitchFamily="18" charset="0"/>
              </a:rPr>
              <a:t>ε</a:t>
            </a:r>
            <a:r>
              <a:rPr lang="en-US" altLang="zh-CN" sz="2400" b="1" baseline="-25000" dirty="0" err="1">
                <a:latin typeface="Times New Roman" pitchFamily="18" charset="0"/>
                <a:cs typeface="Times New Roman" pitchFamily="18" charset="0"/>
              </a:rPr>
              <a:t>λ</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，故测得的亮度温度总比物体的实际温度为低，即</a:t>
            </a:r>
            <a:r>
              <a:rPr lang="en-US" altLang="zh-CN" sz="2400" b="1" dirty="0">
                <a:latin typeface="Times New Roman" pitchFamily="18" charset="0"/>
                <a:cs typeface="Times New Roman" pitchFamily="18" charset="0"/>
              </a:rPr>
              <a:t>T</a:t>
            </a:r>
            <a:r>
              <a:rPr lang="en-US" altLang="zh-CN" sz="2400" b="1" baseline="-25000" dirty="0">
                <a:latin typeface="Times New Roman" pitchFamily="18" charset="0"/>
                <a:cs typeface="Times New Roman" pitchFamily="18" charset="0"/>
              </a:rPr>
              <a:t>s</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a:t>
            </a:r>
          </a:p>
          <a:p>
            <a:pPr algn="just" defTabSz="912813">
              <a:lnSpc>
                <a:spcPct val="150000"/>
              </a:lnSpc>
              <a:spcBef>
                <a:spcPts val="0"/>
              </a:spcBef>
              <a:buFont typeface="Wingdings" pitchFamily="2" charset="2"/>
              <a:buChar char="Ø"/>
            </a:pPr>
            <a:r>
              <a:rPr lang="zh-CN" altLang="en-US" sz="2400" b="1" dirty="0">
                <a:latin typeface="Times New Roman" pitchFamily="18" charset="0"/>
                <a:cs typeface="Times New Roman" pitchFamily="18" charset="0"/>
              </a:rPr>
              <a:t>亮度（光学）高温计通常采用</a:t>
            </a:r>
            <a:r>
              <a:rPr lang="en-US" altLang="zh-CN" sz="2400" b="1" dirty="0">
                <a:solidFill>
                  <a:srgbClr val="FF0000"/>
                </a:solidFill>
                <a:latin typeface="Times New Roman" pitchFamily="18" charset="0"/>
                <a:cs typeface="Times New Roman" pitchFamily="18" charset="0"/>
              </a:rPr>
              <a:t>0.66</a:t>
            </a:r>
            <a:r>
              <a:rPr lang="zh-CN" altLang="en-US" sz="2400" b="1" dirty="0">
                <a:solidFill>
                  <a:srgbClr val="FF0000"/>
                </a:solidFill>
                <a:latin typeface="Times New Roman" pitchFamily="18" charset="0"/>
                <a:cs typeface="Times New Roman" pitchFamily="18" charset="0"/>
              </a:rPr>
              <a:t>土</a:t>
            </a:r>
            <a:r>
              <a:rPr lang="en-US" altLang="zh-CN" sz="2400" b="1" dirty="0">
                <a:solidFill>
                  <a:srgbClr val="FF0000"/>
                </a:solidFill>
                <a:latin typeface="Times New Roman" pitchFamily="18" charset="0"/>
                <a:cs typeface="Times New Roman" pitchFamily="18" charset="0"/>
              </a:rPr>
              <a:t>0.01μm</a:t>
            </a:r>
            <a:r>
              <a:rPr lang="zh-CN" altLang="en-US" sz="2400" b="1" dirty="0">
                <a:latin typeface="Times New Roman" pitchFamily="18" charset="0"/>
                <a:cs typeface="Times New Roman" pitchFamily="18" charset="0"/>
              </a:rPr>
              <a:t>的单一波长，将物体的</a:t>
            </a:r>
            <a:r>
              <a:rPr lang="zh-CN" altLang="en-US" sz="2400" b="1" dirty="0">
                <a:solidFill>
                  <a:srgbClr val="FF0000"/>
                </a:solidFill>
                <a:latin typeface="Times New Roman" pitchFamily="18" charset="0"/>
                <a:cs typeface="Times New Roman" pitchFamily="18" charset="0"/>
              </a:rPr>
              <a:t>光谱辐射亮度</a:t>
            </a:r>
            <a:r>
              <a:rPr lang="en-US" altLang="zh-CN" sz="2400" b="1" dirty="0">
                <a:solidFill>
                  <a:srgbClr val="FF0000"/>
                </a:solidFill>
                <a:latin typeface="Times New Roman" pitchFamily="18" charset="0"/>
                <a:cs typeface="Times New Roman" pitchFamily="18" charset="0"/>
              </a:rPr>
              <a:t> </a:t>
            </a:r>
            <a:r>
              <a:rPr lang="zh-CN" altLang="en-US" sz="2400" b="1" dirty="0">
                <a:solidFill>
                  <a:srgbClr val="FF0000"/>
                </a:solidFill>
                <a:latin typeface="Times New Roman" pitchFamily="18" charset="0"/>
                <a:cs typeface="Times New Roman" pitchFamily="18" charset="0"/>
              </a:rPr>
              <a:t>和标准光源的光谱辐射亮度</a:t>
            </a:r>
            <a:r>
              <a:rPr lang="zh-CN" altLang="en-US" sz="2400" b="1" dirty="0">
                <a:latin typeface="Times New Roman" pitchFamily="18" charset="0"/>
                <a:cs typeface="Times New Roman" pitchFamily="18" charset="0"/>
              </a:rPr>
              <a:t>进行比较，确定待测物体的温度。</a:t>
            </a:r>
            <a:endParaRPr lang="en-US" altLang="zh-CN" sz="2400" b="1" dirty="0">
              <a:latin typeface="Times New Roman" pitchFamily="18" charset="0"/>
              <a:cs typeface="Times New Roman" pitchFamily="18" charset="0"/>
            </a:endParaRPr>
          </a:p>
          <a:p>
            <a:pPr algn="just" defTabSz="912813">
              <a:lnSpc>
                <a:spcPct val="150000"/>
              </a:lnSpc>
              <a:spcBef>
                <a:spcPts val="0"/>
              </a:spcBef>
              <a:buFont typeface="Wingdings" pitchFamily="2" charset="2"/>
              <a:buChar char="Ø"/>
            </a:pPr>
            <a:r>
              <a:rPr lang="zh-CN" altLang="en-US" sz="2400" b="1" dirty="0">
                <a:latin typeface="Times New Roman" pitchFamily="18" charset="0"/>
                <a:cs typeface="Times New Roman" pitchFamily="18" charset="0"/>
              </a:rPr>
              <a:t>亮度（光学）高温计有三种形式：</a:t>
            </a:r>
            <a:endParaRPr lang="en-US" altLang="zh-CN" sz="2400" b="1" dirty="0">
              <a:latin typeface="Times New Roman" pitchFamily="18" charset="0"/>
              <a:cs typeface="Times New Roman" pitchFamily="18" charset="0"/>
            </a:endParaRPr>
          </a:p>
          <a:p>
            <a:pPr algn="just" defTabSz="912813">
              <a:lnSpc>
                <a:spcPct val="150000"/>
              </a:lnSpc>
              <a:spcBef>
                <a:spcPts val="0"/>
              </a:spcBef>
              <a:buNone/>
            </a:pPr>
            <a:r>
              <a:rPr lang="zh-CN" altLang="en-US" sz="2400" b="1" dirty="0">
                <a:latin typeface="Times New Roman" pitchFamily="18" charset="0"/>
                <a:cs typeface="Times New Roman" pitchFamily="18" charset="0"/>
              </a:rPr>
              <a:t>     灯丝隐灭式、恒定亮度式和光电亮度式。</a:t>
            </a:r>
          </a:p>
          <a:p>
            <a:pPr algn="just" defTabSz="912813">
              <a:lnSpc>
                <a:spcPct val="150000"/>
              </a:lnSpc>
              <a:spcBef>
                <a:spcPts val="0"/>
              </a:spcBef>
              <a:buFont typeface="Wingdings" pitchFamily="2" charset="2"/>
              <a:buNone/>
            </a:pPr>
            <a:endParaRPr lang="zh-CN" altLang="en-US" sz="2400" b="1" dirty="0">
              <a:latin typeface="Times New Roman" pitchFamily="18" charset="0"/>
              <a:cs typeface="Times New Roman"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001000" cy="4439964"/>
          </a:xfrm>
        </p:spPr>
        <p:txBody>
          <a:bodyPr>
            <a:noAutofit/>
          </a:bodyPr>
          <a:lstStyle/>
          <a:p>
            <a:pPr marL="609600" indent="-609600" eaLnBrk="1" hangingPunct="1">
              <a:lnSpc>
                <a:spcPct val="105000"/>
              </a:lnSpc>
              <a:spcBef>
                <a:spcPct val="5000"/>
              </a:spcBef>
              <a:buFont typeface="Wingdings" pitchFamily="2" charset="2"/>
              <a:buNone/>
              <a:defRPr/>
            </a:pPr>
            <a:r>
              <a:rPr lang="en-US" altLang="zh-CN" sz="2400" b="1" dirty="0">
                <a:solidFill>
                  <a:srgbClr val="FF0000"/>
                </a:solidFill>
              </a:rPr>
              <a:t>2</a:t>
            </a:r>
            <a:r>
              <a:rPr lang="zh-CN" altLang="en-US" sz="2400" b="1" dirty="0">
                <a:solidFill>
                  <a:srgbClr val="FF0000"/>
                </a:solidFill>
              </a:rPr>
              <a:t>、隐灭式</a:t>
            </a:r>
            <a:r>
              <a:rPr lang="zh-CN" altLang="en-US" sz="2400" b="1" dirty="0">
                <a:latin typeface="Times New Roman" pitchFamily="18" charset="0"/>
              </a:rPr>
              <a:t>光学高温计  </a:t>
            </a:r>
            <a:r>
              <a:rPr lang="en-US" altLang="zh-CN" sz="2400" b="1" dirty="0">
                <a:latin typeface="Times New Roman" pitchFamily="18" charset="0"/>
              </a:rPr>
              <a:t>disappearing  filament  pyrometer </a:t>
            </a: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（目视光学高温计或简称光学高温计）</a:t>
            </a:r>
            <a:endParaRPr lang="en-US" altLang="zh-CN" sz="2400" b="1" dirty="0">
              <a:latin typeface="Times New Roman" pitchFamily="18" charset="0"/>
            </a:endParaRPr>
          </a:p>
          <a:p>
            <a:pPr marL="609600" indent="-609600" eaLnBrk="1" hangingPunct="1">
              <a:lnSpc>
                <a:spcPct val="105000"/>
              </a:lnSpc>
              <a:spcBef>
                <a:spcPct val="5000"/>
              </a:spcBef>
              <a:buFont typeface="Wingdings" pitchFamily="2" charset="2"/>
              <a:buNone/>
              <a:defRPr/>
            </a:pPr>
            <a:endParaRPr lang="zh-CN" altLang="en-US" sz="2400" b="1" dirty="0">
              <a:latin typeface="Times New Roman" pitchFamily="18" charset="0"/>
            </a:endParaRP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）原理：灯丝隐灭式光学高温计是由</a:t>
            </a:r>
            <a:r>
              <a:rPr lang="zh-CN" altLang="en-US" sz="2400" b="1" dirty="0">
                <a:solidFill>
                  <a:srgbClr val="FF0000"/>
                </a:solidFill>
                <a:latin typeface="Times New Roman" pitchFamily="18" charset="0"/>
              </a:rPr>
              <a:t>人眼对热辐射体和高温计灯泡在单一波长附近的光谱范围的辐射亮度进行判断</a:t>
            </a:r>
            <a:r>
              <a:rPr lang="zh-CN" altLang="en-US" sz="2400" b="1" dirty="0">
                <a:latin typeface="Times New Roman" pitchFamily="18" charset="0"/>
              </a:rPr>
              <a:t>，</a:t>
            </a:r>
            <a:r>
              <a:rPr lang="zh-CN" altLang="en-US" sz="2400" b="1" dirty="0">
                <a:solidFill>
                  <a:srgbClr val="FF0000"/>
                </a:solidFill>
                <a:latin typeface="Times New Roman" pitchFamily="18" charset="0"/>
              </a:rPr>
              <a:t>调节灯泡的亮度</a:t>
            </a:r>
            <a:r>
              <a:rPr lang="zh-CN" altLang="en-US" sz="2400" b="1" dirty="0">
                <a:latin typeface="Times New Roman" pitchFamily="18" charset="0"/>
              </a:rPr>
              <a:t>使其在</a:t>
            </a:r>
            <a:r>
              <a:rPr lang="zh-CN" altLang="en-US" sz="2400" b="1" dirty="0">
                <a:solidFill>
                  <a:srgbClr val="FF0000"/>
                </a:solidFill>
                <a:latin typeface="Times New Roman" pitchFamily="18" charset="0"/>
              </a:rPr>
              <a:t>背景中隐灭</a:t>
            </a:r>
            <a:r>
              <a:rPr lang="zh-CN" altLang="en-US" sz="2400" b="1" dirty="0">
                <a:latin typeface="Times New Roman" pitchFamily="18" charset="0"/>
              </a:rPr>
              <a:t>或消失而实现温度测量的。</a:t>
            </a: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 结构：光学系统、电学系统</a:t>
            </a:r>
          </a:p>
          <a:p>
            <a:pPr marL="609600" indent="-609600" eaLnBrk="1" hangingPunct="1">
              <a:lnSpc>
                <a:spcPct val="105000"/>
              </a:lnSpc>
              <a:spcBef>
                <a:spcPct val="5000"/>
              </a:spcBef>
              <a:defRPr/>
            </a:pPr>
            <a:r>
              <a:rPr lang="zh-CN" altLang="en-US" sz="2400" b="1" dirty="0">
                <a:latin typeface="Times New Roman" pitchFamily="18" charset="0"/>
              </a:rPr>
              <a:t>光学系统：实际为望远镜，功能是使被测目标成像于高温计灯泡的灯丝平面上。</a:t>
            </a:r>
          </a:p>
          <a:p>
            <a:pPr marL="609600" indent="-609600" eaLnBrk="1" hangingPunct="1">
              <a:lnSpc>
                <a:spcPct val="105000"/>
              </a:lnSpc>
              <a:spcBef>
                <a:spcPct val="5000"/>
              </a:spcBef>
              <a:defRPr/>
            </a:pPr>
            <a:r>
              <a:rPr lang="zh-CN" altLang="en-US" sz="2400" b="1" dirty="0">
                <a:latin typeface="Times New Roman" pitchFamily="18" charset="0"/>
              </a:rPr>
              <a:t>电学系统：调节灯丝电流，和被测目标亮度比较。</a:t>
            </a:r>
          </a:p>
          <a:p>
            <a:pPr marL="609600" indent="-609600" eaLnBrk="1" hangingPunct="1">
              <a:lnSpc>
                <a:spcPct val="105000"/>
              </a:lnSpc>
              <a:spcBef>
                <a:spcPct val="5000"/>
              </a:spcBef>
              <a:buFont typeface="Wingdings" pitchFamily="2" charset="2"/>
              <a:buNone/>
              <a:defRPr/>
            </a:pPr>
            <a:r>
              <a:rPr lang="zh-CN" altLang="en-US" sz="2400" b="1" dirty="0">
                <a:latin typeface="Times New Roman" pitchFamily="18" charset="0"/>
              </a:rPr>
              <a:t>  </a:t>
            </a:r>
          </a:p>
          <a:p>
            <a:pPr marL="469900" indent="-469900">
              <a:buFont typeface="Wingdings" pitchFamily="2" charset="2"/>
              <a:buNone/>
              <a:defRPr/>
            </a:pPr>
            <a:endParaRPr lang="zh-CN" altLang="en-US" sz="24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5"/>
          <p:cNvSpPr txBox="1">
            <a:spLocks noChangeArrowheads="1"/>
          </p:cNvSpPr>
          <p:nvPr/>
        </p:nvSpPr>
        <p:spPr bwMode="auto">
          <a:xfrm>
            <a:off x="214282" y="285728"/>
            <a:ext cx="8501122" cy="1588127"/>
          </a:xfrm>
          <a:prstGeom prst="rect">
            <a:avLst/>
          </a:prstGeom>
          <a:noFill/>
          <a:ln w="9525">
            <a:noFill/>
            <a:miter lim="800000"/>
            <a:headEnd/>
            <a:tailEnd/>
          </a:ln>
        </p:spPr>
        <p:txBody>
          <a:bodyPr wrap="square">
            <a:spAutoFit/>
          </a:bodyPr>
          <a:lstStyle/>
          <a:p>
            <a:pPr defTabSz="912813">
              <a:lnSpc>
                <a:spcPct val="135000"/>
              </a:lnSpc>
            </a:pPr>
            <a:r>
              <a:rPr lang="zh-CN" altLang="en-US" sz="2400" b="1" dirty="0">
                <a:solidFill>
                  <a:schemeClr val="tx2"/>
                </a:solidFill>
              </a:rPr>
              <a:t>     灯丝隐灭式光学高温计</a:t>
            </a:r>
            <a:r>
              <a:rPr lang="zh-CN" altLang="en-US" sz="2400" b="1" dirty="0">
                <a:latin typeface="宋体" charset="-122"/>
              </a:rPr>
              <a:t>是一种典型的光谱辐射光学高温计。</a:t>
            </a:r>
            <a:endParaRPr lang="en-US" altLang="zh-CN" sz="2400" b="1" dirty="0">
              <a:latin typeface="宋体" charset="-122"/>
            </a:endParaRPr>
          </a:p>
          <a:p>
            <a:pPr defTabSz="912813">
              <a:lnSpc>
                <a:spcPct val="135000"/>
              </a:lnSpc>
            </a:pPr>
            <a:endParaRPr lang="en-US" altLang="zh-CN" sz="2400" b="1" dirty="0">
              <a:latin typeface="宋体" charset="-122"/>
            </a:endParaRPr>
          </a:p>
          <a:p>
            <a:pPr defTabSz="912813">
              <a:lnSpc>
                <a:spcPct val="135000"/>
              </a:lnSpc>
            </a:pPr>
            <a:r>
              <a:rPr lang="zh-CN" altLang="en-US" sz="2400" b="1" dirty="0">
                <a:latin typeface="宋体" charset="-122"/>
              </a:rPr>
              <a:t>如工业用的</a:t>
            </a:r>
            <a:r>
              <a:rPr lang="en-US" altLang="zh-CN" sz="2400" b="1" dirty="0">
                <a:latin typeface="宋体" charset="-122"/>
              </a:rPr>
              <a:t>WGG2-201</a:t>
            </a:r>
            <a:r>
              <a:rPr lang="zh-CN" altLang="en-US" sz="2400" b="1" dirty="0">
                <a:latin typeface="宋体" charset="-122"/>
              </a:rPr>
              <a:t>型和实验室用的</a:t>
            </a:r>
            <a:r>
              <a:rPr lang="en-US" altLang="zh-CN" sz="2400" b="1" dirty="0">
                <a:latin typeface="宋体" charset="-122"/>
              </a:rPr>
              <a:t>WGJ-01</a:t>
            </a:r>
            <a:r>
              <a:rPr lang="zh-CN" altLang="en-US" sz="2400" b="1" dirty="0">
                <a:latin typeface="宋体" charset="-122"/>
              </a:rPr>
              <a:t>型精密光学高温计。 </a:t>
            </a:r>
          </a:p>
        </p:txBody>
      </p:sp>
      <p:pic>
        <p:nvPicPr>
          <p:cNvPr id="146435" name="prodPic" descr="0651419432223274"/>
          <p:cNvPicPr>
            <a:picLocks noChangeAspect="1" noChangeArrowheads="1"/>
          </p:cNvPicPr>
          <p:nvPr/>
        </p:nvPicPr>
        <p:blipFill>
          <a:blip r:embed="rId2" cstate="print"/>
          <a:srcRect/>
          <a:stretch>
            <a:fillRect/>
          </a:stretch>
        </p:blipFill>
        <p:spPr bwMode="auto">
          <a:xfrm>
            <a:off x="0" y="2071678"/>
            <a:ext cx="4929190" cy="3462338"/>
          </a:xfrm>
          <a:prstGeom prst="rect">
            <a:avLst/>
          </a:prstGeom>
          <a:noFill/>
          <a:ln w="9525">
            <a:noFill/>
            <a:miter lim="800000"/>
            <a:headEnd/>
            <a:tailEnd/>
          </a:ln>
        </p:spPr>
      </p:pic>
      <p:sp>
        <p:nvSpPr>
          <p:cNvPr id="146436" name="Text Box 6"/>
          <p:cNvSpPr txBox="1">
            <a:spLocks noChangeArrowheads="1"/>
          </p:cNvSpPr>
          <p:nvPr/>
        </p:nvSpPr>
        <p:spPr bwMode="auto">
          <a:xfrm>
            <a:off x="4214810" y="1857364"/>
            <a:ext cx="4572032" cy="3416320"/>
          </a:xfrm>
          <a:prstGeom prst="rect">
            <a:avLst/>
          </a:prstGeom>
          <a:noFill/>
          <a:ln w="9525">
            <a:noFill/>
            <a:miter lim="800000"/>
            <a:headEnd/>
            <a:tailEnd/>
          </a:ln>
        </p:spPr>
        <p:txBody>
          <a:bodyPr wrap="square">
            <a:spAutoFit/>
          </a:bodyPr>
          <a:lstStyle/>
          <a:p>
            <a:pPr defTabSz="912813"/>
            <a:r>
              <a:rPr lang="zh-CN" altLang="en-US" sz="2400" b="1" dirty="0">
                <a:latin typeface="宋体" charset="-122"/>
              </a:rPr>
              <a:t>特点：</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使用方便，测量范围广；适用于</a:t>
            </a:r>
            <a:r>
              <a:rPr lang="en-US" altLang="zh-CN" sz="2400" b="1" dirty="0">
                <a:latin typeface="宋体" charset="-122"/>
              </a:rPr>
              <a:t>1000 K</a:t>
            </a:r>
            <a:r>
              <a:rPr lang="zh-CN" altLang="en-US" sz="2400" b="1" dirty="0">
                <a:latin typeface="宋体" charset="-122"/>
              </a:rPr>
              <a:t>～</a:t>
            </a:r>
            <a:r>
              <a:rPr lang="en-US" altLang="zh-CN" sz="2400" b="1" dirty="0">
                <a:latin typeface="宋体" charset="-122"/>
              </a:rPr>
              <a:t>3500 K</a:t>
            </a:r>
            <a:r>
              <a:rPr lang="zh-CN" altLang="en-US" sz="2400" b="1" dirty="0">
                <a:latin typeface="宋体" charset="-122"/>
              </a:rPr>
              <a:t>范围的温度测量；</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其精度通常为</a:t>
            </a:r>
            <a:r>
              <a:rPr lang="en-US" altLang="zh-CN" sz="2400" b="1" dirty="0">
                <a:latin typeface="宋体" charset="-122"/>
              </a:rPr>
              <a:t>1.0</a:t>
            </a:r>
            <a:r>
              <a:rPr lang="zh-CN" altLang="en-US" sz="2400" b="1" dirty="0">
                <a:latin typeface="宋体" charset="-122"/>
              </a:rPr>
              <a:t>级和</a:t>
            </a:r>
            <a:r>
              <a:rPr lang="en-US" altLang="zh-CN" sz="2400" b="1" dirty="0">
                <a:latin typeface="宋体" charset="-122"/>
              </a:rPr>
              <a:t>l.5</a:t>
            </a:r>
            <a:r>
              <a:rPr lang="zh-CN" altLang="en-US" sz="2400" b="1" dirty="0">
                <a:latin typeface="宋体" charset="-122"/>
              </a:rPr>
              <a:t>级</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被广泛用于</a:t>
            </a:r>
            <a:r>
              <a:rPr lang="zh-CN" altLang="en-US" sz="2400" b="1" dirty="0">
                <a:solidFill>
                  <a:srgbClr val="FF0000"/>
                </a:solidFill>
                <a:latin typeface="宋体" charset="-122"/>
              </a:rPr>
              <a:t>高温熔体、高温窑炉</a:t>
            </a:r>
            <a:r>
              <a:rPr lang="zh-CN" altLang="en-US" sz="2400" b="1" dirty="0">
                <a:latin typeface="宋体" charset="-122"/>
              </a:rPr>
              <a:t>的温度测量；</a:t>
            </a:r>
            <a:endParaRPr lang="en-US" altLang="zh-CN" sz="2400" b="1" dirty="0">
              <a:latin typeface="宋体" charset="-122"/>
            </a:endParaRPr>
          </a:p>
          <a:p>
            <a:pPr defTabSz="912813">
              <a:buClr>
                <a:srgbClr val="FF0000"/>
              </a:buClr>
              <a:buFont typeface="Wingdings" pitchFamily="2" charset="2"/>
              <a:buChar char="Ø"/>
            </a:pPr>
            <a:r>
              <a:rPr lang="zh-CN" altLang="en-US" sz="2400" b="1" dirty="0">
                <a:latin typeface="宋体" charset="-122"/>
              </a:rPr>
              <a:t>依靠人眼观测来确定灯丝隐灭，</a:t>
            </a:r>
            <a:r>
              <a:rPr lang="zh-CN" altLang="en-US" sz="2400" b="1" dirty="0">
                <a:solidFill>
                  <a:srgbClr val="FF0000"/>
                </a:solidFill>
                <a:latin typeface="宋体" charset="-122"/>
              </a:rPr>
              <a:t>主观性误差较大</a:t>
            </a:r>
            <a:r>
              <a:rPr lang="zh-CN" altLang="en-US" sz="2400" b="1" dirty="0">
                <a:latin typeface="宋体" charset="-122"/>
              </a:rPr>
              <a:t>。 </a:t>
            </a:r>
            <a:endParaRPr lang="en-US" altLang="zh-CN" sz="2400" b="1" dirty="0">
              <a:latin typeface="宋体" charset="-122"/>
            </a:endParaRP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8"/>
          <p:cNvSpPr txBox="1">
            <a:spLocks noChangeArrowheads="1"/>
          </p:cNvSpPr>
          <p:nvPr/>
        </p:nvSpPr>
        <p:spPr bwMode="auto">
          <a:xfrm>
            <a:off x="500034" y="357166"/>
            <a:ext cx="7704137" cy="573087"/>
          </a:xfrm>
          <a:prstGeom prst="rect">
            <a:avLst/>
          </a:prstGeom>
          <a:noFill/>
          <a:ln w="9525">
            <a:noFill/>
            <a:miter lim="800000"/>
            <a:headEnd/>
            <a:tailEnd/>
          </a:ln>
        </p:spPr>
        <p:txBody>
          <a:bodyPr>
            <a:spAutoFit/>
          </a:bodyPr>
          <a:lstStyle/>
          <a:p>
            <a:pPr defTabSz="912813">
              <a:lnSpc>
                <a:spcPct val="130000"/>
              </a:lnSpc>
              <a:spcBef>
                <a:spcPct val="10000"/>
              </a:spcBef>
            </a:pPr>
            <a:r>
              <a:rPr lang="en-US" altLang="zh-CN" sz="2400" b="1" dirty="0">
                <a:latin typeface="宋体" charset="-122"/>
              </a:rPr>
              <a:t>WGG2-201</a:t>
            </a:r>
            <a:r>
              <a:rPr lang="zh-CN" altLang="en-US" sz="2400" b="1" dirty="0">
                <a:latin typeface="宋体" charset="-122"/>
              </a:rPr>
              <a:t>型灯丝隐灭式光学高温计的结构</a:t>
            </a:r>
          </a:p>
        </p:txBody>
      </p:sp>
      <p:pic>
        <p:nvPicPr>
          <p:cNvPr id="147459" name="Picture 6"/>
          <p:cNvPicPr>
            <a:picLocks noChangeAspect="1" noChangeArrowheads="1"/>
          </p:cNvPicPr>
          <p:nvPr/>
        </p:nvPicPr>
        <p:blipFill>
          <a:blip r:embed="rId2" cstate="print"/>
          <a:srcRect/>
          <a:stretch>
            <a:fillRect/>
          </a:stretch>
        </p:blipFill>
        <p:spPr bwMode="auto">
          <a:xfrm>
            <a:off x="571472" y="1285860"/>
            <a:ext cx="8137525" cy="4500594"/>
          </a:xfrm>
          <a:prstGeom prst="rect">
            <a:avLst/>
          </a:prstGeom>
          <a:noFill/>
          <a:ln w="9525">
            <a:noFill/>
            <a:miter lim="800000"/>
            <a:headEnd/>
            <a:tailEnd/>
          </a:ln>
        </p:spPr>
      </p:pic>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7992888" cy="4525963"/>
          </a:xfrm>
        </p:spPr>
        <p:txBody>
          <a:bodyPr>
            <a:normAutofit/>
          </a:bodyPr>
          <a:lstStyle/>
          <a:p>
            <a:pPr defTabSz="912813">
              <a:lnSpc>
                <a:spcPts val="3200"/>
              </a:lnSpc>
              <a:spcBef>
                <a:spcPts val="0"/>
              </a:spcBef>
            </a:pPr>
            <a:r>
              <a:rPr lang="zh-CN" altLang="en-US" sz="2400" b="1" dirty="0">
                <a:latin typeface="Times New Roman" pitchFamily="18" charset="0"/>
                <a:cs typeface="Times New Roman" pitchFamily="18" charset="0"/>
              </a:rPr>
              <a:t>光学高温计通常有两个刻度，一个是</a:t>
            </a:r>
            <a:r>
              <a:rPr lang="zh-CN" altLang="en-US" sz="2400" b="1" dirty="0">
                <a:solidFill>
                  <a:srgbClr val="FF0000"/>
                </a:solidFill>
                <a:latin typeface="Times New Roman" pitchFamily="18" charset="0"/>
                <a:cs typeface="Times New Roman" pitchFamily="18" charset="0"/>
              </a:rPr>
              <a:t>不加灰色吸收玻璃</a:t>
            </a:r>
            <a:r>
              <a:rPr lang="zh-CN" altLang="en-US" sz="2400" b="1" dirty="0">
                <a:latin typeface="Times New Roman" pitchFamily="18" charset="0"/>
                <a:cs typeface="Times New Roman" pitchFamily="18" charset="0"/>
              </a:rPr>
              <a:t>的刻度，其范围为</a:t>
            </a:r>
            <a:r>
              <a:rPr lang="en-US" altLang="zh-CN" sz="2400" b="1" dirty="0">
                <a:latin typeface="Times New Roman" pitchFamily="18" charset="0"/>
                <a:cs typeface="Times New Roman" pitchFamily="18" charset="0"/>
              </a:rPr>
              <a:t>800℃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1400℃</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defTabSz="912813">
              <a:lnSpc>
                <a:spcPts val="3200"/>
              </a:lnSpc>
              <a:spcBef>
                <a:spcPts val="0"/>
              </a:spcBef>
            </a:pPr>
            <a:r>
              <a:rPr lang="zh-CN" altLang="en-US" sz="2400" b="1" dirty="0">
                <a:latin typeface="Times New Roman" pitchFamily="18" charset="0"/>
                <a:cs typeface="Times New Roman" pitchFamily="18" charset="0"/>
              </a:rPr>
              <a:t>为能测量更高的温度，在物镜前</a:t>
            </a:r>
            <a:r>
              <a:rPr lang="zh-CN" altLang="en-US" sz="2400" b="1" dirty="0">
                <a:solidFill>
                  <a:srgbClr val="FF0000"/>
                </a:solidFill>
                <a:latin typeface="Times New Roman" pitchFamily="18" charset="0"/>
                <a:cs typeface="Times New Roman" pitchFamily="18" charset="0"/>
              </a:rPr>
              <a:t>加一块灰色吸收玻璃</a:t>
            </a:r>
            <a:r>
              <a:rPr lang="zh-CN" altLang="en-US" sz="2400" b="1" dirty="0">
                <a:latin typeface="Times New Roman" pitchFamily="18" charset="0"/>
                <a:cs typeface="Times New Roman" pitchFamily="18" charset="0"/>
              </a:rPr>
              <a:t>，以进一步减弱被测物体辐射亮度；这样可使光学高温计测量亮度温度</a:t>
            </a:r>
            <a:r>
              <a:rPr lang="zh-CN" altLang="en-US" sz="2400" b="1" dirty="0">
                <a:solidFill>
                  <a:srgbClr val="FF0000"/>
                </a:solidFill>
                <a:latin typeface="Times New Roman" pitchFamily="18" charset="0"/>
                <a:cs typeface="Times New Roman" pitchFamily="18" charset="0"/>
              </a:rPr>
              <a:t>高达</a:t>
            </a:r>
            <a:r>
              <a:rPr lang="en-US" altLang="zh-CN" sz="2400" b="1" dirty="0">
                <a:solidFill>
                  <a:srgbClr val="FF0000"/>
                </a:solidFill>
                <a:latin typeface="Times New Roman" pitchFamily="18" charset="0"/>
                <a:cs typeface="Times New Roman" pitchFamily="18" charset="0"/>
              </a:rPr>
              <a:t>3200℃</a:t>
            </a:r>
            <a:r>
              <a:rPr lang="zh-CN" altLang="en-US" sz="2400" b="1" dirty="0">
                <a:latin typeface="Times New Roman" pitchFamily="18" charset="0"/>
                <a:cs typeface="Times New Roman" pitchFamily="18" charset="0"/>
              </a:rPr>
              <a:t>物体的温度。</a:t>
            </a:r>
            <a:endParaRPr lang="en-US" altLang="zh-CN" sz="2400" b="1" dirty="0">
              <a:latin typeface="Times New Roman" pitchFamily="18" charset="0"/>
              <a:cs typeface="Times New Roman" pitchFamily="18" charset="0"/>
            </a:endParaRPr>
          </a:p>
          <a:p>
            <a:pPr defTabSz="912813">
              <a:lnSpc>
                <a:spcPts val="3200"/>
              </a:lnSpc>
              <a:spcBef>
                <a:spcPts val="0"/>
              </a:spcBef>
            </a:pPr>
            <a:r>
              <a:rPr lang="zh-CN" altLang="en-US" sz="2400" b="1" dirty="0">
                <a:latin typeface="Times New Roman" pitchFamily="18" charset="0"/>
                <a:cs typeface="Times New Roman" pitchFamily="18" charset="0"/>
              </a:rPr>
              <a:t>无论采用何种形式，光学高温计钨丝本身最高温度均不可超过</a:t>
            </a:r>
            <a:r>
              <a:rPr lang="en-US" altLang="zh-CN" sz="2400" b="1" dirty="0">
                <a:latin typeface="Times New Roman" pitchFamily="18" charset="0"/>
                <a:cs typeface="Times New Roman" pitchFamily="18" charset="0"/>
              </a:rPr>
              <a:t>1400℃</a:t>
            </a:r>
            <a:r>
              <a:rPr lang="zh-CN" altLang="en-US" sz="2400" b="1" dirty="0">
                <a:latin typeface="Times New Roman" pitchFamily="18" charset="0"/>
                <a:cs typeface="Times New Roman" pitchFamily="18" charset="0"/>
              </a:rPr>
              <a:t>。</a:t>
            </a:r>
          </a:p>
          <a:p>
            <a:pPr defTabSz="912813">
              <a:lnSpc>
                <a:spcPts val="3200"/>
              </a:lnSpc>
              <a:spcBef>
                <a:spcPts val="0"/>
              </a:spcBef>
            </a:pPr>
            <a:r>
              <a:rPr lang="zh-CN" altLang="en-US" sz="2400" b="1" dirty="0">
                <a:latin typeface="Times New Roman" pitchFamily="18" charset="0"/>
                <a:cs typeface="Times New Roman" pitchFamily="18" charset="0"/>
              </a:rPr>
              <a:t>图中红色滤光片的作用是滤除人眼不敏感的光谱段，仅让中心光谱波长为</a:t>
            </a:r>
            <a:r>
              <a:rPr lang="en-US" altLang="zh-CN" sz="2400" b="1" dirty="0">
                <a:latin typeface="Times New Roman" pitchFamily="18" charset="0"/>
                <a:cs typeface="Times New Roman" pitchFamily="18" charset="0"/>
              </a:rPr>
              <a:t>0.66 </a:t>
            </a:r>
            <a:r>
              <a:rPr lang="en-US" altLang="zh-CN" sz="2400" b="1" dirty="0" err="1">
                <a:latin typeface="Times New Roman" pitchFamily="18" charset="0"/>
                <a:cs typeface="Times New Roman" pitchFamily="18" charset="0"/>
              </a:rPr>
              <a:t>μm</a:t>
            </a:r>
            <a:r>
              <a:rPr lang="zh-CN" altLang="en-US" sz="2400" b="1" dirty="0">
                <a:latin typeface="Times New Roman" pitchFamily="18" charset="0"/>
                <a:cs typeface="Times New Roman" pitchFamily="18" charset="0"/>
              </a:rPr>
              <a:t>的窄波段通过。</a:t>
            </a:r>
          </a:p>
          <a:p>
            <a:pPr>
              <a:lnSpc>
                <a:spcPts val="3200"/>
              </a:lnSpc>
              <a:spcBef>
                <a:spcPts val="0"/>
              </a:spcBef>
            </a:pP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p50-1-2"/>
          <p:cNvPicPr>
            <a:picLocks noChangeAspect="1" noChangeArrowheads="1"/>
          </p:cNvPicPr>
          <p:nvPr/>
        </p:nvPicPr>
        <p:blipFill>
          <a:blip r:embed="rId2" cstate="print"/>
          <a:srcRect/>
          <a:stretch>
            <a:fillRect/>
          </a:stretch>
        </p:blipFill>
        <p:spPr bwMode="auto">
          <a:xfrm>
            <a:off x="2428874" y="194873"/>
            <a:ext cx="5527501" cy="6663128"/>
          </a:xfrm>
          <a:prstGeom prst="rect">
            <a:avLst/>
          </a:prstGeom>
          <a:noFill/>
          <a:ln w="9525">
            <a:noFill/>
            <a:miter lim="800000"/>
            <a:headEnd/>
            <a:tailEnd/>
          </a:ln>
        </p:spPr>
      </p:pic>
      <p:sp>
        <p:nvSpPr>
          <p:cNvPr id="48131" name="Rectangle 3"/>
          <p:cNvSpPr>
            <a:spLocks noGrp="1" noChangeArrowheads="1"/>
          </p:cNvSpPr>
          <p:nvPr>
            <p:ph type="body" orient="vert" idx="1"/>
          </p:nvPr>
        </p:nvSpPr>
        <p:spPr>
          <a:xfrm>
            <a:off x="755576" y="1412776"/>
            <a:ext cx="1187450" cy="3241675"/>
          </a:xfrm>
        </p:spPr>
        <p:txBody>
          <a:bodyPr>
            <a:normAutofit/>
          </a:bodyPr>
          <a:lstStyle/>
          <a:p>
            <a:pPr defTabSz="912813" eaLnBrk="1" hangingPunct="1">
              <a:buFont typeface="Wingdings" pitchFamily="2" charset="2"/>
              <a:buNone/>
            </a:pPr>
            <a:r>
              <a:rPr lang="zh-CN" altLang="en-US" sz="2800" b="1" dirty="0"/>
              <a:t>水银电节点温度计</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Box 1"/>
          <p:cNvSpPr txBox="1">
            <a:spLocks noChangeArrowheads="1"/>
          </p:cNvSpPr>
          <p:nvPr/>
        </p:nvSpPr>
        <p:spPr bwMode="auto">
          <a:xfrm>
            <a:off x="611560" y="476672"/>
            <a:ext cx="7385474" cy="3907095"/>
          </a:xfrm>
          <a:prstGeom prst="rect">
            <a:avLst/>
          </a:prstGeom>
          <a:noFill/>
          <a:ln w="9525">
            <a:noFill/>
            <a:miter lim="800000"/>
            <a:headEnd/>
            <a:tailEnd/>
          </a:ln>
        </p:spPr>
        <p:txBody>
          <a:bodyPr wrap="square">
            <a:spAutoFit/>
          </a:bodyPr>
          <a:lstStyle/>
          <a:p>
            <a:pPr defTabSz="912813">
              <a:lnSpc>
                <a:spcPct val="150000"/>
              </a:lnSpc>
            </a:pP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、光电高温计</a:t>
            </a:r>
          </a:p>
          <a:p>
            <a:pPr defTabSz="912813">
              <a:lnSpc>
                <a:spcPct val="150000"/>
              </a:lnSpc>
            </a:pPr>
            <a:endParaRPr lang="zh-CN" altLang="en-US" sz="2400" b="1" dirty="0"/>
          </a:p>
          <a:p>
            <a:pPr defTabSz="912813">
              <a:lnSpc>
                <a:spcPct val="150000"/>
              </a:lnSpc>
              <a:buClr>
                <a:srgbClr val="FF0000"/>
              </a:buClr>
              <a:buFont typeface="Wingdings" pitchFamily="2" charset="2"/>
              <a:buChar char="Ø"/>
            </a:pPr>
            <a:r>
              <a:rPr lang="zh-CN" altLang="en-US" sz="2400" b="1" dirty="0"/>
              <a:t>光学高温计在测量时要靠手动平衡亮度，用人眼判断亮度是否平衡，所以不能自动连续测 温，在应用上受到了一定限制。</a:t>
            </a:r>
            <a:endParaRPr lang="en-US" altLang="zh-CN" sz="2400" b="1" dirty="0"/>
          </a:p>
          <a:p>
            <a:pPr defTabSz="912813">
              <a:lnSpc>
                <a:spcPct val="150000"/>
              </a:lnSpc>
              <a:buClr>
                <a:srgbClr val="FF0000"/>
              </a:buClr>
              <a:buFont typeface="Wingdings" pitchFamily="2" charset="2"/>
              <a:buChar char="Ø"/>
            </a:pPr>
            <a:r>
              <a:rPr lang="zh-CN" altLang="en-US" sz="2400" b="1" dirty="0"/>
              <a:t>光电高温计是在光学高温计基础上发 展起来的自动连续测温仪表。可以自动平衡亮度，</a:t>
            </a:r>
            <a:endParaRPr lang="en-US" altLang="zh-CN" sz="2400" b="1"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7500990" cy="2964914"/>
          </a:xfrm>
          <a:prstGeom prst="rect">
            <a:avLst/>
          </a:prstGeom>
          <a:noFill/>
        </p:spPr>
        <p:txBody>
          <a:bodyPr wrap="square" rtlCol="0">
            <a:spAutoFit/>
          </a:bodyPr>
          <a:lstStyle/>
          <a:p>
            <a:pPr defTabSz="912813">
              <a:lnSpc>
                <a:spcPts val="3200"/>
              </a:lnSpc>
            </a:pPr>
            <a:r>
              <a:rPr lang="zh-CN" altLang="en-US" sz="2400" b="1" dirty="0"/>
              <a:t>光电高温计的原理</a:t>
            </a:r>
            <a:endParaRPr lang="en-US" altLang="zh-CN" sz="2400" b="1" dirty="0"/>
          </a:p>
          <a:p>
            <a:pPr defTabSz="912813">
              <a:lnSpc>
                <a:spcPts val="3200"/>
              </a:lnSpc>
            </a:pPr>
            <a:endParaRPr lang="zh-CN" altLang="en-US" sz="2400" b="1" dirty="0"/>
          </a:p>
          <a:p>
            <a:pPr defTabSz="912813">
              <a:lnSpc>
                <a:spcPts val="3200"/>
              </a:lnSpc>
              <a:buClr>
                <a:srgbClr val="FF0000"/>
              </a:buClr>
              <a:buFont typeface="Wingdings" pitchFamily="2" charset="2"/>
              <a:buChar char="Ø"/>
            </a:pPr>
            <a:r>
              <a:rPr lang="zh-CN" altLang="en-US" sz="2400" b="1" dirty="0"/>
              <a:t>用</a:t>
            </a:r>
            <a:r>
              <a:rPr lang="zh-CN" altLang="en-US" sz="2400" b="1" dirty="0">
                <a:solidFill>
                  <a:srgbClr val="FF0000"/>
                </a:solidFill>
              </a:rPr>
              <a:t>光电器件</a:t>
            </a:r>
            <a:r>
              <a:rPr lang="zh-CN" altLang="en-US" sz="2400" b="1" dirty="0"/>
              <a:t>作为仪表的敏感元件，代替人的眼睛来感受辐射源的亮度变化， 并将此亮度信息转换成与亮度成比例的电信号。</a:t>
            </a:r>
          </a:p>
          <a:p>
            <a:pPr defTabSz="912813">
              <a:lnSpc>
                <a:spcPts val="3200"/>
              </a:lnSpc>
              <a:buClr>
                <a:srgbClr val="FF0000"/>
              </a:buClr>
              <a:buFont typeface="Wingdings" pitchFamily="2" charset="2"/>
              <a:buChar char="Ø"/>
            </a:pPr>
            <a:r>
              <a:rPr lang="zh-CN" altLang="en-US" sz="2400" b="1" dirty="0"/>
              <a:t>为了减小光电器件性能参数的变化和电压波动对测量结果的影响，光电高温 计采用</a:t>
            </a:r>
            <a:r>
              <a:rPr lang="zh-CN" altLang="en-US" sz="2400" b="1" dirty="0">
                <a:solidFill>
                  <a:srgbClr val="FF0000"/>
                </a:solidFill>
              </a:rPr>
              <a:t>负反馈原理</a:t>
            </a:r>
            <a:r>
              <a:rPr lang="zh-CN" altLang="en-US" sz="2400" b="1" dirty="0"/>
              <a:t>进行</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4"/>
          <p:cNvPicPr>
            <a:picLocks noChangeAspect="1" noChangeArrowheads="1"/>
          </p:cNvPicPr>
          <p:nvPr/>
        </p:nvPicPr>
        <p:blipFill>
          <a:blip r:embed="rId2" cstate="print"/>
          <a:srcRect/>
          <a:stretch>
            <a:fillRect/>
          </a:stretch>
        </p:blipFill>
        <p:spPr bwMode="auto">
          <a:xfrm>
            <a:off x="395536" y="476672"/>
            <a:ext cx="8241763" cy="5380633"/>
          </a:xfrm>
          <a:prstGeom prst="rect">
            <a:avLst/>
          </a:prstGeom>
          <a:noFill/>
          <a:ln w="9525">
            <a:no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Box 1"/>
          <p:cNvSpPr txBox="1">
            <a:spLocks noChangeArrowheads="1"/>
          </p:cNvSpPr>
          <p:nvPr/>
        </p:nvSpPr>
        <p:spPr bwMode="auto">
          <a:xfrm>
            <a:off x="714348" y="571480"/>
            <a:ext cx="7786742" cy="3375283"/>
          </a:xfrm>
          <a:prstGeom prst="rect">
            <a:avLst/>
          </a:prstGeom>
          <a:noFill/>
          <a:ln w="9525">
            <a:noFill/>
            <a:miter lim="800000"/>
            <a:headEnd/>
            <a:tailEnd/>
          </a:ln>
        </p:spPr>
        <p:txBody>
          <a:bodyPr wrap="square">
            <a:spAutoFit/>
          </a:bodyPr>
          <a:lstStyle/>
          <a:p>
            <a:pPr defTabSz="912813">
              <a:lnSpc>
                <a:spcPts val="3200"/>
              </a:lnSpc>
            </a:pP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、亮度温度计的使用注意事项</a:t>
            </a:r>
            <a:endParaRPr lang="en-US" altLang="zh-CN" sz="2400" b="1" dirty="0">
              <a:latin typeface="Times New Roman" pitchFamily="18" charset="0"/>
              <a:cs typeface="Times New Roman" pitchFamily="18" charset="0"/>
            </a:endParaRPr>
          </a:p>
          <a:p>
            <a:pPr defTabSz="912813">
              <a:lnSpc>
                <a:spcPts val="3200"/>
              </a:lnSpc>
            </a:pPr>
            <a:endParaRPr lang="en-US" altLang="zh-CN" sz="2400" b="1" dirty="0">
              <a:latin typeface="Times New Roman" pitchFamily="18" charset="0"/>
              <a:cs typeface="Times New Roman" pitchFamily="18" charset="0"/>
            </a:endParaRPr>
          </a:p>
          <a:p>
            <a:pPr defTabSz="912813">
              <a:lnSpc>
                <a:spcPts val="3200"/>
              </a:lnSpc>
            </a:pP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）工作波段（辐射能量强弱）</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金属材料：选短波</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大多数玻璃和某些陶瓷材料（透明陶瓷）：选长波</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塑料材料：光谱发射率曲线峰值波长附近</a:t>
            </a:r>
            <a:endParaRPr lang="en-US" altLang="zh-CN" sz="2400" b="1" dirty="0">
              <a:latin typeface="Times New Roman" pitchFamily="18" charset="0"/>
              <a:cs typeface="Times New Roman" pitchFamily="18" charset="0"/>
            </a:endParaRPr>
          </a:p>
          <a:p>
            <a:pPr defTabSz="912813">
              <a:lnSpc>
                <a:spcPts val="3200"/>
              </a:lnSpc>
              <a:buClr>
                <a:srgbClr val="FF0000"/>
              </a:buClr>
              <a:buFont typeface="Wingdings" pitchFamily="2" charset="2"/>
              <a:buChar char="Ø"/>
            </a:pPr>
            <a:r>
              <a:rPr lang="zh-CN" altLang="en-US" sz="2400" b="1" dirty="0">
                <a:latin typeface="Times New Roman" pitchFamily="18" charset="0"/>
                <a:cs typeface="Times New Roman" pitchFamily="18" charset="0"/>
              </a:rPr>
              <a:t>低温测量：</a:t>
            </a:r>
            <a:r>
              <a:rPr lang="zh-CN" altLang="en-US" sz="2400" b="1" dirty="0">
                <a:solidFill>
                  <a:srgbClr val="FF0000"/>
                </a:solidFill>
                <a:latin typeface="Times New Roman" pitchFamily="18" charset="0"/>
                <a:cs typeface="Times New Roman" pitchFamily="18" charset="0"/>
              </a:rPr>
              <a:t>大气窗口</a:t>
            </a:r>
            <a:r>
              <a:rPr lang="en-US" altLang="zh-CN" sz="2400" b="1" dirty="0">
                <a:solidFill>
                  <a:srgbClr val="FF0000"/>
                </a:solidFill>
                <a:latin typeface="Times New Roman" pitchFamily="18" charset="0"/>
                <a:cs typeface="Times New Roman" pitchFamily="18" charset="0"/>
              </a:rPr>
              <a:t>8~14</a:t>
            </a:r>
            <a:r>
              <a:rPr lang="el-GR" altLang="zh-CN" sz="2400" b="1" dirty="0">
                <a:solidFill>
                  <a:srgbClr val="FF0000"/>
                </a:solidFill>
                <a:latin typeface="Times New Roman" pitchFamily="18" charset="0"/>
                <a:cs typeface="Times New Roman" pitchFamily="18" charset="0"/>
              </a:rPr>
              <a:t>μ</a:t>
            </a:r>
            <a:r>
              <a:rPr lang="en-US" altLang="zh-CN" sz="2400" b="1" dirty="0">
                <a:solidFill>
                  <a:srgbClr val="FF0000"/>
                </a:solidFill>
                <a:latin typeface="Times New Roman" pitchFamily="18" charset="0"/>
                <a:cs typeface="Times New Roman" pitchFamily="18" charset="0"/>
              </a:rPr>
              <a:t>m</a:t>
            </a:r>
          </a:p>
          <a:p>
            <a:pPr defTabSz="912813">
              <a:lnSpc>
                <a:spcPts val="3200"/>
              </a:lnSpc>
              <a:buClr>
                <a:srgbClr val="FF0000"/>
              </a:buClr>
            </a:pP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非黑体辐射影响：示值的修正</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Box 1"/>
          <p:cNvSpPr txBox="1">
            <a:spLocks noChangeArrowheads="1"/>
          </p:cNvSpPr>
          <p:nvPr/>
        </p:nvSpPr>
        <p:spPr bwMode="auto">
          <a:xfrm>
            <a:off x="785786" y="1285860"/>
            <a:ext cx="7500938" cy="4072910"/>
          </a:xfrm>
          <a:prstGeom prst="rect">
            <a:avLst/>
          </a:prstGeom>
          <a:noFill/>
          <a:ln w="9525">
            <a:noFill/>
            <a:miter lim="800000"/>
            <a:headEnd/>
            <a:tailEnd/>
          </a:ln>
        </p:spPr>
        <p:txBody>
          <a:bodyPr>
            <a:spAutoFit/>
          </a:bodyPr>
          <a:lstStyle/>
          <a:p>
            <a:pPr defTabSz="912813">
              <a:lnSpc>
                <a:spcPts val="3200"/>
              </a:lnSpc>
              <a:buClr>
                <a:srgbClr val="FF0000"/>
              </a:buClr>
            </a:pP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）由于目前的硅光电池和标准灯等光电器件的特性离散性大，故光电器件的互换性差，</a:t>
            </a:r>
            <a:r>
              <a:rPr lang="zh-CN" altLang="en-US" sz="2400" b="1" dirty="0">
                <a:solidFill>
                  <a:srgbClr val="FF0000"/>
                </a:solidFill>
                <a:latin typeface="Times New Roman" pitchFamily="18" charset="0"/>
                <a:cs typeface="Times New Roman" pitchFamily="18" charset="0"/>
              </a:rPr>
              <a:t>在使用、维修时若要更换硅光电池和标准灯，必须对整个仪表重新进行调整和标定</a:t>
            </a:r>
            <a:r>
              <a:rPr lang="en-US" altLang="zh-CN" sz="2400" b="1" dirty="0">
                <a:solidFill>
                  <a:srgbClr val="FF0000"/>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刻度</a:t>
            </a:r>
            <a:r>
              <a:rPr lang="en-US" altLang="zh-CN" sz="2400" b="1" dirty="0">
                <a:solidFill>
                  <a:srgbClr val="FF0000"/>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。工业用光电高温计精度等级仍为</a:t>
            </a:r>
            <a:r>
              <a:rPr lang="en-US" altLang="zh-CN" sz="2400" b="1" dirty="0">
                <a:latin typeface="Times New Roman" pitchFamily="18" charset="0"/>
                <a:cs typeface="Times New Roman" pitchFamily="18" charset="0"/>
              </a:rPr>
              <a:t>1.0</a:t>
            </a:r>
            <a:r>
              <a:rPr lang="zh-CN" altLang="en-US" sz="2400" b="1" dirty="0">
                <a:latin typeface="Times New Roman" pitchFamily="18" charset="0"/>
                <a:cs typeface="Times New Roman" pitchFamily="18" charset="0"/>
              </a:rPr>
              <a:t>级和</a:t>
            </a:r>
            <a:r>
              <a:rPr lang="en-US" altLang="zh-CN" sz="2400" b="1" dirty="0">
                <a:latin typeface="Times New Roman" pitchFamily="18" charset="0"/>
                <a:cs typeface="Times New Roman" pitchFamily="18" charset="0"/>
              </a:rPr>
              <a:t>1.5</a:t>
            </a:r>
            <a:r>
              <a:rPr lang="zh-CN" altLang="en-US" sz="2400" b="1" dirty="0">
                <a:latin typeface="Times New Roman" pitchFamily="18" charset="0"/>
                <a:cs typeface="Times New Roman" pitchFamily="18" charset="0"/>
              </a:rPr>
              <a:t>级两种</a:t>
            </a:r>
            <a:endParaRPr lang="en-US" altLang="zh-CN" sz="2400" b="1" dirty="0">
              <a:latin typeface="Times New Roman" pitchFamily="18" charset="0"/>
              <a:cs typeface="Times New Roman" pitchFamily="18" charset="0"/>
            </a:endParaRPr>
          </a:p>
          <a:p>
            <a:pPr defTabSz="912813">
              <a:lnSpc>
                <a:spcPct val="150000"/>
              </a:lnSpc>
              <a:buClr>
                <a:srgbClr val="FF0000"/>
              </a:buClr>
            </a:pP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）中间介质的影响：</a:t>
            </a:r>
            <a:r>
              <a:rPr lang="zh-CN" altLang="en-US" sz="2400" b="1" dirty="0">
                <a:solidFill>
                  <a:srgbClr val="FF0000"/>
                </a:solidFill>
                <a:latin typeface="Times New Roman" pitchFamily="18" charset="0"/>
                <a:cs typeface="Times New Roman" pitchFamily="18" charset="0"/>
              </a:rPr>
              <a:t>水雾，灰尘</a:t>
            </a:r>
            <a:r>
              <a:rPr lang="zh-CN" altLang="en-US" sz="2400" b="1" dirty="0">
                <a:latin typeface="Times New Roman" pitchFamily="18" charset="0"/>
                <a:cs typeface="Times New Roman" pitchFamily="18" charset="0"/>
              </a:rPr>
              <a:t>吸收（选择适合的仪器和物体的距离</a:t>
            </a:r>
            <a:r>
              <a:rPr lang="en-US" altLang="zh-CN" sz="2400" b="1" dirty="0">
                <a:latin typeface="Times New Roman" pitchFamily="18" charset="0"/>
                <a:cs typeface="Times New Roman" pitchFamily="18" charset="0"/>
              </a:rPr>
              <a:t>1~2m</a:t>
            </a:r>
            <a:r>
              <a:rPr lang="zh-CN" altLang="en-US" sz="2400" b="1" dirty="0">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外来反射</a:t>
            </a:r>
            <a:r>
              <a:rPr lang="zh-CN" altLang="en-US" sz="2400" b="1" dirty="0">
                <a:latin typeface="Times New Roman" pitchFamily="18" charset="0"/>
                <a:cs typeface="Times New Roman" pitchFamily="18" charset="0"/>
              </a:rPr>
              <a:t>光线（加遮光板）</a:t>
            </a:r>
            <a:endParaRPr lang="en-US" altLang="zh-CN" sz="2400" b="1" dirty="0">
              <a:latin typeface="Times New Roman" pitchFamily="18" charset="0"/>
              <a:cs typeface="Times New Roman" pitchFamily="18" charset="0"/>
            </a:endParaRPr>
          </a:p>
          <a:p>
            <a:pPr defTabSz="912813">
              <a:lnSpc>
                <a:spcPts val="3200"/>
              </a:lnSpc>
              <a:buClr>
                <a:srgbClr val="FF0000"/>
              </a:buClr>
            </a:pPr>
            <a:endParaRPr lang="zh-CN" altLang="en-US" sz="2400" b="1" dirty="0">
              <a:latin typeface="Times New Roman" pitchFamily="18" charset="0"/>
              <a:cs typeface="Times New Roman" pitchFamily="18" charset="0"/>
            </a:endParaRPr>
          </a:p>
          <a:p>
            <a:pPr defTabSz="912813">
              <a:lnSpc>
                <a:spcPts val="3200"/>
              </a:lnSpc>
            </a:pP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6643734" cy="2144177"/>
          </a:xfrm>
          <a:prstGeom prst="rect">
            <a:avLst/>
          </a:prstGeom>
          <a:noFill/>
        </p:spPr>
        <p:txBody>
          <a:bodyPr wrap="square" rtlCol="0">
            <a:spAutoFit/>
          </a:bodyPr>
          <a:lstStyle/>
          <a:p>
            <a:pPr defTabSz="912813">
              <a:lnSpc>
                <a:spcPts val="3200"/>
              </a:lnSpc>
              <a:buClr>
                <a:srgbClr val="FF0000"/>
              </a:buClr>
            </a:pPr>
            <a:r>
              <a:rPr lang="en-US" altLang="zh-CN" sz="2400" b="1" dirty="0">
                <a:latin typeface="Times New Roman" pitchFamily="18" charset="0"/>
                <a:cs typeface="Times New Roman" pitchFamily="18" charset="0"/>
              </a:rPr>
              <a:t>5</a:t>
            </a:r>
            <a:r>
              <a:rPr lang="zh-CN" altLang="en-US" sz="2400" b="1" dirty="0">
                <a:latin typeface="Times New Roman" pitchFamily="18" charset="0"/>
                <a:cs typeface="Times New Roman" pitchFamily="18" charset="0"/>
              </a:rPr>
              <a:t>）周围环境影响：工作温度</a:t>
            </a:r>
            <a:r>
              <a:rPr lang="en-US" altLang="zh-CN" sz="2400" b="1" dirty="0">
                <a:latin typeface="Times New Roman" pitchFamily="18" charset="0"/>
                <a:cs typeface="Times New Roman" pitchFamily="18" charset="0"/>
              </a:rPr>
              <a:t>10~50℃</a:t>
            </a:r>
            <a:r>
              <a:rPr lang="zh-CN" altLang="en-US" sz="2400" b="1" dirty="0">
                <a:latin typeface="Times New Roman" pitchFamily="18" charset="0"/>
                <a:cs typeface="Times New Roman" pitchFamily="18" charset="0"/>
              </a:rPr>
              <a:t>，避免强磁场干扰</a:t>
            </a:r>
            <a:endParaRPr lang="en-US" altLang="zh-CN" sz="2400" b="1" dirty="0">
              <a:latin typeface="Times New Roman" pitchFamily="18" charset="0"/>
              <a:cs typeface="Times New Roman" pitchFamily="18" charset="0"/>
            </a:endParaRPr>
          </a:p>
          <a:p>
            <a:pPr defTabSz="912813">
              <a:lnSpc>
                <a:spcPts val="3200"/>
              </a:lnSpc>
              <a:buClr>
                <a:srgbClr val="FF0000"/>
              </a:buClr>
            </a:pPr>
            <a:r>
              <a:rPr lang="en-US" altLang="zh-CN" sz="2400" b="1" dirty="0">
                <a:latin typeface="Times New Roman" pitchFamily="18" charset="0"/>
                <a:cs typeface="Times New Roman" pitchFamily="18" charset="0"/>
              </a:rPr>
              <a:t>6</a:t>
            </a:r>
            <a:r>
              <a:rPr lang="zh-CN" altLang="en-US" sz="2400" b="1" dirty="0">
                <a:latin typeface="Times New Roman" pitchFamily="18" charset="0"/>
                <a:cs typeface="Times New Roman" pitchFamily="18" charset="0"/>
              </a:rPr>
              <a:t>）不宜测量反光过强或者不反光的物体</a:t>
            </a:r>
            <a:endParaRPr lang="en-US" altLang="zh-CN" sz="2400" b="1" dirty="0">
              <a:latin typeface="Times New Roman" pitchFamily="18" charset="0"/>
              <a:cs typeface="Times New Roman" pitchFamily="18" charset="0"/>
            </a:endParaRPr>
          </a:p>
          <a:p>
            <a:pPr defTabSz="912813">
              <a:lnSpc>
                <a:spcPts val="3200"/>
              </a:lnSpc>
              <a:buClr>
                <a:srgbClr val="FF0000"/>
              </a:buClr>
            </a:pPr>
            <a:r>
              <a:rPr lang="en-US" altLang="zh-CN" sz="2400" b="1" dirty="0">
                <a:latin typeface="Times New Roman" pitchFamily="18" charset="0"/>
                <a:cs typeface="Times New Roman" pitchFamily="18" charset="0"/>
              </a:rPr>
              <a:t>7</a:t>
            </a:r>
            <a:r>
              <a:rPr lang="zh-CN" altLang="en-US" sz="2400" b="1" dirty="0">
                <a:latin typeface="Times New Roman" pitchFamily="18" charset="0"/>
                <a:cs typeface="Times New Roman" pitchFamily="18" charset="0"/>
              </a:rPr>
              <a:t>）流过</a:t>
            </a:r>
            <a:r>
              <a:rPr lang="zh-CN" altLang="en-US" sz="2400" b="1" dirty="0">
                <a:solidFill>
                  <a:srgbClr val="FF0000"/>
                </a:solidFill>
                <a:latin typeface="Times New Roman" pitchFamily="18" charset="0"/>
                <a:cs typeface="Times New Roman" pitchFamily="18" charset="0"/>
              </a:rPr>
              <a:t>标准灯电流与标定</a:t>
            </a:r>
            <a:r>
              <a:rPr lang="zh-CN" altLang="en-US" sz="2400" b="1" dirty="0">
                <a:latin typeface="Times New Roman" pitchFamily="18" charset="0"/>
                <a:cs typeface="Times New Roman" pitchFamily="18" charset="0"/>
              </a:rPr>
              <a:t>一致，瞄准系统调节确保形成完整的图像等。</a:t>
            </a:r>
            <a:endParaRPr lang="en-US" altLang="zh-CN" sz="2400" b="1" dirty="0">
              <a:latin typeface="Times New Roman" pitchFamily="18" charset="0"/>
              <a:cs typeface="Times New Roman"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idx="1"/>
          </p:nvPr>
        </p:nvSpPr>
        <p:spPr>
          <a:xfrm>
            <a:off x="0" y="468290"/>
            <a:ext cx="8358188" cy="785812"/>
          </a:xfrm>
        </p:spPr>
        <p:txBody>
          <a:bodyPr/>
          <a:lstStyle/>
          <a:p>
            <a:pPr defTabSz="912813" eaLnBrk="1" hangingPunct="1">
              <a:lnSpc>
                <a:spcPct val="105000"/>
              </a:lnSpc>
              <a:spcBef>
                <a:spcPct val="5000"/>
              </a:spcBef>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2.3.3</a:t>
            </a:r>
            <a:r>
              <a:rPr lang="zh-CN" altLang="en-US" sz="2800" b="1" dirty="0">
                <a:latin typeface="Times New Roman" pitchFamily="18" charset="0"/>
              </a:rPr>
              <a:t>  </a:t>
            </a:r>
            <a:r>
              <a:rPr lang="en-US" altLang="zh-CN" sz="2800" b="1" dirty="0">
                <a:latin typeface="Times New Roman" pitchFamily="18" charset="0"/>
              </a:rPr>
              <a:t> </a:t>
            </a:r>
            <a:r>
              <a:rPr lang="zh-CN" altLang="en-US" sz="2800" b="1" dirty="0">
                <a:latin typeface="Times New Roman" pitchFamily="18" charset="0"/>
              </a:rPr>
              <a:t>光电比色温度计  </a:t>
            </a:r>
            <a:r>
              <a:rPr lang="en-US" altLang="zh-CN" sz="2800" b="1" dirty="0">
                <a:latin typeface="Times New Roman" pitchFamily="18" charset="0"/>
              </a:rPr>
              <a:t>color  pyrometer </a:t>
            </a:r>
          </a:p>
          <a:p>
            <a:pPr defTabSz="912813" eaLnBrk="1" hangingPunct="1">
              <a:lnSpc>
                <a:spcPct val="105000"/>
              </a:lnSpc>
              <a:spcBef>
                <a:spcPct val="5000"/>
              </a:spcBef>
            </a:pPr>
            <a:endParaRPr lang="zh-CN" altLang="en-US" sz="2800" b="1" baseline="-25000" dirty="0">
              <a:latin typeface="Times New Roman" pitchFamily="18" charset="0"/>
            </a:endParaRPr>
          </a:p>
        </p:txBody>
      </p:sp>
      <p:graphicFrame>
        <p:nvGraphicFramePr>
          <p:cNvPr id="193539" name="Object 3"/>
          <p:cNvGraphicFramePr>
            <a:graphicFrameLocks noChangeAspect="1"/>
          </p:cNvGraphicFramePr>
          <p:nvPr/>
        </p:nvGraphicFramePr>
        <p:xfrm>
          <a:off x="714375" y="1920875"/>
          <a:ext cx="3214688" cy="508000"/>
        </p:xfrm>
        <a:graphic>
          <a:graphicData uri="http://schemas.openxmlformats.org/presentationml/2006/ole">
            <mc:AlternateContent xmlns:mc="http://schemas.openxmlformats.org/markup-compatibility/2006">
              <mc:Choice xmlns:v="urn:schemas-microsoft-com:vml" Requires="v">
                <p:oleObj spid="_x0000_s29703" name="Equation" r:id="rId3" imgW="1168200" imgH="228600" progId="Equation.DSMT4">
                  <p:embed/>
                </p:oleObj>
              </mc:Choice>
              <mc:Fallback>
                <p:oleObj name="Equation" r:id="rId3" imgW="11682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920875"/>
                        <a:ext cx="321468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00" name="Picture 4"/>
          <p:cNvPicPr>
            <a:picLocks noChangeAspect="1" noChangeArrowheads="1"/>
          </p:cNvPicPr>
          <p:nvPr/>
        </p:nvPicPr>
        <p:blipFill>
          <a:blip r:embed="rId5" cstate="print"/>
          <a:srcRect/>
          <a:stretch>
            <a:fillRect/>
          </a:stretch>
        </p:blipFill>
        <p:spPr bwMode="auto">
          <a:xfrm>
            <a:off x="4887913" y="1143000"/>
            <a:ext cx="4256087" cy="4929188"/>
          </a:xfrm>
          <a:prstGeom prst="rect">
            <a:avLst/>
          </a:prstGeom>
          <a:noFill/>
          <a:ln w="9525">
            <a:noFill/>
            <a:miter lim="800000"/>
            <a:headEnd/>
            <a:tailEnd/>
          </a:ln>
        </p:spPr>
      </p:pic>
      <p:sp>
        <p:nvSpPr>
          <p:cNvPr id="29701" name="TextBox 5"/>
          <p:cNvSpPr txBox="1">
            <a:spLocks noChangeArrowheads="1"/>
          </p:cNvSpPr>
          <p:nvPr/>
        </p:nvSpPr>
        <p:spPr bwMode="auto">
          <a:xfrm>
            <a:off x="428596" y="1214422"/>
            <a:ext cx="4429127" cy="1938992"/>
          </a:xfrm>
          <a:prstGeom prst="rect">
            <a:avLst/>
          </a:prstGeom>
          <a:noFill/>
          <a:ln w="9525">
            <a:noFill/>
            <a:miter lim="800000"/>
            <a:headEnd/>
            <a:tailEnd/>
          </a:ln>
        </p:spPr>
        <p:txBody>
          <a:bodyPr wrap="square">
            <a:spAutoFit/>
          </a:bodyPr>
          <a:lstStyle/>
          <a:p>
            <a:pPr defTabSz="912813"/>
            <a:r>
              <a:rPr lang="en-US" altLang="zh-CN" sz="2400" b="1" dirty="0">
                <a:latin typeface="Times New Roman" pitchFamily="18" charset="0"/>
              </a:rPr>
              <a:t>1</a:t>
            </a:r>
            <a:r>
              <a:rPr lang="zh-CN" altLang="en-US" sz="2400" b="1" dirty="0">
                <a:latin typeface="Times New Roman" pitchFamily="18" charset="0"/>
              </a:rPr>
              <a:t>、原理</a:t>
            </a:r>
            <a:endParaRPr lang="en-US" altLang="zh-CN" sz="2400" b="1" dirty="0">
              <a:latin typeface="Times New Roman" pitchFamily="18" charset="0"/>
            </a:endParaRPr>
          </a:p>
          <a:p>
            <a:pPr defTabSz="912813"/>
            <a:r>
              <a:rPr lang="zh-CN" altLang="en-US" sz="2400" b="1" dirty="0">
                <a:latin typeface="Times New Roman" pitchFamily="18" charset="0"/>
              </a:rPr>
              <a:t>维思位移定律：</a:t>
            </a:r>
            <a:endParaRPr lang="en-US" altLang="zh-CN" sz="2400" b="1" dirty="0">
              <a:latin typeface="Times New Roman" pitchFamily="18" charset="0"/>
            </a:endParaRPr>
          </a:p>
          <a:p>
            <a:pPr defTabSz="912813">
              <a:buClr>
                <a:srgbClr val="FF0000"/>
              </a:buClr>
            </a:pPr>
            <a:endParaRPr lang="en-US" altLang="zh-CN" sz="2400" b="1" dirty="0">
              <a:latin typeface="Times New Roman" pitchFamily="18" charset="0"/>
            </a:endParaRPr>
          </a:p>
          <a:p>
            <a:pPr defTabSz="912813">
              <a:buClr>
                <a:srgbClr val="FF0000"/>
              </a:buClr>
              <a:buFont typeface="Wingdings" pitchFamily="2" charset="2"/>
              <a:buChar char="Ø"/>
            </a:pPr>
            <a:endParaRPr lang="en-US" altLang="zh-CN" sz="2400" b="1" dirty="0">
              <a:latin typeface="Times New Roman" pitchFamily="18" charset="0"/>
            </a:endParaRPr>
          </a:p>
          <a:p>
            <a:pPr defTabSz="912813"/>
            <a:endParaRPr lang="zh-CN" altLang="en-US" sz="2400" dirty="0"/>
          </a:p>
        </p:txBody>
      </p:sp>
      <p:sp>
        <p:nvSpPr>
          <p:cNvPr id="6" name="TextBox 5"/>
          <p:cNvSpPr txBox="1"/>
          <p:nvPr/>
        </p:nvSpPr>
        <p:spPr>
          <a:xfrm>
            <a:off x="428596" y="2500306"/>
            <a:ext cx="4429156" cy="2677656"/>
          </a:xfrm>
          <a:prstGeom prst="rect">
            <a:avLst/>
          </a:prstGeom>
          <a:noFill/>
        </p:spPr>
        <p:txBody>
          <a:bodyPr wrap="square" rtlCol="0">
            <a:spAutoFit/>
          </a:bodyPr>
          <a:lstStyle/>
          <a:p>
            <a:pPr defTabSz="912813">
              <a:buClr>
                <a:srgbClr val="FF0000"/>
              </a:buClr>
              <a:buFont typeface="Wingdings" pitchFamily="2" charset="2"/>
              <a:buChar char="Ø"/>
            </a:pPr>
            <a:r>
              <a:rPr lang="zh-CN" altLang="en-US" sz="2400" b="1" dirty="0">
                <a:latin typeface="Times New Roman" pitchFamily="18" charset="0"/>
              </a:rPr>
              <a:t>当温度升高时，辐射峰值向</a:t>
            </a:r>
            <a:r>
              <a:rPr lang="zh-CN" altLang="en-US" sz="2400" b="1" dirty="0">
                <a:solidFill>
                  <a:srgbClr val="FF0000"/>
                </a:solidFill>
                <a:latin typeface="Times New Roman" pitchFamily="18" charset="0"/>
              </a:rPr>
              <a:t>波长短的方向移动</a:t>
            </a:r>
            <a:endParaRPr lang="en-US" altLang="zh-CN" sz="2400" b="1" dirty="0">
              <a:solidFill>
                <a:srgbClr val="FF0000"/>
              </a:solidFill>
              <a:latin typeface="Times New Roman" pitchFamily="18" charset="0"/>
            </a:endParaRPr>
          </a:p>
          <a:p>
            <a:pPr defTabSz="912813">
              <a:buClr>
                <a:srgbClr val="FF0000"/>
              </a:buClr>
              <a:buFont typeface="Wingdings" pitchFamily="2" charset="2"/>
              <a:buChar char="Ø"/>
            </a:pPr>
            <a:r>
              <a:rPr lang="zh-CN" altLang="en-US" sz="2400" b="1" dirty="0">
                <a:latin typeface="Times New Roman" pitchFamily="18" charset="0"/>
              </a:rPr>
              <a:t>光谱分布曲线的斜率将明显增加；</a:t>
            </a:r>
            <a:endParaRPr lang="en-US" altLang="zh-CN" sz="2400" b="1" dirty="0">
              <a:latin typeface="Times New Roman" pitchFamily="18" charset="0"/>
            </a:endParaRPr>
          </a:p>
          <a:p>
            <a:pPr defTabSz="912813">
              <a:buClr>
                <a:srgbClr val="FF0000"/>
              </a:buClr>
              <a:buFont typeface="Wingdings" pitchFamily="2" charset="2"/>
              <a:buChar char="Ø"/>
            </a:pPr>
            <a:r>
              <a:rPr lang="zh-CN" altLang="en-US" sz="2400" b="1" dirty="0">
                <a:latin typeface="Times New Roman" pitchFamily="18" charset="0"/>
              </a:rPr>
              <a:t>斜率的增加致使</a:t>
            </a:r>
            <a:r>
              <a:rPr lang="zh-CN" altLang="en-US" sz="2400" b="1" dirty="0">
                <a:solidFill>
                  <a:srgbClr val="FF0000"/>
                </a:solidFill>
                <a:latin typeface="Times New Roman" pitchFamily="18" charset="0"/>
              </a:rPr>
              <a:t>两个波长对应的光谱能量比</a:t>
            </a:r>
            <a:r>
              <a:rPr lang="zh-CN" altLang="en-US" sz="2400" b="1" dirty="0">
                <a:latin typeface="Times New Roman" pitchFamily="18" charset="0"/>
              </a:rPr>
              <a:t>发生明显的变化。</a:t>
            </a:r>
            <a:endParaRPr lang="en-US" altLang="zh-CN" sz="2400" b="1" dirty="0">
              <a:latin typeface="Times New Roman" pitchFamily="18" charset="0"/>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23938">
                                            <p:txEl>
                                              <p:pRg st="0" end="0"/>
                                            </p:txEl>
                                          </p:spTgt>
                                        </p:tgtEl>
                                        <p:attrNameLst>
                                          <p:attrName>style.visibility</p:attrName>
                                        </p:attrNameLst>
                                      </p:cBhvr>
                                      <p:to>
                                        <p:strVal val="visible"/>
                                      </p:to>
                                    </p:set>
                                    <p:animEffect transition="in" filter="barn(inHorizontal)">
                                      <p:cBhvr>
                                        <p:cTn id="7" dur="500"/>
                                        <p:tgtEl>
                                          <p:spTgt spid="423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barn(inHorizontal)">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barn(inHorizontal)">
                                      <p:cBhvr>
                                        <p:cTn id="17" dur="500"/>
                                        <p:tgtEl>
                                          <p:spTgt spid="2970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93539"/>
                                        </p:tgtEl>
                                        <p:attrNameLst>
                                          <p:attrName>style.visibility</p:attrName>
                                        </p:attrNameLst>
                                      </p:cBhvr>
                                      <p:to>
                                        <p:strVal val="visible"/>
                                      </p:to>
                                    </p:set>
                                    <p:animEffect transition="in" filter="barn(inHorizontal)">
                                      <p:cBhvr>
                                        <p:cTn id="22" dur="500"/>
                                        <p:tgtEl>
                                          <p:spTgt spid="19353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build="p"/>
      <p:bldP spid="29701" grpId="0"/>
      <p:bldP spid="6"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642910" y="1285860"/>
            <a:ext cx="7858125" cy="4267200"/>
          </a:xfrm>
        </p:spPr>
        <p:txBody>
          <a:bodyPr/>
          <a:lstStyle/>
          <a:p>
            <a:pPr defTabSz="912813" eaLnBrk="1" hangingPunct="1">
              <a:lnSpc>
                <a:spcPts val="3300"/>
              </a:lnSpc>
              <a:spcBef>
                <a:spcPct val="5000"/>
              </a:spcBef>
            </a:pPr>
            <a:r>
              <a:rPr lang="zh-CN" altLang="en-US" sz="2400" b="1" dirty="0">
                <a:latin typeface="Times New Roman" pitchFamily="18" charset="0"/>
              </a:rPr>
              <a:t>把根据测量</a:t>
            </a:r>
            <a:r>
              <a:rPr lang="zh-CN" altLang="en-US" sz="2400" b="1" dirty="0">
                <a:solidFill>
                  <a:srgbClr val="FF0000"/>
                </a:solidFill>
                <a:latin typeface="Times New Roman" pitchFamily="18" charset="0"/>
              </a:rPr>
              <a:t>两个光谱能量比</a:t>
            </a:r>
            <a:r>
              <a:rPr lang="en-US" altLang="zh-CN" sz="2400" b="1" dirty="0">
                <a:latin typeface="Times New Roman" pitchFamily="18" charset="0"/>
              </a:rPr>
              <a:t>(</a:t>
            </a:r>
            <a:r>
              <a:rPr lang="zh-CN" altLang="en-US" sz="2400" b="1" dirty="0">
                <a:latin typeface="Times New Roman" pitchFamily="18" charset="0"/>
              </a:rPr>
              <a:t>两波长下的亮度比</a:t>
            </a:r>
            <a:r>
              <a:rPr lang="en-US" altLang="zh-CN" sz="2400" b="1" dirty="0">
                <a:latin typeface="Times New Roman" pitchFamily="18" charset="0"/>
              </a:rPr>
              <a:t>)</a:t>
            </a:r>
            <a:r>
              <a:rPr lang="zh-CN" altLang="en-US" sz="2400" b="1" dirty="0">
                <a:latin typeface="Times New Roman" pitchFamily="18" charset="0"/>
              </a:rPr>
              <a:t>来测量物体温度的方法称</a:t>
            </a:r>
            <a:r>
              <a:rPr lang="zh-CN" altLang="en-US" sz="2400" b="1" dirty="0">
                <a:solidFill>
                  <a:srgbClr val="FF0000"/>
                </a:solidFill>
                <a:latin typeface="Times New Roman" pitchFamily="18" charset="0"/>
              </a:rPr>
              <a:t>比色测温法</a:t>
            </a:r>
            <a:r>
              <a:rPr lang="zh-CN" altLang="en-US" sz="2400" b="1" dirty="0">
                <a:latin typeface="Times New Roman" pitchFamily="18" charset="0"/>
              </a:rPr>
              <a:t>；</a:t>
            </a:r>
            <a:endParaRPr lang="en-US" altLang="zh-CN" sz="2400" b="1" dirty="0">
              <a:latin typeface="Times New Roman" pitchFamily="18" charset="0"/>
            </a:endParaRPr>
          </a:p>
          <a:p>
            <a:pPr defTabSz="912813" eaLnBrk="1" hangingPunct="1">
              <a:lnSpc>
                <a:spcPts val="3300"/>
              </a:lnSpc>
              <a:spcBef>
                <a:spcPct val="5000"/>
              </a:spcBef>
            </a:pPr>
            <a:r>
              <a:rPr lang="zh-CN" altLang="en-US" sz="2400" b="1" dirty="0">
                <a:latin typeface="Times New Roman" pitchFamily="18" charset="0"/>
              </a:rPr>
              <a:t>实现此种测量的仪器称为</a:t>
            </a:r>
            <a:r>
              <a:rPr lang="zh-CN" altLang="en-US" sz="2400" b="1" dirty="0">
                <a:solidFill>
                  <a:srgbClr val="FF0000"/>
                </a:solidFill>
                <a:latin typeface="Times New Roman" pitchFamily="18" charset="0"/>
              </a:rPr>
              <a:t>比色高温计</a:t>
            </a:r>
            <a:r>
              <a:rPr lang="zh-CN" altLang="en-US" sz="2400" b="1" dirty="0">
                <a:latin typeface="Times New Roman" pitchFamily="18" charset="0"/>
              </a:rPr>
              <a:t>。可以减少由于黑度变化、尘埃吸收及散射产生的影响，精度较高。</a:t>
            </a:r>
            <a:endParaRPr lang="en-US" altLang="zh-CN" sz="2400" b="1" dirty="0">
              <a:latin typeface="Times New Roman" pitchFamily="18" charset="0"/>
            </a:endParaRPr>
          </a:p>
          <a:p>
            <a:pPr defTabSz="912813" eaLnBrk="1" hangingPunct="1">
              <a:lnSpc>
                <a:spcPts val="3300"/>
              </a:lnSpc>
              <a:spcBef>
                <a:spcPct val="5000"/>
              </a:spcBef>
            </a:pPr>
            <a:r>
              <a:rPr lang="zh-CN" altLang="en-US" sz="2400" b="1" dirty="0">
                <a:latin typeface="Times New Roman" pitchFamily="18" charset="0"/>
              </a:rPr>
              <a:t>此种方法测量非黑体时所得的温度称之为</a:t>
            </a:r>
            <a:r>
              <a:rPr lang="zh-CN" altLang="en-US" sz="2400" b="1" dirty="0">
                <a:solidFill>
                  <a:srgbClr val="FF0000"/>
                </a:solidFill>
                <a:latin typeface="Times New Roman" pitchFamily="18" charset="0"/>
              </a:rPr>
              <a:t>“比色温度”或“颜色温度”</a:t>
            </a:r>
            <a:r>
              <a:rPr lang="zh-CN" altLang="en-US" sz="2400" b="1" dirty="0">
                <a:latin typeface="Times New Roman" pitchFamily="18" charset="0"/>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3602">
                                            <p:txEl>
                                              <p:pRg st="0" end="0"/>
                                            </p:txEl>
                                          </p:spTgt>
                                        </p:tgtEl>
                                        <p:attrNameLst>
                                          <p:attrName>style.visibility</p:attrName>
                                        </p:attrNameLst>
                                      </p:cBhvr>
                                      <p:to>
                                        <p:strVal val="visible"/>
                                      </p:to>
                                    </p:set>
                                    <p:animEffect transition="in" filter="barn(inHorizontal)">
                                      <p:cBhvr>
                                        <p:cTn id="7" dur="500"/>
                                        <p:tgtEl>
                                          <p:spTgt spid="153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3602">
                                            <p:txEl>
                                              <p:pRg st="1" end="1"/>
                                            </p:txEl>
                                          </p:spTgt>
                                        </p:tgtEl>
                                        <p:attrNameLst>
                                          <p:attrName>style.visibility</p:attrName>
                                        </p:attrNameLst>
                                      </p:cBhvr>
                                      <p:to>
                                        <p:strVal val="visible"/>
                                      </p:to>
                                    </p:set>
                                    <p:animEffect transition="in" filter="barn(inHorizontal)">
                                      <p:cBhvr>
                                        <p:cTn id="12" dur="500"/>
                                        <p:tgtEl>
                                          <p:spTgt spid="153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53602">
                                            <p:txEl>
                                              <p:pRg st="2" end="2"/>
                                            </p:txEl>
                                          </p:spTgt>
                                        </p:tgtEl>
                                        <p:attrNameLst>
                                          <p:attrName>style.visibility</p:attrName>
                                        </p:attrNameLst>
                                      </p:cBhvr>
                                      <p:to>
                                        <p:strVal val="visible"/>
                                      </p:to>
                                    </p:set>
                                    <p:animEffect transition="in" filter="barn(inHorizontal)">
                                      <p:cBhvr>
                                        <p:cTn id="17" dur="500"/>
                                        <p:tgtEl>
                                          <p:spTgt spid="153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4962" name="Object 2"/>
          <p:cNvGraphicFramePr>
            <a:graphicFrameLocks noChangeAspect="1"/>
          </p:cNvGraphicFramePr>
          <p:nvPr>
            <p:extLst>
              <p:ext uri="{D42A27DB-BD31-4B8C-83A1-F6EECF244321}">
                <p14:modId xmlns:p14="http://schemas.microsoft.com/office/powerpoint/2010/main" val="2926712619"/>
              </p:ext>
            </p:extLst>
          </p:nvPr>
        </p:nvGraphicFramePr>
        <p:xfrm>
          <a:off x="2555776" y="2996952"/>
          <a:ext cx="3268662" cy="1757362"/>
        </p:xfrm>
        <a:graphic>
          <a:graphicData uri="http://schemas.openxmlformats.org/presentationml/2006/ole">
            <mc:AlternateContent xmlns:mc="http://schemas.openxmlformats.org/markup-compatibility/2006">
              <mc:Choice xmlns:v="urn:schemas-microsoft-com:vml" Requires="v">
                <p:oleObj spid="_x0000_s30727" name="Equation" r:id="rId3" imgW="1333440" imgH="838080" progId="Equation.DSMT4">
                  <p:embed/>
                </p:oleObj>
              </mc:Choice>
              <mc:Fallback>
                <p:oleObj name="Equation" r:id="rId3" imgW="133344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996952"/>
                        <a:ext cx="3268662"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p:cNvSpPr>
            <a:spLocks noChangeArrowheads="1"/>
          </p:cNvSpPr>
          <p:nvPr/>
        </p:nvSpPr>
        <p:spPr bwMode="auto">
          <a:xfrm>
            <a:off x="539552" y="404664"/>
            <a:ext cx="8031266" cy="3256276"/>
          </a:xfrm>
          <a:prstGeom prst="rect">
            <a:avLst/>
          </a:prstGeom>
          <a:noFill/>
          <a:ln w="9525">
            <a:noFill/>
            <a:miter lim="800000"/>
            <a:headEnd/>
            <a:tailEnd/>
          </a:ln>
        </p:spPr>
        <p:txBody>
          <a:bodyPr wrap="square">
            <a:spAutoFit/>
          </a:bodyPr>
          <a:lstStyle/>
          <a:p>
            <a:pPr algn="just" defTabSz="912813">
              <a:lnSpc>
                <a:spcPct val="110000"/>
              </a:lnSpc>
              <a:spcBef>
                <a:spcPct val="5000"/>
              </a:spcBef>
            </a:pPr>
            <a:r>
              <a:rPr lang="en-US" altLang="zh-CN" sz="2400" b="1" dirty="0">
                <a:latin typeface="Times New Roman" pitchFamily="18" charset="0"/>
              </a:rPr>
              <a:t>2</a:t>
            </a:r>
            <a:r>
              <a:rPr lang="zh-CN" altLang="en-US" sz="2400" b="1" dirty="0">
                <a:latin typeface="Times New Roman" pitchFamily="18" charset="0"/>
              </a:rPr>
              <a:t>、颜色温度  </a:t>
            </a:r>
            <a:r>
              <a:rPr lang="en-US" altLang="zh-CN" sz="2400" b="1" dirty="0">
                <a:latin typeface="Times New Roman" pitchFamily="18" charset="0"/>
              </a:rPr>
              <a:t>color temperature</a:t>
            </a:r>
            <a:r>
              <a:rPr lang="zh-CN" altLang="en-US" sz="2400" b="1" dirty="0">
                <a:latin typeface="Times New Roman" pitchFamily="18" charset="0"/>
              </a:rPr>
              <a:t>：</a:t>
            </a:r>
            <a:endParaRPr lang="en-US" altLang="zh-CN" sz="2400" b="1" dirty="0">
              <a:latin typeface="Times New Roman" pitchFamily="18" charset="0"/>
            </a:endParaRPr>
          </a:p>
          <a:p>
            <a:pPr algn="just" defTabSz="912813">
              <a:lnSpc>
                <a:spcPct val="110000"/>
              </a:lnSpc>
              <a:spcBef>
                <a:spcPct val="5000"/>
              </a:spcBef>
            </a:pPr>
            <a:endParaRPr lang="zh-CN" altLang="en-US" sz="2400" b="1" dirty="0">
              <a:latin typeface="Times New Roman" pitchFamily="18" charset="0"/>
            </a:endParaRPr>
          </a:p>
          <a:p>
            <a:pPr algn="just" defTabSz="912813">
              <a:lnSpc>
                <a:spcPct val="110000"/>
              </a:lnSpc>
              <a:spcBef>
                <a:spcPct val="5000"/>
              </a:spcBef>
            </a:pPr>
            <a:r>
              <a:rPr lang="zh-CN" altLang="en-US" sz="2400" b="1" dirty="0">
                <a:latin typeface="Times New Roman" pitchFamily="18" charset="0"/>
              </a:rPr>
              <a:t>       光电比色温度计在黑体炉上分度时的读数为</a:t>
            </a:r>
            <a:r>
              <a:rPr lang="en-US" altLang="zh-CN" sz="2400" b="1" dirty="0">
                <a:latin typeface="Times New Roman" pitchFamily="18" charset="0"/>
              </a:rPr>
              <a:t>Ts,</a:t>
            </a:r>
            <a:r>
              <a:rPr lang="zh-CN" altLang="en-US" sz="2400" b="1" dirty="0">
                <a:latin typeface="Times New Roman" pitchFamily="18" charset="0"/>
              </a:rPr>
              <a:t>这时两个波长下的光谱辐射出度之比用</a:t>
            </a:r>
            <a:r>
              <a:rPr lang="en-US" altLang="zh-CN" sz="2400" b="1" dirty="0" err="1">
                <a:latin typeface="Times New Roman" pitchFamily="18" charset="0"/>
              </a:rPr>
              <a:t>Rc</a:t>
            </a:r>
            <a:r>
              <a:rPr lang="zh-CN" altLang="en-US" sz="2400" b="1" dirty="0">
                <a:latin typeface="Times New Roman" pitchFamily="18" charset="0"/>
              </a:rPr>
              <a:t>表示，而在测量非黑体时该比色温度计的读数为</a:t>
            </a:r>
            <a:r>
              <a:rPr lang="en-US" altLang="zh-CN" sz="2400" b="1" i="1" dirty="0">
                <a:latin typeface="Times New Roman" pitchFamily="18" charset="0"/>
              </a:rPr>
              <a:t>T</a:t>
            </a:r>
            <a:r>
              <a:rPr lang="zh-CN" altLang="en-US" sz="2400" b="1" i="1" dirty="0">
                <a:latin typeface="Times New Roman" pitchFamily="18" charset="0"/>
              </a:rPr>
              <a:t>，</a:t>
            </a:r>
            <a:r>
              <a:rPr lang="zh-CN" altLang="en-US" sz="2400" b="1" dirty="0">
                <a:latin typeface="Times New Roman" pitchFamily="18" charset="0"/>
              </a:rPr>
              <a:t> 这时</a:t>
            </a:r>
            <a:r>
              <a:rPr lang="zh-CN" altLang="en-US" sz="2400" b="1" dirty="0">
                <a:solidFill>
                  <a:srgbClr val="FF0000"/>
                </a:solidFill>
                <a:latin typeface="Times New Roman" pitchFamily="18" charset="0"/>
              </a:rPr>
              <a:t>两个波长下的光谱辐射出度之比</a:t>
            </a:r>
            <a:r>
              <a:rPr lang="zh-CN" altLang="en-US" sz="2400" b="1" dirty="0">
                <a:latin typeface="Times New Roman" pitchFamily="18" charset="0"/>
              </a:rPr>
              <a:t>用</a:t>
            </a:r>
            <a:r>
              <a:rPr lang="en-US" altLang="zh-CN" sz="2400" b="1" dirty="0">
                <a:latin typeface="Times New Roman" pitchFamily="18" charset="0"/>
              </a:rPr>
              <a:t>R</a:t>
            </a:r>
            <a:r>
              <a:rPr lang="zh-CN" altLang="en-US" sz="2400" b="1" dirty="0">
                <a:latin typeface="Times New Roman" pitchFamily="18" charset="0"/>
              </a:rPr>
              <a:t>表示，如果使</a:t>
            </a:r>
            <a:r>
              <a:rPr lang="en-US" altLang="zh-CN" sz="2400" b="1" dirty="0" err="1">
                <a:latin typeface="Times New Roman" pitchFamily="18" charset="0"/>
              </a:rPr>
              <a:t>Rc</a:t>
            </a:r>
            <a:r>
              <a:rPr lang="zh-CN" altLang="en-US" sz="2400" b="1" dirty="0">
                <a:latin typeface="Times New Roman" pitchFamily="18" charset="0"/>
              </a:rPr>
              <a:t>＝</a:t>
            </a:r>
            <a:r>
              <a:rPr lang="en-US" altLang="zh-CN" sz="2400" b="1" dirty="0">
                <a:latin typeface="Times New Roman" pitchFamily="18" charset="0"/>
              </a:rPr>
              <a:t>R</a:t>
            </a:r>
            <a:r>
              <a:rPr lang="zh-CN" altLang="en-US" sz="2400" b="1" dirty="0">
                <a:latin typeface="Times New Roman" pitchFamily="18" charset="0"/>
              </a:rPr>
              <a:t>，则称</a:t>
            </a:r>
            <a:r>
              <a:rPr lang="en-US" altLang="zh-CN" sz="2400" b="1" dirty="0">
                <a:latin typeface="Times New Roman" pitchFamily="18" charset="0"/>
              </a:rPr>
              <a:t>Ts</a:t>
            </a:r>
            <a:r>
              <a:rPr lang="zh-CN" altLang="en-US" sz="2400" b="1" dirty="0">
                <a:latin typeface="Times New Roman" pitchFamily="18" charset="0"/>
              </a:rPr>
              <a:t>为该非黑体的颜色温度。</a:t>
            </a:r>
          </a:p>
          <a:p>
            <a:pPr algn="just" defTabSz="912813">
              <a:lnSpc>
                <a:spcPct val="110000"/>
              </a:lnSpc>
              <a:spcBef>
                <a:spcPct val="5000"/>
              </a:spcBef>
              <a:buClr>
                <a:schemeClr val="folHlink"/>
              </a:buClr>
              <a:buSzPct val="60000"/>
              <a:buFont typeface="Wingdings" pitchFamily="2" charset="2"/>
              <a:buNone/>
            </a:pPr>
            <a:endParaRPr lang="zh-CN" altLang="en-US" sz="2400" b="1" baseline="-25000" dirty="0">
              <a:latin typeface="Times New Roman" pitchFamily="18"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Box 1"/>
          <p:cNvSpPr txBox="1">
            <a:spLocks noChangeArrowheads="1"/>
          </p:cNvSpPr>
          <p:nvPr/>
        </p:nvSpPr>
        <p:spPr bwMode="auto">
          <a:xfrm>
            <a:off x="611560" y="571507"/>
            <a:ext cx="7389411" cy="4154984"/>
          </a:xfrm>
          <a:prstGeom prst="rect">
            <a:avLst/>
          </a:prstGeom>
          <a:noFill/>
          <a:ln w="9525">
            <a:noFill/>
            <a:miter lim="800000"/>
            <a:headEnd/>
            <a:tailEnd/>
          </a:ln>
        </p:spPr>
        <p:txBody>
          <a:bodyPr wrap="square">
            <a:spAutoFit/>
          </a:bodyPr>
          <a:lstStyle/>
          <a:p>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、比色温度计类型：单通道、双通道；</a:t>
            </a:r>
            <a:endParaRPr lang="en-US" altLang="zh-CN" sz="2400" b="1" dirty="0">
              <a:latin typeface="Times New Roman" pitchFamily="18" charset="0"/>
              <a:cs typeface="Times New Roman" pitchFamily="18" charset="0"/>
            </a:endParaRPr>
          </a:p>
          <a:p>
            <a:endParaRPr lang="en-US" altLang="zh-CN" sz="2400" b="1" dirty="0">
              <a:latin typeface="Times New Roman" pitchFamily="18" charset="0"/>
              <a:cs typeface="Times New Roman" pitchFamily="18" charset="0"/>
            </a:endParaRPr>
          </a:p>
          <a:p>
            <a:pPr>
              <a:buClr>
                <a:srgbClr val="FF0000"/>
              </a:buClr>
              <a:buFont typeface="Wingdings" pitchFamily="2" charset="2"/>
              <a:buChar char="Ø"/>
            </a:pPr>
            <a:r>
              <a:rPr lang="zh-CN" altLang="en-US" sz="2400" b="1" dirty="0">
                <a:latin typeface="Times New Roman" pitchFamily="18" charset="0"/>
                <a:cs typeface="Times New Roman" pitchFamily="18" charset="0"/>
              </a:rPr>
              <a:t>通道是指比色温度计中使用</a:t>
            </a:r>
            <a:r>
              <a:rPr lang="zh-CN" altLang="en-US" sz="2400" b="1" dirty="0">
                <a:solidFill>
                  <a:srgbClr val="FF0000"/>
                </a:solidFill>
                <a:latin typeface="Times New Roman" pitchFamily="18" charset="0"/>
                <a:cs typeface="Times New Roman" pitchFamily="18" charset="0"/>
              </a:rPr>
              <a:t>探测器（检测元件）的个数</a:t>
            </a:r>
            <a:endParaRPr lang="en-US" altLang="zh-CN" sz="2400" b="1" dirty="0">
              <a:solidFill>
                <a:srgbClr val="FF0000"/>
              </a:solidFill>
              <a:latin typeface="Times New Roman" pitchFamily="18" charset="0"/>
              <a:cs typeface="Times New Roman" pitchFamily="18" charset="0"/>
            </a:endParaRPr>
          </a:p>
          <a:p>
            <a:pPr>
              <a:buClr>
                <a:srgbClr val="FF0000"/>
              </a:buClr>
              <a:buFont typeface="Wingdings" pitchFamily="2" charset="2"/>
              <a:buChar char="Ø"/>
            </a:pPr>
            <a:r>
              <a:rPr lang="zh-CN" altLang="en-US" sz="2400" b="1" dirty="0">
                <a:latin typeface="Times New Roman" pitchFamily="18" charset="0"/>
                <a:cs typeface="Times New Roman" pitchFamily="18" charset="0"/>
              </a:rPr>
              <a:t>单通道使用一个检测元件，被测目标辐射的能量被调制轮流经两个不同的滤光片，投射到统一检测元件上；</a:t>
            </a:r>
            <a:endParaRPr lang="en-US" altLang="zh-CN" sz="2400" b="1" dirty="0">
              <a:latin typeface="Times New Roman" pitchFamily="18" charset="0"/>
              <a:cs typeface="Times New Roman" pitchFamily="18" charset="0"/>
            </a:endParaRPr>
          </a:p>
          <a:p>
            <a:pPr>
              <a:buClr>
                <a:srgbClr val="FF0000"/>
              </a:buClr>
              <a:buFont typeface="Wingdings" pitchFamily="2" charset="2"/>
              <a:buChar char="Ø"/>
            </a:pPr>
            <a:r>
              <a:rPr lang="zh-CN" altLang="en-US" sz="2400" b="1" dirty="0">
                <a:latin typeface="Times New Roman" pitchFamily="18" charset="0"/>
                <a:cs typeface="Times New Roman" pitchFamily="18" charset="0"/>
              </a:rPr>
              <a:t>单通道（硅光电池）测温范围</a:t>
            </a:r>
            <a:r>
              <a:rPr lang="en-US" altLang="zh-CN" sz="2400" b="1" dirty="0">
                <a:latin typeface="Times New Roman" pitchFamily="18" charset="0"/>
                <a:cs typeface="Times New Roman" pitchFamily="18" charset="0"/>
              </a:rPr>
              <a:t>900~2000</a:t>
            </a:r>
            <a:r>
              <a:rPr lang="zh-CN" altLang="en-US" sz="2400" b="1" dirty="0">
                <a:latin typeface="Times New Roman" pitchFamily="18" charset="0"/>
                <a:cs typeface="Times New Roman" pitchFamily="18" charset="0"/>
              </a:rPr>
              <a:t>℃ </a:t>
            </a:r>
          </a:p>
          <a:p>
            <a:r>
              <a:rPr lang="zh-CN" altLang="en-US" sz="2400" b="1" dirty="0">
                <a:latin typeface="Times New Roman" pitchFamily="18" charset="0"/>
                <a:cs typeface="Times New Roman" pitchFamily="18" charset="0"/>
              </a:rPr>
              <a:t>    单通道（</a:t>
            </a:r>
            <a:r>
              <a:rPr lang="en-US" altLang="zh-CN" sz="2400" b="1" dirty="0" err="1">
                <a:latin typeface="Times New Roman" pitchFamily="18" charset="0"/>
                <a:cs typeface="Times New Roman" pitchFamily="18" charset="0"/>
              </a:rPr>
              <a:t>PbS</a:t>
            </a:r>
            <a:r>
              <a:rPr lang="zh-CN" altLang="en-US" sz="2400" b="1" dirty="0">
                <a:latin typeface="Times New Roman" pitchFamily="18" charset="0"/>
                <a:cs typeface="Times New Roman" pitchFamily="18" charset="0"/>
              </a:rPr>
              <a:t>）测温范围</a:t>
            </a:r>
            <a:r>
              <a:rPr lang="en-US" altLang="zh-CN" sz="2400" b="1" dirty="0">
                <a:latin typeface="Times New Roman" pitchFamily="18" charset="0"/>
                <a:cs typeface="Times New Roman" pitchFamily="18" charset="0"/>
              </a:rPr>
              <a:t>400~2000</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buClr>
                <a:srgbClr val="FF0000"/>
              </a:buClr>
              <a:buFont typeface="Wingdings" pitchFamily="2" charset="2"/>
              <a:buChar char="Ø"/>
            </a:pPr>
            <a:r>
              <a:rPr lang="zh-CN" altLang="en-US" sz="2400" b="1" dirty="0"/>
              <a:t>单通道采用一个检测元件，仪表稳定性较高；光调制盘的存在使得动态品质下降；</a:t>
            </a:r>
            <a:endParaRPr lang="en-US" altLang="zh-CN" sz="24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683568" y="476672"/>
            <a:ext cx="7776864" cy="4608512"/>
          </a:xfrm>
        </p:spPr>
        <p:txBody>
          <a:bodyPr>
            <a:normAutofit/>
          </a:bodyPr>
          <a:lstStyle/>
          <a:p>
            <a:pPr algn="just" defTabSz="912813" eaLnBrk="1" hangingPunct="1">
              <a:lnSpc>
                <a:spcPct val="150000"/>
              </a:lnSpc>
              <a:spcBef>
                <a:spcPts val="600"/>
              </a:spcBef>
              <a:buFont typeface="Wingdings" pitchFamily="2" charset="2"/>
              <a:buNone/>
            </a:pPr>
            <a:r>
              <a:rPr lang="zh-CN" altLang="en-US" sz="2600" b="1" dirty="0">
                <a:latin typeface="Times New Roman" pitchFamily="18" charset="0"/>
                <a:cs typeface="Times New Roman" panose="02020603050405020304" pitchFamily="18" charset="0"/>
              </a:rPr>
              <a:t>   2、固体膨胀温度计(</a:t>
            </a:r>
            <a:r>
              <a:rPr lang="en-US" altLang="zh-CN" sz="2600" b="1" dirty="0">
                <a:latin typeface="Times New Roman" pitchFamily="18" charset="0"/>
                <a:cs typeface="Times New Roman" panose="02020603050405020304" pitchFamily="18" charset="0"/>
              </a:rPr>
              <a:t>solid expansion </a:t>
            </a:r>
            <a:r>
              <a:rPr lang="en-US" altLang="zh-CN" sz="2600" b="1">
                <a:latin typeface="Times New Roman" pitchFamily="18" charset="0"/>
                <a:cs typeface="Times New Roman" panose="02020603050405020304" pitchFamily="18" charset="0"/>
              </a:rPr>
              <a:t>thermometer )</a:t>
            </a:r>
            <a:endParaRPr lang="zh-CN" altLang="en-US" sz="2600" b="1" dirty="0">
              <a:latin typeface="Times New Roman" pitchFamily="18" charset="0"/>
              <a:cs typeface="Times New Roman" panose="02020603050405020304" pitchFamily="18" charset="0"/>
            </a:endParaRPr>
          </a:p>
          <a:p>
            <a:pPr algn="just" defTabSz="912813" eaLnBrk="1" hangingPunct="1">
              <a:lnSpc>
                <a:spcPct val="150000"/>
              </a:lnSpc>
              <a:spcBef>
                <a:spcPts val="600"/>
              </a:spcBef>
              <a:buFont typeface="Wingdings" pitchFamily="2" charset="2"/>
              <a:buChar char="Ø"/>
            </a:pPr>
            <a:r>
              <a:rPr lang="zh-CN" altLang="en-US" sz="2600" b="1" dirty="0">
                <a:latin typeface="Times New Roman" pitchFamily="18" charset="0"/>
                <a:cs typeface="Times New Roman" panose="02020603050405020304" pitchFamily="18" charset="0"/>
              </a:rPr>
              <a:t> 类型：杆式(</a:t>
            </a:r>
            <a:r>
              <a:rPr lang="en-US" altLang="zh-CN" sz="2600" b="1" dirty="0">
                <a:latin typeface="Times New Roman" pitchFamily="18" charset="0"/>
                <a:cs typeface="Times New Roman" panose="02020603050405020304" pitchFamily="18" charset="0"/>
              </a:rPr>
              <a:t>metal</a:t>
            </a:r>
            <a:r>
              <a:rPr lang="zh-CN" altLang="en-US" sz="2600" b="1" dirty="0">
                <a:latin typeface="Times New Roman" pitchFamily="18" charset="0"/>
                <a:cs typeface="Times New Roman" panose="02020603050405020304" pitchFamily="18" charset="0"/>
              </a:rPr>
              <a:t> </a:t>
            </a:r>
            <a:r>
              <a:rPr lang="en-US" altLang="zh-CN" sz="2600" b="1" dirty="0">
                <a:latin typeface="Times New Roman" pitchFamily="18" charset="0"/>
                <a:cs typeface="Times New Roman" pitchFamily="18" charset="0"/>
              </a:rPr>
              <a:t>rod thermometer  bar thermometer )</a:t>
            </a:r>
            <a:r>
              <a:rPr lang="zh-CN" altLang="en-US" sz="2600" b="1" dirty="0">
                <a:latin typeface="Times New Roman" pitchFamily="18" charset="0"/>
                <a:cs typeface="Times New Roman" panose="02020603050405020304" pitchFamily="18" charset="0"/>
              </a:rPr>
              <a:t>和双金属式(</a:t>
            </a:r>
            <a:r>
              <a:rPr lang="en-US" altLang="zh-CN" sz="2600" b="1" dirty="0">
                <a:latin typeface="Times New Roman" pitchFamily="18" charset="0"/>
                <a:cs typeface="Times New Roman" panose="02020603050405020304" pitchFamily="18" charset="0"/>
              </a:rPr>
              <a:t>bimetallic thermometer )</a:t>
            </a:r>
          </a:p>
          <a:p>
            <a:pPr algn="just" defTabSz="912813" eaLnBrk="1" hangingPunct="1">
              <a:lnSpc>
                <a:spcPct val="150000"/>
              </a:lnSpc>
              <a:spcBef>
                <a:spcPts val="600"/>
              </a:spcBef>
              <a:buFont typeface="Wingdings" pitchFamily="2" charset="2"/>
              <a:buChar char="Ø"/>
            </a:pPr>
            <a:r>
              <a:rPr lang="zh-CN" altLang="en-US" sz="2600" b="1" dirty="0">
                <a:latin typeface="Times New Roman" pitchFamily="18" charset="0"/>
                <a:cs typeface="Times New Roman" panose="02020603050405020304" pitchFamily="18" charset="0"/>
              </a:rPr>
              <a:t> 原理：将两种膨胀系数不同的金属（非金属）组合在一起，当温度变化时，两种材料的</a:t>
            </a:r>
            <a:r>
              <a:rPr lang="zh-CN" altLang="en-US" sz="2600" b="1" dirty="0">
                <a:solidFill>
                  <a:srgbClr val="FF0000"/>
                </a:solidFill>
                <a:latin typeface="Times New Roman" pitchFamily="18" charset="0"/>
                <a:cs typeface="Times New Roman" panose="02020603050405020304" pitchFamily="18" charset="0"/>
              </a:rPr>
              <a:t>伸长率不同而产生线位移或角位移</a:t>
            </a:r>
            <a:r>
              <a:rPr lang="zh-CN" altLang="en-US" sz="2600" b="1" dirty="0">
                <a:latin typeface="Times New Roman" pitchFamily="18" charset="0"/>
                <a:cs typeface="Times New Roman" panose="02020603050405020304" pitchFamily="18" charset="0"/>
              </a:rPr>
              <a:t>，利用</a:t>
            </a:r>
            <a:r>
              <a:rPr lang="zh-CN" altLang="en-US" sz="2600" b="1" dirty="0">
                <a:solidFill>
                  <a:srgbClr val="FF0000"/>
                </a:solidFill>
                <a:latin typeface="Times New Roman" pitchFamily="18" charset="0"/>
                <a:cs typeface="Times New Roman" panose="02020603050405020304" pitchFamily="18" charset="0"/>
              </a:rPr>
              <a:t>位移与温度</a:t>
            </a:r>
            <a:r>
              <a:rPr lang="zh-CN" altLang="en-US" sz="2600" b="1" dirty="0">
                <a:latin typeface="Times New Roman" pitchFamily="18" charset="0"/>
                <a:cs typeface="Times New Roman" panose="02020603050405020304" pitchFamily="18" charset="0"/>
              </a:rPr>
              <a:t>之间的关系指示出温度数值。</a:t>
            </a:r>
          </a:p>
          <a:p>
            <a:pPr algn="just" defTabSz="912813" eaLnBrk="1" hangingPunct="1">
              <a:lnSpc>
                <a:spcPct val="150000"/>
              </a:lnSpc>
              <a:spcBef>
                <a:spcPts val="600"/>
              </a:spcBef>
              <a:buFont typeface="Wingdings" pitchFamily="2" charset="2"/>
              <a:buChar char="Ø"/>
            </a:pPr>
            <a:endParaRPr lang="zh-CN" altLang="en-US" sz="2600" b="1" dirty="0">
              <a:latin typeface="Times New Roman" pitchFamily="18" charset="0"/>
              <a:cs typeface="Times New Roman" panose="02020603050405020304"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121"/>
          <p:cNvPicPr>
            <a:picLocks noChangeAspect="1" noChangeArrowheads="1"/>
          </p:cNvPicPr>
          <p:nvPr/>
        </p:nvPicPr>
        <p:blipFill>
          <a:blip r:embed="rId2" cstate="print"/>
          <a:srcRect/>
          <a:stretch>
            <a:fillRect/>
          </a:stretch>
        </p:blipFill>
        <p:spPr bwMode="auto">
          <a:xfrm>
            <a:off x="500063" y="785813"/>
            <a:ext cx="8147050" cy="3571875"/>
          </a:xfrm>
          <a:prstGeom prst="rect">
            <a:avLst/>
          </a:prstGeom>
          <a:noFill/>
          <a:ln w="9525">
            <a:noFill/>
            <a:miter lim="800000"/>
            <a:headEnd/>
            <a:tailEnd/>
          </a:ln>
        </p:spPr>
      </p:pic>
      <p:sp>
        <p:nvSpPr>
          <p:cNvPr id="155651" name="TextBox 121"/>
          <p:cNvSpPr txBox="1">
            <a:spLocks noChangeArrowheads="1"/>
          </p:cNvSpPr>
          <p:nvPr/>
        </p:nvSpPr>
        <p:spPr bwMode="auto">
          <a:xfrm>
            <a:off x="500063" y="214313"/>
            <a:ext cx="2643187" cy="523220"/>
          </a:xfrm>
          <a:prstGeom prst="rect">
            <a:avLst/>
          </a:prstGeom>
          <a:noFill/>
          <a:ln w="9525">
            <a:noFill/>
            <a:miter lim="800000"/>
            <a:headEnd/>
            <a:tailEnd/>
          </a:ln>
        </p:spPr>
        <p:txBody>
          <a:bodyPr>
            <a:spAutoFit/>
          </a:bodyPr>
          <a:lstStyle/>
          <a:p>
            <a:r>
              <a:rPr lang="zh-CN" altLang="en-US" sz="2800" b="1" dirty="0"/>
              <a:t>单通道单光路</a:t>
            </a:r>
          </a:p>
        </p:txBody>
      </p:sp>
      <p:sp>
        <p:nvSpPr>
          <p:cNvPr id="155652" name="TextBox 3"/>
          <p:cNvSpPr txBox="1">
            <a:spLocks noChangeArrowheads="1"/>
          </p:cNvSpPr>
          <p:nvPr/>
        </p:nvSpPr>
        <p:spPr bwMode="auto">
          <a:xfrm>
            <a:off x="857250" y="4429125"/>
            <a:ext cx="7429500" cy="461963"/>
          </a:xfrm>
          <a:prstGeom prst="rect">
            <a:avLst/>
          </a:prstGeom>
          <a:noFill/>
          <a:ln w="9525">
            <a:noFill/>
            <a:miter lim="800000"/>
            <a:headEnd/>
            <a:tailEnd/>
          </a:ln>
        </p:spPr>
        <p:txBody>
          <a:bodyPr>
            <a:spAutoFit/>
          </a:bodyPr>
          <a:lstStyle/>
          <a:p>
            <a:r>
              <a:rPr lang="zh-CN" altLang="en-US" sz="2400" b="1"/>
              <a:t>型号相同的滤波片之间</a:t>
            </a:r>
            <a:r>
              <a:rPr lang="zh-CN" altLang="en-US" sz="2400" b="1">
                <a:solidFill>
                  <a:srgbClr val="FF0000"/>
                </a:solidFill>
              </a:rPr>
              <a:t>透过率差异</a:t>
            </a:r>
            <a:r>
              <a:rPr lang="zh-CN" altLang="en-US" sz="2400" b="1"/>
              <a:t>会影响测量准确度</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cstate="print"/>
          <a:srcRect/>
          <a:stretch>
            <a:fillRect/>
          </a:stretch>
        </p:blipFill>
        <p:spPr bwMode="auto">
          <a:xfrm>
            <a:off x="428625" y="857250"/>
            <a:ext cx="8043863" cy="4000500"/>
          </a:xfrm>
          <a:prstGeom prst="rect">
            <a:avLst/>
          </a:prstGeom>
          <a:noFill/>
          <a:ln w="9525">
            <a:noFill/>
            <a:miter lim="800000"/>
            <a:headEnd/>
            <a:tailEnd/>
          </a:ln>
        </p:spPr>
      </p:pic>
      <p:sp>
        <p:nvSpPr>
          <p:cNvPr id="156675" name="TextBox 2"/>
          <p:cNvSpPr txBox="1">
            <a:spLocks noChangeArrowheads="1"/>
          </p:cNvSpPr>
          <p:nvPr/>
        </p:nvSpPr>
        <p:spPr bwMode="auto">
          <a:xfrm>
            <a:off x="642938" y="357188"/>
            <a:ext cx="3286125" cy="523220"/>
          </a:xfrm>
          <a:prstGeom prst="rect">
            <a:avLst/>
          </a:prstGeom>
          <a:noFill/>
          <a:ln w="9525">
            <a:noFill/>
            <a:miter lim="800000"/>
            <a:headEnd/>
            <a:tailEnd/>
          </a:ln>
        </p:spPr>
        <p:txBody>
          <a:bodyPr>
            <a:spAutoFit/>
          </a:bodyPr>
          <a:lstStyle/>
          <a:p>
            <a:r>
              <a:rPr lang="zh-CN" altLang="en-US" sz="2800" b="1"/>
              <a:t>单通道双光路</a:t>
            </a:r>
          </a:p>
        </p:txBody>
      </p:sp>
      <p:sp>
        <p:nvSpPr>
          <p:cNvPr id="156676" name="TextBox 3"/>
          <p:cNvSpPr txBox="1">
            <a:spLocks noChangeArrowheads="1"/>
          </p:cNvSpPr>
          <p:nvPr/>
        </p:nvSpPr>
        <p:spPr bwMode="auto">
          <a:xfrm>
            <a:off x="785786" y="4857760"/>
            <a:ext cx="7000875" cy="830997"/>
          </a:xfrm>
          <a:prstGeom prst="rect">
            <a:avLst/>
          </a:prstGeom>
          <a:noFill/>
          <a:ln w="9525">
            <a:noFill/>
            <a:miter lim="800000"/>
            <a:headEnd/>
            <a:tailEnd/>
          </a:ln>
        </p:spPr>
        <p:txBody>
          <a:bodyPr>
            <a:spAutoFit/>
          </a:bodyPr>
          <a:lstStyle/>
          <a:p>
            <a:pPr eaLnBrk="0" hangingPunct="0"/>
            <a:r>
              <a:rPr lang="zh-CN" altLang="en-US" sz="2400" b="1" dirty="0">
                <a:latin typeface="Times New Roman" pitchFamily="18" charset="0"/>
                <a:cs typeface="Times New Roman" pitchFamily="18" charset="0"/>
              </a:rPr>
              <a:t>有助于克服各滤光片特性差异的影响；结构复杂，光路调整困难</a:t>
            </a:r>
            <a:endParaRPr lang="zh-CN" altLang="en-US" sz="2400" b="1"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Box 1"/>
          <p:cNvSpPr txBox="1">
            <a:spLocks noChangeArrowheads="1"/>
          </p:cNvSpPr>
          <p:nvPr/>
        </p:nvSpPr>
        <p:spPr bwMode="auto">
          <a:xfrm>
            <a:off x="683568" y="0"/>
            <a:ext cx="8072437" cy="5078313"/>
          </a:xfrm>
          <a:prstGeom prst="rect">
            <a:avLst/>
          </a:prstGeom>
          <a:noFill/>
          <a:ln w="9525">
            <a:noFill/>
            <a:miter lim="800000"/>
            <a:headEnd/>
            <a:tailEnd/>
          </a:ln>
        </p:spPr>
        <p:txBody>
          <a:bodyPr>
            <a:spAutoFit/>
          </a:bodyPr>
          <a:lstStyle/>
          <a:p>
            <a:pPr>
              <a:lnSpc>
                <a:spcPct val="150000"/>
              </a:lnSpc>
              <a:buClr>
                <a:srgbClr val="FF0000"/>
              </a:buClr>
              <a:buFont typeface="Wingdings" pitchFamily="2" charset="2"/>
              <a:buChar char="Ø"/>
            </a:pPr>
            <a:endParaRPr lang="en-US" altLang="zh-CN" sz="2400" b="1" dirty="0">
              <a:latin typeface="Times New Roman" pitchFamily="18" charset="0"/>
              <a:cs typeface="Times New Roman" pitchFamily="18" charset="0"/>
            </a:endParaRPr>
          </a:p>
          <a:p>
            <a:pPr>
              <a:lnSpc>
                <a:spcPct val="150000"/>
              </a:lnSpc>
              <a:buClr>
                <a:srgbClr val="FF0000"/>
              </a:buClr>
            </a:pPr>
            <a:r>
              <a:rPr lang="zh-CN" altLang="en-US" sz="2400" b="1" dirty="0">
                <a:latin typeface="Times New Roman" pitchFamily="18" charset="0"/>
                <a:cs typeface="Times New Roman" pitchFamily="18" charset="0"/>
              </a:rPr>
              <a:t>双通道比</a:t>
            </a:r>
            <a:r>
              <a:rPr lang="zh-CN" altLang="en-US" sz="2400" b="1">
                <a:latin typeface="Times New Roman" pitchFamily="18" charset="0"/>
                <a:cs typeface="Times New Roman" pitchFamily="18" charset="0"/>
              </a:rPr>
              <a:t>色温度计</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使用两个检测元件，分别接受两种波长光束的能量。</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采用分光镜（干涉滤光片或棱镜）把被测目标的辐射分成</a:t>
            </a:r>
            <a:r>
              <a:rPr lang="zh-CN" altLang="en-US" sz="2400" b="1" dirty="0">
                <a:solidFill>
                  <a:srgbClr val="FF0000"/>
                </a:solidFill>
                <a:latin typeface="Times New Roman" pitchFamily="18" charset="0"/>
                <a:cs typeface="Times New Roman" pitchFamily="18" charset="0"/>
              </a:rPr>
              <a:t>不同波长的两束，且分别投射到两个光电探测器</a:t>
            </a:r>
            <a:r>
              <a:rPr lang="zh-CN" altLang="en-US" sz="2400" b="1" dirty="0">
                <a:latin typeface="Times New Roman" pitchFamily="18" charset="0"/>
                <a:cs typeface="Times New Roman" pitchFamily="18" charset="0"/>
              </a:rPr>
              <a:t>上</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结构简单、使用方便、动态品质较高</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保持两个检测元件特性一致且不发生时变比较困难，</a:t>
            </a:r>
            <a:r>
              <a:rPr lang="zh-CN" altLang="en-US" sz="2400" b="1" dirty="0">
                <a:solidFill>
                  <a:srgbClr val="FF0000"/>
                </a:solidFill>
                <a:latin typeface="Times New Roman" pitchFamily="18" charset="0"/>
                <a:cs typeface="Times New Roman" pitchFamily="18" charset="0"/>
              </a:rPr>
              <a:t>测量准确度及稳定性较差</a:t>
            </a:r>
            <a:endParaRPr lang="en-US" altLang="zh-CN" sz="2400" b="1" dirty="0">
              <a:solidFill>
                <a:srgbClr val="FF0000"/>
              </a:solidFill>
              <a:latin typeface="Times New Roman" pitchFamily="18" charset="0"/>
              <a:cs typeface="Times New Roman" pitchFamily="18" charset="0"/>
            </a:endParaRPr>
          </a:p>
          <a:p>
            <a:pPr>
              <a:lnSpc>
                <a:spcPct val="150000"/>
              </a:lnSpc>
              <a:buClr>
                <a:srgbClr val="FF0000"/>
              </a:buClr>
            </a:pPr>
            <a:endParaRPr lang="zh-CN" altLang="en-US" sz="2400" b="1" dirty="0">
              <a:latin typeface="Times New Roman" pitchFamily="18" charset="0"/>
              <a:cs typeface="Times New Roman" pitchFamily="18"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3"/>
          <p:cNvSpPr txBox="1">
            <a:spLocks noChangeArrowheads="1"/>
          </p:cNvSpPr>
          <p:nvPr/>
        </p:nvSpPr>
        <p:spPr bwMode="auto">
          <a:xfrm>
            <a:off x="395536" y="548680"/>
            <a:ext cx="3214687" cy="461962"/>
          </a:xfrm>
          <a:prstGeom prst="rect">
            <a:avLst/>
          </a:prstGeom>
          <a:noFill/>
          <a:ln w="9525">
            <a:noFill/>
            <a:miter lim="800000"/>
            <a:headEnd/>
            <a:tailEnd/>
          </a:ln>
        </p:spPr>
        <p:txBody>
          <a:bodyPr>
            <a:spAutoFit/>
          </a:bodyPr>
          <a:lstStyle/>
          <a:p>
            <a:r>
              <a:rPr lang="zh-CN" altLang="en-US" sz="2400" b="1"/>
              <a:t>双通道非调制式</a:t>
            </a:r>
          </a:p>
        </p:txBody>
      </p:sp>
      <p:pic>
        <p:nvPicPr>
          <p:cNvPr id="158723" name="Picture 4"/>
          <p:cNvPicPr>
            <a:picLocks noChangeAspect="1" noChangeArrowheads="1"/>
          </p:cNvPicPr>
          <p:nvPr/>
        </p:nvPicPr>
        <p:blipFill>
          <a:blip r:embed="rId2" cstate="print"/>
          <a:srcRect/>
          <a:stretch>
            <a:fillRect/>
          </a:stretch>
        </p:blipFill>
        <p:spPr bwMode="auto">
          <a:xfrm>
            <a:off x="755576" y="1268760"/>
            <a:ext cx="7685088" cy="4000500"/>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p:cNvPicPr>
            <a:picLocks noChangeAspect="1" noChangeArrowheads="1"/>
          </p:cNvPicPr>
          <p:nvPr/>
        </p:nvPicPr>
        <p:blipFill>
          <a:blip r:embed="rId2" cstate="print"/>
          <a:srcRect/>
          <a:stretch>
            <a:fillRect/>
          </a:stretch>
        </p:blipFill>
        <p:spPr bwMode="auto">
          <a:xfrm>
            <a:off x="714348" y="1285860"/>
            <a:ext cx="7002463" cy="3857625"/>
          </a:xfrm>
          <a:prstGeom prst="rect">
            <a:avLst/>
          </a:prstGeom>
          <a:noFill/>
          <a:ln w="9525">
            <a:noFill/>
            <a:miter lim="800000"/>
            <a:headEnd/>
            <a:tailEnd/>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Box 1"/>
          <p:cNvSpPr txBox="1">
            <a:spLocks noChangeArrowheads="1"/>
          </p:cNvSpPr>
          <p:nvPr/>
        </p:nvSpPr>
        <p:spPr bwMode="auto">
          <a:xfrm>
            <a:off x="683568" y="548680"/>
            <a:ext cx="6929437" cy="5262979"/>
          </a:xfrm>
          <a:prstGeom prst="rect">
            <a:avLst/>
          </a:prstGeom>
          <a:noFill/>
          <a:ln w="9525">
            <a:noFill/>
            <a:miter lim="800000"/>
            <a:headEnd/>
            <a:tailEnd/>
          </a:ln>
        </p:spPr>
        <p:txBody>
          <a:bodyPr>
            <a:spAutoFit/>
          </a:bodyPr>
          <a:lstStyle/>
          <a:p>
            <a:r>
              <a:rPr lang="en-US" altLang="zh-CN" sz="2400" b="1" dirty="0"/>
              <a:t>4</a:t>
            </a:r>
            <a:r>
              <a:rPr lang="zh-CN" altLang="en-US" sz="2400" b="1" dirty="0"/>
              <a:t>、特点和使用注意事项</a:t>
            </a:r>
            <a:endParaRPr lang="en-US" altLang="zh-CN" sz="2400" b="1" dirty="0"/>
          </a:p>
          <a:p>
            <a:endParaRPr lang="en-US" altLang="zh-CN" sz="2400" b="1" dirty="0"/>
          </a:p>
          <a:p>
            <a:endParaRPr lang="en-US" altLang="zh-CN" sz="2400" b="1" dirty="0"/>
          </a:p>
          <a:p>
            <a:endParaRPr lang="en-US" altLang="zh-CN" sz="2400" b="1" dirty="0"/>
          </a:p>
          <a:p>
            <a:r>
              <a:rPr lang="en-US" altLang="zh-CN" sz="2400" b="1" dirty="0"/>
              <a:t>1</a:t>
            </a:r>
            <a:r>
              <a:rPr lang="zh-CN" altLang="en-US" sz="2400" b="1" dirty="0"/>
              <a:t>）特点（与亮度温度计相比）</a:t>
            </a:r>
            <a:endParaRPr lang="en-US" altLang="zh-CN" sz="2400" b="1" dirty="0"/>
          </a:p>
          <a:p>
            <a:endParaRPr lang="en-US" altLang="zh-CN" sz="2400" b="1" dirty="0"/>
          </a:p>
          <a:p>
            <a:pPr>
              <a:buClr>
                <a:srgbClr val="FF0000"/>
              </a:buClr>
              <a:buFont typeface="Wingdings" pitchFamily="2" charset="2"/>
              <a:buChar char="Ø"/>
            </a:pPr>
            <a:r>
              <a:rPr lang="zh-CN" altLang="en-US" sz="2400" b="1" dirty="0"/>
              <a:t>测量准确度高</a:t>
            </a:r>
            <a:endParaRPr lang="en-US" altLang="zh-CN" sz="2400" b="1" dirty="0"/>
          </a:p>
          <a:p>
            <a:pPr>
              <a:buClr>
                <a:srgbClr val="FF0000"/>
              </a:buClr>
              <a:buFont typeface="Wingdings" pitchFamily="2" charset="2"/>
              <a:buChar char="Ø"/>
            </a:pPr>
            <a:r>
              <a:rPr lang="zh-CN" altLang="en-US" sz="2400" b="1" dirty="0"/>
              <a:t>发射率的变化对仪表示值影响较小</a:t>
            </a:r>
            <a:endParaRPr lang="en-US" altLang="zh-CN" sz="2400" b="1" dirty="0"/>
          </a:p>
          <a:p>
            <a:pPr>
              <a:buClr>
                <a:srgbClr val="FF0000"/>
              </a:buClr>
              <a:buFont typeface="Wingdings" pitchFamily="2" charset="2"/>
              <a:buChar char="Ø"/>
            </a:pPr>
            <a:r>
              <a:rPr lang="zh-CN" altLang="en-US" sz="2400" b="1" dirty="0"/>
              <a:t>可在较恶劣环境下工作</a:t>
            </a:r>
            <a:endParaRPr lang="en-US" altLang="zh-CN" sz="2400" b="1" dirty="0"/>
          </a:p>
          <a:p>
            <a:pPr>
              <a:buClr>
                <a:srgbClr val="FF0000"/>
              </a:buClr>
              <a:buFont typeface="Wingdings" pitchFamily="2" charset="2"/>
              <a:buChar char="Ø"/>
            </a:pPr>
            <a:r>
              <a:rPr lang="zh-CN" altLang="en-US" sz="2400" b="1" dirty="0"/>
              <a:t>测温响应快</a:t>
            </a:r>
            <a:endParaRPr lang="en-US" altLang="zh-CN" sz="2400" b="1" dirty="0"/>
          </a:p>
          <a:p>
            <a:pPr>
              <a:buFont typeface="Arial" charset="0"/>
              <a:buChar char="•"/>
            </a:pPr>
            <a:endParaRPr lang="en-US" altLang="zh-CN" sz="2400" b="1" dirty="0"/>
          </a:p>
          <a:p>
            <a:endParaRPr lang="en-US" altLang="zh-CN" sz="2400" b="1" dirty="0"/>
          </a:p>
          <a:p>
            <a:endParaRPr lang="en-US" altLang="zh-CN" sz="2400" b="1" dirty="0"/>
          </a:p>
          <a:p>
            <a:endParaRPr lang="zh-CN" altLang="en-US" sz="2400" b="1" dirty="0"/>
          </a:p>
        </p:txBody>
      </p:sp>
      <p:graphicFrame>
        <p:nvGraphicFramePr>
          <p:cNvPr id="424962" name="Object 2"/>
          <p:cNvGraphicFramePr>
            <a:graphicFrameLocks noChangeAspect="1"/>
          </p:cNvGraphicFramePr>
          <p:nvPr>
            <p:extLst>
              <p:ext uri="{D42A27DB-BD31-4B8C-83A1-F6EECF244321}">
                <p14:modId xmlns:p14="http://schemas.microsoft.com/office/powerpoint/2010/main" val="241325582"/>
              </p:ext>
            </p:extLst>
          </p:nvPr>
        </p:nvGraphicFramePr>
        <p:xfrm>
          <a:off x="5148064" y="1268760"/>
          <a:ext cx="3189566" cy="1714512"/>
        </p:xfrm>
        <a:graphic>
          <a:graphicData uri="http://schemas.openxmlformats.org/presentationml/2006/ole">
            <mc:AlternateContent xmlns:mc="http://schemas.openxmlformats.org/markup-compatibility/2006">
              <mc:Choice xmlns:v="urn:schemas-microsoft-com:vml" Requires="v">
                <p:oleObj spid="_x0000_s31751" name="Equation" r:id="rId3" imgW="1333440" imgH="838080" progId="Equation.DSMT4">
                  <p:embed/>
                </p:oleObj>
              </mc:Choice>
              <mc:Fallback>
                <p:oleObj name="Equation" r:id="rId3" imgW="1333440" imgH="8380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268760"/>
                        <a:ext cx="3189566" cy="17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4962"/>
                                        </p:tgtEl>
                                        <p:attrNameLst>
                                          <p:attrName>style.visibility</p:attrName>
                                        </p:attrNameLst>
                                      </p:cBhvr>
                                      <p:to>
                                        <p:strVal val="visible"/>
                                      </p:to>
                                    </p:set>
                                    <p:anim calcmode="lin" valueType="num">
                                      <p:cBhvr additive="base">
                                        <p:cTn id="7" dur="500" fill="hold"/>
                                        <p:tgtEl>
                                          <p:spTgt spid="424962"/>
                                        </p:tgtEl>
                                        <p:attrNameLst>
                                          <p:attrName>ppt_x</p:attrName>
                                        </p:attrNameLst>
                                      </p:cBhvr>
                                      <p:tavLst>
                                        <p:tav tm="0">
                                          <p:val>
                                            <p:strVal val="0-#ppt_w/2"/>
                                          </p:val>
                                        </p:tav>
                                        <p:tav tm="100000">
                                          <p:val>
                                            <p:strVal val="#ppt_x"/>
                                          </p:val>
                                        </p:tav>
                                      </p:tavLst>
                                    </p:anim>
                                    <p:anim calcmode="lin" valueType="num">
                                      <p:cBhvr additive="base">
                                        <p:cTn id="8" dur="500" fill="hold"/>
                                        <p:tgtEl>
                                          <p:spTgt spid="4249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2656"/>
            <a:ext cx="7704856" cy="6186309"/>
          </a:xfrm>
          <a:prstGeom prst="rect">
            <a:avLst/>
          </a:prstGeom>
          <a:noFill/>
        </p:spPr>
        <p:txBody>
          <a:bodyPr wrap="square">
            <a:spAutoFit/>
          </a:bodyPr>
          <a:lstStyle/>
          <a:p>
            <a:pPr>
              <a:lnSpc>
                <a:spcPct val="150000"/>
              </a:lnSpc>
              <a:defRPr/>
            </a:pPr>
            <a:r>
              <a:rPr lang="en-US" altLang="zh-CN" sz="2400" b="1" dirty="0">
                <a:ea typeface="宋体" pitchFamily="2" charset="-122"/>
              </a:rPr>
              <a:t>2)</a:t>
            </a:r>
            <a:r>
              <a:rPr lang="zh-CN" altLang="en-US" sz="2400" b="1" dirty="0">
                <a:ea typeface="宋体" pitchFamily="2" charset="-122"/>
              </a:rPr>
              <a:t>使用</a:t>
            </a:r>
            <a:r>
              <a:rPr lang="zh-CN" altLang="en-US" sz="2400" b="1">
                <a:ea typeface="宋体" pitchFamily="2" charset="-122"/>
              </a:rPr>
              <a:t>注意事项</a:t>
            </a:r>
            <a:endParaRPr lang="en-US" altLang="zh-CN" sz="2400" b="1">
              <a:ea typeface="宋体" pitchFamily="2" charset="-122"/>
            </a:endParaRPr>
          </a:p>
          <a:p>
            <a:pPr>
              <a:lnSpc>
                <a:spcPct val="150000"/>
              </a:lnSpc>
              <a:defRPr/>
            </a:pPr>
            <a:endParaRPr lang="en-US" altLang="zh-CN" sz="2400" b="1">
              <a:ea typeface="宋体" pitchFamily="2" charset="-122"/>
            </a:endParaRPr>
          </a:p>
          <a:p>
            <a:pPr>
              <a:lnSpc>
                <a:spcPct val="150000"/>
              </a:lnSpc>
              <a:buClr>
                <a:srgbClr val="FF0000"/>
              </a:buClr>
              <a:buFont typeface="Wingdings" pitchFamily="2" charset="2"/>
              <a:buChar char="Ø"/>
              <a:defRPr/>
            </a:pPr>
            <a:r>
              <a:rPr lang="zh-CN" altLang="en-US" sz="2400" b="1">
                <a:ea typeface="宋体" pitchFamily="2" charset="-122"/>
              </a:rPr>
              <a:t>考虑</a:t>
            </a:r>
            <a:r>
              <a:rPr lang="zh-CN" altLang="en-US" sz="2400" b="1" dirty="0">
                <a:ea typeface="宋体" pitchFamily="2" charset="-122"/>
              </a:rPr>
              <a:t>非黑体影响、光电器件分散性和中间介质影响</a:t>
            </a:r>
            <a:r>
              <a:rPr lang="en-US" altLang="zh-CN" sz="2400" b="1" dirty="0">
                <a:ea typeface="宋体" pitchFamily="2" charset="-122"/>
              </a:rPr>
              <a:t>(</a:t>
            </a:r>
            <a:r>
              <a:rPr lang="zh-CN" altLang="en-US" sz="2400" b="1" dirty="0">
                <a:ea typeface="宋体" pitchFamily="2" charset="-122"/>
              </a:rPr>
              <a:t>同亮度温度计）</a:t>
            </a:r>
            <a:endParaRPr lang="en-US" altLang="zh-CN" sz="2400" b="1" dirty="0">
              <a:ea typeface="宋体" pitchFamily="2" charset="-122"/>
            </a:endParaRPr>
          </a:p>
          <a:p>
            <a:pPr>
              <a:lnSpc>
                <a:spcPct val="150000"/>
              </a:lnSpc>
              <a:buClr>
                <a:srgbClr val="FF0000"/>
              </a:buClr>
              <a:buFont typeface="Wingdings" pitchFamily="2" charset="2"/>
              <a:buChar char="Ø"/>
              <a:defRPr/>
            </a:pPr>
            <a:r>
              <a:rPr lang="zh-CN" altLang="en-US" sz="2400" b="1" dirty="0">
                <a:ea typeface="宋体" pitchFamily="2" charset="-122"/>
              </a:rPr>
              <a:t>工作波段选择：</a:t>
            </a:r>
            <a:endParaRPr lang="en-US" altLang="zh-CN" sz="2400" b="1" dirty="0">
              <a:ea typeface="宋体" pitchFamily="2" charset="-122"/>
            </a:endParaRPr>
          </a:p>
          <a:p>
            <a:pPr lvl="1">
              <a:lnSpc>
                <a:spcPct val="150000"/>
              </a:lnSpc>
              <a:buClr>
                <a:srgbClr val="FF0000"/>
              </a:buClr>
              <a:buFont typeface="Wingdings" pitchFamily="2" charset="2"/>
              <a:buChar char="l"/>
              <a:defRPr/>
            </a:pPr>
            <a:r>
              <a:rPr lang="zh-CN" altLang="en-US" sz="2400" b="1" dirty="0">
                <a:ea typeface="宋体" pitchFamily="2" charset="-122"/>
              </a:rPr>
              <a:t>保证对应波长的两个</a:t>
            </a:r>
            <a:r>
              <a:rPr lang="zh-CN" altLang="en-US" sz="2400" b="1" dirty="0">
                <a:solidFill>
                  <a:srgbClr val="FF0000"/>
                </a:solidFill>
                <a:ea typeface="宋体" pitchFamily="2" charset="-122"/>
              </a:rPr>
              <a:t>光谱发射率近似相等</a:t>
            </a:r>
            <a:endParaRPr lang="en-US" altLang="zh-CN" sz="2400" b="1" dirty="0">
              <a:solidFill>
                <a:srgbClr val="FF0000"/>
              </a:solidFill>
              <a:ea typeface="宋体" pitchFamily="2" charset="-122"/>
            </a:endParaRPr>
          </a:p>
          <a:p>
            <a:pPr lvl="1">
              <a:lnSpc>
                <a:spcPct val="150000"/>
              </a:lnSpc>
              <a:buClr>
                <a:srgbClr val="FF0000"/>
              </a:buClr>
              <a:buFont typeface="Wingdings" pitchFamily="2" charset="2"/>
              <a:buChar char="l"/>
              <a:defRPr/>
            </a:pPr>
            <a:r>
              <a:rPr lang="zh-CN" altLang="en-US" sz="2400" b="1" dirty="0">
                <a:ea typeface="宋体" pitchFamily="2" charset="-122"/>
              </a:rPr>
              <a:t>避免中间物质对选用波长有明显吸收峰或者受到反射光干扰</a:t>
            </a:r>
            <a:endParaRPr lang="en-US" altLang="zh-CN" sz="2400" b="1" dirty="0">
              <a:ea typeface="宋体" pitchFamily="2" charset="-122"/>
            </a:endParaRPr>
          </a:p>
          <a:p>
            <a:pPr>
              <a:lnSpc>
                <a:spcPct val="150000"/>
              </a:lnSpc>
              <a:buClr>
                <a:srgbClr val="FF0000"/>
              </a:buClr>
              <a:buFont typeface="Wingdings" pitchFamily="2" charset="2"/>
              <a:buChar char="Ø"/>
              <a:defRPr/>
            </a:pPr>
            <a:r>
              <a:rPr lang="zh-CN" altLang="en-US" sz="2400" b="1" dirty="0">
                <a:ea typeface="宋体" pitchFamily="2" charset="-122"/>
              </a:rPr>
              <a:t>注意检查元器件的稳定性与非对称线引起的测温误差</a:t>
            </a:r>
            <a:endParaRPr lang="en-US" altLang="zh-CN" sz="2400" b="1" dirty="0">
              <a:ea typeface="宋体" pitchFamily="2" charset="-122"/>
            </a:endParaRPr>
          </a:p>
          <a:p>
            <a:pPr lvl="1">
              <a:lnSpc>
                <a:spcPct val="150000"/>
              </a:lnSpc>
              <a:buClr>
                <a:srgbClr val="FF0000"/>
              </a:buClr>
              <a:buFont typeface="Wingdings" pitchFamily="2" charset="2"/>
              <a:buChar char="l"/>
              <a:defRPr/>
            </a:pPr>
            <a:endParaRPr lang="zh-CN" altLang="en-US" sz="2400" b="1" dirty="0">
              <a:ea typeface="宋体" pitchFamily="2" charset="-122"/>
            </a:endParaRPr>
          </a:p>
          <a:p>
            <a:pPr lvl="8">
              <a:lnSpc>
                <a:spcPct val="150000"/>
              </a:lnSpc>
              <a:buClr>
                <a:srgbClr val="FF0000"/>
              </a:buClr>
              <a:defRPr/>
            </a:pPr>
            <a:endParaRPr lang="en-US" altLang="zh-CN" sz="2400" b="1" dirty="0">
              <a:ea typeface="宋体" pitchFamily="2" charset="-122"/>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sz="half" idx="1"/>
          </p:nvPr>
        </p:nvSpPr>
        <p:spPr>
          <a:xfrm>
            <a:off x="467544" y="620688"/>
            <a:ext cx="7705725" cy="4391025"/>
          </a:xfrm>
        </p:spPr>
        <p:txBody>
          <a:bodyPr>
            <a:noAutofit/>
          </a:bodyPr>
          <a:lstStyle/>
          <a:p>
            <a:pPr algn="just" defTabSz="912813" eaLnBrk="1" hangingPunct="1">
              <a:lnSpc>
                <a:spcPct val="105000"/>
              </a:lnSpc>
              <a:spcBef>
                <a:spcPct val="0"/>
              </a:spcBef>
              <a:buFont typeface="Wingdings" pitchFamily="2" charset="2"/>
              <a:buNone/>
            </a:pPr>
            <a:r>
              <a:rPr kumimoji="1" lang="en-US" altLang="zh-CN" sz="2400" b="1" dirty="0">
                <a:latin typeface="Times New Roman" pitchFamily="18" charset="0"/>
              </a:rPr>
              <a:t>2.3.4 </a:t>
            </a:r>
            <a:r>
              <a:rPr kumimoji="1" lang="zh-CN" altLang="en-US" sz="2400" b="1" dirty="0">
                <a:latin typeface="Times New Roman" pitchFamily="18" charset="0"/>
              </a:rPr>
              <a:t>全辐射高温计(</a:t>
            </a:r>
            <a:r>
              <a:rPr kumimoji="1" lang="en-US" altLang="zh-CN" sz="2400" b="1" dirty="0">
                <a:latin typeface="Times New Roman" pitchFamily="18" charset="0"/>
              </a:rPr>
              <a:t>total radiation pyrometer )</a:t>
            </a:r>
            <a:r>
              <a:rPr kumimoji="1" lang="zh-CN" altLang="en-US" sz="2400" b="1" dirty="0">
                <a:latin typeface="Times New Roman" pitchFamily="18" charset="0"/>
              </a:rPr>
              <a:t>：</a:t>
            </a:r>
            <a:endParaRPr kumimoji="1" lang="en-US" altLang="zh-CN" sz="2400" b="1" dirty="0">
              <a:latin typeface="Times New Roman" pitchFamily="18" charset="0"/>
            </a:endParaRPr>
          </a:p>
          <a:p>
            <a:pPr algn="just" defTabSz="912813" eaLnBrk="1" hangingPunct="1">
              <a:lnSpc>
                <a:spcPct val="105000"/>
              </a:lnSpc>
              <a:spcBef>
                <a:spcPct val="0"/>
              </a:spcBef>
              <a:buFont typeface="Wingdings" pitchFamily="2" charset="2"/>
              <a:buNone/>
            </a:pPr>
            <a:endParaRPr kumimoji="1" lang="en-US" altLang="zh-CN" sz="2400" b="1" dirty="0">
              <a:latin typeface="Times New Roman" pitchFamily="18" charset="0"/>
            </a:endParaRPr>
          </a:p>
          <a:p>
            <a:pPr algn="just" defTabSz="912813" eaLnBrk="1" hangingPunct="1">
              <a:lnSpc>
                <a:spcPct val="105000"/>
              </a:lnSpc>
              <a:spcBef>
                <a:spcPct val="0"/>
              </a:spcBef>
              <a:buFont typeface="Wingdings" pitchFamily="2" charset="2"/>
              <a:buNone/>
            </a:pPr>
            <a:r>
              <a:rPr kumimoji="1" lang="en-US" altLang="zh-CN" sz="2400" b="1" dirty="0">
                <a:latin typeface="Times New Roman" pitchFamily="18" charset="0"/>
              </a:rPr>
              <a:t>1</a:t>
            </a:r>
            <a:r>
              <a:rPr kumimoji="1" lang="zh-CN" altLang="en-US" sz="2400" b="1" dirty="0">
                <a:latin typeface="Times New Roman" pitchFamily="18" charset="0"/>
              </a:rPr>
              <a:t>、简介</a:t>
            </a:r>
            <a:endParaRPr kumimoji="1" lang="en-US" altLang="zh-CN" sz="2400" b="1" dirty="0">
              <a:latin typeface="Times New Roman" pitchFamily="18" charset="0"/>
            </a:endParaRP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  根据全辐射定律：</a:t>
            </a: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可用于测量</a:t>
            </a:r>
            <a:r>
              <a:rPr kumimoji="1" lang="en-US" altLang="zh-CN" sz="2400" b="1" dirty="0">
                <a:latin typeface="Times New Roman" pitchFamily="18" charset="0"/>
              </a:rPr>
              <a:t>400</a:t>
            </a:r>
            <a:r>
              <a:rPr kumimoji="1" lang="zh-CN" altLang="en-US" sz="2400" b="1" dirty="0">
                <a:latin typeface="Times New Roman" pitchFamily="18" charset="0"/>
              </a:rPr>
              <a:t>～</a:t>
            </a:r>
            <a:r>
              <a:rPr kumimoji="1" lang="en-US" altLang="zh-CN" sz="2400" b="1" dirty="0">
                <a:latin typeface="Times New Roman" pitchFamily="18" charset="0"/>
              </a:rPr>
              <a:t>2000℃</a:t>
            </a:r>
            <a:r>
              <a:rPr kumimoji="1" lang="zh-CN" altLang="en-US" sz="2400" b="1" dirty="0">
                <a:latin typeface="Times New Roman" pitchFamily="18" charset="0"/>
              </a:rPr>
              <a:t>的高温，多为现场安装式结构。</a:t>
            </a:r>
          </a:p>
          <a:p>
            <a:pPr algn="just" defTabSz="912813">
              <a:lnSpc>
                <a:spcPct val="150000"/>
              </a:lnSpc>
              <a:spcBef>
                <a:spcPct val="0"/>
              </a:spcBef>
              <a:buClr>
                <a:srgbClr val="FF0000"/>
              </a:buClr>
              <a:buFont typeface="Wingdings" pitchFamily="2" charset="2"/>
              <a:buChar char="Ø"/>
            </a:pPr>
            <a:r>
              <a:rPr kumimoji="1" lang="zh-CN" altLang="en-US" sz="2400" b="1" dirty="0">
                <a:latin typeface="Times New Roman" pitchFamily="18" charset="0"/>
              </a:rPr>
              <a:t>为适应现场高温环境的要求，可在辐射感温器外加装水冷夹套。</a:t>
            </a:r>
          </a:p>
          <a:p>
            <a:pPr algn="just" defTabSz="912813" eaLnBrk="1" hangingPunct="1">
              <a:lnSpc>
                <a:spcPct val="105000"/>
              </a:lnSpc>
              <a:spcBef>
                <a:spcPct val="0"/>
              </a:spcBef>
              <a:buFont typeface="Wingdings" pitchFamily="2" charset="2"/>
              <a:buNone/>
            </a:pPr>
            <a:endParaRPr kumimoji="1" lang="en-US" altLang="zh-CN" sz="2400" b="1" dirty="0">
              <a:latin typeface="Times New Roman" pitchFamily="18" charset="0"/>
            </a:endParaRPr>
          </a:p>
          <a:p>
            <a:pPr algn="just" defTabSz="912813" eaLnBrk="1" hangingPunct="1">
              <a:lnSpc>
                <a:spcPct val="105000"/>
              </a:lnSpc>
              <a:spcBef>
                <a:spcPct val="0"/>
              </a:spcBef>
              <a:buFont typeface="Wingdings" pitchFamily="2" charset="2"/>
              <a:buNone/>
            </a:pPr>
            <a:endParaRPr lang="zh-CN" altLang="en-US" sz="2400" b="1" dirty="0">
              <a:latin typeface="Times New Roman" pitchFamily="18" charset="0"/>
            </a:endParaRPr>
          </a:p>
        </p:txBody>
      </p:sp>
      <p:graphicFrame>
        <p:nvGraphicFramePr>
          <p:cNvPr id="2" name="Object 2"/>
          <p:cNvGraphicFramePr>
            <a:graphicFrameLocks noChangeAspect="1"/>
          </p:cNvGraphicFramePr>
          <p:nvPr>
            <p:extLst>
              <p:ext uri="{D42A27DB-BD31-4B8C-83A1-F6EECF244321}">
                <p14:modId xmlns:p14="http://schemas.microsoft.com/office/powerpoint/2010/main" val="2756422289"/>
              </p:ext>
            </p:extLst>
          </p:nvPr>
        </p:nvGraphicFramePr>
        <p:xfrm>
          <a:off x="3563888" y="1772816"/>
          <a:ext cx="1296144" cy="458230"/>
        </p:xfrm>
        <a:graphic>
          <a:graphicData uri="http://schemas.openxmlformats.org/presentationml/2006/ole">
            <mc:AlternateContent xmlns:mc="http://schemas.openxmlformats.org/markup-compatibility/2006">
              <mc:Choice xmlns:v="urn:schemas-microsoft-com:vml" Requires="v">
                <p:oleObj spid="_x0000_s32776" name="Equation" r:id="rId3" imgW="622080" imgH="203040" progId="Equation.DSMT4">
                  <p:embed/>
                </p:oleObj>
              </mc:Choice>
              <mc:Fallback>
                <p:oleObj name="Equation" r:id="rId3" imgW="62208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72816"/>
                        <a:ext cx="1296144" cy="458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71472" y="1285860"/>
            <a:ext cx="7604150" cy="4267200"/>
          </a:xfrm>
        </p:spPr>
        <p:txBody>
          <a:bodyPr>
            <a:normAutofit/>
          </a:bodyPr>
          <a:lstStyle/>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采用</a:t>
            </a:r>
            <a:r>
              <a:rPr kumimoji="1" lang="zh-CN" altLang="en-US" sz="2400" b="1" dirty="0">
                <a:solidFill>
                  <a:srgbClr val="FF0000"/>
                </a:solidFill>
                <a:latin typeface="Times New Roman" pitchFamily="18" charset="0"/>
              </a:rPr>
              <a:t>热电堆</a:t>
            </a:r>
            <a:r>
              <a:rPr kumimoji="1" lang="zh-CN" altLang="en-US" sz="2400" b="1" dirty="0">
                <a:latin typeface="Times New Roman" pitchFamily="18" charset="0"/>
              </a:rPr>
              <a:t>作为探测器的测温仪表。受光面涂黑的热电堆能吸收全部波长下的辐射能。  </a:t>
            </a:r>
            <a:endParaRPr kumimoji="1" lang="en-US" altLang="zh-CN" sz="2400" b="1" dirty="0">
              <a:latin typeface="Times New Roman" pitchFamily="18" charset="0"/>
            </a:endParaRP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热电堆：由一系列</a:t>
            </a:r>
            <a:r>
              <a:rPr kumimoji="1" lang="zh-CN" altLang="en-US" sz="2400" b="1" dirty="0">
                <a:solidFill>
                  <a:srgbClr val="FF0000"/>
                </a:solidFill>
                <a:latin typeface="Times New Roman" pitchFamily="18" charset="0"/>
              </a:rPr>
              <a:t>热电偶串联</a:t>
            </a:r>
            <a:r>
              <a:rPr kumimoji="1" lang="zh-CN" altLang="en-US" sz="2400" b="1" dirty="0">
                <a:latin typeface="Times New Roman" pitchFamily="18" charset="0"/>
              </a:rPr>
              <a:t>而成。</a:t>
            </a:r>
          </a:p>
          <a:p>
            <a:pPr algn="just" defTabSz="912813">
              <a:lnSpc>
                <a:spcPct val="105000"/>
              </a:lnSpc>
              <a:spcBef>
                <a:spcPct val="0"/>
              </a:spcBef>
              <a:buClr>
                <a:srgbClr val="FF0000"/>
              </a:buClr>
              <a:buFont typeface="Wingdings" pitchFamily="2" charset="2"/>
              <a:buChar char="Ø"/>
            </a:pPr>
            <a:r>
              <a:rPr kumimoji="1" lang="zh-CN" altLang="en-US" sz="2400" b="1" dirty="0">
                <a:latin typeface="Times New Roman" pitchFamily="18" charset="0"/>
              </a:rPr>
              <a:t>   辐射温度 </a:t>
            </a:r>
            <a:r>
              <a:rPr kumimoji="1" lang="en-US" altLang="zh-CN" sz="2400" b="1" dirty="0">
                <a:latin typeface="Times New Roman" pitchFamily="18" charset="0"/>
              </a:rPr>
              <a:t>radiation temperature </a:t>
            </a:r>
            <a:r>
              <a:rPr kumimoji="1" lang="zh-CN" altLang="en-US" sz="2400" b="1" dirty="0">
                <a:latin typeface="Times New Roman" pitchFamily="18" charset="0"/>
              </a:rPr>
              <a:t>：如果某物体温度为</a:t>
            </a:r>
            <a:r>
              <a:rPr kumimoji="1" lang="en-US" altLang="zh-CN" sz="2400" b="1" dirty="0">
                <a:latin typeface="Times New Roman" pitchFamily="18" charset="0"/>
              </a:rPr>
              <a:t>T</a:t>
            </a:r>
            <a:r>
              <a:rPr kumimoji="1" lang="zh-CN" altLang="en-US" sz="2400" b="1" dirty="0">
                <a:latin typeface="Times New Roman" pitchFamily="18" charset="0"/>
              </a:rPr>
              <a:t>时的全辐射功率</a:t>
            </a:r>
            <a:r>
              <a:rPr kumimoji="1" lang="en-US" altLang="zh-CN" sz="2400" b="1" i="1" dirty="0">
                <a:latin typeface="Times New Roman" pitchFamily="18" charset="0"/>
              </a:rPr>
              <a:t>W </a:t>
            </a:r>
            <a:r>
              <a:rPr kumimoji="1" lang="en-US" altLang="zh-CN" sz="2400" b="1" dirty="0">
                <a:latin typeface="Times New Roman" pitchFamily="18" charset="0"/>
              </a:rPr>
              <a:t>(T),</a:t>
            </a:r>
            <a:r>
              <a:rPr kumimoji="1" lang="zh-CN" altLang="en-US" sz="2400" b="1" dirty="0">
                <a:latin typeface="Times New Roman" pitchFamily="18" charset="0"/>
              </a:rPr>
              <a:t>等于温度为</a:t>
            </a:r>
            <a:r>
              <a:rPr kumimoji="1" lang="en-US" altLang="zh-CN" sz="2400" b="1" i="1" dirty="0">
                <a:latin typeface="Times New Roman" pitchFamily="18" charset="0"/>
              </a:rPr>
              <a:t>T</a:t>
            </a:r>
            <a:r>
              <a:rPr kumimoji="1" lang="en-US" altLang="zh-CN" sz="2400" b="1" baseline="-25000" dirty="0">
                <a:latin typeface="Times New Roman" pitchFamily="18" charset="0"/>
              </a:rPr>
              <a:t>F</a:t>
            </a:r>
            <a:r>
              <a:rPr kumimoji="1" lang="zh-CN" altLang="en-US" sz="2400" b="1" dirty="0">
                <a:latin typeface="Times New Roman" pitchFamily="18" charset="0"/>
              </a:rPr>
              <a:t>的黑体全辐射功率</a:t>
            </a:r>
            <a:r>
              <a:rPr kumimoji="1" lang="en-US" altLang="zh-CN" sz="2400" b="1" i="1" dirty="0">
                <a:latin typeface="Times New Roman" pitchFamily="18" charset="0"/>
              </a:rPr>
              <a:t>W </a:t>
            </a:r>
            <a:r>
              <a:rPr kumimoji="1" lang="en-US" altLang="zh-CN" sz="2400" b="1" baseline="-25000" dirty="0">
                <a:latin typeface="Times New Roman" pitchFamily="18" charset="0"/>
              </a:rPr>
              <a:t>b</a:t>
            </a:r>
            <a:r>
              <a:rPr kumimoji="1" lang="en-US" altLang="zh-CN" sz="2400" b="1" dirty="0">
                <a:latin typeface="Times New Roman" pitchFamily="18" charset="0"/>
              </a:rPr>
              <a:t>(</a:t>
            </a:r>
            <a:r>
              <a:rPr kumimoji="1" lang="en-US" altLang="zh-CN" sz="2400" b="1" i="1" dirty="0">
                <a:latin typeface="Times New Roman" pitchFamily="18" charset="0"/>
              </a:rPr>
              <a:t>T</a:t>
            </a:r>
            <a:r>
              <a:rPr kumimoji="1" lang="en-US" altLang="zh-CN" sz="2400" b="1" baseline="-25000" dirty="0">
                <a:latin typeface="Times New Roman" pitchFamily="18" charset="0"/>
              </a:rPr>
              <a:t>F</a:t>
            </a:r>
            <a:r>
              <a:rPr kumimoji="1" lang="en-US" altLang="zh-CN" sz="2400" b="1" dirty="0">
                <a:latin typeface="Times New Roman" pitchFamily="18" charset="0"/>
              </a:rPr>
              <a:t>),  </a:t>
            </a:r>
            <a:r>
              <a:rPr kumimoji="1" lang="zh-CN" altLang="en-US" sz="2400" b="1" dirty="0">
                <a:latin typeface="Times New Roman" pitchFamily="18" charset="0"/>
              </a:rPr>
              <a:t>则</a:t>
            </a:r>
            <a:r>
              <a:rPr kumimoji="1" lang="en-US" altLang="zh-CN" sz="2400" b="1" i="1" dirty="0">
                <a:latin typeface="Times New Roman" pitchFamily="18" charset="0"/>
              </a:rPr>
              <a:t>T</a:t>
            </a:r>
            <a:r>
              <a:rPr kumimoji="1" lang="en-US" altLang="zh-CN" sz="2400" b="1" baseline="-25000" dirty="0">
                <a:latin typeface="Times New Roman" pitchFamily="18" charset="0"/>
              </a:rPr>
              <a:t>F</a:t>
            </a:r>
            <a:r>
              <a:rPr kumimoji="1" lang="zh-CN" altLang="en-US" sz="2400" b="1" dirty="0">
                <a:latin typeface="Times New Roman" pitchFamily="18" charset="0"/>
              </a:rPr>
              <a:t>为该物体的辐射温度。</a:t>
            </a:r>
          </a:p>
          <a:p>
            <a:endParaRPr lang="zh-CN" altLang="en-US" sz="2400" dirty="0"/>
          </a:p>
        </p:txBody>
      </p:sp>
      <p:graphicFrame>
        <p:nvGraphicFramePr>
          <p:cNvPr id="422915" name="Object 3"/>
          <p:cNvGraphicFramePr>
            <a:graphicFrameLocks noChangeAspect="1"/>
          </p:cNvGraphicFramePr>
          <p:nvPr/>
        </p:nvGraphicFramePr>
        <p:xfrm>
          <a:off x="1785919" y="3857628"/>
          <a:ext cx="4658290" cy="620420"/>
        </p:xfrm>
        <a:graphic>
          <a:graphicData uri="http://schemas.openxmlformats.org/presentationml/2006/ole">
            <mc:AlternateContent xmlns:mc="http://schemas.openxmlformats.org/markup-compatibility/2006">
              <mc:Choice xmlns:v="urn:schemas-microsoft-com:vml" Requires="v">
                <p:oleObj spid="_x0000_s34822" name="Equation" r:id="rId3" imgW="2145960" imgH="253800" progId="Equation.DSMT4">
                  <p:embed/>
                </p:oleObj>
              </mc:Choice>
              <mc:Fallback>
                <p:oleObj name="Equation" r:id="rId3" imgW="2145960" imgH="253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9" y="3857628"/>
                        <a:ext cx="4658290" cy="62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4"/>
          <p:cNvPicPr>
            <a:picLocks noChangeAspect="1" noChangeArrowheads="1"/>
          </p:cNvPicPr>
          <p:nvPr/>
        </p:nvPicPr>
        <p:blipFill>
          <a:blip r:embed="rId2" cstate="print"/>
          <a:srcRect/>
          <a:stretch>
            <a:fillRect/>
          </a:stretch>
        </p:blipFill>
        <p:spPr bwMode="auto">
          <a:xfrm>
            <a:off x="467544" y="1125538"/>
            <a:ext cx="4608512" cy="4823742"/>
          </a:xfrm>
          <a:prstGeom prst="rect">
            <a:avLst/>
          </a:prstGeom>
          <a:noFill/>
          <a:ln w="9525">
            <a:noFill/>
            <a:miter lim="800000"/>
            <a:headEnd/>
            <a:tailEnd/>
          </a:ln>
        </p:spPr>
      </p:pic>
      <p:pic>
        <p:nvPicPr>
          <p:cNvPr id="161795" name="Picture 5"/>
          <p:cNvPicPr>
            <a:picLocks noChangeAspect="1" noChangeArrowheads="1"/>
          </p:cNvPicPr>
          <p:nvPr/>
        </p:nvPicPr>
        <p:blipFill>
          <a:blip r:embed="rId3" cstate="print"/>
          <a:srcRect/>
          <a:stretch>
            <a:fillRect/>
          </a:stretch>
        </p:blipFill>
        <p:spPr bwMode="auto">
          <a:xfrm>
            <a:off x="4932363" y="982663"/>
            <a:ext cx="3835400" cy="4966617"/>
          </a:xfrm>
          <a:prstGeom prst="rect">
            <a:avLst/>
          </a:prstGeom>
          <a:noFill/>
          <a:ln w="9525">
            <a:noFill/>
            <a:miter lim="800000"/>
            <a:headEnd/>
            <a:tailEnd/>
          </a:ln>
        </p:spPr>
      </p:pic>
      <p:sp>
        <p:nvSpPr>
          <p:cNvPr id="4" name="TextBox 3"/>
          <p:cNvSpPr txBox="1"/>
          <p:nvPr/>
        </p:nvSpPr>
        <p:spPr>
          <a:xfrm>
            <a:off x="3130230" y="608038"/>
            <a:ext cx="3714776" cy="461665"/>
          </a:xfrm>
          <a:prstGeom prst="rect">
            <a:avLst/>
          </a:prstGeom>
          <a:noFill/>
        </p:spPr>
        <p:txBody>
          <a:bodyPr wrap="square" rtlCol="0">
            <a:spAutoFit/>
          </a:bodyPr>
          <a:lstStyle/>
          <a:p>
            <a:r>
              <a:rPr lang="zh-CN" altLang="en-US" sz="2400" b="1" dirty="0"/>
              <a:t>透镜聚焦式全辐射温度计</a:t>
            </a:r>
          </a:p>
        </p:txBody>
      </p:sp>
      <p:sp>
        <p:nvSpPr>
          <p:cNvPr id="5" name="TextBox 4"/>
          <p:cNvSpPr txBox="1"/>
          <p:nvPr/>
        </p:nvSpPr>
        <p:spPr>
          <a:xfrm>
            <a:off x="450345" y="530881"/>
            <a:ext cx="4214842" cy="523220"/>
          </a:xfrm>
          <a:prstGeom prst="rect">
            <a:avLst/>
          </a:prstGeom>
          <a:noFill/>
        </p:spPr>
        <p:txBody>
          <a:bodyPr wrap="square" rtlCol="0">
            <a:spAutoFit/>
          </a:bodyPr>
          <a:lstStyle/>
          <a:p>
            <a:r>
              <a:rPr lang="en-US" altLang="zh-CN" sz="2800" b="1" dirty="0"/>
              <a:t>2</a:t>
            </a:r>
            <a:r>
              <a:rPr lang="zh-CN" altLang="en-US" sz="2800" b="1" dirty="0"/>
              <a:t>、结构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orient="vert"/>
          </p:nvPr>
        </p:nvSpPr>
        <p:spPr>
          <a:xfrm>
            <a:off x="4572000" y="1125538"/>
            <a:ext cx="720725" cy="4464050"/>
          </a:xfrm>
        </p:spPr>
        <p:txBody>
          <a:bodyPr anchor="ctr"/>
          <a:lstStyle/>
          <a:p>
            <a:pPr defTabSz="912813" eaLnBrk="1" hangingPunct="1"/>
            <a:r>
              <a:rPr lang="zh-CN" altLang="en-US" sz="3000" b="1" dirty="0">
                <a:solidFill>
                  <a:schemeClr val="tx1"/>
                </a:solidFill>
                <a:ea typeface="楷体_GB2312" pitchFamily="49" charset="-122"/>
              </a:rPr>
              <a:t>固体膨胀式温度计</a:t>
            </a:r>
          </a:p>
        </p:txBody>
      </p:sp>
      <p:pic>
        <p:nvPicPr>
          <p:cNvPr id="50180" name="Picture 3" descr="p57-1-1"/>
          <p:cNvPicPr>
            <a:picLocks noChangeAspect="1" noChangeArrowheads="1"/>
          </p:cNvPicPr>
          <p:nvPr/>
        </p:nvPicPr>
        <p:blipFill>
          <a:blip r:embed="rId2" cstate="print"/>
          <a:srcRect/>
          <a:stretch>
            <a:fillRect/>
          </a:stretch>
        </p:blipFill>
        <p:spPr bwMode="auto">
          <a:xfrm>
            <a:off x="395536" y="634951"/>
            <a:ext cx="8064896" cy="5445224"/>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24744"/>
            <a:ext cx="7632848" cy="4524315"/>
          </a:xfrm>
          <a:prstGeom prst="rect">
            <a:avLst/>
          </a:prstGeom>
          <a:noFill/>
        </p:spPr>
        <p:txBody>
          <a:bodyPr wrap="square" rtlCol="0">
            <a:spAutoFit/>
          </a:bodyPr>
          <a:lstStyle/>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辐射高温计光学系统的作用是聚集被测物体的辐射能。其形式有</a:t>
            </a:r>
            <a:r>
              <a:rPr lang="zh-CN" altLang="en-US" sz="2400" b="1" dirty="0">
                <a:solidFill>
                  <a:srgbClr val="FF0000"/>
                </a:solidFill>
                <a:latin typeface="Times New Roman" pitchFamily="18" charset="0"/>
                <a:cs typeface="Times New Roman" pitchFamily="18" charset="0"/>
              </a:rPr>
              <a:t>透射型和反射型</a:t>
            </a:r>
            <a:r>
              <a:rPr lang="zh-CN" altLang="en-US" sz="2400" b="1" dirty="0">
                <a:latin typeface="Times New Roman" pitchFamily="18" charset="0"/>
                <a:cs typeface="Times New Roman" pitchFamily="18" charset="0"/>
              </a:rPr>
              <a:t>两大类。</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光学系统中的物镜通常为平凸形透镜。透镜的材料选用取决于温度计测温范围。</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测温范围为</a:t>
            </a:r>
            <a:r>
              <a:rPr lang="en-US" altLang="zh-CN" sz="2400" b="1" dirty="0">
                <a:latin typeface="Times New Roman" pitchFamily="18" charset="0"/>
                <a:cs typeface="Times New Roman" pitchFamily="18" charset="0"/>
              </a:rPr>
              <a:t>400℃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1200℃</a:t>
            </a:r>
            <a:r>
              <a:rPr lang="zh-CN" altLang="en-US" sz="2400" b="1" dirty="0">
                <a:latin typeface="Times New Roman" pitchFamily="18" charset="0"/>
                <a:cs typeface="Times New Roman" pitchFamily="18" charset="0"/>
              </a:rPr>
              <a:t>时，应选石英玻璃材料</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可透过</a:t>
            </a:r>
            <a:r>
              <a:rPr lang="en-US" altLang="zh-CN" sz="2400" b="1" dirty="0">
                <a:latin typeface="Times New Roman" pitchFamily="18" charset="0"/>
                <a:cs typeface="Times New Roman" pitchFamily="18" charset="0"/>
              </a:rPr>
              <a:t>0.3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0.4 </a:t>
            </a:r>
            <a:r>
              <a:rPr lang="en-US" altLang="zh-CN" sz="2400" b="1" dirty="0" err="1">
                <a:latin typeface="Times New Roman" pitchFamily="18" charset="0"/>
                <a:cs typeface="Times New Roman" pitchFamily="18" charset="0"/>
              </a:rPr>
              <a:t>μm</a:t>
            </a:r>
            <a:r>
              <a:rPr lang="zh-CN" altLang="en-US" sz="2400" b="1" dirty="0">
                <a:latin typeface="Times New Roman" pitchFamily="18" charset="0"/>
                <a:cs typeface="Times New Roman" pitchFamily="18" charset="0"/>
              </a:rPr>
              <a:t>的光谱段</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lnSpc>
                <a:spcPct val="150000"/>
              </a:lnSpc>
              <a:buClr>
                <a:srgbClr val="FF0000"/>
              </a:buClr>
              <a:buFont typeface="Wingdings" pitchFamily="2" charset="2"/>
              <a:buChar char="Ø"/>
            </a:pPr>
            <a:r>
              <a:rPr lang="zh-CN" altLang="en-US" sz="2400" b="1" dirty="0">
                <a:latin typeface="Times New Roman" pitchFamily="18" charset="0"/>
                <a:cs typeface="Times New Roman" pitchFamily="18" charset="0"/>
              </a:rPr>
              <a:t>当测温范围为</a:t>
            </a:r>
            <a:r>
              <a:rPr lang="en-US" altLang="zh-CN" sz="2400" b="1" dirty="0">
                <a:latin typeface="Times New Roman" pitchFamily="18" charset="0"/>
                <a:cs typeface="Times New Roman" pitchFamily="18" charset="0"/>
              </a:rPr>
              <a:t>700℃</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2000℃</a:t>
            </a:r>
            <a:r>
              <a:rPr lang="zh-CN" altLang="en-US" sz="2400" b="1" dirty="0">
                <a:latin typeface="Times New Roman" pitchFamily="18" charset="0"/>
                <a:cs typeface="Times New Roman" pitchFamily="18" charset="0"/>
              </a:rPr>
              <a:t>时，透镜材料应选用</a:t>
            </a:r>
            <a:r>
              <a:rPr lang="en-US" altLang="zh-CN" sz="2400" b="1" dirty="0">
                <a:latin typeface="Times New Roman" pitchFamily="18" charset="0"/>
                <a:cs typeface="Times New Roman" pitchFamily="18" charset="0"/>
              </a:rPr>
              <a:t>K9</a:t>
            </a:r>
            <a:r>
              <a:rPr lang="zh-CN" altLang="en-US" sz="2400" b="1" dirty="0">
                <a:latin typeface="Times New Roman" pitchFamily="18" charset="0"/>
                <a:cs typeface="Times New Roman" pitchFamily="18" charset="0"/>
              </a:rPr>
              <a:t>型光学玻璃</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透过光谱段为</a:t>
            </a:r>
            <a:r>
              <a:rPr lang="en-US" altLang="zh-CN" sz="2400" b="1" dirty="0">
                <a:latin typeface="Times New Roman" pitchFamily="18" charset="0"/>
                <a:cs typeface="Times New Roman" pitchFamily="18" charset="0"/>
              </a:rPr>
              <a:t>0.3</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2.7 </a:t>
            </a:r>
            <a:r>
              <a:rPr lang="en-US" altLang="zh-CN" sz="2400" b="1" dirty="0" err="1">
                <a:latin typeface="Times New Roman" pitchFamily="18" charset="0"/>
                <a:cs typeface="Times New Roman" pitchFamily="18" charset="0"/>
              </a:rPr>
              <a:t>μm</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85860"/>
            <a:ext cx="7786742" cy="4154984"/>
          </a:xfrm>
          <a:prstGeom prst="rect">
            <a:avLst/>
          </a:prstGeom>
          <a:noFill/>
        </p:spPr>
        <p:txBody>
          <a:bodyPr wrap="square" rtlCol="0">
            <a:spAutoFit/>
          </a:bodyPr>
          <a:lstStyle/>
          <a:p>
            <a:pPr>
              <a:buClr>
                <a:srgbClr val="FF0000"/>
              </a:buClr>
              <a:buFont typeface="Wingdings" pitchFamily="2" charset="2"/>
              <a:buChar char="Ø"/>
            </a:pPr>
            <a:r>
              <a:rPr lang="zh-CN" altLang="en-US" sz="2400" b="1" dirty="0"/>
              <a:t> 辐射高温计的测量仪表按显示方式可分为</a:t>
            </a:r>
            <a:r>
              <a:rPr lang="zh-CN" altLang="en-US" sz="2400" b="1" dirty="0">
                <a:solidFill>
                  <a:srgbClr val="FF0000"/>
                </a:solidFill>
              </a:rPr>
              <a:t>自动平衡式、动圈式和数字式</a:t>
            </a:r>
            <a:r>
              <a:rPr lang="zh-CN" altLang="en-US" sz="2400" b="1" dirty="0"/>
              <a:t>三类。</a:t>
            </a:r>
            <a:endParaRPr lang="en-US" altLang="zh-CN" sz="2400" b="1" dirty="0"/>
          </a:p>
          <a:p>
            <a:pPr>
              <a:buClr>
                <a:srgbClr val="FF0000"/>
              </a:buClr>
            </a:pPr>
            <a:r>
              <a:rPr lang="zh-CN" altLang="en-US" sz="2400" b="1" dirty="0"/>
              <a:t>         它们均包括测量电路、显示驱动电路、指示器；数字式测量仪表还包括模数转换电路；自动平衡式测量仪表需有平衡驱动的执行器，如小型步进电机。</a:t>
            </a:r>
          </a:p>
          <a:p>
            <a:pPr>
              <a:buClr>
                <a:srgbClr val="FF0000"/>
              </a:buClr>
              <a:buFont typeface="Wingdings" pitchFamily="2" charset="2"/>
              <a:buChar char="Ø"/>
            </a:pPr>
            <a:r>
              <a:rPr lang="zh-CN" altLang="en-US" sz="2400" b="1" dirty="0"/>
              <a:t>    辐射高温计的辅助装置主要包括水冷却和烟尘防护装置。</a:t>
            </a:r>
            <a:endParaRPr lang="en-US" altLang="zh-CN" sz="2400" b="1" dirty="0"/>
          </a:p>
          <a:p>
            <a:pPr>
              <a:buClr>
                <a:srgbClr val="FF0000"/>
              </a:buClr>
              <a:buFont typeface="Wingdings" pitchFamily="2" charset="2"/>
              <a:buChar char="Ø"/>
            </a:pPr>
            <a:r>
              <a:rPr lang="zh-CN" altLang="en-US" sz="2400" b="1" dirty="0"/>
              <a:t>与光学高温计相比较，辐射高温计的测量误差要大一些。其原因是</a:t>
            </a:r>
            <a:r>
              <a:rPr lang="zh-CN" altLang="en-US" sz="2400" b="1" dirty="0">
                <a:solidFill>
                  <a:srgbClr val="FF0000"/>
                </a:solidFill>
              </a:rPr>
              <a:t>被测物体的光谱发射率比其全辐射发射率稳定、准确</a:t>
            </a:r>
            <a:r>
              <a:rPr lang="zh-CN" altLang="en-US" sz="2400" b="1" dirty="0"/>
              <a:t>。</a:t>
            </a:r>
            <a:endParaRPr lang="en-US" altLang="zh-CN" sz="2400" b="1" dirty="0"/>
          </a:p>
          <a:p>
            <a:endParaRPr lang="zh-CN" altLang="en-US" sz="2400" b="1"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p:cNvSpPr>
            <a:spLocks noGrp="1"/>
          </p:cNvSpPr>
          <p:nvPr>
            <p:ph idx="1"/>
          </p:nvPr>
        </p:nvSpPr>
        <p:spPr>
          <a:xfrm>
            <a:off x="611560" y="620688"/>
            <a:ext cx="8001000" cy="4267200"/>
          </a:xfrm>
        </p:spPr>
        <p:txBody>
          <a:bodyPr/>
          <a:lstStyle/>
          <a:p>
            <a:pPr defTabSz="912813">
              <a:buFont typeface="Wingdings" pitchFamily="2" charset="2"/>
              <a:buNone/>
            </a:pPr>
            <a:r>
              <a:rPr lang="en-US" altLang="zh-CN" sz="2800" b="1" dirty="0"/>
              <a:t>3</a:t>
            </a:r>
            <a:r>
              <a:rPr lang="zh-CN" altLang="en-US" sz="2800" b="1" dirty="0"/>
              <a:t>、使用注意事项</a:t>
            </a:r>
            <a:endParaRPr lang="en-US" altLang="zh-CN" sz="2800" b="1" dirty="0"/>
          </a:p>
          <a:p>
            <a:pPr defTabSz="912813">
              <a:buFont typeface="Wingdings" pitchFamily="2" charset="2"/>
              <a:buNone/>
            </a:pPr>
            <a:endParaRPr lang="en-US" altLang="zh-CN" sz="2800" b="1" dirty="0"/>
          </a:p>
          <a:p>
            <a:pPr defTabSz="912813">
              <a:buFont typeface="Wingdings" pitchFamily="2" charset="2"/>
              <a:buNone/>
            </a:pPr>
            <a:r>
              <a:rPr lang="en-US" altLang="zh-CN" sz="2400" b="1" dirty="0"/>
              <a:t>1</a:t>
            </a:r>
            <a:r>
              <a:rPr lang="zh-CN" altLang="en-US" sz="2400" b="1" dirty="0"/>
              <a:t>）</a:t>
            </a:r>
            <a:r>
              <a:rPr lang="zh-CN" altLang="en-US" sz="2400" b="1" dirty="0">
                <a:solidFill>
                  <a:srgbClr val="FF0000"/>
                </a:solidFill>
              </a:rPr>
              <a:t>环境温度</a:t>
            </a:r>
            <a:r>
              <a:rPr lang="zh-CN" altLang="en-US" sz="2400" b="1" dirty="0"/>
              <a:t>影响：降温措施；冷端自动温度补偿</a:t>
            </a:r>
            <a:endParaRPr lang="en-US" altLang="zh-CN" sz="2400" b="1" dirty="0"/>
          </a:p>
          <a:p>
            <a:pPr defTabSz="912813">
              <a:buFont typeface="Wingdings" pitchFamily="2" charset="2"/>
              <a:buNone/>
            </a:pPr>
            <a:r>
              <a:rPr lang="en-US" altLang="zh-CN" sz="2400" b="1" dirty="0"/>
              <a:t>2</a:t>
            </a:r>
            <a:r>
              <a:rPr lang="zh-CN" altLang="en-US" sz="2400" b="1" dirty="0"/>
              <a:t>）</a:t>
            </a:r>
            <a:r>
              <a:rPr lang="zh-CN" altLang="en-US" sz="2400" b="1">
                <a:solidFill>
                  <a:srgbClr val="FF0000"/>
                </a:solidFill>
              </a:rPr>
              <a:t>距离系数</a:t>
            </a:r>
            <a:r>
              <a:rPr lang="en-US" altLang="zh-CN" sz="2400" b="1"/>
              <a:t>:</a:t>
            </a:r>
            <a:r>
              <a:rPr lang="zh-CN" altLang="en-US" sz="2400" b="1"/>
              <a:t>    </a:t>
            </a:r>
            <a:r>
              <a:rPr lang="zh-CN" altLang="en-US" sz="2400" b="1" dirty="0"/>
              <a:t>被测物体到全辐射温度计之间的距离</a:t>
            </a:r>
            <a:r>
              <a:rPr lang="en-US" altLang="zh-CN" sz="2400" b="1" dirty="0"/>
              <a:t>L</a:t>
            </a:r>
            <a:r>
              <a:rPr lang="zh-CN" altLang="en-US" sz="2400" b="1" dirty="0"/>
              <a:t>和被测物体的直径</a:t>
            </a:r>
            <a:r>
              <a:rPr lang="en-US" altLang="zh-CN" sz="2400" b="1" dirty="0"/>
              <a:t>D</a:t>
            </a:r>
            <a:r>
              <a:rPr lang="zh-CN" altLang="en-US" sz="2400" b="1" dirty="0"/>
              <a:t>之比 </a:t>
            </a:r>
            <a:r>
              <a:rPr lang="en-US" altLang="zh-CN" sz="2400" b="1" dirty="0"/>
              <a:t>L/D</a:t>
            </a:r>
            <a:r>
              <a:rPr lang="zh-CN" altLang="en-US" sz="2400" b="1" dirty="0"/>
              <a:t>。</a:t>
            </a:r>
            <a:endParaRPr lang="en-US" altLang="zh-CN" sz="2400" b="1" dirty="0"/>
          </a:p>
          <a:p>
            <a:pPr defTabSz="912813">
              <a:buFont typeface="Wingdings" pitchFamily="2" charset="2"/>
              <a:buNone/>
            </a:pPr>
            <a:r>
              <a:rPr lang="en-US" altLang="zh-CN" sz="2400" b="1" dirty="0"/>
              <a:t>3</a:t>
            </a:r>
            <a:r>
              <a:rPr lang="zh-CN" altLang="en-US" sz="2400" b="1" dirty="0"/>
              <a:t>）</a:t>
            </a:r>
            <a:r>
              <a:rPr lang="zh-CN" altLang="en-US" sz="2400" b="1" dirty="0">
                <a:solidFill>
                  <a:srgbClr val="FF0000"/>
                </a:solidFill>
              </a:rPr>
              <a:t>发射率</a:t>
            </a:r>
            <a:r>
              <a:rPr lang="zh-CN" altLang="en-US" sz="2400" b="1" dirty="0"/>
              <a:t>影响</a:t>
            </a:r>
            <a:endParaRPr lang="en-US" altLang="zh-CN" sz="2400" b="1" dirty="0"/>
          </a:p>
          <a:p>
            <a:pPr defTabSz="912813">
              <a:buFont typeface="Wingdings" pitchFamily="2" charset="2"/>
              <a:buNone/>
            </a:pPr>
            <a:r>
              <a:rPr lang="en-US" altLang="zh-CN" sz="2400" b="1" dirty="0"/>
              <a:t>4</a:t>
            </a:r>
            <a:r>
              <a:rPr lang="zh-CN" altLang="en-US" sz="2400" b="1" dirty="0"/>
              <a:t>）</a:t>
            </a:r>
            <a:r>
              <a:rPr lang="zh-CN" altLang="en-US" sz="2400" b="1" dirty="0">
                <a:solidFill>
                  <a:srgbClr val="FF0000"/>
                </a:solidFill>
              </a:rPr>
              <a:t>环境中介质</a:t>
            </a:r>
            <a:r>
              <a:rPr lang="zh-CN" altLang="en-US" sz="2400" b="1" dirty="0"/>
              <a:t>影响</a:t>
            </a:r>
            <a:endParaRPr lang="en-US" altLang="zh-CN" sz="2400" b="1" dirty="0"/>
          </a:p>
          <a:p>
            <a:pPr defTabSz="912813">
              <a:buFont typeface="Wingdings" pitchFamily="2" charset="2"/>
              <a:buNone/>
            </a:pPr>
            <a:endParaRPr lang="en-US" altLang="zh-CN" sz="2800" b="1" dirty="0"/>
          </a:p>
          <a:p>
            <a:pPr defTabSz="912813">
              <a:buFont typeface="Wingdings" pitchFamily="2" charset="2"/>
              <a:buNone/>
            </a:pPr>
            <a:endParaRPr lang="zh-CN" altLang="en-US" sz="24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032406" cy="4525963"/>
          </a:xfrm>
        </p:spPr>
        <p:txBody>
          <a:bodyPr>
            <a:normAutofit/>
          </a:bodyPr>
          <a:lstStyle/>
          <a:p>
            <a:pPr>
              <a:buNone/>
            </a:pPr>
            <a:r>
              <a:rPr lang="en-US" altLang="zh-CN" sz="2400" b="1" dirty="0"/>
              <a:t>4</a:t>
            </a:r>
            <a:r>
              <a:rPr lang="zh-CN" altLang="en-US" sz="2400" b="1" dirty="0"/>
              <a:t>、辐射温度计的性能对比和选择（表</a:t>
            </a:r>
            <a:r>
              <a:rPr lang="en-US" altLang="zh-CN" sz="2400" b="1" dirty="0"/>
              <a:t>2-21</a:t>
            </a:r>
            <a:r>
              <a:rPr lang="zh-CN" altLang="en-US" sz="2400" b="1" dirty="0"/>
              <a:t>，表</a:t>
            </a:r>
            <a:r>
              <a:rPr lang="en-US" altLang="zh-CN" sz="2400" b="1" dirty="0"/>
              <a:t>2-22</a:t>
            </a:r>
            <a:r>
              <a:rPr lang="zh-CN" altLang="en-US" sz="2400" b="1" dirty="0"/>
              <a:t>）</a:t>
            </a:r>
            <a:endParaRPr lang="en-US" altLang="zh-CN" sz="2400" b="1" dirty="0"/>
          </a:p>
          <a:p>
            <a:pPr>
              <a:buNone/>
            </a:pPr>
            <a:r>
              <a:rPr lang="en-US" altLang="zh-CN" sz="2400" b="1" dirty="0"/>
              <a:t>5</a:t>
            </a:r>
            <a:r>
              <a:rPr lang="zh-CN" altLang="en-US" sz="2400" b="1" dirty="0"/>
              <a:t>、非接触式测温仪表共性问题</a:t>
            </a:r>
            <a:endParaRPr lang="en-US" altLang="zh-CN" sz="2400" b="1" dirty="0"/>
          </a:p>
          <a:p>
            <a:pPr>
              <a:buNone/>
            </a:pPr>
            <a:r>
              <a:rPr lang="en-US" altLang="zh-CN" sz="2400" b="1" dirty="0"/>
              <a:t>1</a:t>
            </a:r>
            <a:r>
              <a:rPr lang="zh-CN" altLang="en-US" sz="2400" b="1" dirty="0"/>
              <a:t>）发射率变化产生的误差</a:t>
            </a:r>
            <a:endParaRPr lang="en-US" altLang="zh-CN" sz="2400" b="1" dirty="0"/>
          </a:p>
          <a:p>
            <a:r>
              <a:rPr lang="zh-CN" altLang="en-US" sz="2400" b="1" dirty="0"/>
              <a:t>材料发射率的影响和作用规律</a:t>
            </a:r>
            <a:endParaRPr lang="en-US" altLang="zh-CN" sz="2400" b="1" dirty="0"/>
          </a:p>
          <a:p>
            <a:r>
              <a:rPr lang="zh-CN" altLang="en-US" sz="2400" b="1" dirty="0"/>
              <a:t>采取措施：逼近黑体法、多波长辐射测温、发射率修正法等</a:t>
            </a:r>
            <a:endParaRPr lang="en-US" altLang="zh-CN" sz="2400" b="1" dirty="0"/>
          </a:p>
          <a:p>
            <a:pPr>
              <a:buNone/>
            </a:pPr>
            <a:r>
              <a:rPr lang="en-US" altLang="zh-CN" sz="2400" b="1" dirty="0"/>
              <a:t>2</a:t>
            </a:r>
            <a:r>
              <a:rPr lang="zh-CN" altLang="en-US" sz="2400" b="1" dirty="0"/>
              <a:t>）光路中的干扰：吸收性介质的影响、非吸收介质的吸收和散射、外来光的干扰</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052" y="188640"/>
            <a:ext cx="8229600" cy="1143000"/>
          </a:xfrm>
        </p:spPr>
        <p:txBody>
          <a:bodyPr>
            <a:normAutofit/>
          </a:bodyPr>
          <a:lstStyle/>
          <a:p>
            <a:r>
              <a:rPr lang="en-US" altLang="zh-CN" sz="2800" b="1" dirty="0">
                <a:latin typeface="Times New Roman" panose="02020603050405020304" pitchFamily="18" charset="0"/>
                <a:cs typeface="Times New Roman" panose="02020603050405020304" pitchFamily="18" charset="0"/>
              </a:rPr>
              <a:t>2.4 </a:t>
            </a:r>
            <a:r>
              <a:rPr lang="zh-CN" altLang="en-US" sz="2800" b="1" dirty="0">
                <a:latin typeface="Times New Roman" panose="02020603050405020304" pitchFamily="18" charset="0"/>
                <a:cs typeface="Times New Roman" panose="02020603050405020304" pitchFamily="18" charset="0"/>
              </a:rPr>
              <a:t>其他测温仪表</a:t>
            </a:r>
          </a:p>
        </p:txBody>
      </p:sp>
      <p:sp>
        <p:nvSpPr>
          <p:cNvPr id="3" name="内容占位符 2"/>
          <p:cNvSpPr>
            <a:spLocks noGrp="1"/>
          </p:cNvSpPr>
          <p:nvPr>
            <p:ph idx="1"/>
          </p:nvPr>
        </p:nvSpPr>
        <p:spPr>
          <a:xfrm>
            <a:off x="539552" y="1331640"/>
            <a:ext cx="8176422" cy="4525963"/>
          </a:xfrm>
        </p:spPr>
        <p:txBody>
          <a:bodyPr>
            <a:normAutofit/>
          </a:bodyPr>
          <a:lstStyle/>
          <a:p>
            <a:pPr>
              <a:buNone/>
            </a:pPr>
            <a:r>
              <a:rPr lang="en-US" altLang="zh-CN" sz="2400" b="1" dirty="0">
                <a:latin typeface="Times New Roman" panose="02020603050405020304" pitchFamily="18" charset="0"/>
                <a:cs typeface="Times New Roman" panose="02020603050405020304" pitchFamily="18" charset="0"/>
              </a:rPr>
              <a:t>2.4.1 </a:t>
            </a:r>
            <a:r>
              <a:rPr lang="zh-CN" altLang="en-US" sz="2400" b="1" dirty="0">
                <a:latin typeface="Times New Roman" panose="02020603050405020304" pitchFamily="18" charset="0"/>
                <a:cs typeface="Times New Roman" panose="02020603050405020304" pitchFamily="18" charset="0"/>
              </a:rPr>
              <a:t>复合测温方法</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、基本原理：将测温管插入待测对象中与被测介质直接接触感知温度，即</a:t>
            </a:r>
            <a:r>
              <a:rPr lang="zh-CN" altLang="en-US" sz="2400" b="1" dirty="0">
                <a:solidFill>
                  <a:srgbClr val="FF0000"/>
                </a:solidFill>
                <a:latin typeface="Times New Roman" panose="02020603050405020304" pitchFamily="18" charset="0"/>
                <a:cs typeface="Times New Roman" panose="02020603050405020304" pitchFamily="18" charset="0"/>
              </a:rPr>
              <a:t>测温管和被测介质进行热交换</a:t>
            </a:r>
            <a:r>
              <a:rPr lang="zh-CN" altLang="en-US" sz="2400" b="1" dirty="0">
                <a:latin typeface="Times New Roman" panose="02020603050405020304" pitchFamily="18" charset="0"/>
                <a:cs typeface="Times New Roman" panose="02020603050405020304" pitchFamily="18" charset="0"/>
              </a:rPr>
              <a:t>，经过一段时间后达到热平衡，此时测温管的温度就等于被测介质的温度。</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测温管内壁形成黑体空腔，黑体空腔底部（靶面）的辐射能经探测器接收转换，产生与温度成一定关系的电压信号。</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、应用实例：炉内温度</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、腔体发射率计算</a:t>
            </a:r>
            <a:endParaRPr lang="en-US" altLang="zh-CN" sz="2400" b="1" dirty="0">
              <a:latin typeface="Times New Roman" panose="02020603050405020304" pitchFamily="18" charset="0"/>
              <a:cs typeface="Times New Roman" panose="02020603050405020304" pitchFamily="18" charset="0"/>
            </a:endParaRPr>
          </a:p>
          <a:p>
            <a:pPr>
              <a:buNone/>
            </a:pP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525963"/>
          </a:xfrm>
        </p:spPr>
        <p:txBody>
          <a:bodyPr>
            <a:normAutofit/>
          </a:bodyPr>
          <a:lstStyle/>
          <a:p>
            <a:pPr>
              <a:buNone/>
            </a:pPr>
            <a:r>
              <a:rPr lang="en-US" altLang="zh-CN" sz="2400" b="1" dirty="0"/>
              <a:t>2.4.2 </a:t>
            </a:r>
            <a:r>
              <a:rPr lang="zh-CN" altLang="en-US" sz="2400" b="1" dirty="0"/>
              <a:t>动态温度测量</a:t>
            </a:r>
            <a:endParaRPr lang="en-US" altLang="zh-CN" sz="2400" b="1" dirty="0"/>
          </a:p>
          <a:p>
            <a:pPr>
              <a:buNone/>
            </a:pPr>
            <a:r>
              <a:rPr lang="zh-CN" altLang="en-US" sz="2400" b="1" dirty="0"/>
              <a:t>以热电偶为例</a:t>
            </a:r>
            <a:endParaRPr lang="en-US" altLang="zh-CN" sz="2400" b="1" dirty="0"/>
          </a:p>
          <a:p>
            <a:pPr>
              <a:buNone/>
            </a:pPr>
            <a:r>
              <a:rPr lang="en-US" altLang="zh-CN" sz="2400" b="1" dirty="0"/>
              <a:t>1</a:t>
            </a:r>
            <a:r>
              <a:rPr lang="zh-CN" altLang="en-US" sz="2400" b="1" dirty="0"/>
              <a:t>、采用导热性能好的材料做保护管</a:t>
            </a:r>
            <a:endParaRPr lang="en-US" altLang="zh-CN" sz="2400" b="1" dirty="0"/>
          </a:p>
          <a:p>
            <a:pPr>
              <a:buNone/>
            </a:pPr>
            <a:r>
              <a:rPr lang="en-US" altLang="zh-CN" sz="2400" b="1" dirty="0"/>
              <a:t>2</a:t>
            </a:r>
            <a:r>
              <a:rPr lang="zh-CN" altLang="en-US" sz="2400" b="1" dirty="0"/>
              <a:t>、尽量缩小测量端的尺寸</a:t>
            </a:r>
            <a:endParaRPr lang="en-US" altLang="zh-CN" sz="2400" b="1" dirty="0"/>
          </a:p>
          <a:p>
            <a:pPr>
              <a:buNone/>
            </a:pPr>
            <a:r>
              <a:rPr lang="en-US" altLang="zh-CN" sz="2400" b="1" dirty="0"/>
              <a:t>3</a:t>
            </a:r>
            <a:r>
              <a:rPr lang="zh-CN" altLang="en-US" sz="2400" b="1" dirty="0"/>
              <a:t>、减小保护管与热电偶测量端之间的空气间隙</a:t>
            </a:r>
            <a:endParaRPr lang="en-US" altLang="zh-CN" sz="2400" b="1" dirty="0"/>
          </a:p>
          <a:p>
            <a:pPr>
              <a:buNone/>
            </a:pPr>
            <a:r>
              <a:rPr lang="en-US" altLang="zh-CN" sz="2400" b="1" dirty="0"/>
              <a:t>4</a:t>
            </a:r>
            <a:r>
              <a:rPr lang="zh-CN" altLang="en-US" sz="2400" b="1" dirty="0"/>
              <a:t>、增加被测介质流经热电偶测量端的流速</a:t>
            </a:r>
            <a:endParaRPr lang="en-US" altLang="zh-CN" sz="2400" b="1"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7776864" cy="4968552"/>
          </a:xfrm>
        </p:spPr>
        <p:txBody>
          <a:bodyPr>
            <a:noAutofit/>
          </a:bodyPr>
          <a:lstStyle/>
          <a:p>
            <a:pPr>
              <a:buNone/>
            </a:pPr>
            <a:r>
              <a:rPr lang="en-US" altLang="zh-CN" sz="2400" b="1" dirty="0"/>
              <a:t>2.4.3 </a:t>
            </a:r>
            <a:r>
              <a:rPr lang="zh-CN" altLang="en-US" sz="2400" b="1" dirty="0"/>
              <a:t>光纤温度计</a:t>
            </a:r>
            <a:endParaRPr lang="en-US" altLang="zh-CN" sz="2400" b="1" dirty="0"/>
          </a:p>
          <a:p>
            <a:pPr>
              <a:buNone/>
            </a:pPr>
            <a:endParaRPr lang="en-US" altLang="zh-CN" sz="2400" b="1" dirty="0"/>
          </a:p>
          <a:p>
            <a:pPr algn="just" defTabSz="912813">
              <a:lnSpc>
                <a:spcPct val="120000"/>
              </a:lnSpc>
              <a:spcBef>
                <a:spcPct val="10000"/>
              </a:spcBef>
              <a:buNone/>
            </a:pPr>
            <a:r>
              <a:rPr lang="en-US" altLang="zh-CN" sz="2400" b="1" dirty="0">
                <a:latin typeface="Times New Roman" pitchFamily="18" charset="0"/>
              </a:rPr>
              <a:t>1</a:t>
            </a:r>
            <a:r>
              <a:rPr lang="zh-CN" altLang="en-US" sz="2400" b="1" dirty="0">
                <a:latin typeface="Times New Roman" pitchFamily="18" charset="0"/>
              </a:rPr>
              <a:t>、光纤辐射温度传感器：非接触测量，目前，因受光纤传输能力的限制，其</a:t>
            </a:r>
            <a:r>
              <a:rPr lang="zh-CN" altLang="en-US" sz="2400" b="1" dirty="0">
                <a:solidFill>
                  <a:srgbClr val="FF0000"/>
                </a:solidFill>
                <a:latin typeface="Times New Roman" pitchFamily="18" charset="0"/>
              </a:rPr>
              <a:t>工作波长一般为短波</a:t>
            </a:r>
            <a:r>
              <a:rPr lang="zh-CN" altLang="en-US" sz="2400" b="1" dirty="0">
                <a:latin typeface="Times New Roman" pitchFamily="18" charset="0"/>
              </a:rPr>
              <a:t>。采用亮度法或比色法测量；  光纤温度传感器目前仍处在研究发展阶段，</a:t>
            </a:r>
          </a:p>
          <a:p>
            <a:pPr defTabSz="912813">
              <a:lnSpc>
                <a:spcPct val="120000"/>
              </a:lnSpc>
              <a:spcBef>
                <a:spcPct val="10000"/>
              </a:spcBef>
              <a:buNone/>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、光纤辐射温度计的光纤可以直接延伸为敏感探头，也可以经过耦合器，用刚性光导棒延伸，光纤敏感探头有多种型式，例如直型、楔型、带透镜型和黑体型等，如图</a:t>
            </a:r>
            <a:r>
              <a:rPr lang="en-US" altLang="zh-CN" sz="2400" b="1" dirty="0">
                <a:latin typeface="Times New Roman" pitchFamily="18" charset="0"/>
              </a:rPr>
              <a:t> (a)</a:t>
            </a:r>
            <a:r>
              <a:rPr lang="zh-CN" altLang="en-US" sz="2400" b="1" dirty="0">
                <a:latin typeface="Times New Roman" pitchFamily="18" charset="0"/>
              </a:rPr>
              <a:t>、</a:t>
            </a:r>
            <a:r>
              <a:rPr lang="en-US" altLang="zh-CN" sz="2400" b="1" dirty="0">
                <a:latin typeface="Times New Roman" pitchFamily="18" charset="0"/>
              </a:rPr>
              <a:t>(b)</a:t>
            </a:r>
            <a:r>
              <a:rPr lang="zh-CN" altLang="en-US" sz="2400" b="1" dirty="0">
                <a:latin typeface="Times New Roman" pitchFamily="18" charset="0"/>
              </a:rPr>
              <a:t>、</a:t>
            </a:r>
            <a:r>
              <a:rPr lang="en-US" altLang="zh-CN" sz="2400" b="1" dirty="0">
                <a:latin typeface="Times New Roman" pitchFamily="18" charset="0"/>
              </a:rPr>
              <a:t>(c)</a:t>
            </a:r>
            <a:r>
              <a:rPr lang="zh-CN" altLang="en-US" sz="2400" b="1" dirty="0">
                <a:latin typeface="Times New Roman" pitchFamily="18" charset="0"/>
              </a:rPr>
              <a:t>、</a:t>
            </a:r>
            <a:r>
              <a:rPr lang="en-US" altLang="zh-CN" sz="2400" b="1" dirty="0">
                <a:latin typeface="Times New Roman" pitchFamily="18" charset="0"/>
              </a:rPr>
              <a:t>(d)</a:t>
            </a:r>
            <a:r>
              <a:rPr lang="zh-CN" altLang="en-US" sz="2400" b="1" dirty="0">
                <a:latin typeface="Times New Roman" pitchFamily="18" charset="0"/>
              </a:rPr>
              <a:t>所示</a:t>
            </a:r>
            <a:br>
              <a:rPr lang="zh-CN" altLang="en-US" sz="2400" b="1" dirty="0">
                <a:latin typeface="Times New Roman" pitchFamily="18" charset="0"/>
              </a:rPr>
            </a:br>
            <a:endParaRPr lang="zh-CN" altLang="en-US" sz="2400" b="1" dirty="0">
              <a:latin typeface="Times New Roman" pitchFamily="18" charset="0"/>
            </a:endParaRPr>
          </a:p>
          <a:p>
            <a:pPr>
              <a:buNone/>
            </a:pPr>
            <a:r>
              <a:rPr lang="en-US" altLang="zh-CN" sz="2400" b="1" dirty="0"/>
              <a:t>  </a:t>
            </a:r>
            <a:endParaRPr lang="zh-CN" altLang="en-US" sz="2400" b="1"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p:cNvPicPr>
            <a:picLocks noChangeAspect="1" noChangeArrowheads="1"/>
          </p:cNvPicPr>
          <p:nvPr/>
        </p:nvPicPr>
        <p:blipFill>
          <a:blip r:embed="rId2" cstate="print"/>
          <a:srcRect/>
          <a:stretch>
            <a:fillRect/>
          </a:stretch>
        </p:blipFill>
        <p:spPr bwMode="auto">
          <a:xfrm>
            <a:off x="539552" y="260648"/>
            <a:ext cx="7916805" cy="4149750"/>
          </a:xfrm>
          <a:prstGeom prst="rect">
            <a:avLst/>
          </a:prstGeom>
          <a:noFill/>
          <a:ln w="9525">
            <a:noFill/>
            <a:miter lim="800000"/>
            <a:headEnd/>
            <a:tailEnd/>
          </a:ln>
        </p:spPr>
      </p:pic>
      <p:sp>
        <p:nvSpPr>
          <p:cNvPr id="164867" name="Text Box 3"/>
          <p:cNvSpPr txBox="1">
            <a:spLocks noChangeArrowheads="1"/>
          </p:cNvSpPr>
          <p:nvPr/>
        </p:nvSpPr>
        <p:spPr bwMode="auto">
          <a:xfrm>
            <a:off x="357158" y="4714884"/>
            <a:ext cx="8358214" cy="523220"/>
          </a:xfrm>
          <a:prstGeom prst="rect">
            <a:avLst/>
          </a:prstGeom>
          <a:noFill/>
          <a:ln w="9525">
            <a:noFill/>
            <a:miter lim="800000"/>
            <a:headEnd/>
            <a:tailEnd/>
          </a:ln>
        </p:spPr>
        <p:txBody>
          <a:bodyPr wrap="square">
            <a:spAutoFit/>
          </a:bodyPr>
          <a:lstStyle/>
          <a:p>
            <a:pPr defTabSz="912813"/>
            <a:r>
              <a:rPr lang="zh-CN" altLang="en-US" sz="2800" b="1">
                <a:latin typeface="Tahoma" pitchFamily="34" charset="0"/>
              </a:rPr>
              <a:t> </a:t>
            </a:r>
            <a:r>
              <a:rPr lang="en-US" altLang="zh-CN" sz="2800" b="1">
                <a:latin typeface="Tahoma" pitchFamily="34" charset="0"/>
              </a:rPr>
              <a:t>  </a:t>
            </a:r>
            <a:r>
              <a:rPr lang="zh-CN" altLang="en-US" sz="2800" b="1">
                <a:latin typeface="Tahoma" pitchFamily="34" charset="0"/>
              </a:rPr>
              <a:t>光纤辐射温度汁         </a:t>
            </a:r>
            <a:r>
              <a:rPr lang="en-US" altLang="zh-CN" sz="2800" b="1">
                <a:latin typeface="Tahoma" pitchFamily="34" charset="0"/>
              </a:rPr>
              <a:t> </a:t>
            </a:r>
            <a:r>
              <a:rPr lang="zh-CN" altLang="en-US" sz="2800" b="1">
                <a:latin typeface="Tahoma" pitchFamily="34" charset="0"/>
              </a:rPr>
              <a:t>光纤敏感探头的多种形式</a:t>
            </a:r>
          </a:p>
        </p:txBody>
      </p:sp>
      <p:sp>
        <p:nvSpPr>
          <p:cNvPr id="164868" name="Text Box 4"/>
          <p:cNvSpPr txBox="1">
            <a:spLocks noChangeArrowheads="1"/>
          </p:cNvSpPr>
          <p:nvPr/>
        </p:nvSpPr>
        <p:spPr bwMode="auto">
          <a:xfrm>
            <a:off x="755576" y="908720"/>
            <a:ext cx="1655762" cy="584200"/>
          </a:xfrm>
          <a:prstGeom prst="rect">
            <a:avLst/>
          </a:prstGeom>
          <a:solidFill>
            <a:srgbClr val="FFFFFF"/>
          </a:solidFill>
          <a:ln w="9525">
            <a:noFill/>
            <a:miter lim="800000"/>
            <a:headEnd/>
            <a:tailEnd/>
          </a:ln>
        </p:spPr>
        <p:txBody>
          <a:bodyPr>
            <a:spAutoFit/>
          </a:bodyPr>
          <a:lstStyle/>
          <a:p>
            <a:pPr defTabSz="912813">
              <a:spcBef>
                <a:spcPct val="50000"/>
              </a:spcBef>
            </a:pPr>
            <a:r>
              <a:rPr lang="zh-CN" altLang="en-US" sz="3200" b="1" dirty="0">
                <a:latin typeface="Tahoma" pitchFamily="34" charset="0"/>
              </a:rPr>
              <a:t>光纤头</a:t>
            </a:r>
          </a:p>
        </p:txBody>
      </p:sp>
      <p:sp>
        <p:nvSpPr>
          <p:cNvPr id="164869" name="Text Box 5"/>
          <p:cNvSpPr txBox="1">
            <a:spLocks noChangeArrowheads="1"/>
          </p:cNvSpPr>
          <p:nvPr/>
        </p:nvSpPr>
        <p:spPr bwMode="auto">
          <a:xfrm>
            <a:off x="539750" y="2205038"/>
            <a:ext cx="1655763" cy="585787"/>
          </a:xfrm>
          <a:prstGeom prst="rect">
            <a:avLst/>
          </a:prstGeom>
          <a:noFill/>
          <a:ln w="9525">
            <a:noFill/>
            <a:miter lim="800000"/>
            <a:headEnd/>
            <a:tailEnd/>
          </a:ln>
        </p:spPr>
        <p:txBody>
          <a:bodyPr>
            <a:spAutoFit/>
          </a:bodyPr>
          <a:lstStyle/>
          <a:p>
            <a:pPr defTabSz="912813">
              <a:spcBef>
                <a:spcPct val="50000"/>
              </a:spcBef>
            </a:pPr>
            <a:r>
              <a:rPr lang="zh-CN" altLang="en-US" sz="3200" b="1">
                <a:latin typeface="Tahoma" pitchFamily="34" charset="0"/>
              </a:rPr>
              <a:t>耦合器</a:t>
            </a:r>
          </a:p>
        </p:txBody>
      </p:sp>
      <p:sp>
        <p:nvSpPr>
          <p:cNvPr id="164870" name="Line 6"/>
          <p:cNvSpPr>
            <a:spLocks noChangeShapeType="1"/>
          </p:cNvSpPr>
          <p:nvPr/>
        </p:nvSpPr>
        <p:spPr bwMode="auto">
          <a:xfrm flipH="1">
            <a:off x="1692275" y="1630363"/>
            <a:ext cx="503238" cy="503237"/>
          </a:xfrm>
          <a:prstGeom prst="line">
            <a:avLst/>
          </a:prstGeom>
          <a:noFill/>
          <a:ln w="9525">
            <a:solidFill>
              <a:schemeClr val="tx1"/>
            </a:solidFill>
            <a:round/>
            <a:headEnd/>
            <a:tailEnd type="triangle" w="med" len="med"/>
          </a:ln>
        </p:spPr>
        <p:txBody>
          <a:bodyPr/>
          <a:lstStyle/>
          <a:p>
            <a:endParaRPr lang="zh-CN" altLang="en-US"/>
          </a:p>
        </p:txBody>
      </p:sp>
      <p:sp>
        <p:nvSpPr>
          <p:cNvPr id="164871" name="Text Box 7"/>
          <p:cNvSpPr txBox="1">
            <a:spLocks noChangeArrowheads="1"/>
          </p:cNvSpPr>
          <p:nvPr/>
        </p:nvSpPr>
        <p:spPr bwMode="auto">
          <a:xfrm>
            <a:off x="684213" y="3860800"/>
            <a:ext cx="3095625" cy="584200"/>
          </a:xfrm>
          <a:prstGeom prst="rect">
            <a:avLst/>
          </a:prstGeom>
          <a:noFill/>
          <a:ln w="9525">
            <a:noFill/>
            <a:miter lim="800000"/>
            <a:headEnd/>
            <a:tailEnd/>
          </a:ln>
        </p:spPr>
        <p:txBody>
          <a:bodyPr>
            <a:spAutoFit/>
          </a:bodyPr>
          <a:lstStyle/>
          <a:p>
            <a:pPr defTabSz="912813"/>
            <a:r>
              <a:rPr lang="zh-CN" altLang="en-US" sz="3200" b="1">
                <a:latin typeface="Tahoma" pitchFamily="34" charset="0"/>
              </a:rPr>
              <a:t>信号处理单元</a:t>
            </a:r>
            <a:endParaRPr lang="zh-CN" altLang="en-US" sz="3200">
              <a:latin typeface="Tahoma" pitchFamily="34" charset="0"/>
            </a:endParaRPr>
          </a:p>
        </p:txBody>
      </p:sp>
      <p:sp>
        <p:nvSpPr>
          <p:cNvPr id="164872" name="Line 8"/>
          <p:cNvSpPr>
            <a:spLocks noChangeShapeType="1"/>
          </p:cNvSpPr>
          <p:nvPr/>
        </p:nvSpPr>
        <p:spPr bwMode="auto">
          <a:xfrm flipH="1">
            <a:off x="1692275" y="3357563"/>
            <a:ext cx="503238" cy="503237"/>
          </a:xfrm>
          <a:prstGeom prst="line">
            <a:avLst/>
          </a:prstGeom>
          <a:noFill/>
          <a:ln w="9525">
            <a:solidFill>
              <a:schemeClr val="tx1"/>
            </a:solidFill>
            <a:round/>
            <a:headEnd/>
            <a:tailEnd type="triangle" w="med" len="med"/>
          </a:ln>
        </p:spPr>
        <p:txBody>
          <a:bodyPr/>
          <a:lstStyle/>
          <a:p>
            <a:endParaRPr lang="zh-CN" altLang="en-US"/>
          </a:p>
        </p:txBody>
      </p:sp>
      <p:sp>
        <p:nvSpPr>
          <p:cNvPr id="164873" name="Text Box 9"/>
          <p:cNvSpPr txBox="1">
            <a:spLocks noChangeArrowheads="1"/>
          </p:cNvSpPr>
          <p:nvPr/>
        </p:nvSpPr>
        <p:spPr bwMode="auto">
          <a:xfrm>
            <a:off x="3203575" y="476250"/>
            <a:ext cx="1008063" cy="584200"/>
          </a:xfrm>
          <a:prstGeom prst="rect">
            <a:avLst/>
          </a:prstGeom>
          <a:noFill/>
          <a:ln w="9525">
            <a:noFill/>
            <a:miter lim="800000"/>
            <a:headEnd/>
            <a:tailEnd/>
          </a:ln>
        </p:spPr>
        <p:txBody>
          <a:bodyPr>
            <a:spAutoFit/>
          </a:bodyPr>
          <a:lstStyle/>
          <a:p>
            <a:pPr defTabSz="912813">
              <a:spcBef>
                <a:spcPct val="50000"/>
              </a:spcBef>
            </a:pPr>
            <a:r>
              <a:rPr lang="zh-CN" altLang="en-US" sz="3200" b="1">
                <a:latin typeface="Tahoma" pitchFamily="34" charset="0"/>
              </a:rPr>
              <a:t>光纤</a:t>
            </a:r>
          </a:p>
        </p:txBody>
      </p:sp>
      <p:sp>
        <p:nvSpPr>
          <p:cNvPr id="164874" name="Line 10"/>
          <p:cNvSpPr>
            <a:spLocks noChangeShapeType="1"/>
          </p:cNvSpPr>
          <p:nvPr/>
        </p:nvSpPr>
        <p:spPr bwMode="auto">
          <a:xfrm flipV="1">
            <a:off x="3635896" y="1124743"/>
            <a:ext cx="216024" cy="720725"/>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idx="1"/>
          </p:nvPr>
        </p:nvSpPr>
        <p:spPr>
          <a:xfrm>
            <a:off x="642910" y="1285860"/>
            <a:ext cx="7814102" cy="4456112"/>
          </a:xfrm>
        </p:spPr>
        <p:txBody>
          <a:bodyPr>
            <a:normAutofit lnSpcReduction="10000"/>
          </a:bodyPr>
          <a:lstStyle/>
          <a:p>
            <a:pPr algn="just" defTabSz="912813" eaLnBrk="1" hangingPunct="1">
              <a:lnSpc>
                <a:spcPct val="120000"/>
              </a:lnSpc>
              <a:spcBef>
                <a:spcPct val="0"/>
              </a:spcBef>
              <a:buFont typeface="Wingdings" pitchFamily="2" charset="2"/>
              <a:buChar char="Ø"/>
            </a:pPr>
            <a:r>
              <a:rPr lang="zh-CN" altLang="en-US" sz="2400" b="1" dirty="0">
                <a:latin typeface="Times New Roman" pitchFamily="18" charset="0"/>
              </a:rPr>
              <a:t>工作原理：利用</a:t>
            </a:r>
            <a:r>
              <a:rPr lang="en-US" altLang="zh-CN" sz="2400" b="1" dirty="0">
                <a:solidFill>
                  <a:srgbClr val="FF0000"/>
                </a:solidFill>
                <a:latin typeface="Times New Roman" pitchFamily="18" charset="0"/>
              </a:rPr>
              <a:t>PN</a:t>
            </a:r>
            <a:r>
              <a:rPr lang="zh-CN" altLang="en-US" sz="2400" b="1" dirty="0">
                <a:solidFill>
                  <a:srgbClr val="FF0000"/>
                </a:solidFill>
                <a:latin typeface="Times New Roman" pitchFamily="18" charset="0"/>
              </a:rPr>
              <a:t>结的伏安特性与温度之间的关系</a:t>
            </a:r>
            <a:r>
              <a:rPr lang="zh-CN" altLang="en-US" sz="2400" b="1" dirty="0">
                <a:latin typeface="Times New Roman" pitchFamily="18" charset="0"/>
              </a:rPr>
              <a:t>研制成的一种固态传感器；它将温敏元件、偏置电路、放大电路及线性化电路集成在同一芯片上。</a:t>
            </a:r>
          </a:p>
          <a:p>
            <a:pPr defTabSz="912813" eaLnBrk="1" hangingPunct="1">
              <a:lnSpc>
                <a:spcPct val="120000"/>
              </a:lnSpc>
              <a:spcBef>
                <a:spcPct val="0"/>
              </a:spcBef>
              <a:buFont typeface="Wingdings" pitchFamily="2" charset="2"/>
              <a:buChar char="Ø"/>
            </a:pPr>
            <a:r>
              <a:rPr lang="zh-CN" altLang="en-US" sz="2400" b="1" dirty="0">
                <a:latin typeface="Times New Roman" pitchFamily="18" charset="0"/>
              </a:rPr>
              <a:t>特点：使用方便、外围电路简单、性能稳定可靠；但不足的是测温范围较小、使用环境有一定的限制。</a:t>
            </a:r>
          </a:p>
          <a:p>
            <a:pPr algn="just" defTabSz="912813" eaLnBrk="1" hangingPunct="1">
              <a:lnSpc>
                <a:spcPct val="120000"/>
              </a:lnSpc>
              <a:spcBef>
                <a:spcPct val="0"/>
              </a:spcBef>
              <a:buFont typeface="Wingdings" pitchFamily="2" charset="2"/>
              <a:buChar char="Ø"/>
            </a:pPr>
            <a:r>
              <a:rPr lang="zh-CN" altLang="en-US" sz="2400" b="1" dirty="0">
                <a:latin typeface="Times New Roman" pitchFamily="18" charset="0"/>
              </a:rPr>
              <a:t>应用：远距离的精密温度遥感与遥测；多点温度测量系统。一般与计算机组成温度测控系统。</a:t>
            </a:r>
          </a:p>
          <a:p>
            <a:pPr defTabSz="912813" eaLnBrk="1" hangingPunct="1">
              <a:lnSpc>
                <a:spcPct val="120000"/>
              </a:lnSpc>
              <a:spcBef>
                <a:spcPct val="0"/>
              </a:spcBef>
              <a:buFont typeface="Wingdings" pitchFamily="2" charset="2"/>
              <a:buChar char="Ø"/>
            </a:pPr>
            <a:r>
              <a:rPr lang="zh-CN" altLang="en-US" sz="2400" b="1" dirty="0">
                <a:latin typeface="Times New Roman" pitchFamily="18" charset="0"/>
              </a:rPr>
              <a:t>分类：  电压型</a:t>
            </a:r>
            <a:r>
              <a:rPr lang="en-US" altLang="zh-CN" sz="2400" b="1" dirty="0">
                <a:latin typeface="Times New Roman" pitchFamily="18" charset="0"/>
              </a:rPr>
              <a:t>:    LM34/35,TMP35/36</a:t>
            </a:r>
            <a:r>
              <a:rPr lang="zh-CN" altLang="en-US" sz="2400" b="1" dirty="0">
                <a:latin typeface="Times New Roman" pitchFamily="18" charset="0"/>
              </a:rPr>
              <a:t>等；</a:t>
            </a:r>
          </a:p>
          <a:p>
            <a:pPr defTabSz="912813" eaLnBrk="1" hangingPunct="1">
              <a:lnSpc>
                <a:spcPct val="120000"/>
              </a:lnSpc>
              <a:spcBef>
                <a:spcPct val="0"/>
              </a:spcBef>
              <a:buFont typeface="Wingdings" pitchFamily="2" charset="2"/>
              <a:buNone/>
            </a:pPr>
            <a:r>
              <a:rPr lang="zh-CN" altLang="en-US" sz="2400" b="1" dirty="0">
                <a:latin typeface="Times New Roman" pitchFamily="18" charset="0"/>
              </a:rPr>
              <a:t>                   电流型：</a:t>
            </a:r>
            <a:r>
              <a:rPr lang="en-US" altLang="zh-CN" sz="2400" b="1" dirty="0">
                <a:latin typeface="Times New Roman" pitchFamily="18" charset="0"/>
              </a:rPr>
              <a:t>AD590</a:t>
            </a:r>
            <a:r>
              <a:rPr lang="zh-CN" altLang="en-US" sz="2400" b="1" dirty="0">
                <a:latin typeface="Times New Roman" pitchFamily="18" charset="0"/>
              </a:rPr>
              <a:t>，</a:t>
            </a:r>
            <a:r>
              <a:rPr lang="en-US" altLang="zh-CN" sz="2400" b="1" dirty="0">
                <a:latin typeface="Times New Roman" pitchFamily="18" charset="0"/>
              </a:rPr>
              <a:t>AD592</a:t>
            </a:r>
            <a:r>
              <a:rPr lang="zh-CN" altLang="en-US" sz="2400" b="1" dirty="0">
                <a:latin typeface="Times New Roman" pitchFamily="18" charset="0"/>
              </a:rPr>
              <a:t>，</a:t>
            </a:r>
            <a:r>
              <a:rPr lang="en-US" altLang="zh-CN" sz="2400" b="1" dirty="0">
                <a:latin typeface="Times New Roman" pitchFamily="18" charset="0"/>
              </a:rPr>
              <a:t>TMP17</a:t>
            </a:r>
            <a:r>
              <a:rPr lang="zh-CN" altLang="en-US" sz="2400" b="1" dirty="0">
                <a:latin typeface="Times New Roman" pitchFamily="18" charset="0"/>
              </a:rPr>
              <a:t>等；</a:t>
            </a:r>
          </a:p>
          <a:p>
            <a:pPr defTabSz="912813" eaLnBrk="1" hangingPunct="1">
              <a:lnSpc>
                <a:spcPct val="120000"/>
              </a:lnSpc>
              <a:spcBef>
                <a:spcPct val="0"/>
              </a:spcBef>
              <a:buFont typeface="Wingdings" pitchFamily="2" charset="2"/>
              <a:buNone/>
            </a:pPr>
            <a:r>
              <a:rPr lang="zh-CN" altLang="en-US" sz="2400" b="1" dirty="0">
                <a:latin typeface="Times New Roman" pitchFamily="18" charset="0"/>
              </a:rPr>
              <a:t>                   数字输出：</a:t>
            </a:r>
            <a:r>
              <a:rPr lang="en-US" altLang="zh-CN" sz="2400" b="1" dirty="0">
                <a:latin typeface="Times New Roman" pitchFamily="18" charset="0"/>
              </a:rPr>
              <a:t>AD7416</a:t>
            </a:r>
            <a:r>
              <a:rPr lang="zh-CN" altLang="en-US" sz="2400" b="1" dirty="0">
                <a:latin typeface="Times New Roman" pitchFamily="18" charset="0"/>
              </a:rPr>
              <a:t>，</a:t>
            </a:r>
            <a:r>
              <a:rPr lang="en-US" altLang="zh-CN" sz="2400" b="1" dirty="0">
                <a:latin typeface="Times New Roman" pitchFamily="18" charset="0"/>
              </a:rPr>
              <a:t>TMP03/04</a:t>
            </a:r>
            <a:r>
              <a:rPr lang="zh-CN" altLang="en-US" sz="2400" b="1" dirty="0">
                <a:latin typeface="Times New Roman" pitchFamily="18" charset="0"/>
              </a:rPr>
              <a:t>等。</a:t>
            </a:r>
          </a:p>
        </p:txBody>
      </p:sp>
      <p:sp>
        <p:nvSpPr>
          <p:cNvPr id="258052" name="Text Box 4"/>
          <p:cNvSpPr txBox="1">
            <a:spLocks noChangeArrowheads="1"/>
          </p:cNvSpPr>
          <p:nvPr/>
        </p:nvSpPr>
        <p:spPr bwMode="auto">
          <a:xfrm>
            <a:off x="1571604" y="285728"/>
            <a:ext cx="3511550" cy="431800"/>
          </a:xfrm>
          <a:prstGeom prst="rect">
            <a:avLst/>
          </a:prstGeom>
          <a:solidFill>
            <a:srgbClr val="FFFFFF"/>
          </a:solidFill>
          <a:ln w="9525">
            <a:noFill/>
            <a:miter lim="800000"/>
            <a:headEnd/>
            <a:tailEnd/>
          </a:ln>
          <a:effectLst/>
        </p:spPr>
        <p:txBody>
          <a:bodyPr lIns="0" tIns="0" rIns="0" bIns="0">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itchFamily="18" charset="0"/>
                <a:ea typeface="华文楷体" pitchFamily="2" charset="-122"/>
              </a:rPr>
              <a:t>2.4.4 </a:t>
            </a:r>
            <a:r>
              <a:rPr kumimoji="1" lang="zh-CN" altLang="en-US" sz="2800" b="1" dirty="0">
                <a:effectLst>
                  <a:outerShdw blurRad="38100" dist="38100" dir="2700000" algn="tl">
                    <a:srgbClr val="C0C0C0"/>
                  </a:outerShdw>
                </a:effectLst>
                <a:latin typeface="Times New Roman" pitchFamily="18" charset="0"/>
                <a:ea typeface="华文楷体" pitchFamily="2" charset="-122"/>
              </a:rPr>
              <a:t>集成温度传感器</a:t>
            </a: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8"/>
          <p:cNvSpPr>
            <a:spLocks noChangeArrowheads="1"/>
          </p:cNvSpPr>
          <p:nvPr/>
        </p:nvSpPr>
        <p:spPr bwMode="auto">
          <a:xfrm>
            <a:off x="611188" y="404813"/>
            <a:ext cx="3592512" cy="460375"/>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1</a:t>
            </a:r>
            <a:r>
              <a:rPr lang="zh-CN" altLang="en-US" sz="2400" b="1" dirty="0">
                <a:latin typeface="宋体" charset="-122"/>
              </a:rPr>
              <a:t>、</a:t>
            </a:r>
            <a:r>
              <a:rPr lang="en-US" altLang="zh-CN" sz="2400" b="1" dirty="0">
                <a:latin typeface="宋体" charset="-122"/>
              </a:rPr>
              <a:t>AD590</a:t>
            </a:r>
            <a:r>
              <a:rPr lang="zh-CN" altLang="en-US" sz="2400" b="1" dirty="0">
                <a:latin typeface="宋体" charset="-122"/>
              </a:rPr>
              <a:t>集成温度传感器</a:t>
            </a:r>
          </a:p>
        </p:txBody>
      </p:sp>
      <p:sp>
        <p:nvSpPr>
          <p:cNvPr id="166915" name="Text Box 10"/>
          <p:cNvSpPr txBox="1">
            <a:spLocks noChangeArrowheads="1"/>
          </p:cNvSpPr>
          <p:nvPr/>
        </p:nvSpPr>
        <p:spPr bwMode="auto">
          <a:xfrm>
            <a:off x="611560" y="1268760"/>
            <a:ext cx="7744374" cy="4764381"/>
          </a:xfrm>
          <a:prstGeom prst="rect">
            <a:avLst/>
          </a:prstGeom>
          <a:noFill/>
          <a:ln w="9525">
            <a:noFill/>
            <a:miter lim="800000"/>
            <a:headEnd/>
            <a:tailEnd/>
          </a:ln>
        </p:spPr>
        <p:txBody>
          <a:bodyPr wrap="square">
            <a:spAutoFit/>
          </a:bodyPr>
          <a:lstStyle/>
          <a:p>
            <a:pPr defTabSz="912813">
              <a:lnSpc>
                <a:spcPct val="115000"/>
              </a:lnSpc>
              <a:buClr>
                <a:srgbClr val="FF0000"/>
              </a:buClr>
              <a:buFont typeface="Wingdings" pitchFamily="2" charset="2"/>
              <a:buChar char="v"/>
            </a:pPr>
            <a:r>
              <a:rPr lang="zh-CN" altLang="en-US" sz="2400" b="1" dirty="0">
                <a:latin typeface="宋体" charset="-122"/>
              </a:rPr>
              <a:t>利用</a:t>
            </a:r>
            <a:r>
              <a:rPr lang="zh-CN" altLang="en-US" sz="2400" b="1" dirty="0">
                <a:solidFill>
                  <a:srgbClr val="FF0000"/>
                </a:solidFill>
                <a:latin typeface="宋体" charset="-122"/>
              </a:rPr>
              <a:t>晶体管</a:t>
            </a:r>
            <a:r>
              <a:rPr lang="en-US" altLang="zh-CN" sz="2400" b="1" dirty="0">
                <a:solidFill>
                  <a:srgbClr val="FF0000"/>
                </a:solidFill>
                <a:latin typeface="宋体" charset="-122"/>
              </a:rPr>
              <a:t>PN</a:t>
            </a:r>
            <a:r>
              <a:rPr lang="zh-CN" altLang="en-US" sz="2400" b="1" dirty="0">
                <a:solidFill>
                  <a:srgbClr val="FF0000"/>
                </a:solidFill>
                <a:latin typeface="宋体" charset="-122"/>
              </a:rPr>
              <a:t>结的电流电压特性与温度</a:t>
            </a:r>
            <a:r>
              <a:rPr lang="zh-CN" altLang="en-US" sz="2400" b="1" dirty="0">
                <a:latin typeface="宋体" charset="-122"/>
              </a:rPr>
              <a:t>的关系；电压输入、电流输出型两端元件，其输出电流与绝对温度成正比。</a:t>
            </a:r>
            <a:endParaRPr lang="en-US" altLang="zh-CN" sz="2400" b="1" dirty="0">
              <a:latin typeface="宋体" charset="-122"/>
            </a:endParaRPr>
          </a:p>
          <a:p>
            <a:pPr defTabSz="912813">
              <a:lnSpc>
                <a:spcPct val="115000"/>
              </a:lnSpc>
              <a:buClr>
                <a:srgbClr val="FF0000"/>
              </a:buClr>
              <a:buFont typeface="Wingdings" pitchFamily="2" charset="2"/>
              <a:buChar char="v"/>
            </a:pPr>
            <a:r>
              <a:rPr lang="zh-CN" altLang="en-US" sz="2400" b="1" dirty="0">
                <a:latin typeface="宋体" charset="-122"/>
              </a:rPr>
              <a:t>把感温元件、放大电路和补偿电路等集成化；</a:t>
            </a:r>
          </a:p>
          <a:p>
            <a:pPr defTabSz="912813">
              <a:lnSpc>
                <a:spcPct val="115000"/>
              </a:lnSpc>
              <a:buClr>
                <a:srgbClr val="FF0000"/>
              </a:buClr>
              <a:buFont typeface="Wingdings" pitchFamily="2" charset="2"/>
              <a:buChar char="v"/>
            </a:pPr>
            <a:r>
              <a:rPr lang="zh-CN" altLang="en-US" sz="2400" b="1" dirty="0">
                <a:latin typeface="宋体" charset="-122"/>
              </a:rPr>
              <a:t>优点：体积小、反应快、线性好、性能高、价格低等。</a:t>
            </a:r>
          </a:p>
          <a:p>
            <a:pPr defTabSz="912813">
              <a:lnSpc>
                <a:spcPct val="115000"/>
              </a:lnSpc>
              <a:buClr>
                <a:srgbClr val="FF0000"/>
              </a:buClr>
              <a:buFont typeface="Wingdings" pitchFamily="2" charset="2"/>
              <a:buChar char="v"/>
            </a:pPr>
            <a:r>
              <a:rPr lang="en-US" altLang="zh-CN" sz="2400" b="1" dirty="0">
                <a:latin typeface="宋体" charset="-122"/>
              </a:rPr>
              <a:t>AD590</a:t>
            </a:r>
            <a:r>
              <a:rPr lang="zh-CN" altLang="en-US" sz="2400" b="1" dirty="0">
                <a:latin typeface="宋体" charset="-122"/>
              </a:rPr>
              <a:t>的测温范围为</a:t>
            </a:r>
            <a:r>
              <a:rPr lang="en-US" altLang="zh-CN" sz="2400" b="1" dirty="0">
                <a:latin typeface="宋体" charset="-122"/>
              </a:rPr>
              <a:t>-55</a:t>
            </a:r>
            <a:r>
              <a:rPr lang="zh-CN" altLang="en-US" sz="2400" b="1" dirty="0">
                <a:latin typeface="宋体" charset="-122"/>
              </a:rPr>
              <a:t> ～ </a:t>
            </a:r>
            <a:r>
              <a:rPr lang="en-US" altLang="zh-CN" sz="2400" b="1" dirty="0">
                <a:latin typeface="宋体" charset="-122"/>
              </a:rPr>
              <a:t>150℃</a:t>
            </a:r>
            <a:r>
              <a:rPr lang="zh-CN" altLang="en-US" sz="2400" b="1" dirty="0">
                <a:latin typeface="宋体" charset="-122"/>
              </a:rPr>
              <a:t>；电源电压范围为</a:t>
            </a:r>
            <a:r>
              <a:rPr lang="en-US" altLang="zh-CN" sz="2400" b="1" dirty="0">
                <a:latin typeface="宋体" charset="-122"/>
              </a:rPr>
              <a:t>4V</a:t>
            </a:r>
            <a:r>
              <a:rPr lang="zh-CN" altLang="en-US" sz="2400" b="1" dirty="0">
                <a:latin typeface="宋体" charset="-122"/>
              </a:rPr>
              <a:t>～</a:t>
            </a:r>
            <a:r>
              <a:rPr lang="en-US" altLang="zh-CN" sz="2400" b="1" dirty="0">
                <a:latin typeface="宋体" charset="-122"/>
              </a:rPr>
              <a:t>30V</a:t>
            </a:r>
            <a:r>
              <a:rPr lang="zh-CN" altLang="en-US" sz="2400" b="1" dirty="0">
                <a:latin typeface="宋体" charset="-122"/>
              </a:rPr>
              <a:t>。输出电阻为</a:t>
            </a:r>
            <a:r>
              <a:rPr lang="en-US" altLang="zh-CN" sz="2400" b="1" dirty="0">
                <a:latin typeface="宋体" charset="-122"/>
              </a:rPr>
              <a:t>710M</a:t>
            </a:r>
            <a:r>
              <a:rPr lang="zh-CN" altLang="en-US" sz="2400" b="1" dirty="0">
                <a:latin typeface="宋体" charset="-122"/>
              </a:rPr>
              <a:t>。</a:t>
            </a:r>
          </a:p>
          <a:p>
            <a:pPr defTabSz="912813">
              <a:lnSpc>
                <a:spcPct val="115000"/>
              </a:lnSpc>
              <a:buClr>
                <a:srgbClr val="FF0000"/>
              </a:buClr>
              <a:buFont typeface="Wingdings" pitchFamily="2" charset="2"/>
              <a:buChar char="v"/>
            </a:pPr>
            <a:r>
              <a:rPr lang="zh-CN" altLang="en-US" sz="2400" b="1" dirty="0">
                <a:latin typeface="宋体" charset="-122"/>
              </a:rPr>
              <a:t> 精度高</a:t>
            </a:r>
            <a:r>
              <a:rPr lang="en-US" altLang="zh-CN" sz="2400" b="1" dirty="0">
                <a:latin typeface="宋体" charset="-122"/>
              </a:rPr>
              <a:t>:</a:t>
            </a:r>
            <a:r>
              <a:rPr lang="zh-CN" altLang="en-US" sz="2400" b="1" dirty="0">
                <a:latin typeface="宋体" charset="-122"/>
              </a:rPr>
              <a:t>在</a:t>
            </a:r>
            <a:r>
              <a:rPr lang="en-US" altLang="zh-CN" sz="2400" b="1" dirty="0">
                <a:latin typeface="宋体" charset="-122"/>
              </a:rPr>
              <a:t>-55℃</a:t>
            </a:r>
            <a:r>
              <a:rPr lang="zh-CN" altLang="en-US" sz="2400" b="1" dirty="0">
                <a:latin typeface="宋体" charset="-122"/>
              </a:rPr>
              <a:t>～</a:t>
            </a:r>
            <a:r>
              <a:rPr lang="en-US" altLang="zh-CN" sz="2400" b="1" dirty="0">
                <a:latin typeface="宋体" charset="-122"/>
              </a:rPr>
              <a:t>+150℃</a:t>
            </a:r>
            <a:r>
              <a:rPr lang="zh-CN" altLang="en-US" sz="2400" b="1" dirty="0">
                <a:latin typeface="宋体" charset="-122"/>
              </a:rPr>
              <a:t>范围内，非线性误差为</a:t>
            </a:r>
            <a:r>
              <a:rPr lang="en-US" altLang="zh-CN" sz="2400" b="1" dirty="0">
                <a:latin typeface="宋体" charset="-122"/>
              </a:rPr>
              <a:t>±0.3℃</a:t>
            </a:r>
            <a:r>
              <a:rPr lang="zh-CN" altLang="en-US" sz="2400" b="1" dirty="0">
                <a:latin typeface="宋体" charset="-122"/>
              </a:rPr>
              <a:t>。 </a:t>
            </a:r>
          </a:p>
          <a:p>
            <a:pPr defTabSz="912813">
              <a:lnSpc>
                <a:spcPct val="115000"/>
              </a:lnSpc>
              <a:buClr>
                <a:srgbClr val="FF0000"/>
              </a:buClr>
              <a:buFont typeface="Wingdings" pitchFamily="2" charset="2"/>
              <a:buChar char="v"/>
            </a:pPr>
            <a:r>
              <a:rPr lang="zh-CN" altLang="en-US" sz="2400" b="1" dirty="0">
                <a:latin typeface="宋体" charset="-122"/>
              </a:rPr>
              <a:t>适用于温度的自动检测和控制以及远距离传输。</a:t>
            </a:r>
          </a:p>
          <a:p>
            <a:pPr defTabSz="912813">
              <a:lnSpc>
                <a:spcPct val="115000"/>
              </a:lnSpc>
              <a:buClr>
                <a:srgbClr val="FF0000"/>
              </a:buClr>
            </a:pPr>
            <a:endParaRPr lang="zh-CN" altLang="en-US" sz="2400" b="1" dirty="0">
              <a:latin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descr="p58-1-1"/>
          <p:cNvPicPr>
            <a:picLocks noChangeAspect="1" noChangeArrowheads="1"/>
          </p:cNvPicPr>
          <p:nvPr/>
        </p:nvPicPr>
        <p:blipFill>
          <a:blip r:embed="rId2" cstate="print"/>
          <a:srcRect/>
          <a:stretch>
            <a:fillRect/>
          </a:stretch>
        </p:blipFill>
        <p:spPr bwMode="auto">
          <a:xfrm>
            <a:off x="258920" y="404664"/>
            <a:ext cx="8568952" cy="5256584"/>
          </a:xfrm>
          <a:prstGeom prst="rect">
            <a:avLst/>
          </a:prstGeom>
          <a:noFill/>
          <a:ln w="9525">
            <a:noFill/>
            <a:miter lim="800000"/>
            <a:headEnd/>
            <a:tailEnd/>
          </a:ln>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1"/>
          <p:cNvSpPr txBox="1">
            <a:spLocks noChangeArrowheads="1"/>
          </p:cNvSpPr>
          <p:nvPr/>
        </p:nvSpPr>
        <p:spPr bwMode="auto">
          <a:xfrm>
            <a:off x="428596" y="357166"/>
            <a:ext cx="7200900" cy="571500"/>
          </a:xfrm>
          <a:prstGeom prst="rect">
            <a:avLst/>
          </a:prstGeom>
          <a:noFill/>
          <a:ln w="9525">
            <a:noFill/>
            <a:miter lim="800000"/>
            <a:headEnd/>
            <a:tailEnd/>
          </a:ln>
        </p:spPr>
        <p:txBody>
          <a:bodyPr>
            <a:spAutoFit/>
          </a:bodyPr>
          <a:lstStyle/>
          <a:p>
            <a:pPr defTabSz="912813">
              <a:lnSpc>
                <a:spcPct val="130000"/>
              </a:lnSpc>
              <a:buClr>
                <a:srgbClr val="33CCFF"/>
              </a:buClr>
              <a:buFont typeface="Wingdings" pitchFamily="2" charset="2"/>
              <a:buNone/>
            </a:pPr>
            <a:r>
              <a:rPr lang="en-US" altLang="zh-CN" sz="2400" b="1" dirty="0">
                <a:latin typeface="Times New Roman" pitchFamily="18" charset="0"/>
              </a:rPr>
              <a:t>AD590</a:t>
            </a:r>
            <a:r>
              <a:rPr lang="zh-CN" altLang="en-US" sz="2400" b="1" dirty="0">
                <a:latin typeface="Times New Roman" pitchFamily="18" charset="0"/>
              </a:rPr>
              <a:t>的基本测温电路为非平衡电桥法，如图；</a:t>
            </a:r>
          </a:p>
        </p:txBody>
      </p:sp>
      <p:pic>
        <p:nvPicPr>
          <p:cNvPr id="167939" name="Picture 6"/>
          <p:cNvPicPr>
            <a:picLocks noChangeAspect="1" noChangeArrowheads="1"/>
          </p:cNvPicPr>
          <p:nvPr/>
        </p:nvPicPr>
        <p:blipFill>
          <a:blip r:embed="rId2" cstate="print"/>
          <a:srcRect/>
          <a:stretch>
            <a:fillRect/>
          </a:stretch>
        </p:blipFill>
        <p:spPr bwMode="auto">
          <a:xfrm>
            <a:off x="1643042" y="1333911"/>
            <a:ext cx="4572032" cy="4309667"/>
          </a:xfrm>
          <a:prstGeom prst="rect">
            <a:avLst/>
          </a:prstGeom>
          <a:noFill/>
          <a:ln w="9525">
            <a:noFill/>
            <a:miter lim="800000"/>
            <a:headEnd/>
            <a:tailEnd/>
          </a:ln>
        </p:spPr>
      </p:pic>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1033"/>
          <p:cNvPicPr>
            <a:picLocks noChangeAspect="1" noChangeArrowheads="1"/>
          </p:cNvPicPr>
          <p:nvPr/>
        </p:nvPicPr>
        <p:blipFill>
          <a:blip r:embed="rId2" cstate="print"/>
          <a:srcRect/>
          <a:stretch>
            <a:fillRect/>
          </a:stretch>
        </p:blipFill>
        <p:spPr bwMode="auto">
          <a:xfrm>
            <a:off x="3635375" y="908050"/>
            <a:ext cx="5148263" cy="5130800"/>
          </a:xfrm>
          <a:prstGeom prst="rect">
            <a:avLst/>
          </a:prstGeom>
          <a:noFill/>
          <a:ln w="9525">
            <a:noFill/>
            <a:miter lim="800000"/>
            <a:headEnd/>
            <a:tailEnd/>
          </a:ln>
        </p:spPr>
      </p:pic>
      <p:sp>
        <p:nvSpPr>
          <p:cNvPr id="168963" name="Text Box 1034"/>
          <p:cNvSpPr txBox="1">
            <a:spLocks noChangeArrowheads="1"/>
          </p:cNvSpPr>
          <p:nvPr/>
        </p:nvSpPr>
        <p:spPr bwMode="auto">
          <a:xfrm>
            <a:off x="285720" y="1071546"/>
            <a:ext cx="3400425" cy="4414838"/>
          </a:xfrm>
          <a:prstGeom prst="rect">
            <a:avLst/>
          </a:prstGeom>
          <a:noFill/>
          <a:ln w="9525">
            <a:noFill/>
            <a:miter lim="800000"/>
            <a:headEnd/>
            <a:tailEnd/>
          </a:ln>
        </p:spPr>
        <p:txBody>
          <a:bodyPr>
            <a:spAutoFit/>
          </a:bodyPr>
          <a:lstStyle/>
          <a:p>
            <a:pPr defTabSz="912813">
              <a:lnSpc>
                <a:spcPct val="130000"/>
              </a:lnSpc>
            </a:pPr>
            <a:r>
              <a:rPr lang="zh-CN" altLang="en-US" sz="2400" b="1" dirty="0">
                <a:latin typeface="Times New Roman" pitchFamily="18" charset="0"/>
                <a:cs typeface="Times New Roman" panose="02020603050405020304" pitchFamily="18" charset="0"/>
              </a:rPr>
              <a:t>图</a:t>
            </a:r>
            <a:r>
              <a:rPr lang="en-US" altLang="zh-CN" sz="2400" b="1" dirty="0">
                <a:latin typeface="Times New Roman" pitchFamily="18" charset="0"/>
                <a:cs typeface="Times New Roman" panose="02020603050405020304" pitchFamily="18" charset="0"/>
              </a:rPr>
              <a:t>1</a:t>
            </a:r>
            <a:r>
              <a:rPr lang="zh-CN" altLang="en-US" sz="2400" b="1" dirty="0">
                <a:latin typeface="Times New Roman" pitchFamily="18" charset="0"/>
                <a:cs typeface="Times New Roman" panose="02020603050405020304" pitchFamily="18" charset="0"/>
              </a:rPr>
              <a:t>（</a:t>
            </a:r>
            <a:r>
              <a:rPr lang="en-US" altLang="zh-CN" sz="2400" b="1" dirty="0">
                <a:latin typeface="Times New Roman" pitchFamily="18" charset="0"/>
                <a:cs typeface="Times New Roman" panose="02020603050405020304" pitchFamily="18" charset="0"/>
              </a:rPr>
              <a:t>b</a:t>
            </a:r>
            <a:r>
              <a:rPr lang="zh-CN" altLang="en-US" sz="2400" b="1" dirty="0">
                <a:latin typeface="Times New Roman" pitchFamily="18" charset="0"/>
                <a:cs typeface="Times New Roman" panose="02020603050405020304" pitchFamily="18" charset="0"/>
              </a:rPr>
              <a:t>）：</a:t>
            </a:r>
            <a:r>
              <a:rPr lang="en-US" altLang="zh-CN" sz="2400" b="1" dirty="0">
                <a:latin typeface="Times New Roman" pitchFamily="18" charset="0"/>
                <a:cs typeface="Times New Roman" panose="02020603050405020304" pitchFamily="18" charset="0"/>
              </a:rPr>
              <a:t>AD590</a:t>
            </a:r>
            <a:r>
              <a:rPr lang="zh-CN" altLang="en-US" sz="2400" b="1" dirty="0">
                <a:latin typeface="Times New Roman" pitchFamily="18" charset="0"/>
                <a:cs typeface="Times New Roman" panose="02020603050405020304" pitchFamily="18" charset="0"/>
              </a:rPr>
              <a:t>用于测量热力学温度的基本应用电路。</a:t>
            </a:r>
          </a:p>
          <a:p>
            <a:pPr defTabSz="912813">
              <a:lnSpc>
                <a:spcPct val="130000"/>
              </a:lnSpc>
              <a:buClr>
                <a:srgbClr val="FF0000"/>
              </a:buClr>
              <a:buFont typeface="Wingdings" pitchFamily="2" charset="2"/>
              <a:buChar char="v"/>
            </a:pPr>
            <a:r>
              <a:rPr lang="zh-CN" altLang="en-US" sz="2400" b="1" dirty="0">
                <a:latin typeface="Times New Roman" pitchFamily="18" charset="0"/>
                <a:cs typeface="Times New Roman" panose="02020603050405020304" pitchFamily="18" charset="0"/>
              </a:rPr>
              <a:t>流过</a:t>
            </a:r>
            <a:r>
              <a:rPr lang="en-US" altLang="zh-CN" sz="2400" b="1" dirty="0">
                <a:latin typeface="Times New Roman" pitchFamily="18" charset="0"/>
                <a:cs typeface="Times New Roman" panose="02020603050405020304" pitchFamily="18" charset="0"/>
              </a:rPr>
              <a:t>AD590</a:t>
            </a:r>
            <a:r>
              <a:rPr lang="zh-CN" altLang="en-US" sz="2400" b="1" dirty="0">
                <a:latin typeface="Times New Roman" pitchFamily="18" charset="0"/>
                <a:cs typeface="Times New Roman" panose="02020603050405020304" pitchFamily="18" charset="0"/>
              </a:rPr>
              <a:t>的电流与热力学温度成正比；</a:t>
            </a:r>
          </a:p>
          <a:p>
            <a:pPr defTabSz="912813">
              <a:lnSpc>
                <a:spcPct val="130000"/>
              </a:lnSpc>
              <a:buClr>
                <a:srgbClr val="FF0000"/>
              </a:buClr>
              <a:buFont typeface="Wingdings" pitchFamily="2" charset="2"/>
              <a:buChar char="v"/>
            </a:pPr>
            <a:r>
              <a:rPr lang="zh-CN" altLang="en-US" sz="2400" b="1" dirty="0">
                <a:latin typeface="Times New Roman" pitchFamily="18" charset="0"/>
                <a:cs typeface="Times New Roman" panose="02020603050405020304" pitchFamily="18" charset="0"/>
              </a:rPr>
              <a:t>调整电阻</a:t>
            </a:r>
            <a:r>
              <a:rPr lang="en-US" altLang="zh-CN" sz="2400" b="1" dirty="0">
                <a:latin typeface="Times New Roman" pitchFamily="18" charset="0"/>
                <a:cs typeface="Times New Roman" panose="02020603050405020304" pitchFamily="18" charset="0"/>
              </a:rPr>
              <a:t>R1</a:t>
            </a:r>
            <a:r>
              <a:rPr lang="zh-CN" altLang="en-US" sz="2400" b="1" dirty="0">
                <a:latin typeface="Times New Roman" pitchFamily="18" charset="0"/>
                <a:cs typeface="Times New Roman" panose="02020603050405020304" pitchFamily="18" charset="0"/>
              </a:rPr>
              <a:t>和电位器</a:t>
            </a:r>
            <a:r>
              <a:rPr lang="en-US" altLang="zh-CN" sz="2400" b="1" dirty="0">
                <a:latin typeface="Times New Roman" pitchFamily="18" charset="0"/>
                <a:cs typeface="Times New Roman" panose="02020603050405020304" pitchFamily="18" charset="0"/>
              </a:rPr>
              <a:t>R2</a:t>
            </a:r>
            <a:r>
              <a:rPr lang="zh-CN" altLang="en-US" sz="2400" b="1" dirty="0">
                <a:latin typeface="Times New Roman" pitchFamily="18" charset="0"/>
                <a:cs typeface="Times New Roman" panose="02020603050405020304" pitchFamily="18" charset="0"/>
              </a:rPr>
              <a:t>使电阻之和为</a:t>
            </a:r>
            <a:r>
              <a:rPr lang="en-US" altLang="zh-CN" sz="2400" b="1" dirty="0">
                <a:latin typeface="Times New Roman" pitchFamily="18" charset="0"/>
                <a:cs typeface="Times New Roman" panose="02020603050405020304" pitchFamily="18" charset="0"/>
              </a:rPr>
              <a:t>1k</a:t>
            </a:r>
            <a:r>
              <a:rPr lang="el-GR" altLang="zh-CN" sz="2400" b="1" dirty="0">
                <a:latin typeface="Times New Roman" pitchFamily="18" charset="0"/>
                <a:cs typeface="Times New Roman" panose="02020603050405020304" pitchFamily="18" charset="0"/>
              </a:rPr>
              <a:t>Ω</a:t>
            </a:r>
            <a:r>
              <a:rPr lang="zh-CN" altLang="en-US" sz="2400" b="1" dirty="0">
                <a:latin typeface="Times New Roman" pitchFamily="18" charset="0"/>
                <a:cs typeface="Times New Roman" panose="02020603050405020304" pitchFamily="18" charset="0"/>
              </a:rPr>
              <a:t>；</a:t>
            </a:r>
          </a:p>
          <a:p>
            <a:pPr defTabSz="912813">
              <a:lnSpc>
                <a:spcPct val="130000"/>
              </a:lnSpc>
              <a:buClr>
                <a:srgbClr val="FF0000"/>
              </a:buClr>
              <a:buFont typeface="Wingdings" pitchFamily="2" charset="2"/>
              <a:buChar char="v"/>
            </a:pPr>
            <a:r>
              <a:rPr lang="zh-CN" altLang="en-US" sz="2400" b="1" dirty="0">
                <a:latin typeface="Times New Roman" pitchFamily="18" charset="0"/>
                <a:cs typeface="Times New Roman" panose="02020603050405020304" pitchFamily="18" charset="0"/>
              </a:rPr>
              <a:t>输出电压</a:t>
            </a:r>
            <a:r>
              <a:rPr lang="en-US" altLang="zh-CN" sz="2400" b="1" i="1" dirty="0">
                <a:latin typeface="Times New Roman" pitchFamily="18" charset="0"/>
                <a:cs typeface="Times New Roman" panose="02020603050405020304" pitchFamily="18" charset="0"/>
              </a:rPr>
              <a:t>V</a:t>
            </a:r>
            <a:r>
              <a:rPr lang="en-US" altLang="zh-CN" sz="2400" b="1" i="1" baseline="-25000" dirty="0">
                <a:latin typeface="Times New Roman" pitchFamily="18" charset="0"/>
                <a:cs typeface="Times New Roman" panose="02020603050405020304" pitchFamily="18" charset="0"/>
              </a:rPr>
              <a:t>O</a:t>
            </a:r>
            <a:r>
              <a:rPr lang="zh-CN" altLang="en-US" sz="2400" b="1" dirty="0">
                <a:latin typeface="Times New Roman" pitchFamily="18" charset="0"/>
                <a:cs typeface="Times New Roman" panose="02020603050405020304" pitchFamily="18" charset="0"/>
              </a:rPr>
              <a:t>随温度的变化为</a:t>
            </a:r>
            <a:r>
              <a:rPr lang="en-US" altLang="zh-CN" sz="2400" b="1" dirty="0">
                <a:latin typeface="Times New Roman" pitchFamily="18" charset="0"/>
                <a:cs typeface="Times New Roman" panose="02020603050405020304" pitchFamily="18" charset="0"/>
              </a:rPr>
              <a:t>1mV/K</a:t>
            </a:r>
            <a:r>
              <a:rPr lang="zh-CN" altLang="en-US" sz="2400" b="1" dirty="0">
                <a:latin typeface="Times New Roman" pitchFamily="18" charset="0"/>
                <a:cs typeface="Times New Roman" panose="02020603050405020304" pitchFamily="18" charset="0"/>
              </a:rPr>
              <a:t>。</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ChangeArrowheads="1"/>
          </p:cNvSpPr>
          <p:nvPr/>
        </p:nvSpPr>
        <p:spPr bwMode="auto">
          <a:xfrm>
            <a:off x="539552" y="1196752"/>
            <a:ext cx="8136904" cy="1311275"/>
          </a:xfrm>
          <a:prstGeom prst="rect">
            <a:avLst/>
          </a:prstGeom>
          <a:noFill/>
          <a:ln w="9525">
            <a:noFill/>
            <a:miter lim="800000"/>
            <a:headEnd/>
            <a:tailEnd/>
          </a:ln>
        </p:spPr>
        <p:txBody>
          <a:bodyPr wrap="square" anchor="ctr">
            <a:spAutoFit/>
          </a:bodyPr>
          <a:lstStyle/>
          <a:p>
            <a:pPr defTabSz="912813">
              <a:lnSpc>
                <a:spcPct val="110000"/>
              </a:lnSpc>
            </a:pPr>
            <a:r>
              <a:rPr lang="en-US" altLang="zh-CN" sz="2400" b="1" dirty="0">
                <a:latin typeface="Times New Roman" pitchFamily="18" charset="0"/>
              </a:rPr>
              <a:t>AD581</a:t>
            </a:r>
            <a:r>
              <a:rPr lang="zh-CN" altLang="en-US" sz="2400" b="1" dirty="0">
                <a:latin typeface="Times New Roman" pitchFamily="18" charset="0"/>
              </a:rPr>
              <a:t>为精密的基准电压源，给</a:t>
            </a:r>
            <a:r>
              <a:rPr lang="en-US" altLang="zh-CN" sz="2400" b="1" dirty="0">
                <a:latin typeface="Times New Roman" pitchFamily="18" charset="0"/>
              </a:rPr>
              <a:t>AD590</a:t>
            </a:r>
            <a:r>
              <a:rPr lang="zh-CN" altLang="en-US" sz="2400" b="1" dirty="0">
                <a:latin typeface="Times New Roman" pitchFamily="18" charset="0"/>
              </a:rPr>
              <a:t>供电。</a:t>
            </a:r>
            <a:r>
              <a:rPr lang="en-US" altLang="zh-CN" sz="2400" b="1" dirty="0">
                <a:latin typeface="Times New Roman" pitchFamily="18" charset="0"/>
              </a:rPr>
              <a:t>R1</a:t>
            </a:r>
            <a:r>
              <a:rPr lang="zh-CN" altLang="en-US" sz="2400" b="1" dirty="0">
                <a:latin typeface="Times New Roman" pitchFamily="18" charset="0"/>
              </a:rPr>
              <a:t>和</a:t>
            </a:r>
            <a:r>
              <a:rPr lang="en-US" altLang="zh-CN" sz="2400" b="1" dirty="0">
                <a:latin typeface="Times New Roman" pitchFamily="18" charset="0"/>
              </a:rPr>
              <a:t>W1</a:t>
            </a:r>
            <a:r>
              <a:rPr lang="zh-CN" altLang="en-US" sz="2400" b="1" dirty="0">
                <a:latin typeface="Times New Roman" pitchFamily="18" charset="0"/>
              </a:rPr>
              <a:t>用于将电流信号转换为电压信号，并送至由</a:t>
            </a:r>
            <a:r>
              <a:rPr lang="en-US" altLang="zh-CN" sz="2400" b="1" dirty="0">
                <a:latin typeface="Times New Roman" pitchFamily="18" charset="0"/>
              </a:rPr>
              <a:t>ICL7650</a:t>
            </a:r>
            <a:r>
              <a:rPr lang="zh-CN" altLang="en-US" sz="2400" b="1" dirty="0">
                <a:latin typeface="Times New Roman" pitchFamily="18" charset="0"/>
              </a:rPr>
              <a:t>（</a:t>
            </a:r>
            <a:r>
              <a:rPr lang="en-US" altLang="zh-CN" sz="2400" b="1" dirty="0">
                <a:latin typeface="Times New Roman" pitchFamily="18" charset="0"/>
              </a:rPr>
              <a:t>A1</a:t>
            </a:r>
            <a:r>
              <a:rPr lang="zh-CN" altLang="en-US" sz="2400" b="1" dirty="0">
                <a:latin typeface="Times New Roman" pitchFamily="18" charset="0"/>
              </a:rPr>
              <a:t>）和</a:t>
            </a:r>
            <a:r>
              <a:rPr lang="en-US" altLang="zh-CN" sz="2400" b="1" dirty="0">
                <a:latin typeface="Times New Roman" pitchFamily="18" charset="0"/>
              </a:rPr>
              <a:t>LM358</a:t>
            </a:r>
            <a:r>
              <a:rPr lang="zh-CN" altLang="en-US" sz="2400" b="1" dirty="0">
                <a:latin typeface="Times New Roman" pitchFamily="18" charset="0"/>
              </a:rPr>
              <a:t>（</a:t>
            </a:r>
            <a:r>
              <a:rPr lang="en-US" altLang="zh-CN" sz="2400" b="1" dirty="0">
                <a:latin typeface="Times New Roman" pitchFamily="18" charset="0"/>
              </a:rPr>
              <a:t>A2</a:t>
            </a:r>
            <a:r>
              <a:rPr lang="zh-CN" altLang="en-US" sz="2400" b="1" dirty="0">
                <a:latin typeface="Times New Roman" pitchFamily="18" charset="0"/>
              </a:rPr>
              <a:t>）组成的放大电路，其输出即代表被测温度。</a:t>
            </a:r>
          </a:p>
        </p:txBody>
      </p:sp>
      <p:pic>
        <p:nvPicPr>
          <p:cNvPr id="169987" name="Picture 6"/>
          <p:cNvPicPr>
            <a:picLocks noChangeAspect="1" noChangeArrowheads="1"/>
          </p:cNvPicPr>
          <p:nvPr/>
        </p:nvPicPr>
        <p:blipFill>
          <a:blip r:embed="rId2" cstate="print"/>
          <a:srcRect/>
          <a:stretch>
            <a:fillRect/>
          </a:stretch>
        </p:blipFill>
        <p:spPr bwMode="auto">
          <a:xfrm>
            <a:off x="907091" y="2537203"/>
            <a:ext cx="7401826" cy="4025906"/>
          </a:xfrm>
          <a:prstGeom prst="rect">
            <a:avLst/>
          </a:prstGeom>
          <a:noFill/>
          <a:ln w="9525">
            <a:noFill/>
            <a:miter lim="800000"/>
            <a:headEnd/>
            <a:tailEnd/>
          </a:ln>
        </p:spPr>
      </p:pic>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95536" y="372108"/>
            <a:ext cx="6983413" cy="738188"/>
          </a:xfrm>
        </p:spPr>
        <p:txBody>
          <a:bodyPr/>
          <a:lstStyle/>
          <a:p>
            <a:pPr algn="l" defTabSz="912813" eaLnBrk="1" hangingPunct="1"/>
            <a:r>
              <a:rPr lang="en-US" altLang="zh-CN" sz="3000" b="1" dirty="0">
                <a:solidFill>
                  <a:srgbClr val="990000"/>
                </a:solidFill>
                <a:latin typeface="Times New Roman" pitchFamily="18" charset="0"/>
              </a:rPr>
              <a:t>3</a:t>
            </a:r>
            <a:r>
              <a:rPr lang="zh-CN" altLang="en-US" sz="3000" b="1" dirty="0">
                <a:solidFill>
                  <a:srgbClr val="990000"/>
                </a:solidFill>
                <a:latin typeface="Times New Roman" pitchFamily="18" charset="0"/>
              </a:rPr>
              <a:t>、数字温度传感器</a:t>
            </a:r>
            <a:r>
              <a:rPr lang="en-US" altLang="zh-CN" sz="3000" b="1" dirty="0">
                <a:solidFill>
                  <a:srgbClr val="990000"/>
                </a:solidFill>
                <a:latin typeface="Times New Roman" pitchFamily="18" charset="0"/>
              </a:rPr>
              <a:t>DS1820</a:t>
            </a:r>
          </a:p>
        </p:txBody>
      </p:sp>
      <p:sp>
        <p:nvSpPr>
          <p:cNvPr id="171011" name="Rectangle 3"/>
          <p:cNvSpPr>
            <a:spLocks noGrp="1" noChangeArrowheads="1"/>
          </p:cNvSpPr>
          <p:nvPr>
            <p:ph idx="1"/>
          </p:nvPr>
        </p:nvSpPr>
        <p:spPr>
          <a:xfrm>
            <a:off x="214282" y="1142984"/>
            <a:ext cx="8497888" cy="852487"/>
          </a:xfrm>
        </p:spPr>
        <p:txBody>
          <a:bodyPr/>
          <a:lstStyle/>
          <a:p>
            <a:pPr defTabSz="912813" eaLnBrk="1" hangingPunct="1">
              <a:buNone/>
            </a:pPr>
            <a:r>
              <a:rPr lang="zh-CN" altLang="en-US" sz="2400" b="1" dirty="0">
                <a:latin typeface="Times New Roman" pitchFamily="18" charset="0"/>
                <a:ea typeface="新宋体" pitchFamily="49" charset="-122"/>
              </a:rPr>
              <a:t>      美国</a:t>
            </a:r>
            <a:r>
              <a:rPr lang="en-US" altLang="zh-CN" sz="2400" b="1" dirty="0">
                <a:latin typeface="Times New Roman" pitchFamily="18" charset="0"/>
                <a:ea typeface="新宋体" pitchFamily="49" charset="-122"/>
              </a:rPr>
              <a:t>DALLAS</a:t>
            </a:r>
            <a:r>
              <a:rPr lang="zh-CN" altLang="en-US" sz="2400" b="1" dirty="0">
                <a:latin typeface="Times New Roman" pitchFamily="18" charset="0"/>
                <a:ea typeface="新宋体" pitchFamily="49" charset="-122"/>
              </a:rPr>
              <a:t>公司生产，可把温度信号直接转化成串行的数字信号供微机处理</a:t>
            </a:r>
          </a:p>
        </p:txBody>
      </p:sp>
      <p:pic>
        <p:nvPicPr>
          <p:cNvPr id="171012" name="Picture 4"/>
          <p:cNvPicPr>
            <a:picLocks noChangeAspect="1" noChangeArrowheads="1"/>
          </p:cNvPicPr>
          <p:nvPr/>
        </p:nvPicPr>
        <p:blipFill>
          <a:blip r:embed="rId2" cstate="print"/>
          <a:srcRect/>
          <a:stretch>
            <a:fillRect/>
          </a:stretch>
        </p:blipFill>
        <p:spPr bwMode="auto">
          <a:xfrm>
            <a:off x="5220072" y="2060848"/>
            <a:ext cx="3600450" cy="3286125"/>
          </a:xfrm>
          <a:prstGeom prst="rect">
            <a:avLst/>
          </a:prstGeom>
          <a:noFill/>
          <a:ln w="9525">
            <a:noFill/>
            <a:miter lim="800000"/>
            <a:headEnd/>
            <a:tailEnd/>
          </a:ln>
        </p:spPr>
      </p:pic>
      <p:sp>
        <p:nvSpPr>
          <p:cNvPr id="171013" name="Rectangle 5"/>
          <p:cNvSpPr>
            <a:spLocks noChangeArrowheads="1"/>
          </p:cNvSpPr>
          <p:nvPr/>
        </p:nvSpPr>
        <p:spPr bwMode="auto">
          <a:xfrm>
            <a:off x="571472" y="2000240"/>
            <a:ext cx="4643470" cy="3525837"/>
          </a:xfrm>
          <a:prstGeom prst="rect">
            <a:avLst/>
          </a:prstGeom>
          <a:noFill/>
          <a:ln w="9525">
            <a:noFill/>
            <a:miter lim="800000"/>
            <a:headEnd/>
            <a:tailEnd/>
          </a:ln>
        </p:spPr>
        <p:txBody>
          <a:bodyPr/>
          <a:lstStyle/>
          <a:p>
            <a:pPr marL="468313" indent="-468313" defTabSz="912813">
              <a:spcBef>
                <a:spcPct val="20000"/>
              </a:spcBef>
              <a:buClr>
                <a:schemeClr val="accent2"/>
              </a:buClr>
              <a:buSzPct val="90000"/>
              <a:buFont typeface="Wingdings" pitchFamily="2" charset="2"/>
              <a:buNone/>
            </a:pPr>
            <a:r>
              <a:rPr lang="zh-CN" altLang="en-US" sz="2400" b="1" dirty="0">
                <a:latin typeface="Times New Roman" pitchFamily="18" charset="0"/>
              </a:rPr>
              <a:t>特性</a:t>
            </a:r>
          </a:p>
          <a:p>
            <a:pPr marL="468313" indent="-468313" defTabSz="912813">
              <a:spcBef>
                <a:spcPct val="20000"/>
              </a:spcBef>
              <a:buClr>
                <a:schemeClr val="accent2"/>
              </a:buClr>
              <a:buSzPct val="90000"/>
              <a:buFont typeface="Wingdings" pitchFamily="2" charset="2"/>
              <a:buNone/>
            </a:pPr>
            <a:r>
              <a:rPr lang="en-US" altLang="zh-CN" sz="2400" b="1" dirty="0">
                <a:latin typeface="Times New Roman" pitchFamily="18" charset="0"/>
                <a:ea typeface="新宋体" pitchFamily="49" charset="-122"/>
              </a:rPr>
              <a:t>1</a:t>
            </a:r>
            <a:r>
              <a:rPr lang="zh-CN" altLang="en-US" sz="2400" b="1" dirty="0">
                <a:latin typeface="Times New Roman" pitchFamily="18" charset="0"/>
                <a:ea typeface="新宋体" pitchFamily="49" charset="-122"/>
              </a:rPr>
              <a:t>、测温范围</a:t>
            </a:r>
            <a:r>
              <a:rPr lang="en-US" altLang="zh-CN" sz="2400" b="1" dirty="0">
                <a:latin typeface="Times New Roman" pitchFamily="18" charset="0"/>
                <a:ea typeface="新宋体" pitchFamily="49" charset="-122"/>
              </a:rPr>
              <a:t>-55 ℃ ~</a:t>
            </a:r>
            <a:r>
              <a:rPr lang="zh-CN" altLang="en-US" sz="2400" b="1" dirty="0">
                <a:latin typeface="Times New Roman" pitchFamily="18" charset="0"/>
                <a:ea typeface="新宋体" pitchFamily="49" charset="-122"/>
              </a:rPr>
              <a:t>＋</a:t>
            </a:r>
            <a:r>
              <a:rPr lang="en-US" altLang="zh-CN" sz="2400" b="1" dirty="0">
                <a:latin typeface="Times New Roman" pitchFamily="18" charset="0"/>
                <a:ea typeface="新宋体" pitchFamily="49" charset="-122"/>
              </a:rPr>
              <a:t>125 ℃</a:t>
            </a:r>
            <a:r>
              <a:rPr lang="zh-CN" altLang="en-US" sz="2400" b="1" dirty="0">
                <a:latin typeface="Times New Roman" pitchFamily="18" charset="0"/>
                <a:ea typeface="新宋体" pitchFamily="49" charset="-122"/>
              </a:rPr>
              <a:t>，增量值为</a:t>
            </a:r>
            <a:r>
              <a:rPr lang="en-US" altLang="zh-CN" sz="2400" b="1" dirty="0">
                <a:latin typeface="Times New Roman" pitchFamily="18" charset="0"/>
                <a:ea typeface="新宋体" pitchFamily="49" charset="-122"/>
              </a:rPr>
              <a:t>0.5 ℃</a:t>
            </a:r>
            <a:r>
              <a:rPr lang="zh-CN" altLang="en-US" sz="2400" b="1" dirty="0">
                <a:latin typeface="Times New Roman" pitchFamily="18" charset="0"/>
                <a:ea typeface="新宋体" pitchFamily="49" charset="-122"/>
              </a:rPr>
              <a:t>，经转换向外提供</a:t>
            </a:r>
            <a:r>
              <a:rPr lang="en-US" altLang="zh-CN" sz="2400" b="1" dirty="0">
                <a:latin typeface="Times New Roman" pitchFamily="18" charset="0"/>
                <a:ea typeface="新宋体" pitchFamily="49" charset="-122"/>
              </a:rPr>
              <a:t>9</a:t>
            </a:r>
            <a:r>
              <a:rPr lang="zh-CN" altLang="en-US" sz="2400" b="1" dirty="0">
                <a:latin typeface="Times New Roman" pitchFamily="18" charset="0"/>
                <a:ea typeface="新宋体" pitchFamily="49" charset="-122"/>
              </a:rPr>
              <a:t>位二进制读数。</a:t>
            </a:r>
          </a:p>
          <a:p>
            <a:pPr marL="468313" indent="-468313" defTabSz="912813">
              <a:spcBef>
                <a:spcPct val="20000"/>
              </a:spcBef>
              <a:buClr>
                <a:schemeClr val="accent2"/>
              </a:buClr>
              <a:buSzPct val="90000"/>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、低功耗器件。供电方式有两种：</a:t>
            </a:r>
          </a:p>
          <a:p>
            <a:pPr marL="468313" indent="-468313" defTabSz="912813">
              <a:spcBef>
                <a:spcPct val="20000"/>
              </a:spcBef>
              <a:buClr>
                <a:schemeClr val="accent2"/>
              </a:buClr>
              <a:buSzPct val="90000"/>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1</a:t>
            </a:r>
            <a:r>
              <a:rPr lang="zh-CN" altLang="en-US" sz="2400" b="1" dirty="0">
                <a:latin typeface="Times New Roman" pitchFamily="18" charset="0"/>
              </a:rPr>
              <a:t>）采用信号线寄生供电</a:t>
            </a:r>
          </a:p>
          <a:p>
            <a:pPr marL="468313" indent="-468313" defTabSz="912813">
              <a:spcBef>
                <a:spcPct val="20000"/>
              </a:spcBef>
              <a:buClr>
                <a:schemeClr val="accent2"/>
              </a:buClr>
              <a:buSzPct val="90000"/>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）采用外部供电方式 </a:t>
            </a:r>
          </a:p>
          <a:p>
            <a:pPr marL="468313" indent="-468313" defTabSz="912813">
              <a:spcBef>
                <a:spcPct val="20000"/>
              </a:spcBef>
              <a:buClr>
                <a:schemeClr val="accent2"/>
              </a:buClr>
              <a:buSzPct val="90000"/>
              <a:buFont typeface="Wingdings" pitchFamily="2" charset="2"/>
              <a:buNone/>
            </a:pPr>
            <a:endParaRPr lang="zh-CN" altLang="en-US" sz="2400" b="1" dirty="0">
              <a:latin typeface="Times New Roman" pitchFamily="18" charset="0"/>
            </a:endParaRP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00034" y="285728"/>
            <a:ext cx="8243887" cy="652463"/>
          </a:xfrm>
        </p:spPr>
        <p:txBody>
          <a:bodyPr/>
          <a:lstStyle/>
          <a:p>
            <a:pPr defTabSz="912813" eaLnBrk="1" hangingPunct="1"/>
            <a:r>
              <a:rPr lang="zh-CN" altLang="en-US" sz="3000" b="1" dirty="0">
                <a:solidFill>
                  <a:srgbClr val="990000"/>
                </a:solidFill>
              </a:rPr>
              <a:t>内部</a:t>
            </a:r>
            <a:r>
              <a:rPr lang="en-US" altLang="zh-CN" sz="3000" b="1" dirty="0">
                <a:solidFill>
                  <a:srgbClr val="990000"/>
                </a:solidFill>
              </a:rPr>
              <a:t>RAM</a:t>
            </a:r>
            <a:r>
              <a:rPr lang="zh-CN" altLang="en-US" sz="3000" b="1" dirty="0">
                <a:solidFill>
                  <a:srgbClr val="990000"/>
                </a:solidFill>
              </a:rPr>
              <a:t>数据与温度的对应关系</a:t>
            </a:r>
          </a:p>
        </p:txBody>
      </p:sp>
      <p:sp>
        <p:nvSpPr>
          <p:cNvPr id="268291" name="Rectangle 3"/>
          <p:cNvSpPr>
            <a:spLocks noGrp="1" noChangeArrowheads="1"/>
          </p:cNvSpPr>
          <p:nvPr>
            <p:ph idx="1"/>
          </p:nvPr>
        </p:nvSpPr>
        <p:spPr>
          <a:xfrm>
            <a:off x="683568" y="1412776"/>
            <a:ext cx="7527780" cy="4175125"/>
          </a:xfrm>
        </p:spPr>
        <p:txBody>
          <a:bodyPr>
            <a:normAutofit/>
          </a:bodyPr>
          <a:lstStyle/>
          <a:p>
            <a:pPr algn="just" defTabSz="912813" eaLnBrk="1" hangingPunct="1"/>
            <a:r>
              <a:rPr lang="en-US" altLang="zh-CN" sz="2400" b="1" dirty="0">
                <a:latin typeface="Times New Roman" pitchFamily="18" charset="0"/>
              </a:rPr>
              <a:t>DS1820</a:t>
            </a:r>
            <a:r>
              <a:rPr lang="zh-CN" altLang="en-US" sz="2400" b="1" dirty="0">
                <a:latin typeface="Times New Roman" pitchFamily="18" charset="0"/>
              </a:rPr>
              <a:t>内部有</a:t>
            </a:r>
            <a:r>
              <a:rPr lang="en-US" altLang="zh-CN" sz="2400" b="1" dirty="0">
                <a:latin typeface="Times New Roman" pitchFamily="18" charset="0"/>
              </a:rPr>
              <a:t>8</a:t>
            </a:r>
            <a:r>
              <a:rPr lang="zh-CN" altLang="en-US" sz="2400" b="1" dirty="0">
                <a:latin typeface="Times New Roman" pitchFamily="18" charset="0"/>
              </a:rPr>
              <a:t>字节</a:t>
            </a:r>
            <a:r>
              <a:rPr lang="en-US" altLang="zh-CN" sz="2400" b="1" dirty="0">
                <a:latin typeface="Times New Roman" pitchFamily="18" charset="0"/>
              </a:rPr>
              <a:t>ROM</a:t>
            </a:r>
            <a:r>
              <a:rPr lang="zh-CN" altLang="en-US" sz="2400" b="1" dirty="0">
                <a:latin typeface="Times New Roman" pitchFamily="18" charset="0"/>
              </a:rPr>
              <a:t>，首字节代码固定为</a:t>
            </a:r>
            <a:r>
              <a:rPr lang="en-US" altLang="zh-CN" sz="2400" b="1" dirty="0">
                <a:latin typeface="Times New Roman" pitchFamily="18" charset="0"/>
              </a:rPr>
              <a:t>10H</a:t>
            </a:r>
            <a:r>
              <a:rPr lang="zh-CN" altLang="en-US" sz="2400" b="1" dirty="0">
                <a:latin typeface="Times New Roman" pitchFamily="18" charset="0"/>
              </a:rPr>
              <a:t>，表示产品型号；随后</a:t>
            </a:r>
            <a:r>
              <a:rPr lang="en-US" altLang="zh-CN" sz="2400" b="1" dirty="0">
                <a:latin typeface="Times New Roman" pitchFamily="18" charset="0"/>
              </a:rPr>
              <a:t>6</a:t>
            </a:r>
            <a:r>
              <a:rPr lang="zh-CN" altLang="en-US" sz="2400" b="1" dirty="0">
                <a:latin typeface="Times New Roman" pitchFamily="18" charset="0"/>
              </a:rPr>
              <a:t>个字节是每个</a:t>
            </a:r>
            <a:r>
              <a:rPr lang="en-US" altLang="zh-CN" sz="2400" b="1" dirty="0">
                <a:latin typeface="Times New Roman" pitchFamily="18" charset="0"/>
              </a:rPr>
              <a:t>DS1820</a:t>
            </a:r>
            <a:r>
              <a:rPr lang="zh-CN" altLang="en-US" sz="2400" b="1" dirty="0">
                <a:latin typeface="Times New Roman" pitchFamily="18" charset="0"/>
              </a:rPr>
              <a:t>器件各自的编号，最后一字节是</a:t>
            </a:r>
            <a:r>
              <a:rPr lang="en-US" altLang="zh-CN" sz="2400" b="1" dirty="0">
                <a:latin typeface="Times New Roman" pitchFamily="18" charset="0"/>
              </a:rPr>
              <a:t>CRC</a:t>
            </a:r>
            <a:r>
              <a:rPr lang="zh-CN" altLang="en-US" sz="2400" b="1" dirty="0">
                <a:latin typeface="Times New Roman" pitchFamily="18" charset="0"/>
              </a:rPr>
              <a:t>校验码。</a:t>
            </a:r>
          </a:p>
          <a:p>
            <a:pPr algn="just" defTabSz="912813" eaLnBrk="1" hangingPunct="1"/>
            <a:r>
              <a:rPr lang="zh-CN" altLang="en-US" sz="2400" b="1" dirty="0">
                <a:latin typeface="Times New Roman" pitchFamily="18" charset="0"/>
              </a:rPr>
              <a:t>还有</a:t>
            </a:r>
            <a:r>
              <a:rPr lang="en-US" altLang="zh-CN" sz="2400" b="1" dirty="0">
                <a:latin typeface="Times New Roman" pitchFamily="18" charset="0"/>
              </a:rPr>
              <a:t>2</a:t>
            </a:r>
            <a:r>
              <a:rPr lang="zh-CN" altLang="en-US" sz="2400" b="1" dirty="0">
                <a:latin typeface="Times New Roman" pitchFamily="18" charset="0"/>
              </a:rPr>
              <a:t>字节存放温度值的</a:t>
            </a:r>
            <a:r>
              <a:rPr lang="en-US" altLang="zh-CN" sz="2400" b="1" dirty="0">
                <a:latin typeface="Times New Roman" pitchFamily="18" charset="0"/>
              </a:rPr>
              <a:t>RAM</a:t>
            </a:r>
            <a:r>
              <a:rPr lang="zh-CN" altLang="en-US" sz="2400" b="1" dirty="0">
                <a:latin typeface="Times New Roman" pitchFamily="18" charset="0"/>
              </a:rPr>
              <a:t>，前一字节为温度值和补码，后一字节为符号位。将该二字节二进制补码求真值，除以</a:t>
            </a:r>
            <a:r>
              <a:rPr lang="en-US" altLang="zh-CN" sz="2400" b="1" dirty="0">
                <a:latin typeface="Times New Roman" pitchFamily="18" charset="0"/>
              </a:rPr>
              <a:t>2</a:t>
            </a:r>
            <a:r>
              <a:rPr lang="zh-CN" altLang="en-US" sz="2400" b="1" dirty="0">
                <a:latin typeface="Times New Roman" pitchFamily="18" charset="0"/>
              </a:rPr>
              <a:t>再转换成十进制数，即可得被测温度值。</a:t>
            </a:r>
          </a:p>
        </p:txBody>
      </p:sp>
    </p:spTree>
  </p:cSld>
  <p:clrMapOvr>
    <a:masterClrMapping/>
  </p:clrMapOvr>
  <p:transition spd="slow" advClick="0">
    <p:pull dir="d"/>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63" name="Group 51"/>
          <p:cNvGraphicFramePr>
            <a:graphicFrameLocks noGrp="1"/>
          </p:cNvGraphicFramePr>
          <p:nvPr>
            <p:ph/>
          </p:nvPr>
        </p:nvGraphicFramePr>
        <p:xfrm>
          <a:off x="357159" y="1142984"/>
          <a:ext cx="8286807" cy="4048964"/>
        </p:xfrm>
        <a:graphic>
          <a:graphicData uri="http://schemas.openxmlformats.org/drawingml/2006/table">
            <a:tbl>
              <a:tblPr/>
              <a:tblGrid>
                <a:gridCol w="1942761">
                  <a:extLst>
                    <a:ext uri="{9D8B030D-6E8A-4147-A177-3AD203B41FA5}">
                      <a16:colId xmlns:a16="http://schemas.microsoft.com/office/drawing/2014/main" val="20000"/>
                    </a:ext>
                  </a:extLst>
                </a:gridCol>
                <a:gridCol w="1983361">
                  <a:extLst>
                    <a:ext uri="{9D8B030D-6E8A-4147-A177-3AD203B41FA5}">
                      <a16:colId xmlns:a16="http://schemas.microsoft.com/office/drawing/2014/main" val="20001"/>
                    </a:ext>
                  </a:extLst>
                </a:gridCol>
                <a:gridCol w="1816451">
                  <a:extLst>
                    <a:ext uri="{9D8B030D-6E8A-4147-A177-3AD203B41FA5}">
                      <a16:colId xmlns:a16="http://schemas.microsoft.com/office/drawing/2014/main" val="20002"/>
                    </a:ext>
                  </a:extLst>
                </a:gridCol>
                <a:gridCol w="2544234">
                  <a:extLst>
                    <a:ext uri="{9D8B030D-6E8A-4147-A177-3AD203B41FA5}">
                      <a16:colId xmlns:a16="http://schemas.microsoft.com/office/drawing/2014/main" val="20003"/>
                    </a:ext>
                  </a:extLst>
                </a:gridCol>
              </a:tblGrid>
              <a:tr h="997746">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温度（℃）</a:t>
                      </a:r>
                    </a:p>
                  </a:txBody>
                  <a:tcPr anchor="ctr" horzOverflow="overflow">
                    <a:lnL cap="flat">
                      <a:noFill/>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gridSpan="2">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RAM</a:t>
                      </a: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数据值</a:t>
                      </a:r>
                    </a:p>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进制）</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hMerge="1">
                  <a:txBody>
                    <a:bodyPr/>
                    <a:lstStyle/>
                    <a:p>
                      <a:endParaRPr lang="zh-CN" altLang="en-US"/>
                    </a:p>
                  </a:txBody>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RAM</a:t>
                      </a:r>
                      <a:r>
                        <a:rPr kumimoji="0" lang="zh-CN" altLang="en-US"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数据值</a:t>
                      </a:r>
                    </a:p>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16</a:t>
                      </a:r>
                      <a:r>
                        <a:rPr kumimoji="0" lang="zh-CN" altLang="en-US" sz="24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进制）</a:t>
                      </a:r>
                    </a:p>
                  </a:txBody>
                  <a:tcPr anchor="ctr" horzOverflow="overflow">
                    <a:lnL w="12700" cap="flat" cmpd="sng" algn="ctr">
                      <a:solidFill>
                        <a:srgbClr val="000000"/>
                      </a:solidFill>
                      <a:prstDash val="solid"/>
                      <a:round/>
                      <a:headEnd type="none" w="lg" len="med"/>
                      <a:tailEnd type="none" w="med" len="med"/>
                    </a:lnL>
                    <a:lnR cap="flat">
                      <a:noFill/>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573890">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0000 0000</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11111010</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00FA</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57150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0000 0000</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00000001</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r h="57150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0000 0000</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00000000</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3"/>
                  </a:ext>
                </a:extLst>
              </a:tr>
              <a:tr h="57150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1111 1111</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11111111</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FFFF</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4"/>
                  </a:ext>
                </a:extLst>
              </a:tr>
              <a:tr h="762816">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55℃</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1111 111</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FFFFFF"/>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10010010</a:t>
                      </a:r>
                    </a:p>
                  </a:txBody>
                  <a:tcPr anchor="ctr" horzOverflow="overflow">
                    <a:lnL w="12700" cap="flat" cmpd="sng" algn="ctr">
                      <a:solidFill>
                        <a:srgbClr val="FFFFFF"/>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FF92</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71472" y="357166"/>
            <a:ext cx="8229600" cy="722313"/>
          </a:xfrm>
        </p:spPr>
        <p:txBody>
          <a:bodyPr/>
          <a:lstStyle/>
          <a:p>
            <a:pPr defTabSz="912813" eaLnBrk="1" hangingPunct="1"/>
            <a:r>
              <a:rPr lang="en-US" altLang="zh-CN" sz="3000" b="1" dirty="0">
                <a:solidFill>
                  <a:srgbClr val="990000"/>
                </a:solidFill>
              </a:rPr>
              <a:t>DS1820</a:t>
            </a:r>
            <a:r>
              <a:rPr lang="zh-CN" altLang="en-US" sz="3000" b="1" dirty="0">
                <a:solidFill>
                  <a:srgbClr val="990000"/>
                </a:solidFill>
              </a:rPr>
              <a:t>内部结构</a:t>
            </a:r>
          </a:p>
        </p:txBody>
      </p:sp>
      <p:grpSp>
        <p:nvGrpSpPr>
          <p:cNvPr id="2" name="Group 4"/>
          <p:cNvGrpSpPr>
            <a:grpSpLocks/>
          </p:cNvGrpSpPr>
          <p:nvPr/>
        </p:nvGrpSpPr>
        <p:grpSpPr bwMode="auto">
          <a:xfrm>
            <a:off x="827088" y="1414463"/>
            <a:ext cx="7602564" cy="3871925"/>
            <a:chOff x="476" y="1525"/>
            <a:chExt cx="4309" cy="2086"/>
          </a:xfrm>
        </p:grpSpPr>
        <p:sp>
          <p:nvSpPr>
            <p:cNvPr id="174084" name="Rectangle 5"/>
            <p:cNvSpPr>
              <a:spLocks noChangeArrowheads="1"/>
            </p:cNvSpPr>
            <p:nvPr/>
          </p:nvSpPr>
          <p:spPr bwMode="auto">
            <a:xfrm>
              <a:off x="1973" y="1615"/>
              <a:ext cx="726" cy="1180"/>
            </a:xfrm>
            <a:prstGeom prst="rect">
              <a:avLst/>
            </a:prstGeom>
            <a:solidFill>
              <a:schemeClr val="accent1"/>
            </a:solidFill>
            <a:ln w="9525">
              <a:solidFill>
                <a:schemeClr val="tx1"/>
              </a:solidFill>
              <a:miter lim="800000"/>
              <a:headEnd/>
              <a:tailEnd/>
            </a:ln>
          </p:spPr>
          <p:txBody>
            <a:bodyPr wrap="none" anchor="ctr"/>
            <a:lstStyle/>
            <a:p>
              <a:pPr algn="ctr" defTabSz="912813"/>
              <a:r>
                <a:rPr lang="en-US" altLang="zh-CN" b="1" dirty="0"/>
                <a:t>64</a:t>
              </a:r>
              <a:r>
                <a:rPr lang="zh-CN" altLang="en-US" b="1" dirty="0"/>
                <a:t>位</a:t>
              </a:r>
            </a:p>
            <a:p>
              <a:pPr algn="ctr" defTabSz="912813"/>
              <a:r>
                <a:rPr lang="en-US" altLang="zh-CN" b="1" dirty="0"/>
                <a:t>ROM</a:t>
              </a:r>
            </a:p>
            <a:p>
              <a:pPr algn="ctr" defTabSz="912813"/>
              <a:r>
                <a:rPr lang="zh-CN" altLang="en-US" b="1" dirty="0"/>
                <a:t>和</a:t>
              </a:r>
              <a:r>
                <a:rPr lang="en-US" altLang="zh-CN" b="1" dirty="0"/>
                <a:t>1</a:t>
              </a:r>
              <a:r>
                <a:rPr lang="zh-CN" altLang="en-US" b="1" dirty="0"/>
                <a:t>线</a:t>
              </a:r>
            </a:p>
            <a:p>
              <a:pPr algn="ctr" defTabSz="912813"/>
              <a:r>
                <a:rPr lang="zh-CN" altLang="en-US" b="1" dirty="0"/>
                <a:t>接口</a:t>
              </a:r>
            </a:p>
          </p:txBody>
        </p:sp>
        <p:sp>
          <p:nvSpPr>
            <p:cNvPr id="174085" name="Line 6"/>
            <p:cNvSpPr>
              <a:spLocks noChangeShapeType="1"/>
            </p:cNvSpPr>
            <p:nvPr/>
          </p:nvSpPr>
          <p:spPr bwMode="auto">
            <a:xfrm flipH="1">
              <a:off x="1111" y="1751"/>
              <a:ext cx="862" cy="0"/>
            </a:xfrm>
            <a:prstGeom prst="line">
              <a:avLst/>
            </a:prstGeom>
            <a:noFill/>
            <a:ln w="28575">
              <a:solidFill>
                <a:srgbClr val="FF9900"/>
              </a:solidFill>
              <a:round/>
              <a:headEnd/>
              <a:tailEnd type="triangle" w="med" len="med"/>
            </a:ln>
          </p:spPr>
          <p:txBody>
            <a:bodyPr/>
            <a:lstStyle/>
            <a:p>
              <a:endParaRPr lang="zh-CN" altLang="en-US"/>
            </a:p>
          </p:txBody>
        </p:sp>
        <p:sp>
          <p:nvSpPr>
            <p:cNvPr id="174086" name="Line 7"/>
            <p:cNvSpPr>
              <a:spLocks noChangeShapeType="1"/>
            </p:cNvSpPr>
            <p:nvPr/>
          </p:nvSpPr>
          <p:spPr bwMode="auto">
            <a:xfrm>
              <a:off x="1410" y="1751"/>
              <a:ext cx="0" cy="136"/>
            </a:xfrm>
            <a:prstGeom prst="line">
              <a:avLst/>
            </a:prstGeom>
            <a:noFill/>
            <a:ln w="28575">
              <a:solidFill>
                <a:srgbClr val="FF9900"/>
              </a:solidFill>
              <a:round/>
              <a:headEnd/>
              <a:tailEnd/>
            </a:ln>
          </p:spPr>
          <p:txBody>
            <a:bodyPr/>
            <a:lstStyle/>
            <a:p>
              <a:endParaRPr lang="zh-CN" altLang="en-US"/>
            </a:p>
          </p:txBody>
        </p:sp>
        <p:sp>
          <p:nvSpPr>
            <p:cNvPr id="174087" name="AutoShape 8"/>
            <p:cNvSpPr>
              <a:spLocks noChangeArrowheads="1"/>
            </p:cNvSpPr>
            <p:nvPr/>
          </p:nvSpPr>
          <p:spPr bwMode="auto">
            <a:xfrm>
              <a:off x="1338" y="2205"/>
              <a:ext cx="136" cy="136"/>
            </a:xfrm>
            <a:prstGeom prst="triangle">
              <a:avLst>
                <a:gd name="adj" fmla="val 50000"/>
              </a:avLst>
            </a:prstGeom>
            <a:solidFill>
              <a:srgbClr val="000000"/>
            </a:solidFill>
            <a:ln w="9525">
              <a:solidFill>
                <a:schemeClr val="tx1"/>
              </a:solidFill>
              <a:miter lim="800000"/>
              <a:headEnd/>
              <a:tailEnd/>
            </a:ln>
          </p:spPr>
          <p:txBody>
            <a:bodyPr wrap="none" anchor="ctr"/>
            <a:lstStyle/>
            <a:p>
              <a:pPr defTabSz="912813"/>
              <a:endParaRPr lang="zh-CN" altLang="en-US"/>
            </a:p>
          </p:txBody>
        </p:sp>
        <p:sp>
          <p:nvSpPr>
            <p:cNvPr id="174088" name="Line 9"/>
            <p:cNvSpPr>
              <a:spLocks noChangeShapeType="1"/>
            </p:cNvSpPr>
            <p:nvPr/>
          </p:nvSpPr>
          <p:spPr bwMode="auto">
            <a:xfrm>
              <a:off x="1337" y="2205"/>
              <a:ext cx="136" cy="0"/>
            </a:xfrm>
            <a:prstGeom prst="line">
              <a:avLst/>
            </a:prstGeom>
            <a:noFill/>
            <a:ln w="28575">
              <a:solidFill>
                <a:srgbClr val="000000"/>
              </a:solidFill>
              <a:round/>
              <a:headEnd/>
              <a:tailEnd/>
            </a:ln>
          </p:spPr>
          <p:txBody>
            <a:bodyPr/>
            <a:lstStyle/>
            <a:p>
              <a:endParaRPr lang="zh-CN" altLang="en-US"/>
            </a:p>
          </p:txBody>
        </p:sp>
        <p:sp>
          <p:nvSpPr>
            <p:cNvPr id="174089" name="AutoShape 10"/>
            <p:cNvSpPr>
              <a:spLocks noChangeArrowheads="1"/>
            </p:cNvSpPr>
            <p:nvPr/>
          </p:nvSpPr>
          <p:spPr bwMode="auto">
            <a:xfrm flipV="1">
              <a:off x="1338" y="1887"/>
              <a:ext cx="136" cy="136"/>
            </a:xfrm>
            <a:prstGeom prst="triangle">
              <a:avLst>
                <a:gd name="adj" fmla="val 50000"/>
              </a:avLst>
            </a:prstGeom>
            <a:solidFill>
              <a:srgbClr val="000000"/>
            </a:solidFill>
            <a:ln w="9525">
              <a:solidFill>
                <a:schemeClr val="tx1"/>
              </a:solidFill>
              <a:miter lim="800000"/>
              <a:headEnd/>
              <a:tailEnd/>
            </a:ln>
          </p:spPr>
          <p:txBody>
            <a:bodyPr rot="10800000" wrap="none" anchor="ctr"/>
            <a:lstStyle/>
            <a:p>
              <a:pPr algn="ctr" defTabSz="912813"/>
              <a:r>
                <a:rPr lang="zh-CN" altLang="en-US"/>
                <a:t> </a:t>
              </a:r>
            </a:p>
          </p:txBody>
        </p:sp>
        <p:sp>
          <p:nvSpPr>
            <p:cNvPr id="174090" name="Line 11"/>
            <p:cNvSpPr>
              <a:spLocks noChangeShapeType="1"/>
            </p:cNvSpPr>
            <p:nvPr/>
          </p:nvSpPr>
          <p:spPr bwMode="auto">
            <a:xfrm flipV="1">
              <a:off x="1337" y="2033"/>
              <a:ext cx="136" cy="0"/>
            </a:xfrm>
            <a:prstGeom prst="line">
              <a:avLst/>
            </a:prstGeom>
            <a:noFill/>
            <a:ln w="28575">
              <a:solidFill>
                <a:srgbClr val="000000"/>
              </a:solidFill>
              <a:round/>
              <a:headEnd/>
              <a:tailEnd/>
            </a:ln>
          </p:spPr>
          <p:txBody>
            <a:bodyPr/>
            <a:lstStyle/>
            <a:p>
              <a:endParaRPr lang="zh-CN" altLang="en-US"/>
            </a:p>
          </p:txBody>
        </p:sp>
        <p:sp>
          <p:nvSpPr>
            <p:cNvPr id="174091" name="Line 12"/>
            <p:cNvSpPr>
              <a:spLocks noChangeShapeType="1"/>
            </p:cNvSpPr>
            <p:nvPr/>
          </p:nvSpPr>
          <p:spPr bwMode="auto">
            <a:xfrm flipH="1">
              <a:off x="1066" y="2114"/>
              <a:ext cx="907" cy="0"/>
            </a:xfrm>
            <a:prstGeom prst="line">
              <a:avLst/>
            </a:prstGeom>
            <a:noFill/>
            <a:ln w="28575">
              <a:solidFill>
                <a:srgbClr val="FF9900"/>
              </a:solidFill>
              <a:round/>
              <a:headEnd/>
              <a:tailEnd/>
            </a:ln>
          </p:spPr>
          <p:txBody>
            <a:bodyPr/>
            <a:lstStyle/>
            <a:p>
              <a:endParaRPr lang="zh-CN" altLang="en-US"/>
            </a:p>
          </p:txBody>
        </p:sp>
        <p:sp>
          <p:nvSpPr>
            <p:cNvPr id="174092" name="Line 13"/>
            <p:cNvSpPr>
              <a:spLocks noChangeShapeType="1"/>
            </p:cNvSpPr>
            <p:nvPr/>
          </p:nvSpPr>
          <p:spPr bwMode="auto">
            <a:xfrm>
              <a:off x="975" y="2341"/>
              <a:ext cx="181" cy="0"/>
            </a:xfrm>
            <a:prstGeom prst="line">
              <a:avLst/>
            </a:prstGeom>
            <a:noFill/>
            <a:ln w="28575">
              <a:solidFill>
                <a:srgbClr val="9966FF"/>
              </a:solidFill>
              <a:round/>
              <a:headEnd/>
              <a:tailEnd/>
            </a:ln>
          </p:spPr>
          <p:txBody>
            <a:bodyPr/>
            <a:lstStyle/>
            <a:p>
              <a:endParaRPr lang="zh-CN" altLang="en-US"/>
            </a:p>
          </p:txBody>
        </p:sp>
        <p:sp>
          <p:nvSpPr>
            <p:cNvPr id="174093" name="Line 14"/>
            <p:cNvSpPr>
              <a:spLocks noChangeShapeType="1"/>
            </p:cNvSpPr>
            <p:nvPr/>
          </p:nvSpPr>
          <p:spPr bwMode="auto">
            <a:xfrm>
              <a:off x="975" y="2250"/>
              <a:ext cx="181" cy="0"/>
            </a:xfrm>
            <a:prstGeom prst="line">
              <a:avLst/>
            </a:prstGeom>
            <a:noFill/>
            <a:ln w="28575">
              <a:solidFill>
                <a:srgbClr val="9966FF"/>
              </a:solidFill>
              <a:round/>
              <a:headEnd/>
              <a:tailEnd/>
            </a:ln>
          </p:spPr>
          <p:txBody>
            <a:bodyPr/>
            <a:lstStyle/>
            <a:p>
              <a:endParaRPr lang="zh-CN" altLang="en-US"/>
            </a:p>
          </p:txBody>
        </p:sp>
        <p:sp>
          <p:nvSpPr>
            <p:cNvPr id="174094" name="Line 15"/>
            <p:cNvSpPr>
              <a:spLocks noChangeShapeType="1"/>
            </p:cNvSpPr>
            <p:nvPr/>
          </p:nvSpPr>
          <p:spPr bwMode="auto">
            <a:xfrm>
              <a:off x="1066" y="2114"/>
              <a:ext cx="0" cy="136"/>
            </a:xfrm>
            <a:prstGeom prst="line">
              <a:avLst/>
            </a:prstGeom>
            <a:noFill/>
            <a:ln w="28575">
              <a:solidFill>
                <a:srgbClr val="FF9900"/>
              </a:solidFill>
              <a:round/>
              <a:headEnd/>
              <a:tailEnd/>
            </a:ln>
          </p:spPr>
          <p:txBody>
            <a:bodyPr/>
            <a:lstStyle/>
            <a:p>
              <a:endParaRPr lang="zh-CN" altLang="en-US"/>
            </a:p>
          </p:txBody>
        </p:sp>
        <p:sp>
          <p:nvSpPr>
            <p:cNvPr id="174095" name="Line 16"/>
            <p:cNvSpPr>
              <a:spLocks noChangeShapeType="1"/>
            </p:cNvSpPr>
            <p:nvPr/>
          </p:nvSpPr>
          <p:spPr bwMode="auto">
            <a:xfrm>
              <a:off x="1410" y="2024"/>
              <a:ext cx="0" cy="181"/>
            </a:xfrm>
            <a:prstGeom prst="line">
              <a:avLst/>
            </a:prstGeom>
            <a:noFill/>
            <a:ln w="28575">
              <a:solidFill>
                <a:srgbClr val="FF9900"/>
              </a:solidFill>
              <a:round/>
              <a:headEnd/>
              <a:tailEnd/>
            </a:ln>
          </p:spPr>
          <p:txBody>
            <a:bodyPr/>
            <a:lstStyle/>
            <a:p>
              <a:endParaRPr lang="zh-CN" altLang="en-US"/>
            </a:p>
          </p:txBody>
        </p:sp>
        <p:sp>
          <p:nvSpPr>
            <p:cNvPr id="174096" name="Line 17"/>
            <p:cNvSpPr>
              <a:spLocks noChangeShapeType="1"/>
            </p:cNvSpPr>
            <p:nvPr/>
          </p:nvSpPr>
          <p:spPr bwMode="auto">
            <a:xfrm>
              <a:off x="1066" y="2341"/>
              <a:ext cx="0" cy="136"/>
            </a:xfrm>
            <a:prstGeom prst="line">
              <a:avLst/>
            </a:prstGeom>
            <a:noFill/>
            <a:ln w="28575">
              <a:solidFill>
                <a:srgbClr val="FF9900"/>
              </a:solidFill>
              <a:round/>
              <a:headEnd/>
              <a:tailEnd/>
            </a:ln>
          </p:spPr>
          <p:txBody>
            <a:bodyPr/>
            <a:lstStyle/>
            <a:p>
              <a:endParaRPr lang="zh-CN" altLang="en-US"/>
            </a:p>
          </p:txBody>
        </p:sp>
        <p:sp>
          <p:nvSpPr>
            <p:cNvPr id="174097" name="Line 18"/>
            <p:cNvSpPr>
              <a:spLocks noChangeShapeType="1"/>
            </p:cNvSpPr>
            <p:nvPr/>
          </p:nvSpPr>
          <p:spPr bwMode="auto">
            <a:xfrm>
              <a:off x="1020" y="2477"/>
              <a:ext cx="91" cy="0"/>
            </a:xfrm>
            <a:prstGeom prst="line">
              <a:avLst/>
            </a:prstGeom>
            <a:noFill/>
            <a:ln w="28575">
              <a:solidFill>
                <a:srgbClr val="FF9900"/>
              </a:solidFill>
              <a:round/>
              <a:headEnd/>
              <a:tailEnd/>
            </a:ln>
          </p:spPr>
          <p:txBody>
            <a:bodyPr/>
            <a:lstStyle/>
            <a:p>
              <a:endParaRPr lang="zh-CN" altLang="en-US"/>
            </a:p>
          </p:txBody>
        </p:sp>
        <p:sp>
          <p:nvSpPr>
            <p:cNvPr id="174098" name="Rectangle 19"/>
            <p:cNvSpPr>
              <a:spLocks noChangeArrowheads="1"/>
            </p:cNvSpPr>
            <p:nvPr/>
          </p:nvSpPr>
          <p:spPr bwMode="auto">
            <a:xfrm>
              <a:off x="1610" y="2296"/>
              <a:ext cx="227" cy="635"/>
            </a:xfrm>
            <a:prstGeom prst="rect">
              <a:avLst/>
            </a:prstGeom>
            <a:solidFill>
              <a:schemeClr val="accent1"/>
            </a:solidFill>
            <a:ln w="9525">
              <a:solidFill>
                <a:schemeClr val="tx1"/>
              </a:solidFill>
              <a:miter lim="800000"/>
              <a:headEnd/>
              <a:tailEnd/>
            </a:ln>
          </p:spPr>
          <p:txBody>
            <a:bodyPr vert="eaVert" wrap="none" anchor="ctr"/>
            <a:lstStyle/>
            <a:p>
              <a:pPr algn="ctr" defTabSz="912813"/>
              <a:r>
                <a:rPr lang="zh-CN" altLang="en-US" b="1"/>
                <a:t>电源检测</a:t>
              </a:r>
            </a:p>
          </p:txBody>
        </p:sp>
        <p:sp>
          <p:nvSpPr>
            <p:cNvPr id="174099" name="Line 20"/>
            <p:cNvSpPr>
              <a:spLocks noChangeShapeType="1"/>
            </p:cNvSpPr>
            <p:nvPr/>
          </p:nvSpPr>
          <p:spPr bwMode="auto">
            <a:xfrm flipH="1">
              <a:off x="1837" y="2659"/>
              <a:ext cx="136" cy="0"/>
            </a:xfrm>
            <a:prstGeom prst="line">
              <a:avLst/>
            </a:prstGeom>
            <a:noFill/>
            <a:ln w="28575">
              <a:solidFill>
                <a:srgbClr val="FF9900"/>
              </a:solidFill>
              <a:round/>
              <a:headEnd/>
              <a:tailEnd/>
            </a:ln>
          </p:spPr>
          <p:txBody>
            <a:bodyPr/>
            <a:lstStyle/>
            <a:p>
              <a:endParaRPr lang="zh-CN" altLang="en-US"/>
            </a:p>
          </p:txBody>
        </p:sp>
        <p:sp>
          <p:nvSpPr>
            <p:cNvPr id="174100" name="Line 21"/>
            <p:cNvSpPr>
              <a:spLocks noChangeShapeType="1"/>
            </p:cNvSpPr>
            <p:nvPr/>
          </p:nvSpPr>
          <p:spPr bwMode="auto">
            <a:xfrm flipH="1">
              <a:off x="930" y="2659"/>
              <a:ext cx="680" cy="0"/>
            </a:xfrm>
            <a:prstGeom prst="line">
              <a:avLst/>
            </a:prstGeom>
            <a:noFill/>
            <a:ln w="28575">
              <a:solidFill>
                <a:srgbClr val="FF9900"/>
              </a:solidFill>
              <a:round/>
              <a:headEnd/>
              <a:tailEnd type="triangle" w="med" len="med"/>
            </a:ln>
          </p:spPr>
          <p:txBody>
            <a:bodyPr/>
            <a:lstStyle/>
            <a:p>
              <a:endParaRPr lang="zh-CN" altLang="en-US"/>
            </a:p>
          </p:txBody>
        </p:sp>
        <p:sp>
          <p:nvSpPr>
            <p:cNvPr id="174101" name="Line 22"/>
            <p:cNvSpPr>
              <a:spLocks noChangeShapeType="1"/>
            </p:cNvSpPr>
            <p:nvPr/>
          </p:nvSpPr>
          <p:spPr bwMode="auto">
            <a:xfrm>
              <a:off x="1401" y="2341"/>
              <a:ext cx="0" cy="318"/>
            </a:xfrm>
            <a:prstGeom prst="line">
              <a:avLst/>
            </a:prstGeom>
            <a:noFill/>
            <a:ln w="28575">
              <a:solidFill>
                <a:srgbClr val="FF9900"/>
              </a:solidFill>
              <a:round/>
              <a:headEnd/>
              <a:tailEnd/>
            </a:ln>
          </p:spPr>
          <p:txBody>
            <a:bodyPr/>
            <a:lstStyle/>
            <a:p>
              <a:endParaRPr lang="zh-CN" altLang="en-US"/>
            </a:p>
          </p:txBody>
        </p:sp>
        <p:sp>
          <p:nvSpPr>
            <p:cNvPr id="174102" name="Rectangle 23"/>
            <p:cNvSpPr>
              <a:spLocks noChangeArrowheads="1"/>
            </p:cNvSpPr>
            <p:nvPr/>
          </p:nvSpPr>
          <p:spPr bwMode="auto">
            <a:xfrm>
              <a:off x="3107" y="1525"/>
              <a:ext cx="1134" cy="318"/>
            </a:xfrm>
            <a:prstGeom prst="rect">
              <a:avLst/>
            </a:prstGeom>
            <a:solidFill>
              <a:schemeClr val="accent1"/>
            </a:solidFill>
            <a:ln w="9525">
              <a:solidFill>
                <a:schemeClr val="tx1"/>
              </a:solidFill>
              <a:miter lim="800000"/>
              <a:headEnd/>
              <a:tailEnd/>
            </a:ln>
          </p:spPr>
          <p:txBody>
            <a:bodyPr wrap="none" anchor="ctr"/>
            <a:lstStyle/>
            <a:p>
              <a:pPr algn="ctr" defTabSz="912813"/>
              <a:r>
                <a:rPr lang="zh-CN" altLang="en-US" b="1"/>
                <a:t>存储控制逻辑</a:t>
              </a:r>
            </a:p>
          </p:txBody>
        </p:sp>
        <p:sp>
          <p:nvSpPr>
            <p:cNvPr id="174103" name="Rectangle 24"/>
            <p:cNvSpPr>
              <a:spLocks noChangeArrowheads="1"/>
            </p:cNvSpPr>
            <p:nvPr/>
          </p:nvSpPr>
          <p:spPr bwMode="auto">
            <a:xfrm>
              <a:off x="3152" y="2160"/>
              <a:ext cx="318" cy="952"/>
            </a:xfrm>
            <a:prstGeom prst="rect">
              <a:avLst/>
            </a:prstGeom>
            <a:solidFill>
              <a:schemeClr val="accent1"/>
            </a:solidFill>
            <a:ln w="9525">
              <a:solidFill>
                <a:schemeClr val="tx1"/>
              </a:solidFill>
              <a:miter lim="800000"/>
              <a:headEnd/>
              <a:tailEnd/>
            </a:ln>
          </p:spPr>
          <p:txBody>
            <a:bodyPr vert="eaVert" wrap="none" anchor="ctr"/>
            <a:lstStyle/>
            <a:p>
              <a:pPr algn="ctr" defTabSz="912813"/>
              <a:r>
                <a:rPr lang="zh-CN" altLang="en-US" b="1"/>
                <a:t>存储器</a:t>
              </a:r>
            </a:p>
          </p:txBody>
        </p:sp>
        <p:sp>
          <p:nvSpPr>
            <p:cNvPr id="174104" name="Rectangle 25"/>
            <p:cNvSpPr>
              <a:spLocks noChangeArrowheads="1"/>
            </p:cNvSpPr>
            <p:nvPr/>
          </p:nvSpPr>
          <p:spPr bwMode="auto">
            <a:xfrm>
              <a:off x="3742" y="2205"/>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zh-CN" altLang="en-US" b="1"/>
                <a:t>温度传感器</a:t>
              </a:r>
            </a:p>
          </p:txBody>
        </p:sp>
        <p:sp>
          <p:nvSpPr>
            <p:cNvPr id="174105" name="Rectangle 26"/>
            <p:cNvSpPr>
              <a:spLocks noChangeArrowheads="1"/>
            </p:cNvSpPr>
            <p:nvPr/>
          </p:nvSpPr>
          <p:spPr bwMode="auto">
            <a:xfrm>
              <a:off x="3742" y="2523"/>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zh-CN" altLang="en-US" b="1"/>
                <a:t>高温度触发</a:t>
              </a:r>
            </a:p>
          </p:txBody>
        </p:sp>
        <p:sp>
          <p:nvSpPr>
            <p:cNvPr id="174106" name="Rectangle 27"/>
            <p:cNvSpPr>
              <a:spLocks noChangeArrowheads="1"/>
            </p:cNvSpPr>
            <p:nvPr/>
          </p:nvSpPr>
          <p:spPr bwMode="auto">
            <a:xfrm>
              <a:off x="3742" y="2840"/>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zh-CN" altLang="en-US" b="1"/>
                <a:t>低温度触发</a:t>
              </a:r>
            </a:p>
          </p:txBody>
        </p:sp>
        <p:sp>
          <p:nvSpPr>
            <p:cNvPr id="174107" name="Rectangle 28"/>
            <p:cNvSpPr>
              <a:spLocks noChangeArrowheads="1"/>
            </p:cNvSpPr>
            <p:nvPr/>
          </p:nvSpPr>
          <p:spPr bwMode="auto">
            <a:xfrm>
              <a:off x="2835" y="3339"/>
              <a:ext cx="1043" cy="272"/>
            </a:xfrm>
            <a:prstGeom prst="rect">
              <a:avLst/>
            </a:prstGeom>
            <a:solidFill>
              <a:schemeClr val="accent1"/>
            </a:solidFill>
            <a:ln w="9525" algn="ctr">
              <a:solidFill>
                <a:schemeClr val="tx1"/>
              </a:solidFill>
              <a:miter lim="800000"/>
              <a:headEnd/>
              <a:tailEnd/>
            </a:ln>
          </p:spPr>
          <p:txBody>
            <a:bodyPr wrap="none" anchor="ctr"/>
            <a:lstStyle/>
            <a:p>
              <a:pPr algn="ctr" defTabSz="912813"/>
              <a:r>
                <a:rPr lang="en-US" altLang="zh-CN" b="1"/>
                <a:t>8</a:t>
              </a:r>
              <a:r>
                <a:rPr lang="zh-CN" altLang="en-US" b="1"/>
                <a:t>位</a:t>
              </a:r>
              <a:r>
                <a:rPr lang="en-US" altLang="zh-CN" b="1"/>
                <a:t>CRC</a:t>
              </a:r>
              <a:r>
                <a:rPr lang="zh-CN" altLang="en-US" b="1"/>
                <a:t>触发器</a:t>
              </a:r>
            </a:p>
          </p:txBody>
        </p:sp>
        <p:sp>
          <p:nvSpPr>
            <p:cNvPr id="174108" name="Line 29"/>
            <p:cNvSpPr>
              <a:spLocks noChangeShapeType="1"/>
            </p:cNvSpPr>
            <p:nvPr/>
          </p:nvSpPr>
          <p:spPr bwMode="auto">
            <a:xfrm>
              <a:off x="2699" y="1706"/>
              <a:ext cx="408"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09" name="Line 30"/>
            <p:cNvSpPr>
              <a:spLocks noChangeShapeType="1"/>
            </p:cNvSpPr>
            <p:nvPr/>
          </p:nvSpPr>
          <p:spPr bwMode="auto">
            <a:xfrm>
              <a:off x="3470" y="2341"/>
              <a:ext cx="272"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0" name="Line 31"/>
            <p:cNvSpPr>
              <a:spLocks noChangeShapeType="1"/>
            </p:cNvSpPr>
            <p:nvPr/>
          </p:nvSpPr>
          <p:spPr bwMode="auto">
            <a:xfrm>
              <a:off x="3470" y="2659"/>
              <a:ext cx="272"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1" name="Line 32"/>
            <p:cNvSpPr>
              <a:spLocks noChangeShapeType="1"/>
            </p:cNvSpPr>
            <p:nvPr/>
          </p:nvSpPr>
          <p:spPr bwMode="auto">
            <a:xfrm>
              <a:off x="3470" y="2976"/>
              <a:ext cx="272" cy="0"/>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2" name="Line 33"/>
            <p:cNvSpPr>
              <a:spLocks noChangeShapeType="1"/>
            </p:cNvSpPr>
            <p:nvPr/>
          </p:nvSpPr>
          <p:spPr bwMode="auto">
            <a:xfrm>
              <a:off x="3288" y="1842"/>
              <a:ext cx="0" cy="318"/>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3" name="Line 34"/>
            <p:cNvSpPr>
              <a:spLocks noChangeShapeType="1"/>
            </p:cNvSpPr>
            <p:nvPr/>
          </p:nvSpPr>
          <p:spPr bwMode="auto">
            <a:xfrm>
              <a:off x="3307" y="3112"/>
              <a:ext cx="0" cy="227"/>
            </a:xfrm>
            <a:prstGeom prst="line">
              <a:avLst/>
            </a:prstGeom>
            <a:noFill/>
            <a:ln w="28575">
              <a:solidFill>
                <a:srgbClr val="FF9900"/>
              </a:solidFill>
              <a:round/>
              <a:headEnd type="triangle" w="med" len="med"/>
              <a:tailEnd type="triangle" w="med" len="med"/>
            </a:ln>
          </p:spPr>
          <p:txBody>
            <a:bodyPr wrap="none" anchor="ctr"/>
            <a:lstStyle/>
            <a:p>
              <a:endParaRPr lang="zh-CN" altLang="en-US"/>
            </a:p>
          </p:txBody>
        </p:sp>
        <p:sp>
          <p:nvSpPr>
            <p:cNvPr id="174114" name="Oval 35"/>
            <p:cNvSpPr>
              <a:spLocks noChangeArrowheads="1"/>
            </p:cNvSpPr>
            <p:nvPr/>
          </p:nvSpPr>
          <p:spPr bwMode="auto">
            <a:xfrm>
              <a:off x="1392" y="2096"/>
              <a:ext cx="46" cy="45"/>
            </a:xfrm>
            <a:prstGeom prst="ellipse">
              <a:avLst/>
            </a:prstGeom>
            <a:solidFill>
              <a:schemeClr val="tx2"/>
            </a:solidFill>
            <a:ln w="9525" algn="ctr">
              <a:solidFill>
                <a:schemeClr val="tx1"/>
              </a:solidFill>
              <a:round/>
              <a:headEnd/>
              <a:tailEnd/>
            </a:ln>
          </p:spPr>
          <p:txBody>
            <a:bodyPr wrap="none" anchor="ctr"/>
            <a:lstStyle/>
            <a:p>
              <a:pPr algn="ctr" defTabSz="912813"/>
              <a:endParaRPr lang="zh-CN" altLang="en-US"/>
            </a:p>
          </p:txBody>
        </p:sp>
        <p:sp>
          <p:nvSpPr>
            <p:cNvPr id="174115" name="Oval 36"/>
            <p:cNvSpPr>
              <a:spLocks noChangeArrowheads="1"/>
            </p:cNvSpPr>
            <p:nvPr/>
          </p:nvSpPr>
          <p:spPr bwMode="auto">
            <a:xfrm>
              <a:off x="1383" y="2631"/>
              <a:ext cx="46" cy="45"/>
            </a:xfrm>
            <a:prstGeom prst="ellipse">
              <a:avLst/>
            </a:prstGeom>
            <a:solidFill>
              <a:schemeClr val="tx2"/>
            </a:solidFill>
            <a:ln w="9525" algn="ctr">
              <a:solidFill>
                <a:schemeClr val="tx1"/>
              </a:solidFill>
              <a:round/>
              <a:headEnd/>
              <a:tailEnd/>
            </a:ln>
          </p:spPr>
          <p:txBody>
            <a:bodyPr wrap="none" anchor="ctr"/>
            <a:lstStyle/>
            <a:p>
              <a:pPr defTabSz="912813"/>
              <a:endParaRPr lang="zh-CN" altLang="en-US"/>
            </a:p>
          </p:txBody>
        </p:sp>
        <p:sp>
          <p:nvSpPr>
            <p:cNvPr id="174116" name="Text Box 37"/>
            <p:cNvSpPr txBox="1">
              <a:spLocks noChangeArrowheads="1"/>
            </p:cNvSpPr>
            <p:nvPr/>
          </p:nvSpPr>
          <p:spPr bwMode="auto">
            <a:xfrm>
              <a:off x="748" y="1570"/>
              <a:ext cx="363" cy="291"/>
            </a:xfrm>
            <a:prstGeom prst="rect">
              <a:avLst/>
            </a:prstGeom>
            <a:noFill/>
            <a:ln w="12700" algn="ctr">
              <a:noFill/>
              <a:miter lim="800000"/>
              <a:headEnd type="none" w="lg" len="med"/>
              <a:tailEnd/>
            </a:ln>
          </p:spPr>
          <p:txBody>
            <a:bodyPr>
              <a:spAutoFit/>
            </a:bodyPr>
            <a:lstStyle/>
            <a:p>
              <a:pPr algn="ctr" defTabSz="912813">
                <a:spcBef>
                  <a:spcPct val="50000"/>
                </a:spcBef>
              </a:pPr>
              <a:r>
                <a:rPr kumimoji="1" lang="en-US" altLang="zh-CN" sz="2400" b="1">
                  <a:solidFill>
                    <a:srgbClr val="990000"/>
                  </a:solidFill>
                  <a:latin typeface="Times New Roman" pitchFamily="18" charset="0"/>
                </a:rPr>
                <a:t>D</a:t>
              </a:r>
              <a:r>
                <a:rPr kumimoji="1" lang="en-US" altLang="zh-CN" sz="2400" b="1" baseline="-25000">
                  <a:solidFill>
                    <a:srgbClr val="990000"/>
                  </a:solidFill>
                  <a:latin typeface="Times New Roman" pitchFamily="18" charset="0"/>
                </a:rPr>
                <a:t>0</a:t>
              </a:r>
            </a:p>
          </p:txBody>
        </p:sp>
        <p:sp>
          <p:nvSpPr>
            <p:cNvPr id="174117" name="Text Box 38"/>
            <p:cNvSpPr txBox="1">
              <a:spLocks noChangeArrowheads="1"/>
            </p:cNvSpPr>
            <p:nvPr/>
          </p:nvSpPr>
          <p:spPr bwMode="auto">
            <a:xfrm>
              <a:off x="476" y="2478"/>
              <a:ext cx="499" cy="291"/>
            </a:xfrm>
            <a:prstGeom prst="rect">
              <a:avLst/>
            </a:prstGeom>
            <a:noFill/>
            <a:ln w="12700" algn="ctr">
              <a:noFill/>
              <a:miter lim="800000"/>
              <a:headEnd type="none" w="lg" len="med"/>
              <a:tailEnd/>
            </a:ln>
          </p:spPr>
          <p:txBody>
            <a:bodyPr>
              <a:spAutoFit/>
            </a:bodyPr>
            <a:lstStyle/>
            <a:p>
              <a:pPr algn="ctr" defTabSz="912813">
                <a:spcBef>
                  <a:spcPct val="50000"/>
                </a:spcBef>
              </a:pPr>
              <a:r>
                <a:rPr kumimoji="1" lang="en-US" altLang="zh-CN" sz="2400" b="1">
                  <a:solidFill>
                    <a:srgbClr val="990000"/>
                  </a:solidFill>
                  <a:latin typeface="Times New Roman" pitchFamily="18" charset="0"/>
                </a:rPr>
                <a:t>V</a:t>
              </a:r>
              <a:r>
                <a:rPr kumimoji="1" lang="en-US" altLang="zh-CN" sz="2400" b="1" baseline="-25000">
                  <a:solidFill>
                    <a:srgbClr val="990000"/>
                  </a:solidFill>
                  <a:latin typeface="Times New Roman" pitchFamily="18" charset="0"/>
                </a:rPr>
                <a:t>DD</a:t>
              </a:r>
            </a:p>
          </p:txBody>
        </p:sp>
      </p:gr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85720" y="214290"/>
            <a:ext cx="4630738" cy="693738"/>
          </a:xfrm>
        </p:spPr>
        <p:txBody>
          <a:bodyPr/>
          <a:lstStyle/>
          <a:p>
            <a:pPr defTabSz="912813" eaLnBrk="1" hangingPunct="1"/>
            <a:r>
              <a:rPr lang="zh-CN" altLang="en-US" sz="3000" b="1" dirty="0">
                <a:solidFill>
                  <a:srgbClr val="990000"/>
                </a:solidFill>
              </a:rPr>
              <a:t>基本测量电路</a:t>
            </a:r>
          </a:p>
        </p:txBody>
      </p:sp>
      <p:sp>
        <p:nvSpPr>
          <p:cNvPr id="175107" name="Rectangle 3"/>
          <p:cNvSpPr>
            <a:spLocks noGrp="1" noChangeArrowheads="1"/>
          </p:cNvSpPr>
          <p:nvPr>
            <p:ph idx="1"/>
          </p:nvPr>
        </p:nvSpPr>
        <p:spPr>
          <a:xfrm>
            <a:off x="214282" y="1214422"/>
            <a:ext cx="8229600" cy="647700"/>
          </a:xfrm>
        </p:spPr>
        <p:txBody>
          <a:bodyPr/>
          <a:lstStyle/>
          <a:p>
            <a:pPr defTabSz="912813" eaLnBrk="1" hangingPunct="1"/>
            <a:r>
              <a:rPr lang="zh-CN" altLang="en-US" sz="2600" b="1" dirty="0">
                <a:solidFill>
                  <a:schemeClr val="tx2"/>
                </a:solidFill>
              </a:rPr>
              <a:t>实现多点测温系统最简单的连接如下图</a:t>
            </a:r>
          </a:p>
        </p:txBody>
      </p:sp>
      <p:sp>
        <p:nvSpPr>
          <p:cNvPr id="175108" name="Rectangle 4"/>
          <p:cNvSpPr>
            <a:spLocks noChangeArrowheads="1"/>
          </p:cNvSpPr>
          <p:nvPr/>
        </p:nvSpPr>
        <p:spPr bwMode="auto">
          <a:xfrm>
            <a:off x="250825" y="4583113"/>
            <a:ext cx="8280400" cy="863600"/>
          </a:xfrm>
          <a:prstGeom prst="rect">
            <a:avLst/>
          </a:prstGeom>
          <a:noFill/>
          <a:ln w="9525">
            <a:noFill/>
            <a:miter lim="800000"/>
            <a:headEnd/>
            <a:tailEnd/>
          </a:ln>
        </p:spPr>
        <p:txBody>
          <a:bodyPr/>
          <a:lstStyle/>
          <a:p>
            <a:pPr marL="468313" indent="-468313" defTabSz="912813">
              <a:spcBef>
                <a:spcPct val="20000"/>
              </a:spcBef>
              <a:buClr>
                <a:schemeClr val="accent2"/>
              </a:buClr>
              <a:buSzPct val="90000"/>
              <a:buFont typeface="Wingdings" pitchFamily="2" charset="2"/>
              <a:buNone/>
            </a:pPr>
            <a:r>
              <a:rPr lang="zh-CN" altLang="en-US" sz="2600" b="1" dirty="0">
                <a:latin typeface="Times New Roman" pitchFamily="18" charset="0"/>
              </a:rPr>
              <a:t>         通过上拉电阻提高与各</a:t>
            </a:r>
            <a:r>
              <a:rPr lang="en-US" altLang="zh-CN" sz="2600" b="1" dirty="0">
                <a:latin typeface="Times New Roman" pitchFamily="18" charset="0"/>
              </a:rPr>
              <a:t>DS1820</a:t>
            </a:r>
            <a:r>
              <a:rPr lang="zh-CN" altLang="en-US" sz="2600" b="1" dirty="0">
                <a:latin typeface="Times New Roman" pitchFamily="18" charset="0"/>
              </a:rPr>
              <a:t>信号线相连的单片机</a:t>
            </a:r>
            <a:r>
              <a:rPr lang="en-US" altLang="zh-CN" sz="2600" b="1" dirty="0">
                <a:latin typeface="Times New Roman" pitchFamily="18" charset="0"/>
              </a:rPr>
              <a:t>I/O</a:t>
            </a:r>
            <a:r>
              <a:rPr lang="zh-CN" altLang="en-US" sz="2600" b="1" dirty="0">
                <a:latin typeface="Times New Roman" pitchFamily="18" charset="0"/>
              </a:rPr>
              <a:t>线的电流驱动能力</a:t>
            </a:r>
          </a:p>
        </p:txBody>
      </p:sp>
      <p:sp>
        <p:nvSpPr>
          <p:cNvPr id="175109" name="Rectangle 6"/>
          <p:cNvSpPr>
            <a:spLocks noChangeArrowheads="1"/>
          </p:cNvSpPr>
          <p:nvPr/>
        </p:nvSpPr>
        <p:spPr bwMode="auto">
          <a:xfrm>
            <a:off x="0" y="2376488"/>
            <a:ext cx="184150" cy="369887"/>
          </a:xfrm>
          <a:prstGeom prst="rect">
            <a:avLst/>
          </a:prstGeom>
          <a:noFill/>
          <a:ln w="12700" algn="ctr">
            <a:noFill/>
            <a:miter lim="800000"/>
            <a:headEnd type="none" w="lg" len="med"/>
            <a:tailEnd/>
          </a:ln>
        </p:spPr>
        <p:txBody>
          <a:bodyPr wrap="none" anchor="ctr">
            <a:spAutoFit/>
          </a:bodyPr>
          <a:lstStyle/>
          <a:p>
            <a:pPr defTabSz="912813"/>
            <a:endParaRPr lang="zh-CN" altLang="en-US"/>
          </a:p>
        </p:txBody>
      </p:sp>
      <p:pic>
        <p:nvPicPr>
          <p:cNvPr id="175110" name="Picture 7"/>
          <p:cNvPicPr>
            <a:picLocks noChangeAspect="1" noChangeArrowheads="1"/>
          </p:cNvPicPr>
          <p:nvPr/>
        </p:nvPicPr>
        <p:blipFill>
          <a:blip r:embed="rId2" cstate="print"/>
          <a:srcRect/>
          <a:stretch>
            <a:fillRect/>
          </a:stretch>
        </p:blipFill>
        <p:spPr bwMode="auto">
          <a:xfrm>
            <a:off x="1214414" y="1643050"/>
            <a:ext cx="6743723" cy="3011526"/>
          </a:xfrm>
          <a:prstGeom prst="rect">
            <a:avLst/>
          </a:prstGeom>
          <a:noFill/>
          <a:ln w="9525">
            <a:noFill/>
            <a:miter lim="800000"/>
            <a:headEnd/>
            <a:tailEnd/>
          </a:ln>
        </p:spPr>
      </p:pic>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ChangeArrowheads="1"/>
          </p:cNvSpPr>
          <p:nvPr/>
        </p:nvSpPr>
        <p:spPr bwMode="auto">
          <a:xfrm>
            <a:off x="468313" y="188913"/>
            <a:ext cx="3551237" cy="646112"/>
          </a:xfrm>
          <a:prstGeom prst="rect">
            <a:avLst/>
          </a:prstGeom>
          <a:noFill/>
          <a:ln w="12700" algn="ctr">
            <a:noFill/>
            <a:miter lim="800000"/>
            <a:headEnd type="none" w="lg" len="med"/>
            <a:tailEnd/>
          </a:ln>
        </p:spPr>
        <p:txBody>
          <a:bodyPr wrap="none">
            <a:spAutoFit/>
          </a:bodyPr>
          <a:lstStyle/>
          <a:p>
            <a:pPr algn="ctr" defTabSz="912813"/>
            <a:r>
              <a:rPr kumimoji="1" lang="en-US" altLang="zh-CN" sz="3600" b="1" dirty="0">
                <a:solidFill>
                  <a:srgbClr val="990000"/>
                </a:solidFill>
                <a:latin typeface="Times New Roman" pitchFamily="18" charset="0"/>
              </a:rPr>
              <a:t>DS1820</a:t>
            </a:r>
            <a:r>
              <a:rPr kumimoji="1" lang="zh-CN" altLang="en-US" sz="3600" b="1" dirty="0">
                <a:solidFill>
                  <a:srgbClr val="990000"/>
                </a:solidFill>
                <a:latin typeface="Times New Roman" pitchFamily="18" charset="0"/>
              </a:rPr>
              <a:t>操作功能</a:t>
            </a:r>
          </a:p>
        </p:txBody>
      </p:sp>
      <p:sp>
        <p:nvSpPr>
          <p:cNvPr id="176131" name="Rectangle 4"/>
          <p:cNvSpPr>
            <a:spLocks noChangeArrowheads="1"/>
          </p:cNvSpPr>
          <p:nvPr/>
        </p:nvSpPr>
        <p:spPr bwMode="auto">
          <a:xfrm>
            <a:off x="684213" y="908050"/>
            <a:ext cx="2249487" cy="461963"/>
          </a:xfrm>
          <a:prstGeom prst="rect">
            <a:avLst/>
          </a:prstGeom>
          <a:noFill/>
          <a:ln w="12700" algn="ctr">
            <a:noFill/>
            <a:miter lim="800000"/>
            <a:headEnd type="none" w="lg" len="med"/>
            <a:tailEnd/>
          </a:ln>
        </p:spPr>
        <p:txBody>
          <a:bodyPr wrap="none" anchor="ctr">
            <a:spAutoFit/>
          </a:bodyPr>
          <a:lstStyle/>
          <a:p>
            <a:pPr defTabSz="912813"/>
            <a:r>
              <a:rPr kumimoji="1" lang="en-US" altLang="zh-CN" sz="2400" b="1" dirty="0">
                <a:latin typeface="Times New Roman" pitchFamily="18" charset="0"/>
              </a:rPr>
              <a:t>1. ROM</a:t>
            </a:r>
            <a:r>
              <a:rPr kumimoji="1" lang="zh-CN" altLang="en-US" sz="2400" b="1" dirty="0">
                <a:latin typeface="Times New Roman" pitchFamily="18" charset="0"/>
              </a:rPr>
              <a:t>命令表 </a:t>
            </a:r>
          </a:p>
        </p:txBody>
      </p:sp>
      <p:graphicFrame>
        <p:nvGraphicFramePr>
          <p:cNvPr id="272389" name="Group 5"/>
          <p:cNvGraphicFramePr>
            <a:graphicFrameLocks noGrp="1"/>
          </p:cNvGraphicFramePr>
          <p:nvPr>
            <p:ph/>
          </p:nvPr>
        </p:nvGraphicFramePr>
        <p:xfrm>
          <a:off x="214282" y="1484313"/>
          <a:ext cx="8643998" cy="4365943"/>
        </p:xfrm>
        <a:graphic>
          <a:graphicData uri="http://schemas.openxmlformats.org/drawingml/2006/table">
            <a:tbl>
              <a:tblPr/>
              <a:tblGrid>
                <a:gridCol w="1928826">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5786478">
                  <a:extLst>
                    <a:ext uri="{9D8B030D-6E8A-4147-A177-3AD203B41FA5}">
                      <a16:colId xmlns:a16="http://schemas.microsoft.com/office/drawing/2014/main" val="20002"/>
                    </a:ext>
                  </a:extLst>
                </a:gridCol>
              </a:tblGrid>
              <a:tr h="576263">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命  令</a:t>
                      </a:r>
                    </a:p>
                  </a:txBody>
                  <a:tcPr anchor="ctr" horzOverflow="overflow">
                    <a:lnL cap="flat">
                      <a:noFill/>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dirty="0">
                          <a:ln>
                            <a:noFill/>
                          </a:ln>
                          <a:solidFill>
                            <a:srgbClr val="990000"/>
                          </a:solidFill>
                          <a:effectLst/>
                          <a:latin typeface="Times New Roman" pitchFamily="18" charset="0"/>
                          <a:ea typeface="宋体" pitchFamily="2" charset="-122"/>
                          <a:cs typeface="Times New Roman" pitchFamily="18" charset="0"/>
                        </a:rPr>
                        <a:t>代码</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rgbClr val="990000"/>
                          </a:solidFill>
                          <a:effectLst/>
                          <a:latin typeface="Times New Roman" pitchFamily="18" charset="0"/>
                          <a:ea typeface="宋体" pitchFamily="2" charset="-122"/>
                          <a:cs typeface="Times New Roman" pitchFamily="18" charset="0"/>
                        </a:rPr>
                        <a:t>功  能</a:t>
                      </a:r>
                    </a:p>
                  </a:txBody>
                  <a:tcPr anchor="ctr" horzOverflow="overflow">
                    <a:lnL w="12700" cap="flat" cmpd="sng" algn="ctr">
                      <a:solidFill>
                        <a:srgbClr val="000000"/>
                      </a:solidFill>
                      <a:prstDash val="solid"/>
                      <a:round/>
                      <a:headEnd type="none" w="lg" len="med"/>
                      <a:tailEnd type="none" w="med" len="med"/>
                    </a:lnL>
                    <a:lnR cap="flat">
                      <a:noFill/>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65404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READ</a:t>
                      </a:r>
                    </a:p>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33H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只有一个</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，用此命令读出其序列号</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708342">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MATCH 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25H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多于</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在线，可用此命令匹配一个给定序列号的</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，此后命令就针对</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r h="619764">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SKIP 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CCH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此命令执行后，操作命令将针对在线的所有</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3"/>
                  </a:ext>
                </a:extLst>
              </a:tr>
              <a:tr h="531186">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SEARCH ROM</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F0H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用于读出在线</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的序列号</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配以必有的程序</a:t>
                      </a: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4"/>
                  </a:ext>
                </a:extLst>
              </a:tr>
              <a:tr h="863600">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ALARM SEARCH</a:t>
                      </a:r>
                    </a:p>
                  </a:txBody>
                  <a:tcPr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1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ECH</a:t>
                      </a:r>
                    </a:p>
                  </a:txBody>
                  <a:tcPr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当温度位高于</a:t>
                      </a:r>
                      <a:r>
                        <a:rPr kumimoji="0" lang="en-US" altLang="zh-CN"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TH</a:t>
                      </a: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或低于</a:t>
                      </a:r>
                      <a:r>
                        <a:rPr kumimoji="0" lang="en-US" altLang="zh-CN"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TL</a:t>
                      </a: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中的数值时，用引命令可以读出报警的</a:t>
                      </a:r>
                      <a:r>
                        <a:rPr kumimoji="0" lang="en-US" altLang="zh-CN"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DS1820</a:t>
                      </a:r>
                      <a:r>
                        <a:rPr kumimoji="0" lang="zh-CN" altLang="en-US" sz="21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ChangeArrowheads="1"/>
          </p:cNvSpPr>
          <p:nvPr/>
        </p:nvSpPr>
        <p:spPr bwMode="auto">
          <a:xfrm>
            <a:off x="468313" y="260350"/>
            <a:ext cx="2349500" cy="461963"/>
          </a:xfrm>
          <a:prstGeom prst="rect">
            <a:avLst/>
          </a:prstGeom>
          <a:noFill/>
          <a:ln w="12700" algn="ctr">
            <a:noFill/>
            <a:miter lim="800000"/>
            <a:headEnd type="none" w="lg" len="med"/>
            <a:tailEnd/>
          </a:ln>
        </p:spPr>
        <p:txBody>
          <a:bodyPr wrap="none" anchor="ctr">
            <a:spAutoFit/>
          </a:bodyPr>
          <a:lstStyle/>
          <a:p>
            <a:pPr defTabSz="912813"/>
            <a:r>
              <a:rPr kumimoji="1" lang="en-US" altLang="zh-CN" sz="2400" b="1" dirty="0">
                <a:latin typeface="Times New Roman" pitchFamily="18" charset="0"/>
              </a:rPr>
              <a:t>2. </a:t>
            </a:r>
            <a:r>
              <a:rPr kumimoji="1" lang="zh-CN" altLang="en-US" sz="2400" b="1" dirty="0">
                <a:latin typeface="Times New Roman" pitchFamily="18" charset="0"/>
              </a:rPr>
              <a:t>存储器命令表</a:t>
            </a:r>
          </a:p>
        </p:txBody>
      </p:sp>
      <p:graphicFrame>
        <p:nvGraphicFramePr>
          <p:cNvPr id="273459" name="Group 51"/>
          <p:cNvGraphicFramePr>
            <a:graphicFrameLocks noGrp="1"/>
          </p:cNvGraphicFramePr>
          <p:nvPr>
            <p:ph/>
          </p:nvPr>
        </p:nvGraphicFramePr>
        <p:xfrm>
          <a:off x="357126" y="1357298"/>
          <a:ext cx="8572592" cy="4497213"/>
        </p:xfrm>
        <a:graphic>
          <a:graphicData uri="http://schemas.openxmlformats.org/drawingml/2006/table">
            <a:tbl>
              <a:tblPr/>
              <a:tblGrid>
                <a:gridCol w="2500362">
                  <a:extLst>
                    <a:ext uri="{9D8B030D-6E8A-4147-A177-3AD203B41FA5}">
                      <a16:colId xmlns:a16="http://schemas.microsoft.com/office/drawing/2014/main" val="20000"/>
                    </a:ext>
                  </a:extLst>
                </a:gridCol>
                <a:gridCol w="1029528">
                  <a:extLst>
                    <a:ext uri="{9D8B030D-6E8A-4147-A177-3AD203B41FA5}">
                      <a16:colId xmlns:a16="http://schemas.microsoft.com/office/drawing/2014/main" val="20001"/>
                    </a:ext>
                  </a:extLst>
                </a:gridCol>
                <a:gridCol w="5042702">
                  <a:extLst>
                    <a:ext uri="{9D8B030D-6E8A-4147-A177-3AD203B41FA5}">
                      <a16:colId xmlns:a16="http://schemas.microsoft.com/office/drawing/2014/main" val="20002"/>
                    </a:ext>
                  </a:extLst>
                </a:gridCol>
              </a:tblGrid>
              <a:tr h="516695">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命  令</a:t>
                      </a:r>
                    </a:p>
                  </a:txBody>
                  <a:tcPr marL="0" marR="0" marT="0" marB="0" anchor="ctr" horzOverflow="overflow">
                    <a:lnL cap="flat">
                      <a:noFill/>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代 码</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  能</a:t>
                      </a:r>
                    </a:p>
                  </a:txBody>
                  <a:tcPr marL="0" marR="0" marT="0" marB="0" anchor="ctr" horzOverflow="overflow">
                    <a:lnL w="12700" cap="flat" cmpd="sng" algn="ctr">
                      <a:solidFill>
                        <a:srgbClr val="000000"/>
                      </a:solidFill>
                      <a:prstDash val="solid"/>
                      <a:round/>
                      <a:headEnd type="none" w="lg" len="med"/>
                      <a:tailEnd type="none" w="med" len="med"/>
                    </a:lnL>
                    <a:lnR cap="flat">
                      <a:noFill/>
                    </a:lnR>
                    <a:lnT w="38100" cap="flat" cmpd="sng" algn="ctr">
                      <a:solidFill>
                        <a:schemeClr val="tx1"/>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642942">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WRITE SCROVTHPAD</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4E</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写二个字节的数值到温度寄存器</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1"/>
                  </a:ext>
                </a:extLst>
              </a:tr>
              <a:tr h="571504">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READ SCROUTHPAD</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4B</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读取存于温度寄存器的温度值</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2"/>
                  </a:ext>
                </a:extLst>
              </a:tr>
              <a:tr h="785818">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CORY SCBATCHPAD</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48</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将温度寄存器的数值拷贝到</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EEROM</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中，保证温度值不被丢失。</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3"/>
                  </a:ext>
                </a:extLst>
              </a:tr>
              <a:tr h="325599">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CONVERTT</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44</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启动在线</a:t>
                      </a: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DS1820</a:t>
                      </a: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作温度转换</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4"/>
                  </a:ext>
                </a:extLst>
              </a:tr>
              <a:tr h="390540">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RECAUE</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B8</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a:t>
                      </a: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EERAM</a:t>
                      </a:r>
                      <a:r>
                        <a:rPr kumimoji="0" lang="zh-CN" altLang="en-US"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中的数值拷贝到温度寄存器</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12700" cap="flat" cmpd="sng" algn="ctr">
                      <a:solidFill>
                        <a:srgbClr val="000000"/>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5"/>
                  </a:ext>
                </a:extLst>
              </a:tr>
              <a:tr h="976796">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READ POWER</a:t>
                      </a:r>
                    </a:p>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SUPPLY</a:t>
                      </a:r>
                    </a:p>
                  </a:txBody>
                  <a:tcPr marL="0" marR="0" marT="0" marB="0" anchor="ctr" horzOverflow="overflow">
                    <a:lnL cap="flat">
                      <a:noFill/>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B4</a:t>
                      </a:r>
                    </a:p>
                  </a:txBody>
                  <a:tcPr marL="0" marR="0" marT="0" marB="0" anchor="ctr" horzOverflow="overflow">
                    <a:lnL w="12700" cap="flat" cmpd="sng" algn="ctr">
                      <a:solidFill>
                        <a:srgbClr val="000000"/>
                      </a:solidFill>
                      <a:prstDash val="solid"/>
                      <a:round/>
                      <a:headEnd type="none" w="lg" len="med"/>
                      <a:tailEnd type="none" w="med" len="med"/>
                    </a:lnL>
                    <a:lnR w="12700" cap="flat" cmpd="sng" algn="ctr">
                      <a:solidFill>
                        <a:srgbClr val="000000"/>
                      </a:solidFill>
                      <a:prstDash val="solid"/>
                      <a:round/>
                      <a:headEnd type="none" w="lg" len="med"/>
                      <a:tailEnd type="none" w="med" len="med"/>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
                          <a:schemeClr val="accent2"/>
                        </a:buClr>
                        <a:buSzPct val="90000"/>
                        <a:buFont typeface="Wingdings" pitchFamily="2" charset="2"/>
                        <a:buNone/>
                        <a:tabLst/>
                      </a:pP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在本命令送到</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DS1820</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之后的每一读数据间隙，指出电源模式，“</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－寄生电源；“</a:t>
                      </a:r>
                      <a:r>
                        <a:rPr kumimoji="0" lang="en-US" altLang="zh-CN"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－外部电源</a:t>
                      </a:r>
                    </a:p>
                  </a:txBody>
                  <a:tcPr marL="0" marR="0" marT="0" marB="0" anchor="ctr" horzOverflow="overflow">
                    <a:lnL w="12700" cap="flat" cmpd="sng" algn="ctr">
                      <a:solidFill>
                        <a:srgbClr val="000000"/>
                      </a:solidFill>
                      <a:prstDash val="solid"/>
                      <a:round/>
                      <a:headEnd type="none" w="lg" len="med"/>
                      <a:tailEnd type="none" w="med" len="med"/>
                    </a:lnL>
                    <a:lnR cap="flat">
                      <a:noFill/>
                    </a:lnR>
                    <a:lnT w="12700" cap="flat" cmpd="sng" algn="ctr">
                      <a:solidFill>
                        <a:srgbClr val="000000"/>
                      </a:solidFill>
                      <a:prstDash val="solid"/>
                      <a:round/>
                      <a:headEnd type="none" w="lg" len="med"/>
                      <a:tailEnd type="none" w="med" len="med"/>
                    </a:lnT>
                    <a:lnB w="38100" cap="flat" cmpd="sng" algn="ctr">
                      <a:solidFill>
                        <a:schemeClr val="tx1"/>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683568" y="404664"/>
            <a:ext cx="7598648" cy="5786438"/>
          </a:xfrm>
        </p:spPr>
        <p:txBody>
          <a:bodyPr/>
          <a:lstStyle/>
          <a:p>
            <a:pPr defTabSz="912813" eaLnBrk="1" hangingPunct="1">
              <a:lnSpc>
                <a:spcPct val="150000"/>
              </a:lnSpc>
              <a:spcBef>
                <a:spcPts val="600"/>
              </a:spcBef>
              <a:buFont typeface="Wingdings" pitchFamily="2" charset="2"/>
              <a:buNone/>
            </a:pPr>
            <a:r>
              <a:rPr lang="en-US" altLang="zh-CN" sz="2400" b="1" dirty="0"/>
              <a:t>2.1</a:t>
            </a:r>
            <a:r>
              <a:rPr lang="zh-CN" altLang="en-US" sz="2400" b="1" dirty="0"/>
              <a:t>  概述</a:t>
            </a:r>
            <a:endParaRPr lang="en-US" altLang="zh-CN" sz="2400" b="1" dirty="0"/>
          </a:p>
          <a:p>
            <a:pPr defTabSz="912813" eaLnBrk="1" hangingPunct="1">
              <a:lnSpc>
                <a:spcPct val="150000"/>
              </a:lnSpc>
              <a:spcBef>
                <a:spcPts val="600"/>
              </a:spcBef>
              <a:buFont typeface="Wingdings" pitchFamily="2" charset="2"/>
              <a:buNone/>
            </a:pPr>
            <a:r>
              <a:rPr lang="en-US" altLang="zh-CN" sz="2400" b="1" dirty="0"/>
              <a:t>2.1.1</a:t>
            </a:r>
            <a:r>
              <a:rPr lang="zh-CN" altLang="en-US" sz="2400" b="1" dirty="0"/>
              <a:t>    温度的概念</a:t>
            </a:r>
          </a:p>
          <a:p>
            <a:pPr defTabSz="912813" eaLnBrk="1" hangingPunct="1">
              <a:lnSpc>
                <a:spcPct val="150000"/>
              </a:lnSpc>
              <a:spcBef>
                <a:spcPts val="600"/>
              </a:spcBef>
              <a:buFont typeface="Wingdings" pitchFamily="2" charset="2"/>
              <a:buNone/>
            </a:pPr>
            <a:r>
              <a:rPr lang="zh-CN" altLang="en-US" sz="2400" b="1" dirty="0"/>
              <a:t>  1、温度表示物体的冷热程度；从微观看，温度代表物体内部分子所具有的平均动能的大小，内部分子运动状态都以物体外部特性表现出来，因此温度由</a:t>
            </a:r>
            <a:r>
              <a:rPr lang="zh-CN" altLang="en-US" sz="2400" b="1" dirty="0">
                <a:solidFill>
                  <a:srgbClr val="FF0000"/>
                </a:solidFill>
              </a:rPr>
              <a:t>系统的内部能量和外部参数</a:t>
            </a:r>
            <a:r>
              <a:rPr lang="zh-CN" altLang="en-US" sz="2400" b="1" dirty="0"/>
              <a:t>所确定。</a:t>
            </a:r>
          </a:p>
          <a:p>
            <a:pPr defTabSz="912813" eaLnBrk="1" hangingPunct="1">
              <a:lnSpc>
                <a:spcPct val="150000"/>
              </a:lnSpc>
              <a:spcBef>
                <a:spcPts val="600"/>
              </a:spcBef>
              <a:buFont typeface="Wingdings" pitchFamily="2" charset="2"/>
              <a:buNone/>
            </a:pPr>
            <a:r>
              <a:rPr lang="zh-CN" altLang="en-US" sz="2400" b="1" dirty="0"/>
              <a:t>  2、温度只能间接测量</a:t>
            </a:r>
          </a:p>
          <a:p>
            <a:pPr defTabSz="912813" eaLnBrk="1" hangingPunct="1">
              <a:lnSpc>
                <a:spcPct val="150000"/>
              </a:lnSpc>
              <a:spcBef>
                <a:spcPts val="600"/>
              </a:spcBef>
              <a:buFont typeface="Wingdings" pitchFamily="2" charset="2"/>
              <a:buNone/>
            </a:pPr>
            <a:r>
              <a:rPr lang="zh-CN" altLang="en-US" sz="2400" b="1" dirty="0"/>
              <a:t>  </a:t>
            </a:r>
          </a:p>
          <a:p>
            <a:pPr defTabSz="912813" eaLnBrk="1" hangingPunct="1">
              <a:lnSpc>
                <a:spcPct val="150000"/>
              </a:lnSpc>
              <a:spcBef>
                <a:spcPts val="600"/>
              </a:spcBef>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1538" y="428604"/>
            <a:ext cx="4908550" cy="735013"/>
          </a:xfrm>
        </p:spPr>
        <p:txBody>
          <a:bodyPr>
            <a:normAutofit/>
          </a:bodyPr>
          <a:lstStyle/>
          <a:p>
            <a:pPr defTabSz="912813" eaLnBrk="1" hangingPunct="1"/>
            <a:r>
              <a:rPr lang="zh-CN" altLang="en-US" sz="2800" b="1" dirty="0">
                <a:solidFill>
                  <a:schemeClr val="tx1"/>
                </a:solidFill>
              </a:rPr>
              <a:t>常用双金属温度计结构图</a:t>
            </a:r>
          </a:p>
        </p:txBody>
      </p:sp>
      <p:pic>
        <p:nvPicPr>
          <p:cNvPr id="52227" name="Picture 3" descr="p58-2"/>
          <p:cNvPicPr>
            <a:picLocks noChangeAspect="1" noChangeArrowheads="1"/>
          </p:cNvPicPr>
          <p:nvPr/>
        </p:nvPicPr>
        <p:blipFill>
          <a:blip r:embed="rId2" cstate="print"/>
          <a:srcRect/>
          <a:stretch>
            <a:fillRect/>
          </a:stretch>
        </p:blipFill>
        <p:spPr bwMode="auto">
          <a:xfrm>
            <a:off x="827584" y="1556792"/>
            <a:ext cx="7273503" cy="3743870"/>
          </a:xfrm>
          <a:prstGeom prst="rect">
            <a:avLst/>
          </a:prstGeom>
          <a:noFill/>
          <a:ln w="9525">
            <a:noFill/>
            <a:miter lim="800000"/>
            <a:headEnd/>
            <a:tailEnd/>
          </a:ln>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00034" y="428604"/>
            <a:ext cx="3930650" cy="693738"/>
          </a:xfrm>
        </p:spPr>
        <p:txBody>
          <a:bodyPr/>
          <a:lstStyle/>
          <a:p>
            <a:pPr defTabSz="912813" eaLnBrk="1" hangingPunct="1"/>
            <a:r>
              <a:rPr lang="en-US" altLang="zh-CN" sz="3000" b="1" dirty="0">
                <a:solidFill>
                  <a:srgbClr val="990000"/>
                </a:solidFill>
              </a:rPr>
              <a:t>DS18B20</a:t>
            </a:r>
          </a:p>
        </p:txBody>
      </p:sp>
      <p:sp>
        <p:nvSpPr>
          <p:cNvPr id="179203" name="Rectangle 3"/>
          <p:cNvSpPr>
            <a:spLocks noGrp="1" noChangeArrowheads="1"/>
          </p:cNvSpPr>
          <p:nvPr>
            <p:ph idx="1"/>
          </p:nvPr>
        </p:nvSpPr>
        <p:spPr>
          <a:xfrm>
            <a:off x="500034" y="1285860"/>
            <a:ext cx="8229600" cy="4525963"/>
          </a:xfrm>
        </p:spPr>
        <p:txBody>
          <a:bodyPr/>
          <a:lstStyle/>
          <a:p>
            <a:pPr defTabSz="912813" eaLnBrk="1" hangingPunct="1">
              <a:buFont typeface="Wingdings" pitchFamily="2" charset="2"/>
              <a:buNone/>
            </a:pPr>
            <a:r>
              <a:rPr lang="zh-CN" altLang="en-US" sz="2600" b="1" dirty="0">
                <a:latin typeface="Times New Roman" pitchFamily="18" charset="0"/>
                <a:cs typeface="Times New Roman" pitchFamily="18" charset="0"/>
              </a:rPr>
              <a:t>继</a:t>
            </a:r>
            <a:r>
              <a:rPr lang="en-US" altLang="zh-CN" sz="2600" b="1" dirty="0">
                <a:latin typeface="Times New Roman" pitchFamily="18" charset="0"/>
                <a:cs typeface="Times New Roman" pitchFamily="18" charset="0"/>
              </a:rPr>
              <a:t>DS1820</a:t>
            </a:r>
            <a:r>
              <a:rPr lang="zh-CN" altLang="en-US" sz="2600" b="1" dirty="0">
                <a:latin typeface="Times New Roman" pitchFamily="18" charset="0"/>
                <a:cs typeface="Times New Roman" pitchFamily="18" charset="0"/>
              </a:rPr>
              <a:t>之后的一种改进型产品</a:t>
            </a:r>
          </a:p>
          <a:p>
            <a:pPr defTabSz="912813" eaLnBrk="1" hangingPunct="1">
              <a:buFont typeface="Wingdings" pitchFamily="2" charset="2"/>
              <a:buNone/>
            </a:pPr>
            <a:r>
              <a:rPr lang="zh-CN" altLang="en-US" sz="2600" b="1" dirty="0">
                <a:latin typeface="Times New Roman" pitchFamily="18" charset="0"/>
                <a:cs typeface="Times New Roman" pitchFamily="18" charset="0"/>
              </a:rPr>
              <a:t>特点：</a:t>
            </a:r>
          </a:p>
          <a:p>
            <a:pPr defTabSz="912813" eaLnBrk="1" hangingPunct="1"/>
            <a:r>
              <a:rPr lang="zh-CN" altLang="en-US" sz="2600" b="1" dirty="0">
                <a:latin typeface="Times New Roman" pitchFamily="18" charset="0"/>
                <a:cs typeface="Times New Roman" pitchFamily="18" charset="0"/>
              </a:rPr>
              <a:t>供电电压范围扩大为</a:t>
            </a:r>
            <a:r>
              <a:rPr lang="en-US" altLang="zh-CN" sz="2600" b="1" dirty="0">
                <a:latin typeface="Times New Roman" pitchFamily="18" charset="0"/>
                <a:cs typeface="Times New Roman" pitchFamily="18" charset="0"/>
              </a:rPr>
              <a:t>3.0~5.5V</a:t>
            </a:r>
          </a:p>
          <a:p>
            <a:pPr defTabSz="912813" eaLnBrk="1" hangingPunct="1"/>
            <a:r>
              <a:rPr lang="zh-CN" altLang="en-US" sz="2600" b="1" dirty="0">
                <a:latin typeface="Times New Roman" pitchFamily="18" charset="0"/>
                <a:cs typeface="Times New Roman" pitchFamily="18" charset="0"/>
              </a:rPr>
              <a:t>温度分辨力可编程。</a:t>
            </a:r>
          </a:p>
          <a:p>
            <a:pPr defTabSz="912813" eaLnBrk="1" hangingPunct="1"/>
            <a:r>
              <a:rPr lang="en-US" altLang="zh-CN" sz="2600" b="1" dirty="0">
                <a:latin typeface="Times New Roman" pitchFamily="18" charset="0"/>
                <a:cs typeface="Times New Roman" pitchFamily="18" charset="0"/>
              </a:rPr>
              <a:t>DS1820</a:t>
            </a:r>
            <a:r>
              <a:rPr lang="zh-CN" altLang="en-US" sz="2600" b="1" dirty="0">
                <a:latin typeface="Times New Roman" pitchFamily="18" charset="0"/>
                <a:cs typeface="Times New Roman" pitchFamily="18" charset="0"/>
              </a:rPr>
              <a:t>转换时间为</a:t>
            </a:r>
            <a:r>
              <a:rPr lang="en-US" altLang="zh-CN" sz="2600" b="1" dirty="0">
                <a:latin typeface="Times New Roman" pitchFamily="18" charset="0"/>
                <a:cs typeface="Times New Roman" pitchFamily="18" charset="0"/>
              </a:rPr>
              <a:t>200ms</a:t>
            </a:r>
            <a:r>
              <a:rPr lang="zh-CN" altLang="en-US" sz="2600" b="1" dirty="0">
                <a:latin typeface="Times New Roman" pitchFamily="18" charset="0"/>
                <a:cs typeface="Times New Roman" pitchFamily="18" charset="0"/>
              </a:rPr>
              <a:t>，</a:t>
            </a:r>
            <a:r>
              <a:rPr lang="en-US" altLang="zh-CN" sz="2600" b="1" dirty="0">
                <a:latin typeface="Times New Roman" pitchFamily="18" charset="0"/>
                <a:cs typeface="Times New Roman" pitchFamily="18" charset="0"/>
              </a:rPr>
              <a:t>DS18B20</a:t>
            </a:r>
            <a:r>
              <a:rPr lang="zh-CN" altLang="en-US" sz="2600" b="1" dirty="0">
                <a:latin typeface="Times New Roman" pitchFamily="18" charset="0"/>
                <a:cs typeface="Times New Roman" pitchFamily="18" charset="0"/>
              </a:rPr>
              <a:t>转换时间为</a:t>
            </a:r>
            <a:r>
              <a:rPr lang="en-US" altLang="zh-CN" sz="2600" b="1" dirty="0">
                <a:latin typeface="Times New Roman" pitchFamily="18" charset="0"/>
                <a:cs typeface="Times New Roman" pitchFamily="18" charset="0"/>
              </a:rPr>
              <a:t>93.75ms</a:t>
            </a:r>
            <a:r>
              <a:rPr lang="zh-CN" altLang="en-US" sz="2600" b="1" dirty="0">
                <a:latin typeface="Times New Roman" pitchFamily="18" charset="0"/>
                <a:cs typeface="Times New Roman" pitchFamily="18" charset="0"/>
              </a:rPr>
              <a:t>。</a:t>
            </a:r>
          </a:p>
          <a:p>
            <a:pPr defTabSz="912813" eaLnBrk="1" hangingPunct="1"/>
            <a:r>
              <a:rPr lang="zh-CN" altLang="en-US" sz="2600" b="1" dirty="0">
                <a:latin typeface="Times New Roman" pitchFamily="18" charset="0"/>
                <a:cs typeface="Times New Roman" pitchFamily="18" charset="0"/>
              </a:rPr>
              <a:t>具有电源反接保护电路</a:t>
            </a:r>
          </a:p>
          <a:p>
            <a:pPr defTabSz="912813" eaLnBrk="1" hangingPunct="1"/>
            <a:r>
              <a:rPr lang="zh-CN" altLang="en-US" sz="2600" b="1" dirty="0">
                <a:latin typeface="Times New Roman" pitchFamily="18" charset="0"/>
                <a:cs typeface="Times New Roman" pitchFamily="18" charset="0"/>
              </a:rPr>
              <a:t>体积大大缩小。</a:t>
            </a: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14290"/>
            <a:ext cx="8229600" cy="1143000"/>
          </a:xfrm>
        </p:spPr>
        <p:txBody>
          <a:bodyPr>
            <a:normAutofit/>
          </a:bodyPr>
          <a:lstStyle/>
          <a:p>
            <a:r>
              <a:rPr lang="zh-CN" altLang="en-US" sz="2800" b="1" dirty="0">
                <a:latin typeface="Times New Roman" pitchFamily="18" charset="0"/>
              </a:rPr>
              <a:t>基于</a:t>
            </a:r>
            <a:r>
              <a:rPr lang="en-US" altLang="zh-CN" sz="2800" b="1" dirty="0">
                <a:latin typeface="Times New Roman" pitchFamily="18" charset="0"/>
              </a:rPr>
              <a:t>I</a:t>
            </a:r>
            <a:r>
              <a:rPr lang="en-US" altLang="zh-CN" sz="2800" b="1" baseline="30000" dirty="0">
                <a:latin typeface="Times New Roman" pitchFamily="18" charset="0"/>
              </a:rPr>
              <a:t>2</a:t>
            </a:r>
            <a:r>
              <a:rPr lang="en-US" altLang="zh-CN" sz="2800" b="1" dirty="0">
                <a:latin typeface="Times New Roman" pitchFamily="18" charset="0"/>
              </a:rPr>
              <a:t>C</a:t>
            </a:r>
            <a:r>
              <a:rPr lang="zh-CN" altLang="en-US" sz="2800" b="1" dirty="0">
                <a:latin typeface="Times New Roman" pitchFamily="18" charset="0"/>
              </a:rPr>
              <a:t>总线的</a:t>
            </a:r>
            <a:r>
              <a:rPr lang="en-US" altLang="zh-CN" sz="2800" b="1" dirty="0">
                <a:latin typeface="Times New Roman" pitchFamily="18" charset="0"/>
              </a:rPr>
              <a:t>MAX6626</a:t>
            </a:r>
            <a:r>
              <a:rPr lang="zh-CN" altLang="en-US" sz="2800" b="1" dirty="0">
                <a:latin typeface="Times New Roman" pitchFamily="18" charset="0"/>
              </a:rPr>
              <a:t>型智能温度传感器</a:t>
            </a:r>
            <a:endParaRPr lang="zh-CN" altLang="en-US" sz="2800" dirty="0"/>
          </a:p>
        </p:txBody>
      </p:sp>
      <p:sp>
        <p:nvSpPr>
          <p:cNvPr id="3" name="内容占位符 2"/>
          <p:cNvSpPr>
            <a:spLocks noGrp="1"/>
          </p:cNvSpPr>
          <p:nvPr>
            <p:ph idx="1"/>
          </p:nvPr>
        </p:nvSpPr>
        <p:spPr>
          <a:xfrm>
            <a:off x="500034" y="1214422"/>
            <a:ext cx="8229600" cy="4525963"/>
          </a:xfrm>
        </p:spPr>
        <p:txBody>
          <a:bodyPr>
            <a:normAutofit fontScale="77500" lnSpcReduction="20000"/>
          </a:bodyPr>
          <a:lstStyle/>
          <a:p>
            <a:pPr defTabSz="912813">
              <a:buNone/>
            </a:pPr>
            <a:r>
              <a:rPr kumimoji="1" lang="en-US" altLang="zh-CN" b="1" dirty="0">
                <a:solidFill>
                  <a:srgbClr val="A50021"/>
                </a:solidFill>
                <a:latin typeface="Times New Roman" pitchFamily="18" charset="0"/>
              </a:rPr>
              <a:t>     MAX6626</a:t>
            </a:r>
            <a:r>
              <a:rPr kumimoji="1" lang="zh-CN" altLang="en-US" b="1" dirty="0">
                <a:latin typeface="Times New Roman" pitchFamily="18" charset="0"/>
              </a:rPr>
              <a:t>将温度传感器、</a:t>
            </a:r>
            <a:r>
              <a:rPr kumimoji="1" lang="en-US" altLang="zh-CN" b="1" dirty="0">
                <a:latin typeface="Times New Roman" pitchFamily="18" charset="0"/>
              </a:rPr>
              <a:t>12</a:t>
            </a:r>
            <a:r>
              <a:rPr kumimoji="1" lang="zh-CN" altLang="en-US" b="1" dirty="0">
                <a:latin typeface="Times New Roman" pitchFamily="18" charset="0"/>
              </a:rPr>
              <a:t>位</a:t>
            </a:r>
            <a:r>
              <a:rPr kumimoji="1" lang="en-US" altLang="zh-CN" b="1" dirty="0">
                <a:latin typeface="Times New Roman" pitchFamily="18" charset="0"/>
              </a:rPr>
              <a:t>A/D</a:t>
            </a:r>
            <a:r>
              <a:rPr kumimoji="1" lang="zh-CN" altLang="en-US" b="1" dirty="0">
                <a:latin typeface="Times New Roman" pitchFamily="18" charset="0"/>
              </a:rPr>
              <a:t>转换器、可编程温</a:t>
            </a:r>
          </a:p>
          <a:p>
            <a:pPr defTabSz="912813">
              <a:buNone/>
            </a:pPr>
            <a:r>
              <a:rPr kumimoji="1" lang="zh-CN" altLang="en-US" b="1" dirty="0">
                <a:latin typeface="Times New Roman" pitchFamily="18" charset="0"/>
              </a:rPr>
              <a:t>度越限报警器和</a:t>
            </a:r>
            <a:r>
              <a:rPr kumimoji="1" lang="en-US" altLang="zh-CN" b="1" dirty="0">
                <a:solidFill>
                  <a:srgbClr val="FF0000"/>
                </a:solidFill>
                <a:latin typeface="Times New Roman" pitchFamily="18" charset="0"/>
              </a:rPr>
              <a:t>I</a:t>
            </a:r>
            <a:r>
              <a:rPr kumimoji="1" lang="en-US" altLang="zh-CN" b="1" baseline="30000" dirty="0">
                <a:solidFill>
                  <a:srgbClr val="FF0000"/>
                </a:solidFill>
                <a:latin typeface="Times New Roman" pitchFamily="18" charset="0"/>
              </a:rPr>
              <a:t>2</a:t>
            </a:r>
            <a:r>
              <a:rPr kumimoji="1" lang="en-US" altLang="zh-CN" b="1" dirty="0">
                <a:solidFill>
                  <a:srgbClr val="FF0000"/>
                </a:solidFill>
                <a:latin typeface="Times New Roman" pitchFamily="18" charset="0"/>
              </a:rPr>
              <a:t>C</a:t>
            </a:r>
            <a:r>
              <a:rPr kumimoji="1" lang="zh-CN" altLang="en-US" b="1" dirty="0">
                <a:solidFill>
                  <a:srgbClr val="FF0000"/>
                </a:solidFill>
                <a:latin typeface="Times New Roman" pitchFamily="18" charset="0"/>
              </a:rPr>
              <a:t>总线串行接口</a:t>
            </a:r>
            <a:r>
              <a:rPr kumimoji="1" lang="zh-CN" altLang="en-US" b="1" dirty="0">
                <a:latin typeface="Times New Roman" pitchFamily="18" charset="0"/>
              </a:rPr>
              <a:t>集成在同一个芯片中，</a:t>
            </a:r>
          </a:p>
          <a:p>
            <a:pPr defTabSz="912813">
              <a:buNone/>
            </a:pPr>
            <a:r>
              <a:rPr kumimoji="1" lang="zh-CN" altLang="en-US" b="1" dirty="0">
                <a:latin typeface="Times New Roman" pitchFamily="18" charset="0"/>
              </a:rPr>
              <a:t>适用于温度控制系统、温度报警装置及散热风扇控制器。</a:t>
            </a:r>
            <a:endParaRPr kumimoji="1" lang="zh-CN" altLang="en-US" b="1" dirty="0">
              <a:solidFill>
                <a:srgbClr val="006600"/>
              </a:solidFill>
              <a:latin typeface="Times New Roman" pitchFamily="18" charset="0"/>
            </a:endParaRPr>
          </a:p>
          <a:p>
            <a:pPr defTabSz="912813">
              <a:buSzPct val="85000"/>
            </a:pPr>
            <a:r>
              <a:rPr kumimoji="1" lang="zh-CN" altLang="en-US" b="1" dirty="0">
                <a:latin typeface="Times New Roman" pitchFamily="18" charset="0"/>
              </a:rPr>
              <a:t>测温范围：</a:t>
            </a:r>
            <a:r>
              <a:rPr kumimoji="1" lang="en-US" altLang="zh-CN" b="1" dirty="0">
                <a:latin typeface="Times New Roman" pitchFamily="18" charset="0"/>
              </a:rPr>
              <a:t>-55℃ ~ +125℃  </a:t>
            </a:r>
            <a:r>
              <a:rPr kumimoji="1" lang="zh-CN" altLang="en-US" b="1" dirty="0">
                <a:latin typeface="Times New Roman" pitchFamily="18" charset="0"/>
              </a:rPr>
              <a:t>分辨力：</a:t>
            </a:r>
            <a:r>
              <a:rPr kumimoji="1" lang="en-US" altLang="zh-CN" b="1" dirty="0">
                <a:latin typeface="Times New Roman" pitchFamily="18" charset="0"/>
              </a:rPr>
              <a:t>0.0625℃</a:t>
            </a:r>
          </a:p>
          <a:p>
            <a:pPr defTabSz="912813">
              <a:buSzPct val="85000"/>
            </a:pPr>
            <a:r>
              <a:rPr kumimoji="1" lang="zh-CN" altLang="en-US" b="1" dirty="0">
                <a:latin typeface="Times New Roman" pitchFamily="18" charset="0"/>
              </a:rPr>
              <a:t>测温误差：</a:t>
            </a:r>
            <a:r>
              <a:rPr kumimoji="1" lang="en-US" altLang="zh-CN" b="1" dirty="0">
                <a:latin typeface="Times New Roman" pitchFamily="18" charset="0"/>
              </a:rPr>
              <a:t>-40℃ ~ +80℃      ≤ ±3℃</a:t>
            </a:r>
          </a:p>
          <a:p>
            <a:pPr defTabSz="912813">
              <a:buSzPct val="85000"/>
              <a:buNone/>
            </a:pPr>
            <a:r>
              <a:rPr kumimoji="1" lang="en-US" altLang="zh-CN" b="1" dirty="0">
                <a:latin typeface="Times New Roman" pitchFamily="18" charset="0"/>
              </a:rPr>
              <a:t>                      -55℃ ~ +125℃</a:t>
            </a:r>
            <a:r>
              <a:rPr kumimoji="1" lang="zh-CN" altLang="en-US" b="1" dirty="0">
                <a:latin typeface="Times New Roman" pitchFamily="18" charset="0"/>
              </a:rPr>
              <a:t>　≤ </a:t>
            </a:r>
            <a:r>
              <a:rPr kumimoji="1" lang="en-US" altLang="zh-CN" b="1" dirty="0">
                <a:latin typeface="Times New Roman" pitchFamily="18" charset="0"/>
              </a:rPr>
              <a:t>±4℃</a:t>
            </a:r>
          </a:p>
          <a:p>
            <a:pPr defTabSz="912813">
              <a:buSzPct val="85000"/>
            </a:pPr>
            <a:r>
              <a:rPr kumimoji="1" lang="zh-CN" altLang="en-US" b="1" dirty="0">
                <a:latin typeface="Times New Roman" pitchFamily="18" charset="0"/>
              </a:rPr>
              <a:t>温度</a:t>
            </a:r>
            <a:r>
              <a:rPr kumimoji="1" lang="en-US" altLang="zh-CN" b="1" dirty="0">
                <a:latin typeface="Times New Roman" pitchFamily="18" charset="0"/>
              </a:rPr>
              <a:t>/</a:t>
            </a:r>
            <a:r>
              <a:rPr kumimoji="1" lang="zh-CN" altLang="en-US" b="1" dirty="0">
                <a:latin typeface="Times New Roman" pitchFamily="18" charset="0"/>
              </a:rPr>
              <a:t>数据转换时间：</a:t>
            </a:r>
            <a:r>
              <a:rPr kumimoji="1" lang="en-US" altLang="zh-CN" b="1" dirty="0">
                <a:latin typeface="Times New Roman" pitchFamily="18" charset="0"/>
              </a:rPr>
              <a:t>~ 133ms</a:t>
            </a:r>
          </a:p>
          <a:p>
            <a:pPr defTabSz="912813">
              <a:lnSpc>
                <a:spcPts val="3200"/>
              </a:lnSpc>
              <a:buSzPct val="85000"/>
            </a:pPr>
            <a:r>
              <a:rPr kumimoji="1" lang="en-US" altLang="zh-CN" b="1" dirty="0">
                <a:latin typeface="Times New Roman" pitchFamily="18" charset="0"/>
              </a:rPr>
              <a:t>I</a:t>
            </a:r>
            <a:r>
              <a:rPr kumimoji="1" lang="en-US" altLang="zh-CN" b="1" baseline="30000" dirty="0">
                <a:latin typeface="Times New Roman" pitchFamily="18" charset="0"/>
              </a:rPr>
              <a:t>2</a:t>
            </a:r>
            <a:r>
              <a:rPr kumimoji="1" lang="en-US" altLang="zh-CN" b="1" dirty="0">
                <a:latin typeface="Times New Roman" pitchFamily="18" charset="0"/>
              </a:rPr>
              <a:t>C</a:t>
            </a:r>
            <a:r>
              <a:rPr kumimoji="1" lang="zh-CN" altLang="en-US" b="1" dirty="0">
                <a:latin typeface="Times New Roman" pitchFamily="18" charset="0"/>
              </a:rPr>
              <a:t>总线串行时钟频率范围：</a:t>
            </a:r>
            <a:r>
              <a:rPr kumimoji="1" lang="en-US" altLang="zh-CN" b="1" dirty="0">
                <a:latin typeface="Times New Roman" pitchFamily="18" charset="0"/>
              </a:rPr>
              <a:t>0~400kHz</a:t>
            </a:r>
            <a:r>
              <a:rPr kumimoji="1" lang="zh-CN" altLang="en-US" b="1" dirty="0">
                <a:latin typeface="Times New Roman" pitchFamily="18" charset="0"/>
              </a:rPr>
              <a:t>。利用</a:t>
            </a:r>
            <a:r>
              <a:rPr kumimoji="1" lang="en-US" altLang="zh-CN" b="1" dirty="0">
                <a:latin typeface="Times New Roman" pitchFamily="18" charset="0"/>
              </a:rPr>
              <a:t>I</a:t>
            </a:r>
            <a:r>
              <a:rPr kumimoji="1" lang="en-US" altLang="zh-CN" b="1" baseline="30000" dirty="0">
                <a:latin typeface="Times New Roman" pitchFamily="18" charset="0"/>
              </a:rPr>
              <a:t>2</a:t>
            </a:r>
            <a:r>
              <a:rPr kumimoji="1" lang="en-US" altLang="zh-CN" b="1" dirty="0">
                <a:latin typeface="Times New Roman" pitchFamily="18" charset="0"/>
              </a:rPr>
              <a:t>C</a:t>
            </a:r>
            <a:r>
              <a:rPr kumimoji="1" lang="zh-CN" altLang="en-US" b="1" dirty="0">
                <a:latin typeface="Times New Roman" pitchFamily="18" charset="0"/>
              </a:rPr>
              <a:t>总线地址选择端，可选择</a:t>
            </a:r>
            <a:r>
              <a:rPr kumimoji="1" lang="en-US" altLang="zh-CN" b="1" dirty="0">
                <a:latin typeface="Times New Roman" pitchFamily="18" charset="0"/>
              </a:rPr>
              <a:t>4</a:t>
            </a:r>
            <a:r>
              <a:rPr kumimoji="1" lang="zh-CN" altLang="en-US" b="1" dirty="0">
                <a:latin typeface="Times New Roman" pitchFamily="18" charset="0"/>
              </a:rPr>
              <a:t>片</a:t>
            </a:r>
            <a:r>
              <a:rPr kumimoji="1" lang="en-US" altLang="zh-CN" b="1" dirty="0">
                <a:latin typeface="Times New Roman" pitchFamily="18" charset="0"/>
              </a:rPr>
              <a:t>MAX6626</a:t>
            </a:r>
            <a:r>
              <a:rPr kumimoji="1" lang="zh-CN" altLang="en-US" b="1" dirty="0">
                <a:latin typeface="Times New Roman" pitchFamily="18" charset="0"/>
              </a:rPr>
              <a:t>。</a:t>
            </a:r>
          </a:p>
          <a:p>
            <a:pPr defTabSz="912813">
              <a:lnSpc>
                <a:spcPts val="3100"/>
              </a:lnSpc>
              <a:spcBef>
                <a:spcPts val="0"/>
              </a:spcBef>
              <a:buSzPct val="85000"/>
            </a:pPr>
            <a:r>
              <a:rPr kumimoji="1" lang="zh-CN" altLang="en-US" b="1" dirty="0">
                <a:latin typeface="Times New Roman" pitchFamily="18" charset="0"/>
              </a:rPr>
              <a:t>电源电压范围：</a:t>
            </a:r>
            <a:r>
              <a:rPr kumimoji="1" lang="en-US" altLang="zh-CN" b="1" dirty="0">
                <a:latin typeface="Times New Roman" pitchFamily="18" charset="0"/>
              </a:rPr>
              <a:t>+3.0V~+5.5V</a:t>
            </a:r>
            <a:r>
              <a:rPr kumimoji="1" lang="zh-CN" altLang="en-US" b="1" dirty="0">
                <a:latin typeface="Times New Roman" pitchFamily="18" charset="0"/>
              </a:rPr>
              <a:t>，静态工作电流：</a:t>
            </a:r>
            <a:r>
              <a:rPr kumimoji="1" lang="en-US" altLang="zh-CN" b="1" dirty="0">
                <a:latin typeface="Times New Roman" pitchFamily="18" charset="0"/>
              </a:rPr>
              <a:t>~1mA</a:t>
            </a:r>
            <a:endParaRPr kumimoji="1" lang="en-US" altLang="zh-CN" b="1" dirty="0">
              <a:solidFill>
                <a:srgbClr val="A50021"/>
              </a:solidFill>
              <a:latin typeface="Times New Roman"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2" cstate="print"/>
          <a:srcRect/>
          <a:stretch>
            <a:fillRect/>
          </a:stretch>
        </p:blipFill>
        <p:spPr bwMode="auto">
          <a:xfrm>
            <a:off x="323850" y="908050"/>
            <a:ext cx="8001000" cy="5389563"/>
          </a:xfrm>
          <a:prstGeom prst="rect">
            <a:avLst/>
          </a:prstGeom>
          <a:noFill/>
          <a:ln w="9525">
            <a:noFill/>
            <a:miter lim="800000"/>
            <a:headEnd/>
            <a:tailEnd/>
          </a:ln>
        </p:spPr>
      </p:pic>
      <p:sp>
        <p:nvSpPr>
          <p:cNvPr id="181251" name="Text Box 3"/>
          <p:cNvSpPr txBox="1">
            <a:spLocks noChangeArrowheads="1"/>
          </p:cNvSpPr>
          <p:nvPr/>
        </p:nvSpPr>
        <p:spPr bwMode="auto">
          <a:xfrm>
            <a:off x="2362200" y="6462713"/>
            <a:ext cx="3363913" cy="400050"/>
          </a:xfrm>
          <a:prstGeom prst="rect">
            <a:avLst/>
          </a:prstGeom>
          <a:noFill/>
          <a:ln w="9525">
            <a:noFill/>
            <a:miter lim="800000"/>
            <a:headEnd/>
            <a:tailEnd/>
          </a:ln>
        </p:spPr>
        <p:txBody>
          <a:bodyPr wrap="none">
            <a:spAutoFit/>
          </a:bodyPr>
          <a:lstStyle/>
          <a:p>
            <a:pPr defTabSz="912813"/>
            <a:r>
              <a:rPr kumimoji="1" lang="zh-CN" altLang="en-US" sz="2000">
                <a:latin typeface="Times New Roman" pitchFamily="18" charset="0"/>
              </a:rPr>
              <a:t>（</a:t>
            </a:r>
            <a:r>
              <a:rPr kumimoji="1" lang="en-US" altLang="zh-CN" sz="2000">
                <a:latin typeface="Times New Roman" pitchFamily="18" charset="0"/>
              </a:rPr>
              <a:t>6</a:t>
            </a:r>
            <a:r>
              <a:rPr kumimoji="1" lang="zh-CN" altLang="en-US" sz="2000">
                <a:latin typeface="Times New Roman" pitchFamily="18" charset="0"/>
              </a:rPr>
              <a:t>引脚</a:t>
            </a:r>
            <a:r>
              <a:rPr kumimoji="1" lang="en-US" altLang="zh-CN" sz="2000">
                <a:latin typeface="Times New Roman" pitchFamily="18" charset="0"/>
              </a:rPr>
              <a:t>SOT23</a:t>
            </a:r>
            <a:r>
              <a:rPr kumimoji="1" lang="zh-CN" altLang="en-US" sz="2000">
                <a:latin typeface="Times New Roman" pitchFamily="18" charset="0"/>
              </a:rPr>
              <a:t>小型化封装）</a:t>
            </a:r>
          </a:p>
        </p:txBody>
      </p:sp>
      <p:sp>
        <p:nvSpPr>
          <p:cNvPr id="181252" name="Text Box 4"/>
          <p:cNvSpPr txBox="1">
            <a:spLocks noChangeArrowheads="1"/>
          </p:cNvSpPr>
          <p:nvPr/>
        </p:nvSpPr>
        <p:spPr bwMode="auto">
          <a:xfrm>
            <a:off x="7359650" y="2997200"/>
            <a:ext cx="1811338" cy="369888"/>
          </a:xfrm>
          <a:prstGeom prst="rect">
            <a:avLst/>
          </a:prstGeom>
          <a:noFill/>
          <a:ln w="9525">
            <a:noFill/>
            <a:miter lim="800000"/>
            <a:headEnd/>
            <a:tailEnd/>
          </a:ln>
        </p:spPr>
        <p:txBody>
          <a:bodyPr wrap="none">
            <a:spAutoFit/>
          </a:bodyPr>
          <a:lstStyle/>
          <a:p>
            <a:pPr defTabSz="912813"/>
            <a:r>
              <a:rPr kumimoji="1" lang="zh-CN" altLang="en-US" b="1" dirty="0">
                <a:solidFill>
                  <a:srgbClr val="A50021"/>
                </a:solidFill>
                <a:latin typeface="Times New Roman" pitchFamily="18" charset="0"/>
              </a:rPr>
              <a:t>温度报警输出端</a:t>
            </a:r>
          </a:p>
        </p:txBody>
      </p:sp>
      <p:sp>
        <p:nvSpPr>
          <p:cNvPr id="181253" name="Rectangle 5"/>
          <p:cNvSpPr>
            <a:spLocks noGrp="1" noChangeArrowheads="1"/>
          </p:cNvSpPr>
          <p:nvPr>
            <p:ph type="title" idx="4294967295"/>
          </p:nvPr>
        </p:nvSpPr>
        <p:spPr>
          <a:xfrm>
            <a:off x="0" y="0"/>
            <a:ext cx="6172200" cy="838200"/>
          </a:xfrm>
        </p:spPr>
        <p:txBody>
          <a:bodyPr/>
          <a:lstStyle/>
          <a:p>
            <a:pPr defTabSz="912813" eaLnBrk="1" hangingPunct="1"/>
            <a:r>
              <a:rPr lang="en-US" altLang="zh-CN" sz="2100" b="1" dirty="0">
                <a:solidFill>
                  <a:srgbClr val="A50021"/>
                </a:solidFill>
              </a:rPr>
              <a:t>MAX6626</a:t>
            </a:r>
            <a:r>
              <a:rPr lang="zh-CN" altLang="en-US" sz="2100" b="1" dirty="0">
                <a:solidFill>
                  <a:srgbClr val="A50021"/>
                </a:solidFill>
              </a:rPr>
              <a:t>的内部电路框图</a:t>
            </a:r>
            <a:endParaRPr lang="zh-CN" altLang="en-US" sz="2100" b="1"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2"/>
          <p:cNvPicPr>
            <a:picLocks noChangeAspect="1" noChangeArrowheads="1"/>
          </p:cNvPicPr>
          <p:nvPr/>
        </p:nvPicPr>
        <p:blipFill>
          <a:blip r:embed="rId2" cstate="print"/>
          <a:srcRect/>
          <a:stretch>
            <a:fillRect/>
          </a:stretch>
        </p:blipFill>
        <p:spPr bwMode="auto">
          <a:xfrm>
            <a:off x="611188" y="836613"/>
            <a:ext cx="7010400" cy="5200650"/>
          </a:xfrm>
          <a:prstGeom prst="rect">
            <a:avLst/>
          </a:prstGeom>
          <a:noFill/>
          <a:ln w="9525">
            <a:noFill/>
            <a:miter lim="800000"/>
            <a:headEnd/>
            <a:tailEnd/>
          </a:ln>
        </p:spPr>
      </p:pic>
      <p:sp>
        <p:nvSpPr>
          <p:cNvPr id="182275" name="Text Box 3"/>
          <p:cNvSpPr txBox="1">
            <a:spLocks noChangeArrowheads="1"/>
          </p:cNvSpPr>
          <p:nvPr/>
        </p:nvSpPr>
        <p:spPr bwMode="auto">
          <a:xfrm>
            <a:off x="6660232" y="2780928"/>
            <a:ext cx="2249487" cy="400050"/>
          </a:xfrm>
          <a:prstGeom prst="rect">
            <a:avLst/>
          </a:prstGeom>
          <a:noFill/>
          <a:ln w="9525">
            <a:noFill/>
            <a:miter lim="800000"/>
            <a:headEnd/>
            <a:tailEnd/>
          </a:ln>
        </p:spPr>
        <p:txBody>
          <a:bodyPr wrap="none">
            <a:spAutoFit/>
          </a:bodyPr>
          <a:lstStyle/>
          <a:p>
            <a:pPr defTabSz="912813"/>
            <a:r>
              <a:rPr kumimoji="1" lang="zh-CN" altLang="en-US" sz="2000" b="1" dirty="0">
                <a:solidFill>
                  <a:srgbClr val="A50021"/>
                </a:solidFill>
                <a:latin typeface="Times New Roman" pitchFamily="18" charset="0"/>
              </a:rPr>
              <a:t>（可接执行机构）</a:t>
            </a:r>
          </a:p>
        </p:txBody>
      </p:sp>
      <p:sp>
        <p:nvSpPr>
          <p:cNvPr id="182276" name="Text Box 4"/>
          <p:cNvSpPr txBox="1">
            <a:spLocks noChangeArrowheads="1"/>
          </p:cNvSpPr>
          <p:nvPr/>
        </p:nvSpPr>
        <p:spPr bwMode="auto">
          <a:xfrm>
            <a:off x="6660232" y="3501008"/>
            <a:ext cx="2249487" cy="400050"/>
          </a:xfrm>
          <a:prstGeom prst="rect">
            <a:avLst/>
          </a:prstGeom>
          <a:noFill/>
          <a:ln w="9525">
            <a:noFill/>
            <a:miter lim="800000"/>
            <a:headEnd/>
            <a:tailEnd/>
          </a:ln>
        </p:spPr>
        <p:txBody>
          <a:bodyPr wrap="none">
            <a:spAutoFit/>
          </a:bodyPr>
          <a:lstStyle/>
          <a:p>
            <a:pPr defTabSz="912813"/>
            <a:r>
              <a:rPr kumimoji="1" lang="zh-CN" altLang="en-US" sz="2000" b="1" dirty="0">
                <a:solidFill>
                  <a:srgbClr val="A50021"/>
                </a:solidFill>
                <a:latin typeface="Times New Roman" pitchFamily="18" charset="0"/>
              </a:rPr>
              <a:t>（串行数据总线）</a:t>
            </a:r>
          </a:p>
        </p:txBody>
      </p:sp>
      <p:sp>
        <p:nvSpPr>
          <p:cNvPr id="182277" name="Text Box 5"/>
          <p:cNvSpPr txBox="1">
            <a:spLocks noChangeArrowheads="1"/>
          </p:cNvSpPr>
          <p:nvPr/>
        </p:nvSpPr>
        <p:spPr bwMode="auto">
          <a:xfrm>
            <a:off x="6732240" y="4221088"/>
            <a:ext cx="1990725" cy="400050"/>
          </a:xfrm>
          <a:prstGeom prst="rect">
            <a:avLst/>
          </a:prstGeom>
          <a:noFill/>
          <a:ln w="9525">
            <a:noFill/>
            <a:miter lim="800000"/>
            <a:headEnd/>
            <a:tailEnd/>
          </a:ln>
        </p:spPr>
        <p:txBody>
          <a:bodyPr wrap="none">
            <a:spAutoFit/>
          </a:bodyPr>
          <a:lstStyle/>
          <a:p>
            <a:pPr defTabSz="912813"/>
            <a:r>
              <a:rPr kumimoji="1" lang="zh-CN" altLang="en-US" sz="2000" b="1" dirty="0">
                <a:solidFill>
                  <a:srgbClr val="A50021"/>
                </a:solidFill>
                <a:latin typeface="Times New Roman" pitchFamily="18" charset="0"/>
              </a:rPr>
              <a:t>（串行时钟端）</a:t>
            </a:r>
          </a:p>
        </p:txBody>
      </p:sp>
      <p:sp>
        <p:nvSpPr>
          <p:cNvPr id="182278" name="Rectangle 6"/>
          <p:cNvSpPr>
            <a:spLocks noGrp="1" noChangeArrowheads="1"/>
          </p:cNvSpPr>
          <p:nvPr>
            <p:ph type="title" idx="4294967295"/>
          </p:nvPr>
        </p:nvSpPr>
        <p:spPr>
          <a:xfrm>
            <a:off x="0" y="0"/>
            <a:ext cx="7772400" cy="857232"/>
          </a:xfrm>
        </p:spPr>
        <p:txBody>
          <a:bodyPr/>
          <a:lstStyle/>
          <a:p>
            <a:pPr defTabSz="912813" eaLnBrk="1" hangingPunct="1"/>
            <a:r>
              <a:rPr lang="en-US" altLang="zh-CN" sz="2100" b="1" dirty="0">
                <a:solidFill>
                  <a:srgbClr val="A50021"/>
                </a:solidFill>
              </a:rPr>
              <a:t>MAX6626</a:t>
            </a:r>
            <a:r>
              <a:rPr lang="zh-CN" altLang="en-US" sz="2100" b="1" dirty="0">
                <a:solidFill>
                  <a:srgbClr val="A50021"/>
                </a:solidFill>
              </a:rPr>
              <a:t>的典型应用</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611188" y="1319213"/>
            <a:ext cx="7849244" cy="3194050"/>
          </a:xfrm>
          <a:prstGeom prst="rect">
            <a:avLst/>
          </a:prstGeom>
          <a:noFill/>
          <a:ln w="9525">
            <a:noFill/>
            <a:miter lim="800000"/>
            <a:headEnd/>
            <a:tailEnd/>
          </a:ln>
        </p:spPr>
        <p:txBody>
          <a:bodyPr wrap="square">
            <a:spAutoFit/>
          </a:bodyPr>
          <a:lstStyle/>
          <a:p>
            <a:pPr defTabSz="912813">
              <a:lnSpc>
                <a:spcPct val="120000"/>
              </a:lnSpc>
              <a:buClr>
                <a:srgbClr val="FF0000"/>
              </a:buClr>
              <a:buFont typeface="Wingdings" pitchFamily="2" charset="2"/>
              <a:buChar char="v"/>
            </a:pPr>
            <a:r>
              <a:rPr kumimoji="1" lang="zh-CN" altLang="en-US" sz="2400" b="1" dirty="0">
                <a:solidFill>
                  <a:srgbClr val="006600"/>
                </a:solidFill>
                <a:latin typeface="Times New Roman" pitchFamily="18" charset="0"/>
              </a:rPr>
              <a:t>   </a:t>
            </a:r>
            <a:r>
              <a:rPr kumimoji="1" lang="en-US" altLang="zh-CN" sz="2400" b="1" dirty="0">
                <a:solidFill>
                  <a:srgbClr val="FF0000"/>
                </a:solidFill>
                <a:latin typeface="Times New Roman" pitchFamily="18" charset="0"/>
              </a:rPr>
              <a:t>DS1629</a:t>
            </a:r>
            <a:r>
              <a:rPr kumimoji="1" lang="zh-CN" altLang="en-US" sz="2400" b="1" dirty="0">
                <a:latin typeface="Times New Roman" pitchFamily="18" charset="0"/>
              </a:rPr>
              <a:t>是将智能温度传感器，实时日历时钟（</a:t>
            </a:r>
            <a:r>
              <a:rPr kumimoji="1" lang="en-US" altLang="zh-CN" sz="2400" b="1" dirty="0">
                <a:latin typeface="Times New Roman" pitchFamily="18" charset="0"/>
              </a:rPr>
              <a:t>RTC</a:t>
            </a:r>
            <a:r>
              <a:rPr kumimoji="1" lang="zh-CN" altLang="en-US" sz="2400" b="1" dirty="0">
                <a:latin typeface="Times New Roman" pitchFamily="18" charset="0"/>
              </a:rPr>
              <a:t>和</a:t>
            </a:r>
            <a:r>
              <a:rPr kumimoji="1" lang="en-US" altLang="zh-CN" sz="2400" b="1" dirty="0">
                <a:latin typeface="Times New Roman" pitchFamily="18" charset="0"/>
              </a:rPr>
              <a:t>32</a:t>
            </a:r>
            <a:r>
              <a:rPr kumimoji="1" lang="zh-CN" altLang="en-US" sz="2400" b="1" dirty="0">
                <a:latin typeface="Times New Roman" pitchFamily="18" charset="0"/>
              </a:rPr>
              <a:t>字节的</a:t>
            </a:r>
            <a:r>
              <a:rPr kumimoji="1" lang="en-US" altLang="zh-CN" sz="2400" b="1" dirty="0">
                <a:latin typeface="Times New Roman" pitchFamily="18" charset="0"/>
              </a:rPr>
              <a:t>SRAM</a:t>
            </a:r>
            <a:r>
              <a:rPr kumimoji="1" lang="zh-CN" altLang="en-US" sz="2400" b="1" dirty="0">
                <a:latin typeface="Times New Roman" pitchFamily="18" charset="0"/>
              </a:rPr>
              <a:t>集成在一片</a:t>
            </a:r>
            <a:r>
              <a:rPr kumimoji="1" lang="en-US" altLang="zh-CN" sz="2400" b="1" dirty="0">
                <a:latin typeface="Times New Roman" pitchFamily="18" charset="0"/>
              </a:rPr>
              <a:t>CMOS</a:t>
            </a:r>
            <a:r>
              <a:rPr kumimoji="1" lang="zh-CN" altLang="en-US" sz="2400" b="1" dirty="0">
                <a:latin typeface="Times New Roman" pitchFamily="18" charset="0"/>
              </a:rPr>
              <a:t>大规模集成电路中，构成功能独特的智能温度传感器。</a:t>
            </a:r>
          </a:p>
          <a:p>
            <a:pPr defTabSz="912813">
              <a:lnSpc>
                <a:spcPct val="120000"/>
              </a:lnSpc>
              <a:buClr>
                <a:srgbClr val="FF0000"/>
              </a:buClr>
              <a:buFont typeface="Wingdings" pitchFamily="2" charset="2"/>
              <a:buChar char="v"/>
            </a:pPr>
            <a:r>
              <a:rPr kumimoji="1" lang="zh-CN" altLang="en-US" sz="2400" b="1" dirty="0">
                <a:latin typeface="Times New Roman" pitchFamily="18" charset="0"/>
              </a:rPr>
              <a:t>    能输出</a:t>
            </a:r>
            <a:r>
              <a:rPr kumimoji="1" lang="en-US" altLang="zh-CN" sz="2400" b="1" dirty="0">
                <a:latin typeface="Times New Roman" pitchFamily="18" charset="0"/>
              </a:rPr>
              <a:t>9</a:t>
            </a:r>
            <a:r>
              <a:rPr kumimoji="1" lang="zh-CN" altLang="en-US" sz="2400" b="1" dirty="0">
                <a:latin typeface="Times New Roman" pitchFamily="18" charset="0"/>
              </a:rPr>
              <a:t>位测温数据，测温范围：</a:t>
            </a:r>
            <a:r>
              <a:rPr kumimoji="1" lang="en-US" altLang="zh-CN" sz="2400" b="1" dirty="0">
                <a:latin typeface="Times New Roman" pitchFamily="18" charset="0"/>
              </a:rPr>
              <a:t>-55℃ ~ +125℃</a:t>
            </a:r>
          </a:p>
          <a:p>
            <a:pPr defTabSz="912813">
              <a:lnSpc>
                <a:spcPct val="120000"/>
              </a:lnSpc>
              <a:buClr>
                <a:srgbClr val="FF0000"/>
              </a:buClr>
              <a:buFont typeface="Wingdings" pitchFamily="2" charset="2"/>
              <a:buChar char="v"/>
            </a:pPr>
            <a:r>
              <a:rPr kumimoji="1" lang="zh-CN" altLang="en-US" sz="2400" b="1" dirty="0">
                <a:latin typeface="Times New Roman" pitchFamily="18" charset="0"/>
              </a:rPr>
              <a:t>分辨力：</a:t>
            </a:r>
            <a:r>
              <a:rPr kumimoji="1" lang="en-US" altLang="zh-CN" sz="2400" b="1" dirty="0">
                <a:latin typeface="Times New Roman" pitchFamily="18" charset="0"/>
              </a:rPr>
              <a:t>0. 5℃</a:t>
            </a:r>
            <a:r>
              <a:rPr kumimoji="1" lang="zh-CN" altLang="en-US" sz="2400" b="1" dirty="0">
                <a:latin typeface="Times New Roman" pitchFamily="18" charset="0"/>
              </a:rPr>
              <a:t>，温度</a:t>
            </a:r>
            <a:r>
              <a:rPr kumimoji="1" lang="en-US" altLang="zh-CN" sz="2400" b="1" dirty="0">
                <a:latin typeface="Times New Roman" pitchFamily="18" charset="0"/>
              </a:rPr>
              <a:t>/</a:t>
            </a:r>
            <a:r>
              <a:rPr kumimoji="1" lang="zh-CN" altLang="en-US" sz="2400" b="1" dirty="0">
                <a:latin typeface="Times New Roman" pitchFamily="18" charset="0"/>
              </a:rPr>
              <a:t>数据转换时间：</a:t>
            </a:r>
            <a:r>
              <a:rPr kumimoji="1" lang="en-US" altLang="zh-CN" sz="2400" b="1" dirty="0">
                <a:latin typeface="Times New Roman" pitchFamily="18" charset="0"/>
              </a:rPr>
              <a:t>0.4s</a:t>
            </a:r>
          </a:p>
          <a:p>
            <a:pPr defTabSz="912813">
              <a:lnSpc>
                <a:spcPct val="120000"/>
              </a:lnSpc>
              <a:buClr>
                <a:srgbClr val="FF0000"/>
              </a:buClr>
              <a:buFont typeface="Wingdings" pitchFamily="2" charset="2"/>
              <a:buChar char="v"/>
            </a:pPr>
            <a:r>
              <a:rPr kumimoji="1" lang="zh-CN" altLang="en-US" sz="2400" b="1" dirty="0">
                <a:latin typeface="Times New Roman" pitchFamily="18" charset="0"/>
              </a:rPr>
              <a:t>带二线串行接口（漏极开路的</a:t>
            </a:r>
            <a:r>
              <a:rPr kumimoji="1" lang="en-US" altLang="zh-CN" sz="2400" b="1" dirty="0">
                <a:latin typeface="Times New Roman" pitchFamily="18" charset="0"/>
              </a:rPr>
              <a:t>I/O</a:t>
            </a:r>
            <a:r>
              <a:rPr kumimoji="1" lang="zh-CN" altLang="en-US" sz="2400" b="1" dirty="0">
                <a:latin typeface="Times New Roman" pitchFamily="18" charset="0"/>
              </a:rPr>
              <a:t>线），便于与微处理器通信。       </a:t>
            </a:r>
          </a:p>
        </p:txBody>
      </p:sp>
      <p:sp>
        <p:nvSpPr>
          <p:cNvPr id="183299" name="Rectangle 3"/>
          <p:cNvSpPr>
            <a:spLocks noGrp="1" noChangeArrowheads="1"/>
          </p:cNvSpPr>
          <p:nvPr>
            <p:ph type="title" idx="4294967295"/>
          </p:nvPr>
        </p:nvSpPr>
        <p:spPr>
          <a:xfrm>
            <a:off x="0" y="428604"/>
            <a:ext cx="8153400" cy="685800"/>
          </a:xfrm>
        </p:spPr>
        <p:txBody>
          <a:bodyPr/>
          <a:lstStyle/>
          <a:p>
            <a:pPr defTabSz="912813" eaLnBrk="1" hangingPunct="1"/>
            <a:r>
              <a:rPr lang="zh-CN" altLang="en-US" sz="2400" b="1" dirty="0">
                <a:solidFill>
                  <a:srgbClr val="FF0000"/>
                </a:solidFill>
              </a:rPr>
              <a:t>带实时日历时钟（</a:t>
            </a:r>
            <a:r>
              <a:rPr lang="en-US" altLang="zh-CN" sz="2400" b="1" dirty="0">
                <a:solidFill>
                  <a:srgbClr val="FF0000"/>
                </a:solidFill>
              </a:rPr>
              <a:t>RTC</a:t>
            </a:r>
            <a:r>
              <a:rPr lang="zh-CN" altLang="en-US" sz="2400" b="1" dirty="0">
                <a:solidFill>
                  <a:srgbClr val="FF0000"/>
                </a:solidFill>
              </a:rPr>
              <a:t>）的多功能智能温度传感器</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barn(inHorizontal)">
                                      <p:cBhvr>
                                        <p:cTn id="7" dur="500"/>
                                        <p:tgtEl>
                                          <p:spTgt spid="1832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83298"/>
                                        </p:tgtEl>
                                        <p:attrNameLst>
                                          <p:attrName>style.visibility</p:attrName>
                                        </p:attrNameLst>
                                      </p:cBhvr>
                                      <p:to>
                                        <p:strVal val="visible"/>
                                      </p:to>
                                    </p:set>
                                    <p:animEffect transition="in" filter="barn(inHorizontal)">
                                      <p:cBhvr>
                                        <p:cTn id="12" dur="500"/>
                                        <p:tgtEl>
                                          <p:spTgt spid="183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2" name="Picture 2"/>
          <p:cNvPicPr>
            <a:picLocks noChangeAspect="1" noChangeArrowheads="1"/>
          </p:cNvPicPr>
          <p:nvPr/>
        </p:nvPicPr>
        <p:blipFill>
          <a:blip r:embed="rId2" cstate="print"/>
          <a:srcRect/>
          <a:stretch>
            <a:fillRect/>
          </a:stretch>
        </p:blipFill>
        <p:spPr bwMode="auto">
          <a:xfrm>
            <a:off x="539552" y="764704"/>
            <a:ext cx="8136904" cy="4840288"/>
          </a:xfrm>
          <a:prstGeom prst="rect">
            <a:avLst/>
          </a:prstGeom>
          <a:noFill/>
          <a:ln w="9525">
            <a:noFill/>
            <a:miter lim="800000"/>
            <a:headEnd/>
            <a:tailEnd/>
          </a:ln>
        </p:spPr>
      </p:pic>
      <p:sp>
        <p:nvSpPr>
          <p:cNvPr id="184323" name="Text Box 3"/>
          <p:cNvSpPr txBox="1">
            <a:spLocks noChangeArrowheads="1"/>
          </p:cNvSpPr>
          <p:nvPr/>
        </p:nvSpPr>
        <p:spPr bwMode="auto">
          <a:xfrm>
            <a:off x="1203325" y="5354638"/>
            <a:ext cx="184150" cy="461962"/>
          </a:xfrm>
          <a:prstGeom prst="rect">
            <a:avLst/>
          </a:prstGeom>
          <a:noFill/>
          <a:ln w="9525">
            <a:noFill/>
            <a:miter lim="800000"/>
            <a:headEnd/>
            <a:tailEnd/>
          </a:ln>
        </p:spPr>
        <p:txBody>
          <a:bodyPr wrap="none">
            <a:spAutoFit/>
          </a:bodyPr>
          <a:lstStyle/>
          <a:p>
            <a:pPr defTabSz="912813"/>
            <a:endParaRPr kumimoji="1" lang="zh-CN" altLang="en-US" sz="2400">
              <a:latin typeface="Times New Roman" pitchFamily="18" charset="0"/>
            </a:endParaRPr>
          </a:p>
        </p:txBody>
      </p:sp>
      <p:sp>
        <p:nvSpPr>
          <p:cNvPr id="184324" name="Rectangle 4"/>
          <p:cNvSpPr>
            <a:spLocks noGrp="1" noChangeArrowheads="1"/>
          </p:cNvSpPr>
          <p:nvPr>
            <p:ph type="title" idx="4294967295"/>
          </p:nvPr>
        </p:nvSpPr>
        <p:spPr>
          <a:xfrm>
            <a:off x="0" y="0"/>
            <a:ext cx="8001000" cy="647700"/>
          </a:xfrm>
        </p:spPr>
        <p:txBody>
          <a:bodyPr/>
          <a:lstStyle/>
          <a:p>
            <a:pPr defTabSz="912813" eaLnBrk="1" hangingPunct="1"/>
            <a:r>
              <a:rPr lang="zh-CN" altLang="en-US" sz="2400" b="1" dirty="0">
                <a:solidFill>
                  <a:srgbClr val="006600"/>
                </a:solidFill>
              </a:rPr>
              <a:t>由</a:t>
            </a:r>
            <a:r>
              <a:rPr lang="en-US" altLang="zh-CN" sz="2400" b="1" dirty="0">
                <a:solidFill>
                  <a:srgbClr val="006600"/>
                </a:solidFill>
              </a:rPr>
              <a:t>DS1629</a:t>
            </a:r>
            <a:r>
              <a:rPr lang="zh-CN" altLang="en-US" sz="2400" b="1" dirty="0">
                <a:solidFill>
                  <a:srgbClr val="006600"/>
                </a:solidFill>
              </a:rPr>
              <a:t>构成的温度检测系统电路</a:t>
            </a:r>
            <a:endParaRPr lang="zh-CN" altLang="en-US" sz="2400" b="1"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755576" y="1700808"/>
            <a:ext cx="7705104" cy="3194721"/>
          </a:xfrm>
          <a:prstGeom prst="rect">
            <a:avLst/>
          </a:prstGeom>
          <a:noFill/>
          <a:ln w="9525">
            <a:noFill/>
            <a:miter lim="800000"/>
            <a:headEnd/>
            <a:tailEnd/>
          </a:ln>
        </p:spPr>
        <p:txBody>
          <a:bodyPr wrap="square">
            <a:spAutoFit/>
          </a:bodyPr>
          <a:lstStyle/>
          <a:p>
            <a:pPr defTabSz="912813">
              <a:lnSpc>
                <a:spcPct val="105000"/>
              </a:lnSpc>
              <a:buClr>
                <a:srgbClr val="FF0000"/>
              </a:buClr>
              <a:buFont typeface="Wingdings" pitchFamily="2" charset="2"/>
              <a:buChar char="v"/>
            </a:pPr>
            <a:r>
              <a:rPr kumimoji="1" lang="zh-CN" altLang="en-US" sz="2400" b="1" dirty="0">
                <a:latin typeface="Times New Roman" pitchFamily="18" charset="0"/>
              </a:rPr>
              <a:t>能同时对</a:t>
            </a:r>
            <a:r>
              <a:rPr kumimoji="1" lang="en-US" altLang="zh-CN" sz="2400" b="1" dirty="0">
                <a:latin typeface="Times New Roman" pitchFamily="18" charset="0"/>
              </a:rPr>
              <a:t>4</a:t>
            </a:r>
            <a:r>
              <a:rPr kumimoji="1" lang="zh-CN" altLang="en-US" sz="2400" b="1" dirty="0">
                <a:latin typeface="Times New Roman" pitchFamily="18" charset="0"/>
              </a:rPr>
              <a:t>路远程温度和</a:t>
            </a:r>
            <a:r>
              <a:rPr kumimoji="1" lang="en-US" altLang="zh-CN" sz="2400" b="1" dirty="0">
                <a:latin typeface="Times New Roman" pitchFamily="18" charset="0"/>
              </a:rPr>
              <a:t>1</a:t>
            </a:r>
            <a:r>
              <a:rPr kumimoji="1" lang="zh-CN" altLang="en-US" sz="2400" b="1" dirty="0">
                <a:latin typeface="Times New Roman" pitchFamily="18" charset="0"/>
              </a:rPr>
              <a:t>路本地温度进行精确测量和控制。</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片内有本地温度转换器、多路转换器和</a:t>
            </a:r>
            <a:r>
              <a:rPr kumimoji="1" lang="en-US" altLang="zh-CN" sz="2400" b="1" dirty="0">
                <a:latin typeface="Times New Roman" pitchFamily="18" charset="0"/>
              </a:rPr>
              <a:t>10</a:t>
            </a:r>
            <a:r>
              <a:rPr kumimoji="1" lang="zh-CN" altLang="en-US" sz="2400" b="1" dirty="0">
                <a:latin typeface="Times New Roman" pitchFamily="18" charset="0"/>
              </a:rPr>
              <a:t>位逐次逼近式</a:t>
            </a:r>
            <a:r>
              <a:rPr kumimoji="1" lang="en-US" altLang="zh-CN" sz="2400" b="1" dirty="0">
                <a:latin typeface="Times New Roman" pitchFamily="18" charset="0"/>
              </a:rPr>
              <a:t>A/D</a:t>
            </a:r>
            <a:r>
              <a:rPr kumimoji="1" lang="zh-CN" altLang="en-US" sz="2400" b="1" dirty="0">
                <a:latin typeface="Times New Roman" pitchFamily="18" charset="0"/>
              </a:rPr>
              <a:t>转换器。</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转换时间极快：本地</a:t>
            </a:r>
            <a:r>
              <a:rPr kumimoji="1" lang="en-US" altLang="zh-CN" sz="2400" b="1" dirty="0">
                <a:latin typeface="Times New Roman" pitchFamily="18" charset="0"/>
              </a:rPr>
              <a:t>30μs </a:t>
            </a:r>
            <a:r>
              <a:rPr kumimoji="1" lang="zh-CN" altLang="en-US" sz="2400" b="1" dirty="0">
                <a:latin typeface="Times New Roman" pitchFamily="18" charset="0"/>
              </a:rPr>
              <a:t>，远程</a:t>
            </a:r>
            <a:r>
              <a:rPr kumimoji="1" lang="en-US" altLang="zh-CN" sz="2400" b="1" dirty="0">
                <a:latin typeface="Times New Roman" pitchFamily="18" charset="0"/>
              </a:rPr>
              <a:t>15 </a:t>
            </a:r>
            <a:r>
              <a:rPr kumimoji="1" lang="en-US" altLang="zh-CN" sz="2400" b="1" dirty="0" err="1">
                <a:latin typeface="Times New Roman" pitchFamily="18" charset="0"/>
              </a:rPr>
              <a:t>μs</a:t>
            </a:r>
            <a:r>
              <a:rPr kumimoji="1" lang="en-US" altLang="zh-CN" sz="2400" b="1" dirty="0">
                <a:latin typeface="Times New Roman" pitchFamily="18" charset="0"/>
              </a:rPr>
              <a:t> </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测温范围：</a:t>
            </a:r>
            <a:r>
              <a:rPr kumimoji="1" lang="en-US" altLang="zh-CN" sz="2400" b="1" dirty="0">
                <a:latin typeface="Times New Roman" pitchFamily="18" charset="0"/>
              </a:rPr>
              <a:t>-55℃ ~ +125℃</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分辨力：</a:t>
            </a:r>
            <a:r>
              <a:rPr kumimoji="1" lang="en-US" altLang="zh-CN" sz="2400" b="1" dirty="0">
                <a:latin typeface="Times New Roman" pitchFamily="18" charset="0"/>
              </a:rPr>
              <a:t>0. 25℃</a:t>
            </a:r>
            <a:r>
              <a:rPr kumimoji="1" lang="zh-CN" altLang="en-US" sz="2400" b="1" dirty="0">
                <a:latin typeface="Times New Roman" pitchFamily="18" charset="0"/>
              </a:rPr>
              <a:t>，精度： </a:t>
            </a:r>
            <a:r>
              <a:rPr kumimoji="1" lang="en-US" altLang="zh-CN" sz="2400" b="1" dirty="0">
                <a:latin typeface="Times New Roman" pitchFamily="18" charset="0"/>
              </a:rPr>
              <a:t>±2℃</a:t>
            </a:r>
          </a:p>
          <a:p>
            <a:pPr defTabSz="912813">
              <a:lnSpc>
                <a:spcPct val="105000"/>
              </a:lnSpc>
              <a:buClr>
                <a:srgbClr val="FF0000"/>
              </a:buClr>
              <a:buFont typeface="Wingdings" pitchFamily="2" charset="2"/>
              <a:buChar char="v"/>
            </a:pPr>
            <a:r>
              <a:rPr kumimoji="1" lang="zh-CN" altLang="en-US" sz="2400" b="1" dirty="0">
                <a:latin typeface="Times New Roman" pitchFamily="18" charset="0"/>
              </a:rPr>
              <a:t>带</a:t>
            </a:r>
            <a:r>
              <a:rPr kumimoji="1" lang="en-US" altLang="zh-CN" sz="2400" b="1" dirty="0">
                <a:latin typeface="Times New Roman" pitchFamily="18" charset="0"/>
              </a:rPr>
              <a:t>I</a:t>
            </a:r>
            <a:r>
              <a:rPr kumimoji="1" lang="en-US" altLang="zh-CN" sz="2400" b="1" baseline="30000" dirty="0">
                <a:latin typeface="Times New Roman" pitchFamily="18" charset="0"/>
              </a:rPr>
              <a:t>2</a:t>
            </a:r>
            <a:r>
              <a:rPr kumimoji="1" lang="en-US" altLang="zh-CN" sz="2400" b="1" dirty="0">
                <a:latin typeface="Times New Roman" pitchFamily="18" charset="0"/>
              </a:rPr>
              <a:t>C</a:t>
            </a:r>
            <a:r>
              <a:rPr kumimoji="1" lang="zh-CN" altLang="en-US" sz="2400" b="1" dirty="0">
                <a:latin typeface="Times New Roman" pitchFamily="18" charset="0"/>
              </a:rPr>
              <a:t>总线接口，具有超温指示器</a:t>
            </a:r>
            <a:r>
              <a:rPr kumimoji="1" lang="zh-CN" altLang="en-US" sz="2400" dirty="0">
                <a:latin typeface="Times New Roman" pitchFamily="18" charset="0"/>
              </a:rPr>
              <a:t>。</a:t>
            </a:r>
          </a:p>
        </p:txBody>
      </p:sp>
      <p:sp>
        <p:nvSpPr>
          <p:cNvPr id="185347" name="Rectangle 3"/>
          <p:cNvSpPr>
            <a:spLocks noGrp="1" noChangeArrowheads="1"/>
          </p:cNvSpPr>
          <p:nvPr>
            <p:ph type="title" idx="4294967295"/>
          </p:nvPr>
        </p:nvSpPr>
        <p:spPr>
          <a:xfrm>
            <a:off x="0" y="428604"/>
            <a:ext cx="7772400" cy="596900"/>
          </a:xfrm>
        </p:spPr>
        <p:txBody>
          <a:bodyPr/>
          <a:lstStyle/>
          <a:p>
            <a:pPr defTabSz="912813" eaLnBrk="1" hangingPunct="1"/>
            <a:r>
              <a:rPr lang="en-US" altLang="zh-CN" sz="2400" b="1" dirty="0">
                <a:solidFill>
                  <a:srgbClr val="006600"/>
                </a:solidFill>
              </a:rPr>
              <a:t>AD7417</a:t>
            </a:r>
            <a:r>
              <a:rPr lang="zh-CN" altLang="en-US" sz="2400" b="1" dirty="0">
                <a:solidFill>
                  <a:srgbClr val="006600"/>
                </a:solidFill>
              </a:rPr>
              <a:t>型</a:t>
            </a:r>
            <a:r>
              <a:rPr lang="en-US" altLang="zh-CN" sz="2400" b="1" dirty="0">
                <a:solidFill>
                  <a:srgbClr val="006600"/>
                </a:solidFill>
              </a:rPr>
              <a:t>5</a:t>
            </a:r>
            <a:r>
              <a:rPr lang="zh-CN" altLang="en-US" sz="2400" b="1" dirty="0">
                <a:solidFill>
                  <a:srgbClr val="006600"/>
                </a:solidFill>
              </a:rPr>
              <a:t>通道精密智能温度传感器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5347"/>
                                        </p:tgtEl>
                                        <p:attrNameLst>
                                          <p:attrName>style.visibility</p:attrName>
                                        </p:attrNameLst>
                                      </p:cBhvr>
                                      <p:to>
                                        <p:strVal val="visible"/>
                                      </p:to>
                                    </p:set>
                                    <p:animEffect transition="in" filter="barn(inHorizontal)">
                                      <p:cBhvr>
                                        <p:cTn id="7"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2" cstate="print"/>
          <a:srcRect/>
          <a:stretch>
            <a:fillRect/>
          </a:stretch>
        </p:blipFill>
        <p:spPr bwMode="auto">
          <a:xfrm>
            <a:off x="1066800" y="990600"/>
            <a:ext cx="7466013" cy="5416550"/>
          </a:xfrm>
          <a:prstGeom prst="rect">
            <a:avLst/>
          </a:prstGeom>
          <a:noFill/>
          <a:ln w="9525">
            <a:noFill/>
            <a:miter lim="800000"/>
            <a:headEnd/>
            <a:tailEnd/>
          </a:ln>
        </p:spPr>
      </p:pic>
      <p:sp>
        <p:nvSpPr>
          <p:cNvPr id="186371" name="Text Box 3"/>
          <p:cNvSpPr txBox="1">
            <a:spLocks noChangeArrowheads="1"/>
          </p:cNvSpPr>
          <p:nvPr/>
        </p:nvSpPr>
        <p:spPr bwMode="auto">
          <a:xfrm>
            <a:off x="468313" y="2709863"/>
            <a:ext cx="1811337" cy="368300"/>
          </a:xfrm>
          <a:prstGeom prst="rect">
            <a:avLst/>
          </a:prstGeom>
          <a:noFill/>
          <a:ln w="9525">
            <a:noFill/>
            <a:miter lim="800000"/>
            <a:headEnd/>
            <a:tailEnd/>
          </a:ln>
        </p:spPr>
        <p:txBody>
          <a:bodyPr wrap="none">
            <a:spAutoFit/>
          </a:bodyPr>
          <a:lstStyle/>
          <a:p>
            <a:pPr defTabSz="912813"/>
            <a:r>
              <a:rPr kumimoji="1" lang="zh-CN" altLang="en-US" b="1">
                <a:solidFill>
                  <a:srgbClr val="A50021"/>
                </a:solidFill>
                <a:latin typeface="Times New Roman" pitchFamily="18" charset="0"/>
              </a:rPr>
              <a:t>模拟通道输入端</a:t>
            </a:r>
          </a:p>
        </p:txBody>
      </p:sp>
      <p:sp>
        <p:nvSpPr>
          <p:cNvPr id="186372" name="Text Box 4"/>
          <p:cNvSpPr txBox="1">
            <a:spLocks noChangeArrowheads="1"/>
          </p:cNvSpPr>
          <p:nvPr/>
        </p:nvSpPr>
        <p:spPr bwMode="auto">
          <a:xfrm>
            <a:off x="1600200" y="5694363"/>
            <a:ext cx="184150" cy="460375"/>
          </a:xfrm>
          <a:prstGeom prst="rect">
            <a:avLst/>
          </a:prstGeom>
          <a:noFill/>
          <a:ln w="9525">
            <a:noFill/>
            <a:miter lim="800000"/>
            <a:headEnd/>
            <a:tailEnd/>
          </a:ln>
        </p:spPr>
        <p:txBody>
          <a:bodyPr wrap="none">
            <a:spAutoFit/>
          </a:bodyPr>
          <a:lstStyle/>
          <a:p>
            <a:pPr defTabSz="912813"/>
            <a:endParaRPr kumimoji="1" lang="zh-CN" altLang="en-US" sz="2400">
              <a:solidFill>
                <a:srgbClr val="A50021"/>
              </a:solidFill>
              <a:latin typeface="Times New Roman" pitchFamily="18" charset="0"/>
            </a:endParaRPr>
          </a:p>
        </p:txBody>
      </p:sp>
      <p:sp>
        <p:nvSpPr>
          <p:cNvPr id="186373" name="Rectangle 5"/>
          <p:cNvSpPr>
            <a:spLocks noGrp="1" noChangeArrowheads="1"/>
          </p:cNvSpPr>
          <p:nvPr>
            <p:ph type="title" idx="4294967295"/>
          </p:nvPr>
        </p:nvSpPr>
        <p:spPr>
          <a:xfrm>
            <a:off x="0" y="0"/>
            <a:ext cx="7772400" cy="928662"/>
          </a:xfrm>
        </p:spPr>
        <p:txBody>
          <a:bodyPr/>
          <a:lstStyle/>
          <a:p>
            <a:pPr defTabSz="912813" eaLnBrk="1" hangingPunct="1"/>
            <a:r>
              <a:rPr lang="zh-CN" altLang="en-US" sz="2400" b="1" dirty="0">
                <a:solidFill>
                  <a:schemeClr val="tx1"/>
                </a:solidFill>
                <a:latin typeface="Times New Roman" pitchFamily="18" charset="0"/>
              </a:rPr>
              <a:t>由</a:t>
            </a:r>
            <a:r>
              <a:rPr lang="en-US" altLang="zh-CN" sz="2400" b="1" dirty="0">
                <a:solidFill>
                  <a:schemeClr val="tx1"/>
                </a:solidFill>
                <a:latin typeface="Times New Roman" pitchFamily="18" charset="0"/>
              </a:rPr>
              <a:t>AD7417</a:t>
            </a:r>
            <a:r>
              <a:rPr lang="zh-CN" altLang="en-US" sz="2400" b="1" dirty="0">
                <a:solidFill>
                  <a:schemeClr val="tx1"/>
                </a:solidFill>
                <a:latin typeface="Times New Roman" pitchFamily="18" charset="0"/>
              </a:rPr>
              <a:t>构成</a:t>
            </a:r>
            <a:r>
              <a:rPr lang="en-US" altLang="zh-CN" sz="2400" b="1" dirty="0">
                <a:solidFill>
                  <a:schemeClr val="tx1"/>
                </a:solidFill>
                <a:latin typeface="Times New Roman" pitchFamily="18" charset="0"/>
              </a:rPr>
              <a:t>5</a:t>
            </a:r>
            <a:r>
              <a:rPr lang="zh-CN" altLang="en-US" sz="2400" b="1" dirty="0">
                <a:solidFill>
                  <a:schemeClr val="tx1"/>
                </a:solidFill>
                <a:latin typeface="Times New Roman" pitchFamily="18" charset="0"/>
              </a:rPr>
              <a:t>通道温度测控系统电路图</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normAutofit/>
          </a:bodyPr>
          <a:lstStyle/>
          <a:p>
            <a:r>
              <a:rPr lang="en-US" altLang="zh-CN" sz="2800" b="1" dirty="0"/>
              <a:t>2.5  </a:t>
            </a:r>
            <a:r>
              <a:rPr lang="zh-CN" altLang="en-US" sz="2800" b="1" dirty="0"/>
              <a:t>温度测量仪表的应用</a:t>
            </a:r>
          </a:p>
        </p:txBody>
      </p:sp>
      <p:sp>
        <p:nvSpPr>
          <p:cNvPr id="3" name="内容占位符 2"/>
          <p:cNvSpPr>
            <a:spLocks noGrp="1"/>
          </p:cNvSpPr>
          <p:nvPr>
            <p:ph idx="1"/>
          </p:nvPr>
        </p:nvSpPr>
        <p:spPr>
          <a:xfrm>
            <a:off x="827584" y="1357298"/>
            <a:ext cx="7830612" cy="4525963"/>
          </a:xfrm>
        </p:spPr>
        <p:txBody>
          <a:bodyPr>
            <a:normAutofit/>
          </a:bodyPr>
          <a:lstStyle/>
          <a:p>
            <a:pPr>
              <a:buNone/>
            </a:pPr>
            <a:r>
              <a:rPr lang="en-US" altLang="zh-CN" sz="2400" b="1" dirty="0"/>
              <a:t>2.5.1   </a:t>
            </a:r>
            <a:r>
              <a:rPr lang="zh-CN" altLang="en-US" sz="2400" b="1" dirty="0"/>
              <a:t>熔融金属的温度测量</a:t>
            </a:r>
            <a:endParaRPr lang="en-US" altLang="zh-CN" sz="2400" b="1" dirty="0"/>
          </a:p>
          <a:p>
            <a:pPr>
              <a:buNone/>
            </a:pPr>
            <a:r>
              <a:rPr lang="en-US" altLang="zh-CN" sz="2400" b="1" dirty="0"/>
              <a:t>1</a:t>
            </a:r>
            <a:r>
              <a:rPr lang="zh-CN" altLang="en-US" sz="2400" b="1" dirty="0"/>
              <a:t>、钢水温度的测量</a:t>
            </a:r>
            <a:endParaRPr lang="en-US" altLang="zh-CN" sz="2400" b="1" dirty="0"/>
          </a:p>
          <a:p>
            <a:pPr>
              <a:buNone/>
            </a:pPr>
            <a:r>
              <a:rPr lang="en-US" altLang="zh-CN" sz="2400" b="1" dirty="0"/>
              <a:t>1</a:t>
            </a:r>
            <a:r>
              <a:rPr lang="zh-CN" altLang="en-US" sz="2400" b="1" dirty="0"/>
              <a:t>）钢水温度测量：快速消耗热电偶；铂铑热电偶外加保护套测温；黑体空腔式钢水连续测量系统</a:t>
            </a:r>
            <a:endParaRPr lang="en-US" altLang="zh-CN" sz="2400" b="1" dirty="0"/>
          </a:p>
          <a:p>
            <a:pPr>
              <a:buNone/>
            </a:pPr>
            <a:r>
              <a:rPr lang="en-US" altLang="zh-CN" sz="2400" b="1" dirty="0"/>
              <a:t>2</a:t>
            </a:r>
            <a:r>
              <a:rPr lang="zh-CN" altLang="en-US" sz="2400" b="1" dirty="0"/>
              <a:t>）其它熔融金属测量：</a:t>
            </a:r>
            <a:endParaRPr lang="en-US" altLang="zh-CN" sz="2400" b="1" dirty="0"/>
          </a:p>
          <a:p>
            <a:r>
              <a:rPr lang="zh-CN" altLang="en-US" sz="2400" b="1" dirty="0"/>
              <a:t>铜液温度测量</a:t>
            </a:r>
            <a:endParaRPr lang="en-US" altLang="zh-CN" sz="2400" b="1" dirty="0"/>
          </a:p>
          <a:p>
            <a:r>
              <a:rPr lang="zh-CN" altLang="en-US" sz="2400" b="1" dirty="0"/>
              <a:t>铝电解液测量</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887820" cy="4525963"/>
          </a:xfrm>
        </p:spPr>
        <p:txBody>
          <a:bodyPr>
            <a:normAutofit/>
          </a:bodyPr>
          <a:lstStyle/>
          <a:p>
            <a:pPr>
              <a:buNone/>
            </a:pPr>
            <a:r>
              <a:rPr lang="en-US" altLang="zh-CN" sz="2400" b="1" dirty="0"/>
              <a:t>2.5.2 </a:t>
            </a:r>
            <a:r>
              <a:rPr lang="zh-CN" altLang="en-US" sz="2400" b="1" dirty="0"/>
              <a:t>气流温度测量</a:t>
            </a:r>
            <a:endParaRPr lang="en-US" altLang="zh-CN" sz="2400" b="1" dirty="0"/>
          </a:p>
          <a:p>
            <a:pPr>
              <a:buNone/>
            </a:pPr>
            <a:r>
              <a:rPr lang="en-US" altLang="zh-CN" sz="2400" b="1" dirty="0"/>
              <a:t>1</a:t>
            </a:r>
            <a:r>
              <a:rPr lang="zh-CN" altLang="en-US" sz="2400" b="1" dirty="0"/>
              <a:t>、概述</a:t>
            </a:r>
            <a:endParaRPr lang="en-US" altLang="zh-CN" sz="2400" b="1" dirty="0"/>
          </a:p>
          <a:p>
            <a:r>
              <a:rPr lang="zh-CN" altLang="en-US" sz="2400" b="1" dirty="0"/>
              <a:t>在管道内，速度快但温度不高的气体温度测量</a:t>
            </a:r>
            <a:endParaRPr lang="en-US" altLang="zh-CN" sz="2400" b="1" dirty="0"/>
          </a:p>
          <a:p>
            <a:r>
              <a:rPr lang="zh-CN" altLang="en-US" sz="2400" b="1" dirty="0"/>
              <a:t>工业锅炉和工业窑炉中速度较慢，但温度很高的燃烧气流的温度测量</a:t>
            </a:r>
            <a:endParaRPr lang="en-US" altLang="zh-CN" sz="2400" b="1" dirty="0"/>
          </a:p>
          <a:p>
            <a:r>
              <a:rPr lang="zh-CN" altLang="en-US" sz="2400" b="1" dirty="0"/>
              <a:t>内燃机、燃气机等高速喷射燃烧气流温度的测量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idx="1"/>
          </p:nvPr>
        </p:nvSpPr>
        <p:spPr>
          <a:xfrm>
            <a:off x="539552" y="404664"/>
            <a:ext cx="8280920" cy="5715000"/>
          </a:xfrm>
        </p:spPr>
        <p:txBody>
          <a:bodyPr>
            <a:normAutofit/>
          </a:bodyPr>
          <a:lstStyle/>
          <a:p>
            <a:pPr defTabSz="912813" eaLnBrk="1" hangingPunct="1">
              <a:buFont typeface="Wingdings" pitchFamily="2" charset="2"/>
              <a:buNone/>
            </a:pPr>
            <a:r>
              <a:rPr lang="zh-CN" altLang="en-US" sz="2400" b="1" dirty="0">
                <a:latin typeface="Times New Roman" pitchFamily="18" charset="0"/>
              </a:rPr>
              <a:t>     3、压力表式温度计(</a:t>
            </a:r>
            <a:r>
              <a:rPr lang="en-US" altLang="zh-CN" sz="2400" b="1" dirty="0">
                <a:latin typeface="Times New Roman" pitchFamily="18" charset="0"/>
              </a:rPr>
              <a:t>pressure thermometer  ) </a:t>
            </a:r>
          </a:p>
          <a:p>
            <a:pPr defTabSz="912813" eaLnBrk="1" hangingPunct="1">
              <a:buFont typeface="Wingdings" pitchFamily="2" charset="2"/>
              <a:buNone/>
            </a:pPr>
            <a:endParaRPr lang="en-US" altLang="zh-CN" sz="2400" b="1" dirty="0">
              <a:latin typeface="Times New Roman" pitchFamily="18" charset="0"/>
            </a:endParaRPr>
          </a:p>
          <a:p>
            <a:pPr defTabSz="912813" eaLnBrk="1" hangingPunct="1">
              <a:buFont typeface="Wingdings" pitchFamily="2" charset="2"/>
              <a:buNone/>
            </a:pPr>
            <a:r>
              <a:rPr lang="zh-CN" altLang="en-US" sz="2400" b="1" dirty="0">
                <a:latin typeface="Times New Roman" pitchFamily="18" charset="0"/>
              </a:rPr>
              <a:t>      特点：结构简单，不怕振动，可作远距离指示，准确度低，滞后性较大。</a:t>
            </a:r>
          </a:p>
          <a:p>
            <a:pPr defTabSz="912813" eaLnBrk="1" hangingPunct="1">
              <a:buFont typeface="Wingdings" pitchFamily="2" charset="2"/>
              <a:buNone/>
            </a:pPr>
            <a:r>
              <a:rPr lang="zh-CN" altLang="en-US" sz="2400" b="1" dirty="0">
                <a:latin typeface="Times New Roman" pitchFamily="18" charset="0"/>
              </a:rPr>
              <a:t>   （1）充液压力表温度计: 有机液体及水银做封液。</a:t>
            </a:r>
            <a:endParaRPr lang="en-US" altLang="zh-CN" sz="2400" b="1" dirty="0">
              <a:latin typeface="Times New Roman" pitchFamily="18" charset="0"/>
            </a:endParaRPr>
          </a:p>
          <a:p>
            <a:pPr defTabSz="912813" eaLnBrk="1" hangingPunct="1">
              <a:buFont typeface="Wingdings" pitchFamily="2" charset="2"/>
              <a:buNone/>
            </a:pPr>
            <a:r>
              <a:rPr lang="en-US" altLang="zh-CN" sz="2400" b="1" dirty="0">
                <a:latin typeface="Times New Roman" pitchFamily="18" charset="0"/>
              </a:rPr>
              <a:t>       - 80~600</a:t>
            </a:r>
            <a:r>
              <a:rPr kumimoji="1" lang="en-US" altLang="zh-CN" sz="2400" dirty="0">
                <a:latin typeface="Times New Roman" pitchFamily="18" charset="0"/>
              </a:rPr>
              <a:t> ℃</a:t>
            </a:r>
            <a:endParaRPr lang="zh-CN" altLang="en-US" sz="2400" b="1" dirty="0">
              <a:latin typeface="Times New Roman" pitchFamily="18" charset="0"/>
            </a:endParaRPr>
          </a:p>
        </p:txBody>
      </p:sp>
      <p:sp>
        <p:nvSpPr>
          <p:cNvPr id="93187" name="Text Box 3"/>
          <p:cNvSpPr txBox="1">
            <a:spLocks noChangeArrowheads="1"/>
          </p:cNvSpPr>
          <p:nvPr/>
        </p:nvSpPr>
        <p:spPr bwMode="auto">
          <a:xfrm>
            <a:off x="3563888" y="2852936"/>
            <a:ext cx="4968552" cy="2092325"/>
          </a:xfrm>
          <a:prstGeom prst="rect">
            <a:avLst/>
          </a:prstGeom>
          <a:noFill/>
          <a:ln w="9525">
            <a:noFill/>
            <a:miter lim="800000"/>
            <a:headEnd/>
            <a:tailEnd/>
          </a:ln>
        </p:spPr>
        <p:txBody>
          <a:bodyPr wrap="square">
            <a:spAutoFit/>
          </a:bodyPr>
          <a:lstStyle/>
          <a:p>
            <a:pPr marL="455613" indent="-455613" defTabSz="912813">
              <a:spcBef>
                <a:spcPts val="600"/>
              </a:spcBef>
              <a:buClr>
                <a:srgbClr val="FF0000"/>
              </a:buClr>
              <a:buFont typeface="Wingdings" pitchFamily="2" charset="2"/>
              <a:buChar char="Ø"/>
            </a:pPr>
            <a:r>
              <a:rPr kumimoji="1" lang="zh-CN" altLang="en-US" sz="2400" b="1" dirty="0">
                <a:latin typeface="Times New Roman" pitchFamily="18" charset="0"/>
              </a:rPr>
              <a:t>毛细管长20~60</a:t>
            </a:r>
            <a:r>
              <a:rPr kumimoji="1" lang="en-US" altLang="zh-CN" sz="2400" b="1" dirty="0">
                <a:latin typeface="Times New Roman" pitchFamily="18" charset="0"/>
              </a:rPr>
              <a:t>m</a:t>
            </a:r>
          </a:p>
          <a:p>
            <a:pPr marL="455613" indent="-455613" defTabSz="912813">
              <a:spcBef>
                <a:spcPts val="600"/>
              </a:spcBef>
              <a:buClr>
                <a:srgbClr val="FF0000"/>
              </a:buClr>
              <a:buFont typeface="Wingdings" pitchFamily="2" charset="2"/>
              <a:buChar char="Ø"/>
            </a:pPr>
            <a:r>
              <a:rPr kumimoji="1" lang="zh-CN" altLang="en-US" sz="2400" b="1" dirty="0">
                <a:latin typeface="Times New Roman" pitchFamily="18" charset="0"/>
              </a:rPr>
              <a:t>充液是以</a:t>
            </a:r>
            <a:r>
              <a:rPr kumimoji="1" lang="zh-CN" altLang="en-US" sz="2400" b="1" dirty="0">
                <a:solidFill>
                  <a:srgbClr val="FF0000"/>
                </a:solidFill>
                <a:latin typeface="Times New Roman" pitchFamily="18" charset="0"/>
              </a:rPr>
              <a:t>很高的压力</a:t>
            </a:r>
            <a:r>
              <a:rPr kumimoji="1" lang="zh-CN" altLang="en-US" sz="2400" b="1" dirty="0">
                <a:latin typeface="Times New Roman" pitchFamily="18" charset="0"/>
              </a:rPr>
              <a:t>充入仪表的封闭系统内，可以减少温包和压力表不在同一高度所引起的误差。</a:t>
            </a:r>
            <a:endParaRPr kumimoji="1" lang="en-US" altLang="zh-CN" sz="2400" b="1" dirty="0">
              <a:latin typeface="Times New Roman" pitchFamily="18" charset="0"/>
            </a:endParaRPr>
          </a:p>
          <a:p>
            <a:pPr marL="455613" indent="-455613" defTabSz="912813">
              <a:spcBef>
                <a:spcPts val="600"/>
              </a:spcBef>
              <a:buClr>
                <a:srgbClr val="FF0000"/>
              </a:buClr>
              <a:buFont typeface="Wingdings" pitchFamily="2" charset="2"/>
              <a:buChar char="Ø"/>
            </a:pPr>
            <a:r>
              <a:rPr kumimoji="1" lang="zh-CN" altLang="en-US" sz="2400" b="1" dirty="0">
                <a:latin typeface="Times New Roman" pitchFamily="18" charset="0"/>
              </a:rPr>
              <a:t>毛细管主要用来传递压力变化。</a:t>
            </a:r>
          </a:p>
        </p:txBody>
      </p:sp>
      <p:grpSp>
        <p:nvGrpSpPr>
          <p:cNvPr id="2" name="Group 4"/>
          <p:cNvGrpSpPr>
            <a:grpSpLocks/>
          </p:cNvGrpSpPr>
          <p:nvPr/>
        </p:nvGrpSpPr>
        <p:grpSpPr bwMode="auto">
          <a:xfrm>
            <a:off x="979741" y="3068960"/>
            <a:ext cx="2636204" cy="2603551"/>
            <a:chOff x="-122" y="2160"/>
            <a:chExt cx="2367" cy="2143"/>
          </a:xfrm>
        </p:grpSpPr>
        <p:grpSp>
          <p:nvGrpSpPr>
            <p:cNvPr id="3" name="Group 5"/>
            <p:cNvGrpSpPr>
              <a:grpSpLocks/>
            </p:cNvGrpSpPr>
            <p:nvPr/>
          </p:nvGrpSpPr>
          <p:grpSpPr bwMode="auto">
            <a:xfrm>
              <a:off x="535" y="2160"/>
              <a:ext cx="1496" cy="1390"/>
              <a:chOff x="1098" y="1968"/>
              <a:chExt cx="1734" cy="1968"/>
            </a:xfrm>
          </p:grpSpPr>
          <p:sp>
            <p:nvSpPr>
              <p:cNvPr id="53260" name="Oval 6"/>
              <p:cNvSpPr>
                <a:spLocks noChangeArrowheads="1"/>
              </p:cNvSpPr>
              <p:nvPr/>
            </p:nvSpPr>
            <p:spPr bwMode="auto">
              <a:xfrm>
                <a:off x="2208" y="1968"/>
                <a:ext cx="624" cy="624"/>
              </a:xfrm>
              <a:prstGeom prst="ellipse">
                <a:avLst/>
              </a:prstGeom>
              <a:solidFill>
                <a:srgbClr val="FFFFFF"/>
              </a:solidFill>
              <a:ln w="9525">
                <a:solidFill>
                  <a:schemeClr val="tx1"/>
                </a:solidFill>
                <a:round/>
                <a:headEnd/>
                <a:tailEnd/>
              </a:ln>
            </p:spPr>
            <p:txBody>
              <a:bodyPr wrap="none" anchor="ctr"/>
              <a:lstStyle/>
              <a:p>
                <a:pPr defTabSz="912813"/>
                <a:endParaRPr lang="zh-CN" altLang="en-US" sz="2400"/>
              </a:p>
            </p:txBody>
          </p:sp>
          <p:sp>
            <p:nvSpPr>
              <p:cNvPr id="53261" name="Line 7"/>
              <p:cNvSpPr>
                <a:spLocks noChangeShapeType="1"/>
              </p:cNvSpPr>
              <p:nvPr/>
            </p:nvSpPr>
            <p:spPr bwMode="auto">
              <a:xfrm flipH="1" flipV="1">
                <a:off x="2400" y="2160"/>
                <a:ext cx="192" cy="144"/>
              </a:xfrm>
              <a:prstGeom prst="line">
                <a:avLst/>
              </a:prstGeom>
              <a:noFill/>
              <a:ln w="9525">
                <a:solidFill>
                  <a:schemeClr val="tx1"/>
                </a:solidFill>
                <a:round/>
                <a:headEnd/>
                <a:tailEnd type="triangle" w="med" len="med"/>
              </a:ln>
            </p:spPr>
            <p:txBody>
              <a:bodyPr/>
              <a:lstStyle/>
              <a:p>
                <a:endParaRPr lang="zh-CN" altLang="en-US" sz="2400"/>
              </a:p>
            </p:txBody>
          </p:sp>
          <p:sp>
            <p:nvSpPr>
              <p:cNvPr id="53262" name="Line 8"/>
              <p:cNvSpPr>
                <a:spLocks noChangeShapeType="1"/>
              </p:cNvSpPr>
              <p:nvPr/>
            </p:nvSpPr>
            <p:spPr bwMode="auto">
              <a:xfrm>
                <a:off x="2256" y="2208"/>
                <a:ext cx="96" cy="48"/>
              </a:xfrm>
              <a:prstGeom prst="line">
                <a:avLst/>
              </a:prstGeom>
              <a:noFill/>
              <a:ln w="9525">
                <a:solidFill>
                  <a:schemeClr val="tx1"/>
                </a:solidFill>
                <a:round/>
                <a:headEnd/>
                <a:tailEnd/>
              </a:ln>
            </p:spPr>
            <p:txBody>
              <a:bodyPr/>
              <a:lstStyle/>
              <a:p>
                <a:endParaRPr lang="zh-CN" altLang="en-US" sz="2400"/>
              </a:p>
            </p:txBody>
          </p:sp>
          <p:sp>
            <p:nvSpPr>
              <p:cNvPr id="53263" name="Line 9"/>
              <p:cNvSpPr>
                <a:spLocks noChangeShapeType="1"/>
              </p:cNvSpPr>
              <p:nvPr/>
            </p:nvSpPr>
            <p:spPr bwMode="auto">
              <a:xfrm>
                <a:off x="2304" y="2064"/>
                <a:ext cx="96" cy="48"/>
              </a:xfrm>
              <a:prstGeom prst="line">
                <a:avLst/>
              </a:prstGeom>
              <a:noFill/>
              <a:ln w="9525">
                <a:solidFill>
                  <a:schemeClr val="tx1"/>
                </a:solidFill>
                <a:round/>
                <a:headEnd/>
                <a:tailEnd/>
              </a:ln>
            </p:spPr>
            <p:txBody>
              <a:bodyPr/>
              <a:lstStyle/>
              <a:p>
                <a:endParaRPr lang="zh-CN" altLang="en-US" sz="2400"/>
              </a:p>
            </p:txBody>
          </p:sp>
          <p:sp>
            <p:nvSpPr>
              <p:cNvPr id="53264" name="Line 10"/>
              <p:cNvSpPr>
                <a:spLocks noChangeShapeType="1"/>
              </p:cNvSpPr>
              <p:nvPr/>
            </p:nvSpPr>
            <p:spPr bwMode="auto">
              <a:xfrm>
                <a:off x="2496" y="1968"/>
                <a:ext cx="0" cy="96"/>
              </a:xfrm>
              <a:prstGeom prst="line">
                <a:avLst/>
              </a:prstGeom>
              <a:noFill/>
              <a:ln w="9525">
                <a:solidFill>
                  <a:schemeClr val="tx1"/>
                </a:solidFill>
                <a:round/>
                <a:headEnd/>
                <a:tailEnd/>
              </a:ln>
            </p:spPr>
            <p:txBody>
              <a:bodyPr/>
              <a:lstStyle/>
              <a:p>
                <a:endParaRPr lang="zh-CN" altLang="en-US" sz="2400"/>
              </a:p>
            </p:txBody>
          </p:sp>
          <p:sp>
            <p:nvSpPr>
              <p:cNvPr id="53265" name="Line 11"/>
              <p:cNvSpPr>
                <a:spLocks noChangeShapeType="1"/>
              </p:cNvSpPr>
              <p:nvPr/>
            </p:nvSpPr>
            <p:spPr bwMode="auto">
              <a:xfrm flipH="1">
                <a:off x="2640" y="2016"/>
                <a:ext cx="48" cy="96"/>
              </a:xfrm>
              <a:prstGeom prst="line">
                <a:avLst/>
              </a:prstGeom>
              <a:noFill/>
              <a:ln w="9525">
                <a:solidFill>
                  <a:schemeClr val="tx1"/>
                </a:solidFill>
                <a:round/>
                <a:headEnd/>
                <a:tailEnd/>
              </a:ln>
            </p:spPr>
            <p:txBody>
              <a:bodyPr/>
              <a:lstStyle/>
              <a:p>
                <a:endParaRPr lang="zh-CN" altLang="en-US" sz="2400"/>
              </a:p>
            </p:txBody>
          </p:sp>
          <p:sp>
            <p:nvSpPr>
              <p:cNvPr id="53266" name="Line 12"/>
              <p:cNvSpPr>
                <a:spLocks noChangeShapeType="1"/>
              </p:cNvSpPr>
              <p:nvPr/>
            </p:nvSpPr>
            <p:spPr bwMode="auto">
              <a:xfrm flipH="1">
                <a:off x="2688" y="2208"/>
                <a:ext cx="96" cy="0"/>
              </a:xfrm>
              <a:prstGeom prst="line">
                <a:avLst/>
              </a:prstGeom>
              <a:noFill/>
              <a:ln w="9525">
                <a:solidFill>
                  <a:schemeClr val="tx1"/>
                </a:solidFill>
                <a:round/>
                <a:headEnd/>
                <a:tailEnd/>
              </a:ln>
            </p:spPr>
            <p:txBody>
              <a:bodyPr/>
              <a:lstStyle/>
              <a:p>
                <a:endParaRPr lang="zh-CN" altLang="en-US" sz="2400"/>
              </a:p>
            </p:txBody>
          </p:sp>
          <p:sp>
            <p:nvSpPr>
              <p:cNvPr id="53267" name="Line 13"/>
              <p:cNvSpPr>
                <a:spLocks noChangeShapeType="1"/>
              </p:cNvSpPr>
              <p:nvPr/>
            </p:nvSpPr>
            <p:spPr bwMode="auto">
              <a:xfrm>
                <a:off x="2736" y="2352"/>
                <a:ext cx="96" cy="0"/>
              </a:xfrm>
              <a:prstGeom prst="line">
                <a:avLst/>
              </a:prstGeom>
              <a:noFill/>
              <a:ln w="9525">
                <a:solidFill>
                  <a:schemeClr val="tx1"/>
                </a:solidFill>
                <a:round/>
                <a:headEnd/>
                <a:tailEnd/>
              </a:ln>
            </p:spPr>
            <p:txBody>
              <a:bodyPr/>
              <a:lstStyle/>
              <a:p>
                <a:endParaRPr lang="zh-CN" altLang="en-US" sz="2400"/>
              </a:p>
            </p:txBody>
          </p:sp>
          <p:grpSp>
            <p:nvGrpSpPr>
              <p:cNvPr id="4" name="Group 14"/>
              <p:cNvGrpSpPr>
                <a:grpSpLocks/>
              </p:cNvGrpSpPr>
              <p:nvPr/>
            </p:nvGrpSpPr>
            <p:grpSpPr bwMode="auto">
              <a:xfrm>
                <a:off x="1152" y="2592"/>
                <a:ext cx="1443" cy="912"/>
                <a:chOff x="1152" y="2592"/>
                <a:chExt cx="1443" cy="912"/>
              </a:xfrm>
            </p:grpSpPr>
            <p:sp>
              <p:nvSpPr>
                <p:cNvPr id="53270" name="Line 15"/>
                <p:cNvSpPr>
                  <a:spLocks noChangeShapeType="1"/>
                </p:cNvSpPr>
                <p:nvPr/>
              </p:nvSpPr>
              <p:spPr bwMode="auto">
                <a:xfrm>
                  <a:off x="2496" y="2592"/>
                  <a:ext cx="0" cy="240"/>
                </a:xfrm>
                <a:prstGeom prst="line">
                  <a:avLst/>
                </a:prstGeom>
                <a:noFill/>
                <a:ln w="9525">
                  <a:solidFill>
                    <a:schemeClr val="tx1"/>
                  </a:solidFill>
                  <a:round/>
                  <a:headEnd/>
                  <a:tailEnd/>
                </a:ln>
              </p:spPr>
              <p:txBody>
                <a:bodyPr/>
                <a:lstStyle/>
                <a:p>
                  <a:endParaRPr lang="zh-CN" altLang="en-US" sz="2400"/>
                </a:p>
              </p:txBody>
            </p:sp>
            <p:sp>
              <p:nvSpPr>
                <p:cNvPr id="53271" name="Line 16"/>
                <p:cNvSpPr>
                  <a:spLocks noChangeShapeType="1"/>
                </p:cNvSpPr>
                <p:nvPr/>
              </p:nvSpPr>
              <p:spPr bwMode="auto">
                <a:xfrm>
                  <a:off x="2592" y="2592"/>
                  <a:ext cx="0" cy="240"/>
                </a:xfrm>
                <a:prstGeom prst="line">
                  <a:avLst/>
                </a:prstGeom>
                <a:noFill/>
                <a:ln w="9525">
                  <a:solidFill>
                    <a:schemeClr val="tx1"/>
                  </a:solidFill>
                  <a:round/>
                  <a:headEnd/>
                  <a:tailEnd/>
                </a:ln>
              </p:spPr>
              <p:txBody>
                <a:bodyPr/>
                <a:lstStyle/>
                <a:p>
                  <a:endParaRPr lang="zh-CN" altLang="en-US" sz="2400"/>
                </a:p>
              </p:txBody>
            </p:sp>
            <p:sp>
              <p:nvSpPr>
                <p:cNvPr id="53272" name="Arc 17"/>
                <p:cNvSpPr>
                  <a:spLocks/>
                </p:cNvSpPr>
                <p:nvPr/>
              </p:nvSpPr>
              <p:spPr bwMode="auto">
                <a:xfrm flipV="1">
                  <a:off x="2394" y="2838"/>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3" name="Arc 18"/>
                <p:cNvSpPr>
                  <a:spLocks/>
                </p:cNvSpPr>
                <p:nvPr/>
              </p:nvSpPr>
              <p:spPr bwMode="auto">
                <a:xfrm flipV="1">
                  <a:off x="2409" y="2817"/>
                  <a:ext cx="186" cy="2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4" name="Line 19"/>
                <p:cNvSpPr>
                  <a:spLocks noChangeShapeType="1"/>
                </p:cNvSpPr>
                <p:nvPr/>
              </p:nvSpPr>
              <p:spPr bwMode="auto">
                <a:xfrm flipH="1">
                  <a:off x="1305" y="2976"/>
                  <a:ext cx="1104" cy="0"/>
                </a:xfrm>
                <a:prstGeom prst="line">
                  <a:avLst/>
                </a:prstGeom>
                <a:noFill/>
                <a:ln w="9525">
                  <a:solidFill>
                    <a:schemeClr val="tx1"/>
                  </a:solidFill>
                  <a:round/>
                  <a:headEnd/>
                  <a:tailEnd/>
                </a:ln>
              </p:spPr>
              <p:txBody>
                <a:bodyPr/>
                <a:lstStyle/>
                <a:p>
                  <a:endParaRPr lang="zh-CN" altLang="en-US" sz="2400"/>
                </a:p>
              </p:txBody>
            </p:sp>
            <p:sp>
              <p:nvSpPr>
                <p:cNvPr id="53275" name="Line 20"/>
                <p:cNvSpPr>
                  <a:spLocks noChangeShapeType="1"/>
                </p:cNvSpPr>
                <p:nvPr/>
              </p:nvSpPr>
              <p:spPr bwMode="auto">
                <a:xfrm>
                  <a:off x="1392" y="3072"/>
                  <a:ext cx="1008" cy="0"/>
                </a:xfrm>
                <a:prstGeom prst="line">
                  <a:avLst/>
                </a:prstGeom>
                <a:noFill/>
                <a:ln w="9525">
                  <a:solidFill>
                    <a:schemeClr val="tx1"/>
                  </a:solidFill>
                  <a:round/>
                  <a:headEnd/>
                  <a:tailEnd/>
                </a:ln>
              </p:spPr>
              <p:txBody>
                <a:bodyPr/>
                <a:lstStyle/>
                <a:p>
                  <a:endParaRPr lang="zh-CN" altLang="en-US" sz="2400"/>
                </a:p>
              </p:txBody>
            </p:sp>
            <p:sp>
              <p:nvSpPr>
                <p:cNvPr id="53276" name="Arc 21"/>
                <p:cNvSpPr>
                  <a:spLocks/>
                </p:cNvSpPr>
                <p:nvPr/>
              </p:nvSpPr>
              <p:spPr bwMode="auto">
                <a:xfrm flipH="1">
                  <a:off x="1152" y="2976"/>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7" name="Arc 22"/>
                <p:cNvSpPr>
                  <a:spLocks/>
                </p:cNvSpPr>
                <p:nvPr/>
              </p:nvSpPr>
              <p:spPr bwMode="auto">
                <a:xfrm flipH="1">
                  <a:off x="1230" y="3072"/>
                  <a:ext cx="17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defTabSz="912813"/>
                  <a:endParaRPr lang="zh-CN" altLang="en-US" sz="2400"/>
                </a:p>
              </p:txBody>
            </p:sp>
            <p:sp>
              <p:nvSpPr>
                <p:cNvPr id="53278" name="Line 23"/>
                <p:cNvSpPr>
                  <a:spLocks noChangeShapeType="1"/>
                </p:cNvSpPr>
                <p:nvPr/>
              </p:nvSpPr>
              <p:spPr bwMode="auto">
                <a:xfrm>
                  <a:off x="1152" y="3264"/>
                  <a:ext cx="0" cy="240"/>
                </a:xfrm>
                <a:prstGeom prst="line">
                  <a:avLst/>
                </a:prstGeom>
                <a:noFill/>
                <a:ln w="9525">
                  <a:solidFill>
                    <a:schemeClr val="tx1"/>
                  </a:solidFill>
                  <a:round/>
                  <a:headEnd/>
                  <a:tailEnd/>
                </a:ln>
              </p:spPr>
              <p:txBody>
                <a:bodyPr/>
                <a:lstStyle/>
                <a:p>
                  <a:endParaRPr lang="zh-CN" altLang="en-US" sz="2400"/>
                </a:p>
              </p:txBody>
            </p:sp>
            <p:sp>
              <p:nvSpPr>
                <p:cNvPr id="53279" name="Line 24"/>
                <p:cNvSpPr>
                  <a:spLocks noChangeShapeType="1"/>
                </p:cNvSpPr>
                <p:nvPr/>
              </p:nvSpPr>
              <p:spPr bwMode="auto">
                <a:xfrm>
                  <a:off x="1230" y="3351"/>
                  <a:ext cx="0" cy="144"/>
                </a:xfrm>
                <a:prstGeom prst="line">
                  <a:avLst/>
                </a:prstGeom>
                <a:noFill/>
                <a:ln w="9525">
                  <a:solidFill>
                    <a:schemeClr val="tx1"/>
                  </a:solidFill>
                  <a:round/>
                  <a:headEnd/>
                  <a:tailEnd/>
                </a:ln>
              </p:spPr>
              <p:txBody>
                <a:bodyPr/>
                <a:lstStyle/>
                <a:p>
                  <a:endParaRPr lang="zh-CN" altLang="en-US" sz="2400"/>
                </a:p>
              </p:txBody>
            </p:sp>
          </p:grpSp>
          <p:sp>
            <p:nvSpPr>
              <p:cNvPr id="53269" name="AutoShape 25"/>
              <p:cNvSpPr>
                <a:spLocks noChangeArrowheads="1"/>
              </p:cNvSpPr>
              <p:nvPr/>
            </p:nvSpPr>
            <p:spPr bwMode="auto">
              <a:xfrm>
                <a:off x="1098" y="3504"/>
                <a:ext cx="192" cy="432"/>
              </a:xfrm>
              <a:prstGeom prst="roundRect">
                <a:avLst>
                  <a:gd name="adj" fmla="val 16667"/>
                </a:avLst>
              </a:prstGeom>
              <a:solidFill>
                <a:srgbClr val="CC99FF"/>
              </a:solidFill>
              <a:ln w="9525">
                <a:solidFill>
                  <a:schemeClr val="tx1"/>
                </a:solidFill>
                <a:round/>
                <a:headEnd/>
                <a:tailEnd/>
              </a:ln>
            </p:spPr>
            <p:txBody>
              <a:bodyPr wrap="none" anchor="ctr"/>
              <a:lstStyle/>
              <a:p>
                <a:pPr defTabSz="912813"/>
                <a:endParaRPr lang="zh-CN" altLang="en-US" sz="2400"/>
              </a:p>
            </p:txBody>
          </p:sp>
        </p:grpSp>
        <p:sp>
          <p:nvSpPr>
            <p:cNvPr id="53254" name="Line 26"/>
            <p:cNvSpPr>
              <a:spLocks noChangeShapeType="1"/>
            </p:cNvSpPr>
            <p:nvPr/>
          </p:nvSpPr>
          <p:spPr bwMode="auto">
            <a:xfrm>
              <a:off x="1336" y="2922"/>
              <a:ext cx="161" cy="180"/>
            </a:xfrm>
            <a:prstGeom prst="line">
              <a:avLst/>
            </a:prstGeom>
            <a:noFill/>
            <a:ln w="9525">
              <a:solidFill>
                <a:schemeClr val="tx1"/>
              </a:solidFill>
              <a:round/>
              <a:headEnd/>
              <a:tailEnd type="triangle" w="med" len="med"/>
            </a:ln>
          </p:spPr>
          <p:txBody>
            <a:bodyPr/>
            <a:lstStyle/>
            <a:p>
              <a:endParaRPr lang="zh-CN" altLang="en-US" sz="2400"/>
            </a:p>
          </p:txBody>
        </p:sp>
        <p:sp>
          <p:nvSpPr>
            <p:cNvPr id="53255" name="Text Box 27"/>
            <p:cNvSpPr txBox="1">
              <a:spLocks noChangeArrowheads="1"/>
            </p:cNvSpPr>
            <p:nvPr/>
          </p:nvSpPr>
          <p:spPr bwMode="auto">
            <a:xfrm>
              <a:off x="1176" y="3147"/>
              <a:ext cx="1069" cy="421"/>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毛细管</a:t>
              </a:r>
            </a:p>
          </p:txBody>
        </p:sp>
        <p:sp>
          <p:nvSpPr>
            <p:cNvPr id="53256" name="Line 28"/>
            <p:cNvSpPr>
              <a:spLocks noChangeShapeType="1"/>
            </p:cNvSpPr>
            <p:nvPr/>
          </p:nvSpPr>
          <p:spPr bwMode="auto">
            <a:xfrm flipH="1">
              <a:off x="267" y="3371"/>
              <a:ext cx="321" cy="90"/>
            </a:xfrm>
            <a:prstGeom prst="line">
              <a:avLst/>
            </a:prstGeom>
            <a:noFill/>
            <a:ln w="9525">
              <a:solidFill>
                <a:schemeClr val="tx1"/>
              </a:solidFill>
              <a:round/>
              <a:headEnd/>
              <a:tailEnd type="triangle" w="med" len="med"/>
            </a:ln>
          </p:spPr>
          <p:txBody>
            <a:bodyPr/>
            <a:lstStyle/>
            <a:p>
              <a:endParaRPr lang="zh-CN" altLang="en-US" sz="2400"/>
            </a:p>
          </p:txBody>
        </p:sp>
        <p:sp>
          <p:nvSpPr>
            <p:cNvPr id="53257" name="Text Box 29"/>
            <p:cNvSpPr txBox="1">
              <a:spLocks noChangeArrowheads="1"/>
            </p:cNvSpPr>
            <p:nvPr/>
          </p:nvSpPr>
          <p:spPr bwMode="auto">
            <a:xfrm>
              <a:off x="-122" y="2872"/>
              <a:ext cx="537" cy="1431"/>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金属温包</a:t>
              </a:r>
            </a:p>
          </p:txBody>
        </p:sp>
        <p:sp>
          <p:nvSpPr>
            <p:cNvPr id="53258" name="Line 30"/>
            <p:cNvSpPr>
              <a:spLocks noChangeShapeType="1"/>
            </p:cNvSpPr>
            <p:nvPr/>
          </p:nvSpPr>
          <p:spPr bwMode="auto">
            <a:xfrm flipH="1">
              <a:off x="1283" y="2384"/>
              <a:ext cx="267" cy="45"/>
            </a:xfrm>
            <a:prstGeom prst="line">
              <a:avLst/>
            </a:prstGeom>
            <a:noFill/>
            <a:ln w="9525">
              <a:solidFill>
                <a:schemeClr val="tx1"/>
              </a:solidFill>
              <a:round/>
              <a:headEnd/>
              <a:tailEnd type="triangle" w="med" len="med"/>
            </a:ln>
          </p:spPr>
          <p:txBody>
            <a:bodyPr/>
            <a:lstStyle/>
            <a:p>
              <a:endParaRPr lang="zh-CN" altLang="en-US" sz="2400"/>
            </a:p>
          </p:txBody>
        </p:sp>
        <p:sp>
          <p:nvSpPr>
            <p:cNvPr id="53259" name="Text Box 31"/>
            <p:cNvSpPr txBox="1">
              <a:spLocks noChangeArrowheads="1"/>
            </p:cNvSpPr>
            <p:nvPr/>
          </p:nvSpPr>
          <p:spPr bwMode="auto">
            <a:xfrm>
              <a:off x="340" y="2387"/>
              <a:ext cx="1040" cy="421"/>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压力表</a:t>
              </a:r>
            </a:p>
          </p:txBody>
        </p:sp>
      </p:gr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229600" cy="4525963"/>
          </a:xfrm>
        </p:spPr>
        <p:txBody>
          <a:bodyPr>
            <a:normAutofit/>
          </a:bodyPr>
          <a:lstStyle/>
          <a:p>
            <a:pPr>
              <a:buNone/>
            </a:pPr>
            <a:r>
              <a:rPr lang="en-US" altLang="zh-CN" sz="2400" b="1" dirty="0"/>
              <a:t>2</a:t>
            </a:r>
            <a:r>
              <a:rPr lang="zh-CN" altLang="en-US" sz="2400" b="1" dirty="0"/>
              <a:t>、低速气流的温度测量</a:t>
            </a:r>
            <a:endParaRPr lang="en-US" altLang="zh-CN" sz="2400" b="1" dirty="0"/>
          </a:p>
          <a:p>
            <a:pPr>
              <a:buNone/>
            </a:pPr>
            <a:r>
              <a:rPr lang="zh-CN" altLang="en-US" sz="2400" b="1" dirty="0"/>
              <a:t>不考虑导热，热平衡时，对流换热和辐射换热平衡</a:t>
            </a:r>
            <a:endParaRPr lang="en-US" altLang="zh-CN" sz="2400" b="1" dirty="0"/>
          </a:p>
          <a:p>
            <a:pPr>
              <a:buNone/>
            </a:pPr>
            <a:endParaRPr lang="en-US" altLang="zh-CN" sz="2400" b="1" dirty="0"/>
          </a:p>
          <a:p>
            <a:pPr>
              <a:buNone/>
            </a:pPr>
            <a:endParaRPr lang="en-US" altLang="zh-CN" sz="2400" b="1" dirty="0"/>
          </a:p>
          <a:p>
            <a:pPr>
              <a:buNone/>
            </a:pPr>
            <a:endParaRPr lang="zh-CN" altLang="en-US" sz="2400" b="1" dirty="0"/>
          </a:p>
        </p:txBody>
      </p:sp>
      <p:graphicFrame>
        <p:nvGraphicFramePr>
          <p:cNvPr id="4" name="对象 3"/>
          <p:cNvGraphicFramePr>
            <a:graphicFrameLocks noChangeAspect="1"/>
          </p:cNvGraphicFramePr>
          <p:nvPr/>
        </p:nvGraphicFramePr>
        <p:xfrm>
          <a:off x="1000100" y="2357430"/>
          <a:ext cx="6572296" cy="500066"/>
        </p:xfrm>
        <a:graphic>
          <a:graphicData uri="http://schemas.openxmlformats.org/presentationml/2006/ole">
            <mc:AlternateContent xmlns:mc="http://schemas.openxmlformats.org/markup-compatibility/2006">
              <mc:Choice xmlns:v="urn:schemas-microsoft-com:vml" Requires="v">
                <p:oleObj spid="_x0000_s35850" name="Equation" r:id="rId3" imgW="2577960" imgH="253800" progId="Equation.DSMT4">
                  <p:embed/>
                </p:oleObj>
              </mc:Choice>
              <mc:Fallback>
                <p:oleObj name="Equation" r:id="rId3" imgW="2577960" imgH="2538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357430"/>
                        <a:ext cx="657229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85786" y="3000372"/>
            <a:ext cx="5500726" cy="461665"/>
          </a:xfrm>
          <a:prstGeom prst="rect">
            <a:avLst/>
          </a:prstGeom>
          <a:noFill/>
        </p:spPr>
        <p:txBody>
          <a:bodyPr wrap="square" rtlCol="0">
            <a:spAutoFit/>
          </a:bodyPr>
          <a:lstStyle/>
          <a:p>
            <a:r>
              <a:rPr lang="zh-CN" altLang="en-US" sz="2400" b="1" dirty="0"/>
              <a:t>热电偶辐射热损失带来的示值误差：</a:t>
            </a:r>
          </a:p>
        </p:txBody>
      </p:sp>
      <p:graphicFrame>
        <p:nvGraphicFramePr>
          <p:cNvPr id="35843" name="Object 3"/>
          <p:cNvGraphicFramePr>
            <a:graphicFrameLocks noChangeAspect="1"/>
          </p:cNvGraphicFramePr>
          <p:nvPr/>
        </p:nvGraphicFramePr>
        <p:xfrm>
          <a:off x="1000100" y="3571876"/>
          <a:ext cx="6183329" cy="761661"/>
        </p:xfrm>
        <a:graphic>
          <a:graphicData uri="http://schemas.openxmlformats.org/presentationml/2006/ole">
            <mc:AlternateContent xmlns:mc="http://schemas.openxmlformats.org/markup-compatibility/2006">
              <mc:Choice xmlns:v="urn:schemas-microsoft-com:vml" Requires="v">
                <p:oleObj spid="_x0000_s35851" name="Equation" r:id="rId5" imgW="2552400" imgH="393480" progId="Equation.DSMT4">
                  <p:embed/>
                </p:oleObj>
              </mc:Choice>
              <mc:Fallback>
                <p:oleObj name="Equation" r:id="rId5" imgW="255240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3571876"/>
                        <a:ext cx="6183329" cy="761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2.6 </a:t>
            </a:r>
            <a:r>
              <a:rPr lang="zh-CN" altLang="en-US" sz="2800" b="1" dirty="0"/>
              <a:t>测温仪表的性能对比和选择</a:t>
            </a:r>
          </a:p>
        </p:txBody>
      </p:sp>
      <p:sp>
        <p:nvSpPr>
          <p:cNvPr id="3" name="内容占位符 2"/>
          <p:cNvSpPr>
            <a:spLocks noGrp="1"/>
          </p:cNvSpPr>
          <p:nvPr>
            <p:ph idx="1"/>
          </p:nvPr>
        </p:nvSpPr>
        <p:spPr>
          <a:xfrm>
            <a:off x="611560" y="1340768"/>
            <a:ext cx="7816382" cy="4525963"/>
          </a:xfrm>
        </p:spPr>
        <p:txBody>
          <a:bodyPr>
            <a:normAutofit/>
          </a:bodyPr>
          <a:lstStyle/>
          <a:p>
            <a:pPr>
              <a:buNone/>
            </a:pPr>
            <a:r>
              <a:rPr lang="en-US" altLang="zh-CN" sz="2800" b="1" dirty="0"/>
              <a:t>1</a:t>
            </a:r>
            <a:r>
              <a:rPr lang="zh-CN" altLang="en-US" sz="2800" b="1" dirty="0"/>
              <a:t>、准确度、测量范围和响应速度</a:t>
            </a:r>
            <a:endParaRPr lang="en-US" altLang="zh-CN" sz="2800" b="1" dirty="0"/>
          </a:p>
          <a:p>
            <a:pPr>
              <a:buNone/>
            </a:pPr>
            <a:r>
              <a:rPr lang="en-US" altLang="zh-CN" sz="2800" b="1" dirty="0"/>
              <a:t>2</a:t>
            </a:r>
            <a:r>
              <a:rPr lang="zh-CN" altLang="en-US" sz="2800" b="1" dirty="0"/>
              <a:t>、</a:t>
            </a:r>
            <a:r>
              <a:rPr lang="zh-CN" altLang="en-US" sz="2800" b="1" dirty="0">
                <a:solidFill>
                  <a:srgbClr val="FF0000"/>
                </a:solidFill>
              </a:rPr>
              <a:t>被测对象属性</a:t>
            </a:r>
            <a:r>
              <a:rPr lang="zh-CN" altLang="en-US" sz="2800" b="1" dirty="0"/>
              <a:t>，耐热、抗热震性、防腐蚀性能如何</a:t>
            </a:r>
            <a:endParaRPr lang="en-US" altLang="zh-CN" sz="2800" b="1" dirty="0"/>
          </a:p>
          <a:p>
            <a:pPr>
              <a:buNone/>
            </a:pPr>
            <a:r>
              <a:rPr lang="en-US" altLang="zh-CN" sz="2800" b="1" dirty="0"/>
              <a:t>3</a:t>
            </a:r>
            <a:r>
              <a:rPr lang="zh-CN" altLang="en-US" sz="2800" b="1" dirty="0"/>
              <a:t>、</a:t>
            </a:r>
            <a:r>
              <a:rPr lang="zh-CN" altLang="en-US" sz="2800" b="1" dirty="0">
                <a:solidFill>
                  <a:srgbClr val="FF0000"/>
                </a:solidFill>
              </a:rPr>
              <a:t>现场环境和安装条件</a:t>
            </a:r>
            <a:r>
              <a:rPr lang="zh-CN" altLang="en-US" sz="2800" b="1" dirty="0"/>
              <a:t>，互换性和可靠性</a:t>
            </a:r>
            <a:endParaRPr lang="en-US" altLang="zh-CN" sz="2800" b="1" dirty="0"/>
          </a:p>
          <a:p>
            <a:pPr>
              <a:buNone/>
            </a:pPr>
            <a:r>
              <a:rPr lang="en-US" altLang="zh-CN" sz="2800" b="1" dirty="0"/>
              <a:t>4</a:t>
            </a:r>
            <a:r>
              <a:rPr lang="zh-CN" altLang="en-US" sz="2800" b="1" dirty="0"/>
              <a:t>、使用寿命</a:t>
            </a:r>
            <a:r>
              <a:rPr lang="zh-CN" altLang="en-US" sz="2800" b="1" dirty="0">
                <a:solidFill>
                  <a:srgbClr val="FF0000"/>
                </a:solidFill>
              </a:rPr>
              <a:t>性价比</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idx="1"/>
          </p:nvPr>
        </p:nvSpPr>
        <p:spPr>
          <a:xfrm>
            <a:off x="500034" y="0"/>
            <a:ext cx="7997854" cy="5715000"/>
          </a:xfrm>
        </p:spPr>
        <p:txBody>
          <a:bodyPr/>
          <a:lstStyle/>
          <a:p>
            <a:pPr defTabSz="912813" eaLnBrk="1" hangingPunct="1">
              <a:buFont typeface="Wingdings" pitchFamily="2" charset="2"/>
              <a:buNone/>
            </a:pPr>
            <a:endParaRPr lang="zh-CN" altLang="en-US" sz="2600" b="1" dirty="0">
              <a:latin typeface="Times New Roman" pitchFamily="18" charset="0"/>
            </a:endParaRPr>
          </a:p>
          <a:p>
            <a:pPr defTabSz="912813" eaLnBrk="1" hangingPunct="1">
              <a:buFont typeface="Wingdings" pitchFamily="2" charset="2"/>
              <a:buNone/>
            </a:pPr>
            <a:r>
              <a:rPr lang="zh-CN" altLang="en-US" sz="2600" b="1" dirty="0">
                <a:latin typeface="Times New Roman" pitchFamily="18" charset="0"/>
              </a:rPr>
              <a:t>（2）充气压力表式温度计</a:t>
            </a:r>
          </a:p>
          <a:p>
            <a:pPr defTabSz="912813" eaLnBrk="1" hangingPunct="1">
              <a:buFont typeface="Wingdings" pitchFamily="2" charset="2"/>
              <a:buNone/>
            </a:pPr>
            <a:endParaRPr lang="zh-CN" altLang="en-US" sz="2600" b="1" dirty="0">
              <a:latin typeface="Times New Roman" pitchFamily="18" charset="0"/>
            </a:endParaRPr>
          </a:p>
          <a:p>
            <a:pPr defTabSz="912813" eaLnBrk="1" hangingPunct="1">
              <a:buFont typeface="Wingdings" pitchFamily="2" charset="2"/>
              <a:buNone/>
            </a:pPr>
            <a:r>
              <a:rPr lang="zh-CN" altLang="en-US" sz="2600" b="1" dirty="0">
                <a:latin typeface="Times New Roman" pitchFamily="18" charset="0"/>
              </a:rPr>
              <a:t>   原理：根据气体状态方程：</a:t>
            </a:r>
            <a:endParaRPr lang="zh-CN" altLang="en-US" sz="2600" b="1" i="1" dirty="0">
              <a:latin typeface="Times New Roman" pitchFamily="18" charset="0"/>
            </a:endParaRPr>
          </a:p>
        </p:txBody>
      </p:sp>
      <p:sp>
        <p:nvSpPr>
          <p:cNvPr id="94211" name="Text Box 3"/>
          <p:cNvSpPr txBox="1">
            <a:spLocks noChangeArrowheads="1"/>
          </p:cNvSpPr>
          <p:nvPr/>
        </p:nvSpPr>
        <p:spPr bwMode="auto">
          <a:xfrm>
            <a:off x="1331640" y="2348880"/>
            <a:ext cx="5975350" cy="461962"/>
          </a:xfrm>
          <a:prstGeom prst="rect">
            <a:avLst/>
          </a:prstGeom>
          <a:noFill/>
          <a:ln w="9525">
            <a:noFill/>
            <a:miter lim="800000"/>
            <a:headEnd/>
            <a:tailEnd/>
          </a:ln>
        </p:spPr>
        <p:txBody>
          <a:bodyPr>
            <a:spAutoFit/>
          </a:bodyPr>
          <a:lstStyle/>
          <a:p>
            <a:pPr defTabSz="912813">
              <a:spcBef>
                <a:spcPct val="20000"/>
              </a:spcBef>
            </a:pPr>
            <a:r>
              <a:rPr kumimoji="1" lang="zh-CN" altLang="en-US" sz="2400" b="1" dirty="0">
                <a:latin typeface="Times New Roman" pitchFamily="18" charset="0"/>
              </a:rPr>
              <a:t>如果体积恒定（定容式），则</a:t>
            </a:r>
            <a:r>
              <a:rPr kumimoji="1" lang="en-US" altLang="zh-CN" sz="2400" b="1" i="1" dirty="0">
                <a:latin typeface="Times New Roman" pitchFamily="18" charset="0"/>
              </a:rPr>
              <a:t>T=KP</a:t>
            </a:r>
            <a:endParaRPr kumimoji="1" lang="zh-CN" altLang="en-US" sz="2400" dirty="0">
              <a:latin typeface="Times New Roman" pitchFamily="18" charset="0"/>
            </a:endParaRPr>
          </a:p>
        </p:txBody>
      </p:sp>
      <p:sp>
        <p:nvSpPr>
          <p:cNvPr id="94212" name="Text Box 4"/>
          <p:cNvSpPr txBox="1">
            <a:spLocks noChangeArrowheads="1"/>
          </p:cNvSpPr>
          <p:nvPr/>
        </p:nvSpPr>
        <p:spPr bwMode="auto">
          <a:xfrm>
            <a:off x="609287" y="2886400"/>
            <a:ext cx="7779348" cy="2308324"/>
          </a:xfrm>
          <a:prstGeom prst="rect">
            <a:avLst/>
          </a:prstGeom>
          <a:noFill/>
          <a:ln w="9525">
            <a:noFill/>
            <a:miter lim="800000"/>
            <a:headEnd/>
            <a:tailEnd/>
          </a:ln>
        </p:spPr>
        <p:txBody>
          <a:bodyPr wrap="square">
            <a:spAutoFit/>
          </a:bodyPr>
          <a:lstStyle/>
          <a:p>
            <a:pPr defTabSz="912813">
              <a:lnSpc>
                <a:spcPct val="150000"/>
              </a:lnSpc>
              <a:buClr>
                <a:srgbClr val="FF0000"/>
              </a:buClr>
              <a:buFont typeface="Wingdings" pitchFamily="2" charset="2"/>
              <a:buChar char="Ø"/>
            </a:pPr>
            <a:r>
              <a:rPr kumimoji="1" lang="zh-CN" altLang="en-US" sz="2400" b="1" dirty="0">
                <a:latin typeface="Times New Roman" pitchFamily="18" charset="0"/>
              </a:rPr>
              <a:t>结构：在密封容器内充以气体，就构成充气压力表式温度计通常充以</a:t>
            </a:r>
            <a:r>
              <a:rPr kumimoji="1" lang="en-US" altLang="zh-CN" sz="2400" b="1" i="1" dirty="0">
                <a:latin typeface="Times New Roman" pitchFamily="18" charset="0"/>
              </a:rPr>
              <a:t>N</a:t>
            </a:r>
            <a:r>
              <a:rPr kumimoji="1" lang="en-US" altLang="zh-CN" sz="2400" b="1" i="1" baseline="-25000" dirty="0">
                <a:latin typeface="Times New Roman" pitchFamily="18" charset="0"/>
              </a:rPr>
              <a:t>2 </a:t>
            </a:r>
            <a:r>
              <a:rPr kumimoji="1" lang="zh-CN" altLang="en-US" sz="2400" b="1" dirty="0">
                <a:latin typeface="Times New Roman" pitchFamily="18" charset="0"/>
              </a:rPr>
              <a:t>。</a:t>
            </a:r>
          </a:p>
          <a:p>
            <a:pPr defTabSz="912813">
              <a:lnSpc>
                <a:spcPct val="150000"/>
              </a:lnSpc>
              <a:buClr>
                <a:srgbClr val="FF0000"/>
              </a:buClr>
              <a:buFont typeface="Wingdings" pitchFamily="2" charset="2"/>
              <a:buChar char="Ø"/>
            </a:pPr>
            <a:r>
              <a:rPr kumimoji="1" lang="zh-CN" altLang="en-US" sz="2400" b="1" dirty="0">
                <a:latin typeface="Times New Roman" pitchFamily="18" charset="0"/>
              </a:rPr>
              <a:t>测温范围：-120 </a:t>
            </a:r>
            <a:r>
              <a:rPr kumimoji="1" lang="en-US" altLang="zh-CN" sz="2400" dirty="0">
                <a:latin typeface="Times New Roman" pitchFamily="18" charset="0"/>
              </a:rPr>
              <a:t>℃</a:t>
            </a:r>
            <a:r>
              <a:rPr kumimoji="1" lang="zh-CN" altLang="en-US" sz="2400" b="1" dirty="0">
                <a:latin typeface="Times New Roman" pitchFamily="18" charset="0"/>
              </a:rPr>
              <a:t> ~ 550 </a:t>
            </a:r>
            <a:r>
              <a:rPr kumimoji="1" lang="en-US" altLang="zh-CN" sz="2400" dirty="0">
                <a:latin typeface="Times New Roman" pitchFamily="18" charset="0"/>
              </a:rPr>
              <a:t>℃。</a:t>
            </a:r>
            <a:r>
              <a:rPr kumimoji="1" lang="zh-CN" altLang="en-US" sz="2400" b="1" dirty="0">
                <a:latin typeface="Times New Roman" pitchFamily="18" charset="0"/>
              </a:rPr>
              <a:t>如果温度过高，温包中的</a:t>
            </a:r>
            <a:r>
              <a:rPr kumimoji="1" lang="zh-CN" altLang="en-US" sz="2400" b="1" dirty="0">
                <a:solidFill>
                  <a:srgbClr val="FF0000"/>
                </a:solidFill>
                <a:latin typeface="Times New Roman" pitchFamily="18" charset="0"/>
              </a:rPr>
              <a:t>气体</a:t>
            </a:r>
            <a:r>
              <a:rPr kumimoji="1" lang="zh-CN" altLang="en-US" sz="2400" b="1" dirty="0">
                <a:latin typeface="Times New Roman" pitchFamily="18" charset="0"/>
              </a:rPr>
              <a:t>会透过金属壁而</a:t>
            </a:r>
            <a:r>
              <a:rPr kumimoji="1" lang="zh-CN" altLang="en-US" sz="2400" b="1" dirty="0">
                <a:solidFill>
                  <a:srgbClr val="FF0000"/>
                </a:solidFill>
                <a:latin typeface="Times New Roman" pitchFamily="18" charset="0"/>
              </a:rPr>
              <a:t>扩散</a:t>
            </a:r>
            <a:r>
              <a:rPr kumimoji="1" lang="zh-CN" altLang="en-US" sz="2400" b="1" dirty="0">
                <a:latin typeface="Times New Roman" pitchFamily="18" charset="0"/>
              </a:rPr>
              <a:t>，使仪表读数偏低。</a:t>
            </a:r>
          </a:p>
        </p:txBody>
      </p:sp>
      <p:graphicFrame>
        <p:nvGraphicFramePr>
          <p:cNvPr id="94213" name="Object 5"/>
          <p:cNvGraphicFramePr>
            <a:graphicFrameLocks noChangeAspect="1"/>
          </p:cNvGraphicFramePr>
          <p:nvPr/>
        </p:nvGraphicFramePr>
        <p:xfrm>
          <a:off x="5076056" y="1196752"/>
          <a:ext cx="1529433" cy="928694"/>
        </p:xfrm>
        <a:graphic>
          <a:graphicData uri="http://schemas.openxmlformats.org/presentationml/2006/ole">
            <mc:AlternateContent xmlns:mc="http://schemas.openxmlformats.org/markup-compatibility/2006">
              <mc:Choice xmlns:v="urn:schemas-microsoft-com:vml" Requires="v">
                <p:oleObj spid="_x0000_s4102" name="Equation" r:id="rId3" imgW="545760" imgH="393480" progId="Equation.3">
                  <p:embed/>
                </p:oleObj>
              </mc:Choice>
              <mc:Fallback>
                <p:oleObj name="Equation" r:id="rId3" imgW="5457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196752"/>
                        <a:ext cx="1529433" cy="928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755576" y="620688"/>
            <a:ext cx="7632848" cy="4114800"/>
          </a:xfrm>
        </p:spPr>
        <p:txBody>
          <a:bodyPr/>
          <a:lstStyle/>
          <a:p>
            <a:pPr algn="just" defTabSz="912813" eaLnBrk="1" hangingPunct="1">
              <a:lnSpc>
                <a:spcPct val="110000"/>
              </a:lnSpc>
              <a:buFont typeface="Wingdings" pitchFamily="2" charset="2"/>
              <a:buNone/>
            </a:pPr>
            <a:r>
              <a:rPr kumimoji="1" lang="zh-CN" altLang="en-US" sz="2600" b="1">
                <a:latin typeface="Times New Roman" pitchFamily="18" charset="0"/>
              </a:rPr>
              <a:t>（</a:t>
            </a:r>
            <a:r>
              <a:rPr kumimoji="1" lang="zh-CN" altLang="en-US" sz="2600" b="1" dirty="0">
                <a:latin typeface="Times New Roman" pitchFamily="18" charset="0"/>
              </a:rPr>
              <a:t>3）蒸汽压力表式温度计（0 </a:t>
            </a:r>
            <a:r>
              <a:rPr kumimoji="1" lang="en-US" altLang="zh-CN" sz="2600" dirty="0">
                <a:latin typeface="Times New Roman" pitchFamily="18" charset="0"/>
              </a:rPr>
              <a:t>℃</a:t>
            </a:r>
            <a:r>
              <a:rPr kumimoji="1" lang="zh-CN" altLang="en-US" sz="2600" b="1" dirty="0">
                <a:latin typeface="Times New Roman" pitchFamily="18" charset="0"/>
              </a:rPr>
              <a:t> ~250 </a:t>
            </a:r>
            <a:r>
              <a:rPr kumimoji="1" lang="en-US" altLang="zh-CN" sz="2600" dirty="0">
                <a:latin typeface="Times New Roman" pitchFamily="18" charset="0"/>
              </a:rPr>
              <a:t>℃</a:t>
            </a:r>
            <a:r>
              <a:rPr kumimoji="1" lang="en-US" altLang="zh-CN" sz="2600" b="1" dirty="0">
                <a:latin typeface="Times New Roman" pitchFamily="18" charset="0"/>
              </a:rPr>
              <a:t>）</a:t>
            </a:r>
          </a:p>
          <a:p>
            <a:pPr algn="just" defTabSz="912813" eaLnBrk="1" hangingPunct="1">
              <a:lnSpc>
                <a:spcPct val="110000"/>
              </a:lnSpc>
              <a:buFont typeface="Wingdings" pitchFamily="2" charset="2"/>
              <a:buNone/>
            </a:pPr>
            <a:r>
              <a:rPr kumimoji="1" lang="zh-CN" altLang="en-US" sz="2600" b="1">
                <a:latin typeface="Times New Roman" pitchFamily="18" charset="0"/>
              </a:rPr>
              <a:t>   </a:t>
            </a:r>
            <a:r>
              <a:rPr kumimoji="1" lang="zh-CN" altLang="en-US" sz="2600" b="1" dirty="0">
                <a:latin typeface="Times New Roman" pitchFamily="18" charset="0"/>
              </a:rPr>
              <a:t>原理：</a:t>
            </a:r>
          </a:p>
          <a:p>
            <a:pPr algn="just" defTabSz="912813" eaLnBrk="1" hangingPunct="1">
              <a:lnSpc>
                <a:spcPct val="110000"/>
              </a:lnSpc>
            </a:pPr>
            <a:r>
              <a:rPr kumimoji="1" lang="zh-CN" altLang="en-US" sz="2600" b="1" dirty="0">
                <a:latin typeface="Times New Roman" pitchFamily="18" charset="0"/>
              </a:rPr>
              <a:t> 根据低沸点液体的</a:t>
            </a:r>
            <a:r>
              <a:rPr kumimoji="1" lang="zh-CN" altLang="en-US" sz="2600" b="1" dirty="0">
                <a:solidFill>
                  <a:srgbClr val="FF0000"/>
                </a:solidFill>
                <a:latin typeface="Times New Roman" pitchFamily="18" charset="0"/>
              </a:rPr>
              <a:t>饱和蒸汽压只和气液分解面温度</a:t>
            </a:r>
            <a:r>
              <a:rPr kumimoji="1" lang="zh-CN" altLang="en-US" sz="2600" b="1" dirty="0">
                <a:latin typeface="Times New Roman" pitchFamily="18" charset="0"/>
              </a:rPr>
              <a:t>有关而制成的。</a:t>
            </a:r>
          </a:p>
          <a:p>
            <a:pPr algn="just" defTabSz="912813" eaLnBrk="1" hangingPunct="1">
              <a:lnSpc>
                <a:spcPct val="110000"/>
              </a:lnSpc>
            </a:pPr>
            <a:r>
              <a:rPr kumimoji="1" lang="zh-CN" altLang="en-US" sz="2600" b="1" dirty="0">
                <a:latin typeface="Times New Roman" pitchFamily="18" charset="0"/>
              </a:rPr>
              <a:t>在金属温包的一部分盛放</a:t>
            </a:r>
            <a:r>
              <a:rPr kumimoji="1" lang="zh-CN" altLang="en-US" sz="2600" b="1" dirty="0">
                <a:solidFill>
                  <a:srgbClr val="FF0000"/>
                </a:solidFill>
                <a:latin typeface="Times New Roman" pitchFamily="18" charset="0"/>
              </a:rPr>
              <a:t>低沸点液体</a:t>
            </a:r>
            <a:r>
              <a:rPr kumimoji="1" lang="zh-CN" altLang="en-US" sz="2600" b="1" dirty="0">
                <a:latin typeface="Times New Roman" pitchFamily="18" charset="0"/>
              </a:rPr>
              <a:t>，在其余空间及仪表内充以这种液体的</a:t>
            </a:r>
            <a:r>
              <a:rPr kumimoji="1" lang="zh-CN" altLang="en-US" sz="2600" b="1" dirty="0">
                <a:solidFill>
                  <a:srgbClr val="FF0000"/>
                </a:solidFill>
                <a:latin typeface="Times New Roman" pitchFamily="18" charset="0"/>
              </a:rPr>
              <a:t>饱和蒸汽</a:t>
            </a:r>
            <a:r>
              <a:rPr kumimoji="1" lang="zh-CN" altLang="en-US" sz="2600" b="1" dirty="0">
                <a:latin typeface="Times New Roman" pitchFamily="18" charset="0"/>
              </a:rPr>
              <a:t>，其汽液分界面在温包内。</a:t>
            </a:r>
          </a:p>
          <a:p>
            <a:pPr algn="just" defTabSz="912813" eaLnBrk="1" hangingPunct="1">
              <a:lnSpc>
                <a:spcPct val="110000"/>
              </a:lnSpc>
              <a:buFont typeface="Wingdings" pitchFamily="2" charset="2"/>
              <a:buNone/>
            </a:pPr>
            <a:endParaRPr lang="zh-CN" altLang="en-US" sz="2600" dirty="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p:txBody>
          <a:bodyPr/>
          <a:lstStyle/>
          <a:p>
            <a:pPr defTabSz="912813" eaLnBrk="1" hangingPunct="1">
              <a:buFont typeface="Wingdings" pitchFamily="2" charset="2"/>
              <a:buNone/>
            </a:pPr>
            <a:r>
              <a:rPr lang="zh-CN" altLang="en-US" dirty="0"/>
              <a:t> </a:t>
            </a:r>
          </a:p>
        </p:txBody>
      </p:sp>
      <p:pic>
        <p:nvPicPr>
          <p:cNvPr id="55299" name="Picture 3" descr="液体压力温度计"/>
          <p:cNvPicPr>
            <a:picLocks noChangeAspect="1" noChangeArrowheads="1"/>
          </p:cNvPicPr>
          <p:nvPr/>
        </p:nvPicPr>
        <p:blipFill>
          <a:blip r:embed="rId2" cstate="print"/>
          <a:srcRect/>
          <a:stretch>
            <a:fillRect/>
          </a:stretch>
        </p:blipFill>
        <p:spPr bwMode="auto">
          <a:xfrm>
            <a:off x="755650" y="1916113"/>
            <a:ext cx="4191000" cy="3257550"/>
          </a:xfrm>
          <a:prstGeom prst="rect">
            <a:avLst/>
          </a:prstGeom>
          <a:noFill/>
          <a:ln w="9525">
            <a:noFill/>
            <a:miter lim="800000"/>
            <a:headEnd/>
            <a:tailEnd/>
          </a:ln>
        </p:spPr>
      </p:pic>
      <p:pic>
        <p:nvPicPr>
          <p:cNvPr id="55300" name="Picture 4" descr="压力温度计"/>
          <p:cNvPicPr>
            <a:picLocks noChangeAspect="1" noChangeArrowheads="1"/>
          </p:cNvPicPr>
          <p:nvPr/>
        </p:nvPicPr>
        <p:blipFill>
          <a:blip r:embed="rId3" cstate="print"/>
          <a:srcRect/>
          <a:stretch>
            <a:fillRect/>
          </a:stretch>
        </p:blipFill>
        <p:spPr bwMode="auto">
          <a:xfrm>
            <a:off x="5715000" y="666750"/>
            <a:ext cx="2062163" cy="46688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idx="1"/>
          </p:nvPr>
        </p:nvSpPr>
        <p:spPr>
          <a:xfrm>
            <a:off x="683568" y="476672"/>
            <a:ext cx="7920880" cy="6096000"/>
          </a:xfrm>
        </p:spPr>
        <p:txBody>
          <a:bodyPr>
            <a:normAutofit/>
          </a:bodyPr>
          <a:lstStyle/>
          <a:p>
            <a:pPr marL="608013" indent="-608013" defTabSz="912813" eaLnBrk="1" hangingPunct="1">
              <a:lnSpc>
                <a:spcPct val="110000"/>
              </a:lnSpc>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2.2.2 </a:t>
            </a:r>
            <a:r>
              <a:rPr lang="zh-CN" altLang="en-US" sz="2400" b="1" dirty="0">
                <a:latin typeface="Times New Roman" pitchFamily="18" charset="0"/>
              </a:rPr>
              <a:t>  热电偶温度计(</a:t>
            </a:r>
            <a:r>
              <a:rPr lang="en-US" altLang="zh-CN" sz="2400" dirty="0">
                <a:latin typeface="Times New Roman" pitchFamily="18" charset="0"/>
              </a:rPr>
              <a:t>thermocouple thermometer</a:t>
            </a:r>
            <a:r>
              <a:rPr lang="en-US" altLang="zh-CN" sz="2400" b="1" dirty="0">
                <a:latin typeface="Times New Roman" pitchFamily="18" charset="0"/>
              </a:rPr>
              <a:t> )</a:t>
            </a:r>
          </a:p>
          <a:p>
            <a:pPr marL="608013" indent="-608013" defTabSz="912813" eaLnBrk="1" hangingPunct="1">
              <a:lnSpc>
                <a:spcPct val="110000"/>
              </a:lnSpc>
              <a:buFont typeface="Wingdings" pitchFamily="2" charset="2"/>
              <a:buNone/>
            </a:pPr>
            <a:endParaRPr lang="en-US" altLang="zh-CN" sz="2400" b="1" dirty="0">
              <a:latin typeface="Times New Roman" pitchFamily="18" charset="0"/>
            </a:endParaRPr>
          </a:p>
          <a:p>
            <a:pPr marL="608013" indent="-608013" defTabSz="912813" eaLnBrk="1" hangingPunct="1">
              <a:lnSpc>
                <a:spcPct val="110000"/>
              </a:lnSpc>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、热电偶原理与特点</a:t>
            </a:r>
          </a:p>
          <a:p>
            <a:pPr marL="608013" indent="-608013" algn="just" defTabSz="912813" eaLnBrk="1" hangingPunct="1">
              <a:lnSpc>
                <a:spcPct val="110000"/>
              </a:lnSpc>
              <a:buFont typeface="Wingdings" pitchFamily="2" charset="2"/>
              <a:buChar char="Ø"/>
            </a:pPr>
            <a:r>
              <a:rPr lang="zh-CN" altLang="en-US" sz="2400" b="1" dirty="0">
                <a:latin typeface="Times New Roman" pitchFamily="18" charset="0"/>
              </a:rPr>
              <a:t>输出与温度相关的</a:t>
            </a:r>
            <a:r>
              <a:rPr lang="zh-CN" altLang="en-US" sz="2400" b="1" dirty="0">
                <a:solidFill>
                  <a:srgbClr val="FF0000"/>
                </a:solidFill>
                <a:latin typeface="Times New Roman" pitchFamily="18" charset="0"/>
              </a:rPr>
              <a:t>电势信号</a:t>
            </a:r>
            <a:r>
              <a:rPr lang="zh-CN" altLang="en-US" sz="2400" b="1" dirty="0">
                <a:latin typeface="Times New Roman" pitchFamily="18" charset="0"/>
              </a:rPr>
              <a:t>, 便于测量, 放大，控 制, 结构简单。反应快, 价格低。必须有</a:t>
            </a:r>
            <a:r>
              <a:rPr lang="zh-CN" altLang="en-US" sz="2400" b="1" dirty="0">
                <a:solidFill>
                  <a:srgbClr val="FF0000"/>
                </a:solidFill>
                <a:latin typeface="Times New Roman" pitchFamily="18" charset="0"/>
              </a:rPr>
              <a:t>温度恒定的参考端</a:t>
            </a:r>
            <a:r>
              <a:rPr lang="zh-CN" altLang="en-US" sz="2400" b="1" dirty="0">
                <a:latin typeface="Times New Roman" pitchFamily="18" charset="0"/>
              </a:rPr>
              <a:t>，高温或长期使用易受腐蚀而劣化。</a:t>
            </a:r>
          </a:p>
          <a:p>
            <a:pPr marL="608013" indent="-608013" algn="just" defTabSz="912813" eaLnBrk="1" hangingPunct="1">
              <a:lnSpc>
                <a:spcPct val="110000"/>
              </a:lnSpc>
              <a:buFont typeface="Wingdings" pitchFamily="2" charset="2"/>
              <a:buChar char="Ø"/>
            </a:pPr>
            <a:r>
              <a:rPr lang="zh-CN" altLang="en-US" sz="2400" b="1" dirty="0">
                <a:latin typeface="Times New Roman" pitchFamily="18" charset="0"/>
              </a:rPr>
              <a:t>原理：基于1821年塞贝克发现的</a:t>
            </a:r>
            <a:r>
              <a:rPr lang="zh-CN" altLang="en-US" sz="2400" b="1" dirty="0">
                <a:solidFill>
                  <a:srgbClr val="FF0000"/>
                </a:solidFill>
                <a:latin typeface="Times New Roman" pitchFamily="18" charset="0"/>
              </a:rPr>
              <a:t>热电现象</a:t>
            </a:r>
            <a:r>
              <a:rPr lang="zh-CN" altLang="en-US" sz="2400" b="1" dirty="0">
                <a:latin typeface="Times New Roman" pitchFamily="18" charset="0"/>
              </a:rPr>
              <a:t>。</a:t>
            </a:r>
          </a:p>
        </p:txBody>
      </p:sp>
      <p:pic>
        <p:nvPicPr>
          <p:cNvPr id="56323" name="Picture 6" descr="02x-1[1]"/>
          <p:cNvPicPr>
            <a:picLocks noChangeAspect="1" noChangeArrowheads="1"/>
          </p:cNvPicPr>
          <p:nvPr/>
        </p:nvPicPr>
        <p:blipFill>
          <a:blip r:embed="rId2" cstate="print"/>
          <a:srcRect/>
          <a:stretch>
            <a:fillRect/>
          </a:stretch>
        </p:blipFill>
        <p:spPr bwMode="auto">
          <a:xfrm>
            <a:off x="3563888" y="3645024"/>
            <a:ext cx="3530598" cy="267157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sz="half" idx="1"/>
          </p:nvPr>
        </p:nvSpPr>
        <p:spPr>
          <a:xfrm>
            <a:off x="467544" y="692696"/>
            <a:ext cx="8136904" cy="2141537"/>
          </a:xfrm>
        </p:spPr>
        <p:txBody>
          <a:bodyPr>
            <a:noAutofit/>
          </a:bodyPr>
          <a:lstStyle/>
          <a:p>
            <a:pPr defTabSz="912813" eaLnBrk="1" hangingPunct="1">
              <a:lnSpc>
                <a:spcPts val="3100"/>
              </a:lnSpc>
              <a:buFont typeface="Wingdings" pitchFamily="2" charset="2"/>
              <a:buNone/>
            </a:pPr>
            <a:r>
              <a:rPr lang="zh-CN" altLang="en-US" sz="2400" b="1" dirty="0">
                <a:latin typeface="Times New Roman" pitchFamily="18" charset="0"/>
              </a:rPr>
              <a:t> （1）热电效应：</a:t>
            </a:r>
            <a:endParaRPr lang="en-US" altLang="zh-CN" sz="2400" b="1" dirty="0">
              <a:latin typeface="Times New Roman" pitchFamily="18" charset="0"/>
            </a:endParaRPr>
          </a:p>
          <a:p>
            <a:pPr defTabSz="912813" eaLnBrk="1" hangingPunct="1">
              <a:lnSpc>
                <a:spcPts val="3100"/>
              </a:lnSpc>
              <a:buClr>
                <a:srgbClr val="FF0000"/>
              </a:buClr>
              <a:buFont typeface="Wingdings" pitchFamily="2" charset="2"/>
              <a:buChar char="Ø"/>
            </a:pPr>
            <a:r>
              <a:rPr lang="zh-CN" altLang="en-US" sz="2400" b="1" dirty="0">
                <a:solidFill>
                  <a:srgbClr val="FF0000"/>
                </a:solidFill>
                <a:latin typeface="Times New Roman" pitchFamily="18" charset="0"/>
              </a:rPr>
              <a:t>两种不同导体</a:t>
            </a:r>
            <a:r>
              <a:rPr lang="en-US" altLang="zh-CN" sz="2400" b="1" dirty="0">
                <a:latin typeface="Times New Roman" pitchFamily="18" charset="0"/>
              </a:rPr>
              <a:t>A</a:t>
            </a:r>
            <a:r>
              <a:rPr lang="zh-CN" altLang="en-US" sz="2400" b="1" dirty="0">
                <a:latin typeface="Times New Roman" pitchFamily="18" charset="0"/>
              </a:rPr>
              <a:t>与</a:t>
            </a:r>
            <a:r>
              <a:rPr lang="en-US" altLang="zh-CN" sz="2400" b="1" dirty="0">
                <a:latin typeface="Times New Roman" pitchFamily="18" charset="0"/>
              </a:rPr>
              <a:t>B</a:t>
            </a:r>
            <a:r>
              <a:rPr lang="zh-CN" altLang="en-US" sz="2400" b="1" dirty="0">
                <a:latin typeface="Times New Roman" pitchFamily="18" charset="0"/>
              </a:rPr>
              <a:t>连接在一起构成一个闭合回路，当两个结点1、2的温度不同时，回路中就会产生热电势。</a:t>
            </a:r>
            <a:endParaRPr lang="en-US" altLang="zh-CN" sz="2400" b="1" dirty="0">
              <a:latin typeface="Times New Roman" pitchFamily="18" charset="0"/>
            </a:endParaRPr>
          </a:p>
          <a:p>
            <a:pPr defTabSz="912813" eaLnBrk="1" hangingPunct="1">
              <a:lnSpc>
                <a:spcPts val="3100"/>
              </a:lnSpc>
              <a:buClr>
                <a:srgbClr val="FF0000"/>
              </a:buClr>
              <a:buFont typeface="Wingdings" pitchFamily="2" charset="2"/>
              <a:buChar char="Ø"/>
            </a:pPr>
            <a:r>
              <a:rPr lang="zh-CN" altLang="en-US" sz="2400" b="1" dirty="0">
                <a:latin typeface="Times New Roman" pitchFamily="18" charset="0"/>
              </a:rPr>
              <a:t>结点1通常焊接在一起置于测温场，因此称为测量端（热端、工作端），结点2要求温度恒定称参考端（冷端、自由端）</a:t>
            </a:r>
            <a:endParaRPr lang="en-US" altLang="zh-CN" sz="2400" b="1" dirty="0">
              <a:latin typeface="Times New Roman" pitchFamily="18" charset="0"/>
            </a:endParaRPr>
          </a:p>
          <a:p>
            <a:pPr defTabSz="912813" eaLnBrk="1" hangingPunct="1">
              <a:lnSpc>
                <a:spcPts val="3100"/>
              </a:lnSpc>
              <a:buFont typeface="Wingdings" pitchFamily="2" charset="2"/>
              <a:buNone/>
            </a:pPr>
            <a:endParaRPr lang="zh-CN" altLang="en-US" sz="2400" b="1" dirty="0">
              <a:latin typeface="Times New Roman" pitchFamily="18" charset="0"/>
            </a:endParaRPr>
          </a:p>
          <a:p>
            <a:pPr defTabSz="912813" eaLnBrk="1" hangingPunct="1">
              <a:lnSpc>
                <a:spcPts val="3100"/>
              </a:lnSpc>
            </a:pPr>
            <a:endParaRPr lang="zh-CN" altLang="en-US" sz="2400" dirty="0">
              <a:latin typeface="Times New Roman" pitchFamily="18" charset="0"/>
            </a:endParaRPr>
          </a:p>
        </p:txBody>
      </p:sp>
      <p:graphicFrame>
        <p:nvGraphicFramePr>
          <p:cNvPr id="5122" name="Object 6"/>
          <p:cNvGraphicFramePr>
            <a:graphicFrameLocks noGrp="1" noChangeAspect="1"/>
          </p:cNvGraphicFramePr>
          <p:nvPr>
            <p:ph sz="half" idx="2"/>
          </p:nvPr>
        </p:nvGraphicFramePr>
        <p:xfrm>
          <a:off x="1979712" y="3212976"/>
          <a:ext cx="5688632" cy="2147855"/>
        </p:xfrm>
        <a:graphic>
          <a:graphicData uri="http://schemas.openxmlformats.org/presentationml/2006/ole">
            <mc:AlternateContent xmlns:mc="http://schemas.openxmlformats.org/markup-compatibility/2006">
              <mc:Choice xmlns:v="urn:schemas-microsoft-com:vml" Requires="v">
                <p:oleObj spid="_x0000_s5126" name="Visio" r:id="rId3" imgW="4618939" imgH="1611782" progId="Visio.Drawing.11">
                  <p:embed/>
                </p:oleObj>
              </mc:Choice>
              <mc:Fallback>
                <p:oleObj name="Visio" r:id="rId3" imgW="4618939" imgH="1611782"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688632" cy="2147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395536" y="428604"/>
            <a:ext cx="8136904" cy="5867400"/>
          </a:xfrm>
        </p:spPr>
        <p:txBody>
          <a:bodyPr/>
          <a:lstStyle/>
          <a:p>
            <a:pPr marL="608013" indent="-608013" algn="just" defTabSz="912813" eaLnBrk="1" hangingPunct="1">
              <a:buFont typeface="Wingdings" pitchFamily="2" charset="2"/>
              <a:buNone/>
            </a:pPr>
            <a:r>
              <a:rPr lang="zh-CN" altLang="en-US" sz="2400" b="1" dirty="0">
                <a:latin typeface="Times New Roman" pitchFamily="18" charset="0"/>
              </a:rPr>
              <a:t>  (2) 热电偶回路的热电势</a:t>
            </a:r>
            <a:endParaRPr lang="en-US" altLang="zh-CN" sz="2400" b="1" dirty="0">
              <a:latin typeface="Times New Roman" pitchFamily="18" charset="0"/>
            </a:endParaRPr>
          </a:p>
          <a:p>
            <a:pPr marL="608013" indent="-608013" algn="just" defTabSz="912813" eaLnBrk="1" hangingPunct="1">
              <a:buFont typeface="Wingdings" pitchFamily="2" charset="2"/>
              <a:buNone/>
            </a:pPr>
            <a:endParaRPr lang="zh-CN" altLang="en-US" sz="2400" b="1" dirty="0">
              <a:latin typeface="Times New Roman" pitchFamily="18" charset="0"/>
            </a:endParaRPr>
          </a:p>
          <a:p>
            <a:pPr marL="608013" indent="-608013" algn="just" defTabSz="912813" eaLnBrk="1" hangingPunct="1">
              <a:buFont typeface="Wingdings" pitchFamily="2" charset="2"/>
              <a:buChar char="Ø"/>
            </a:pPr>
            <a:r>
              <a:rPr lang="zh-CN" altLang="en-US" sz="2400" b="1" dirty="0">
                <a:latin typeface="Times New Roman" pitchFamily="18" charset="0"/>
              </a:rPr>
              <a:t>热电势由</a:t>
            </a:r>
            <a:r>
              <a:rPr lang="zh-CN" altLang="en-US" sz="2400" b="1" dirty="0">
                <a:solidFill>
                  <a:srgbClr val="FF0000"/>
                </a:solidFill>
                <a:latin typeface="Times New Roman" pitchFamily="18" charset="0"/>
              </a:rPr>
              <a:t>接触电势</a:t>
            </a:r>
            <a:r>
              <a:rPr lang="zh-CN" altLang="en-US" sz="2400" b="1" dirty="0">
                <a:latin typeface="Times New Roman" pitchFamily="18" charset="0"/>
              </a:rPr>
              <a:t>（</a:t>
            </a:r>
            <a:r>
              <a:rPr lang="en-US" altLang="zh-CN" sz="2400" b="1" dirty="0">
                <a:latin typeface="Times New Roman" pitchFamily="18" charset="0"/>
              </a:rPr>
              <a:t>Contact Potential </a:t>
            </a:r>
            <a:r>
              <a:rPr lang="zh-CN" altLang="en-US" sz="2400" b="1" dirty="0">
                <a:latin typeface="Times New Roman" pitchFamily="18" charset="0"/>
              </a:rPr>
              <a:t>珀尔贴电势</a:t>
            </a:r>
            <a:r>
              <a:rPr lang="en-US" altLang="zh-CN" sz="2400" b="1" dirty="0" err="1">
                <a:latin typeface="Times New Roman" pitchFamily="18" charset="0"/>
              </a:rPr>
              <a:t>Peltier</a:t>
            </a:r>
            <a:r>
              <a:rPr lang="en-US" altLang="zh-CN" sz="2400" b="1" dirty="0">
                <a:latin typeface="Times New Roman" pitchFamily="18" charset="0"/>
              </a:rPr>
              <a:t> Potential </a:t>
            </a:r>
            <a:r>
              <a:rPr lang="zh-CN" altLang="en-US" sz="2400" b="1" dirty="0">
                <a:latin typeface="Times New Roman" pitchFamily="18" charset="0"/>
              </a:rPr>
              <a:t>）及</a:t>
            </a:r>
            <a:r>
              <a:rPr lang="zh-CN" altLang="en-US" sz="2400" b="1" dirty="0">
                <a:solidFill>
                  <a:srgbClr val="FF0000"/>
                </a:solidFill>
                <a:latin typeface="Times New Roman" pitchFamily="18" charset="0"/>
              </a:rPr>
              <a:t>温差电势</a:t>
            </a:r>
            <a:r>
              <a:rPr lang="zh-CN" altLang="en-US" sz="2400" b="1" dirty="0">
                <a:latin typeface="Times New Roman" pitchFamily="18" charset="0"/>
              </a:rPr>
              <a:t> (</a:t>
            </a:r>
            <a:r>
              <a:rPr lang="en-US" altLang="zh-CN" sz="2400" b="1" dirty="0">
                <a:latin typeface="Times New Roman" pitchFamily="18" charset="0"/>
              </a:rPr>
              <a:t>thermoelectric voltage  </a:t>
            </a:r>
            <a:r>
              <a:rPr lang="zh-CN" altLang="en-US" sz="2400" b="1" dirty="0">
                <a:latin typeface="Times New Roman" pitchFamily="18" charset="0"/>
              </a:rPr>
              <a:t>汤姆逊电势</a:t>
            </a:r>
            <a:r>
              <a:rPr lang="en-US" altLang="zh-CN" sz="2400" b="1" dirty="0">
                <a:latin typeface="Times New Roman" pitchFamily="18" charset="0"/>
              </a:rPr>
              <a:t>Thomson Potential </a:t>
            </a:r>
            <a:r>
              <a:rPr lang="zh-CN" altLang="en-US" sz="2400" b="1" dirty="0">
                <a:latin typeface="Times New Roman" pitchFamily="18" charset="0"/>
              </a:rPr>
              <a:t>）组成。</a:t>
            </a:r>
          </a:p>
          <a:p>
            <a:pPr marL="608013" indent="-608013" algn="just" defTabSz="912813" eaLnBrk="1" hangingPunct="1">
              <a:buFont typeface="Wingdings" pitchFamily="2" charset="2"/>
              <a:buChar char="Ø"/>
            </a:pPr>
            <a:r>
              <a:rPr lang="zh-CN" altLang="en-US" sz="2400" b="1" dirty="0">
                <a:latin typeface="Times New Roman" pitchFamily="18" charset="0"/>
              </a:rPr>
              <a:t>珀尔贴电势：当两种</a:t>
            </a:r>
            <a:r>
              <a:rPr lang="zh-CN" altLang="en-US" sz="2400" b="1" dirty="0">
                <a:solidFill>
                  <a:srgbClr val="FF0000"/>
                </a:solidFill>
                <a:latin typeface="Times New Roman" pitchFamily="18" charset="0"/>
              </a:rPr>
              <a:t>电子密度不同</a:t>
            </a:r>
            <a:r>
              <a:rPr lang="zh-CN" altLang="en-US" sz="2400" b="1" dirty="0">
                <a:latin typeface="Times New Roman" pitchFamily="18" charset="0"/>
              </a:rPr>
              <a:t>的物体</a:t>
            </a:r>
            <a:r>
              <a:rPr lang="en-US" altLang="zh-CN" sz="2400" b="1" dirty="0">
                <a:latin typeface="Times New Roman" pitchFamily="18" charset="0"/>
              </a:rPr>
              <a:t>A</a:t>
            </a:r>
            <a:r>
              <a:rPr lang="zh-CN" altLang="en-US" sz="2400" b="1" dirty="0">
                <a:latin typeface="Times New Roman" pitchFamily="18" charset="0"/>
              </a:rPr>
              <a:t>与</a:t>
            </a:r>
            <a:r>
              <a:rPr lang="en-US" altLang="zh-CN" sz="2400" b="1" dirty="0">
                <a:latin typeface="Times New Roman" pitchFamily="18" charset="0"/>
              </a:rPr>
              <a:t>B</a:t>
            </a:r>
            <a:r>
              <a:rPr lang="zh-CN" altLang="en-US" sz="2400" b="1" dirty="0">
                <a:latin typeface="Times New Roman" pitchFamily="18" charset="0"/>
              </a:rPr>
              <a:t>相互接触时，就会发生</a:t>
            </a:r>
            <a:r>
              <a:rPr lang="zh-CN" altLang="en-US" sz="2400" b="1" dirty="0">
                <a:solidFill>
                  <a:srgbClr val="FF0000"/>
                </a:solidFill>
                <a:latin typeface="Times New Roman" pitchFamily="18" charset="0"/>
              </a:rPr>
              <a:t>自由电子扩散</a:t>
            </a:r>
            <a:r>
              <a:rPr lang="zh-CN" altLang="en-US" sz="2400" b="1" dirty="0">
                <a:latin typeface="Times New Roman" pitchFamily="18" charset="0"/>
              </a:rPr>
              <a:t>现象，从而产生珀尔贴电势</a:t>
            </a:r>
          </a:p>
        </p:txBody>
      </p:sp>
      <p:graphicFrame>
        <p:nvGraphicFramePr>
          <p:cNvPr id="48131" name="Object 3"/>
          <p:cNvGraphicFramePr>
            <a:graphicFrameLocks noChangeAspect="1"/>
          </p:cNvGraphicFramePr>
          <p:nvPr/>
        </p:nvGraphicFramePr>
        <p:xfrm>
          <a:off x="1571604" y="3357562"/>
          <a:ext cx="5903913" cy="863600"/>
        </p:xfrm>
        <a:graphic>
          <a:graphicData uri="http://schemas.openxmlformats.org/presentationml/2006/ole">
            <mc:AlternateContent xmlns:mc="http://schemas.openxmlformats.org/markup-compatibility/2006">
              <mc:Choice xmlns:v="urn:schemas-microsoft-com:vml" Requires="v">
                <p:oleObj spid="_x0000_s6154" name="Equation" r:id="rId3" imgW="3085920" imgH="482400" progId="Equation.DSMT4">
                  <p:embed/>
                </p:oleObj>
              </mc:Choice>
              <mc:Fallback>
                <p:oleObj name="Equation" r:id="rId3" imgW="308592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357562"/>
                        <a:ext cx="59039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Rectangle 4"/>
          <p:cNvSpPr>
            <a:spLocks noChangeArrowheads="1"/>
          </p:cNvSpPr>
          <p:nvPr/>
        </p:nvSpPr>
        <p:spPr bwMode="auto">
          <a:xfrm>
            <a:off x="357211" y="4143380"/>
            <a:ext cx="7643813" cy="503237"/>
          </a:xfrm>
          <a:prstGeom prst="rect">
            <a:avLst/>
          </a:prstGeom>
          <a:noFill/>
          <a:ln w="9525">
            <a:noFill/>
            <a:miter lim="800000"/>
            <a:headEnd/>
            <a:tailEnd/>
          </a:ln>
        </p:spPr>
        <p:txBody>
          <a:bodyPr/>
          <a:lstStyle/>
          <a:p>
            <a:pPr marL="468313" indent="-468313" defTabSz="912813">
              <a:spcBef>
                <a:spcPct val="20000"/>
              </a:spcBef>
              <a:buClr>
                <a:srgbClr val="FF0000"/>
              </a:buClr>
              <a:buSzPct val="90000"/>
              <a:buFont typeface="Wingdings" pitchFamily="2" charset="2"/>
              <a:buChar char="Ø"/>
            </a:pPr>
            <a:r>
              <a:rPr lang="zh-CN" altLang="en-US" sz="2400" b="1" dirty="0"/>
              <a:t> 汤姆逊电势(温差电势)：由电子受热扩散后形成</a:t>
            </a:r>
          </a:p>
          <a:p>
            <a:pPr marL="468313" indent="-468313" defTabSz="912813">
              <a:spcBef>
                <a:spcPct val="20000"/>
              </a:spcBef>
              <a:buClr>
                <a:schemeClr val="accent2"/>
              </a:buClr>
              <a:buSzPct val="90000"/>
              <a:buFont typeface="Wingdings" pitchFamily="2" charset="2"/>
              <a:buNone/>
            </a:pPr>
            <a:endParaRPr lang="zh-CN" altLang="en-US" sz="2400" b="1" dirty="0"/>
          </a:p>
          <a:p>
            <a:pPr marL="468313" indent="-468313" defTabSz="912813">
              <a:spcBef>
                <a:spcPct val="20000"/>
              </a:spcBef>
              <a:buClr>
                <a:schemeClr val="accent2"/>
              </a:buClr>
              <a:buSzPct val="90000"/>
              <a:buFont typeface="Wingdings" pitchFamily="2" charset="2"/>
              <a:buNone/>
            </a:pPr>
            <a:endParaRPr lang="zh-CN" altLang="en-US" sz="2400" dirty="0"/>
          </a:p>
        </p:txBody>
      </p:sp>
      <p:graphicFrame>
        <p:nvGraphicFramePr>
          <p:cNvPr id="48133" name="Object 5"/>
          <p:cNvGraphicFramePr>
            <a:graphicFrameLocks noChangeAspect="1"/>
          </p:cNvGraphicFramePr>
          <p:nvPr/>
        </p:nvGraphicFramePr>
        <p:xfrm>
          <a:off x="2143108" y="4572008"/>
          <a:ext cx="4032250" cy="846138"/>
        </p:xfrm>
        <a:graphic>
          <a:graphicData uri="http://schemas.openxmlformats.org/presentationml/2006/ole">
            <mc:AlternateContent xmlns:mc="http://schemas.openxmlformats.org/markup-compatibility/2006">
              <mc:Choice xmlns:v="urn:schemas-microsoft-com:vml" Requires="v">
                <p:oleObj spid="_x0000_s6155" name="Equation" r:id="rId5" imgW="1981080" imgH="431640" progId="Equation.DSMT4">
                  <p:embed/>
                </p:oleObj>
              </mc:Choice>
              <mc:Fallback>
                <p:oleObj name="Equation" r:id="rId5" imgW="1981080" imgH="4316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08" y="4572008"/>
                        <a:ext cx="4032250"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barn(outHorizontal)">
                                      <p:cBhvr>
                                        <p:cTn id="7" dur="5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8130">
                                            <p:txEl>
                                              <p:pRg st="2" end="2"/>
                                            </p:txEl>
                                          </p:spTgt>
                                        </p:tgtEl>
                                        <p:attrNameLst>
                                          <p:attrName>style.visibility</p:attrName>
                                        </p:attrNameLst>
                                      </p:cBhvr>
                                      <p:to>
                                        <p:strVal val="visible"/>
                                      </p:to>
                                    </p:set>
                                    <p:animEffect transition="in" filter="barn(outHorizontal)">
                                      <p:cBhvr>
                                        <p:cTn id="12" dur="500"/>
                                        <p:tgtEl>
                                          <p:spTgt spid="481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48130">
                                            <p:txEl>
                                              <p:pRg st="3" end="3"/>
                                            </p:txEl>
                                          </p:spTgt>
                                        </p:tgtEl>
                                        <p:attrNameLst>
                                          <p:attrName>style.visibility</p:attrName>
                                        </p:attrNameLst>
                                      </p:cBhvr>
                                      <p:to>
                                        <p:strVal val="visible"/>
                                      </p:to>
                                    </p:set>
                                    <p:animEffect transition="in" filter="barn(outHorizontal)">
                                      <p:cBhvr>
                                        <p:cTn id="17" dur="500"/>
                                        <p:tgtEl>
                                          <p:spTgt spid="481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8131"/>
                                        </p:tgtEl>
                                        <p:attrNameLst>
                                          <p:attrName>style.visibility</p:attrName>
                                        </p:attrNameLst>
                                      </p:cBhvr>
                                      <p:to>
                                        <p:strVal val="visible"/>
                                      </p:to>
                                    </p:set>
                                    <p:animEffect transition="in" filter="barn(outHorizontal)">
                                      <p:cBhvr>
                                        <p:cTn id="22" dur="500"/>
                                        <p:tgtEl>
                                          <p:spTgt spid="4813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barn(inHorizontal)">
                                      <p:cBhvr>
                                        <p:cTn id="27" dur="500"/>
                                        <p:tgtEl>
                                          <p:spTgt spid="481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48133"/>
                                        </p:tgtEl>
                                        <p:attrNameLst>
                                          <p:attrName>style.visibility</p:attrName>
                                        </p:attrNameLst>
                                      </p:cBhvr>
                                      <p:to>
                                        <p:strVal val="visible"/>
                                      </p:to>
                                    </p:set>
                                    <p:animEffect transition="in" filter="barn(inHorizontal)">
                                      <p:cBhvr>
                                        <p:cTn id="3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23528" y="1124744"/>
            <a:ext cx="3714750" cy="2463800"/>
            <a:chOff x="855" y="527"/>
            <a:chExt cx="3122" cy="1873"/>
          </a:xfrm>
        </p:grpSpPr>
        <p:sp>
          <p:nvSpPr>
            <p:cNvPr id="7174" name="Line 3"/>
            <p:cNvSpPr>
              <a:spLocks noChangeShapeType="1"/>
            </p:cNvSpPr>
            <p:nvPr/>
          </p:nvSpPr>
          <p:spPr bwMode="auto">
            <a:xfrm flipH="1">
              <a:off x="1991" y="675"/>
              <a:ext cx="342" cy="335"/>
            </a:xfrm>
            <a:prstGeom prst="line">
              <a:avLst/>
            </a:prstGeom>
            <a:noFill/>
            <a:ln w="22225">
              <a:solidFill>
                <a:schemeClr val="accent2"/>
              </a:solidFill>
              <a:round/>
              <a:headEnd/>
              <a:tailEnd/>
            </a:ln>
          </p:spPr>
          <p:txBody>
            <a:bodyPr/>
            <a:lstStyle/>
            <a:p>
              <a:endParaRPr lang="zh-CN" altLang="en-US"/>
            </a:p>
          </p:txBody>
        </p:sp>
        <p:sp>
          <p:nvSpPr>
            <p:cNvPr id="7175" name="Line 4"/>
            <p:cNvSpPr>
              <a:spLocks noChangeShapeType="1"/>
            </p:cNvSpPr>
            <p:nvPr/>
          </p:nvSpPr>
          <p:spPr bwMode="auto">
            <a:xfrm>
              <a:off x="1991" y="1010"/>
              <a:ext cx="2" cy="705"/>
            </a:xfrm>
            <a:prstGeom prst="line">
              <a:avLst/>
            </a:prstGeom>
            <a:noFill/>
            <a:ln w="22225">
              <a:solidFill>
                <a:schemeClr val="accent2"/>
              </a:solidFill>
              <a:round/>
              <a:headEnd/>
              <a:tailEnd/>
            </a:ln>
          </p:spPr>
          <p:txBody>
            <a:bodyPr/>
            <a:lstStyle/>
            <a:p>
              <a:endParaRPr lang="zh-CN" altLang="en-US"/>
            </a:p>
          </p:txBody>
        </p:sp>
        <p:sp>
          <p:nvSpPr>
            <p:cNvPr id="7176" name="Line 5"/>
            <p:cNvSpPr>
              <a:spLocks noChangeShapeType="1"/>
            </p:cNvSpPr>
            <p:nvPr/>
          </p:nvSpPr>
          <p:spPr bwMode="auto">
            <a:xfrm>
              <a:off x="2673" y="1010"/>
              <a:ext cx="2" cy="705"/>
            </a:xfrm>
            <a:prstGeom prst="line">
              <a:avLst/>
            </a:prstGeom>
            <a:noFill/>
            <a:ln w="22225">
              <a:solidFill>
                <a:srgbClr val="3366FF"/>
              </a:solidFill>
              <a:round/>
              <a:headEnd/>
              <a:tailEnd/>
            </a:ln>
          </p:spPr>
          <p:txBody>
            <a:bodyPr/>
            <a:lstStyle/>
            <a:p>
              <a:endParaRPr lang="zh-CN" altLang="en-US"/>
            </a:p>
          </p:txBody>
        </p:sp>
        <p:sp>
          <p:nvSpPr>
            <p:cNvPr id="7177" name="Line 6"/>
            <p:cNvSpPr>
              <a:spLocks noChangeShapeType="1"/>
            </p:cNvSpPr>
            <p:nvPr/>
          </p:nvSpPr>
          <p:spPr bwMode="auto">
            <a:xfrm>
              <a:off x="2331" y="675"/>
              <a:ext cx="344" cy="335"/>
            </a:xfrm>
            <a:prstGeom prst="line">
              <a:avLst/>
            </a:prstGeom>
            <a:noFill/>
            <a:ln w="22225">
              <a:solidFill>
                <a:srgbClr val="3366FF"/>
              </a:solidFill>
              <a:round/>
              <a:headEnd/>
              <a:tailEnd/>
            </a:ln>
          </p:spPr>
          <p:txBody>
            <a:bodyPr/>
            <a:lstStyle/>
            <a:p>
              <a:endParaRPr lang="zh-CN" altLang="en-US"/>
            </a:p>
          </p:txBody>
        </p:sp>
        <p:sp>
          <p:nvSpPr>
            <p:cNvPr id="7178" name="Line 7"/>
            <p:cNvSpPr>
              <a:spLocks noChangeShapeType="1"/>
            </p:cNvSpPr>
            <p:nvPr/>
          </p:nvSpPr>
          <p:spPr bwMode="auto">
            <a:xfrm>
              <a:off x="1991" y="1708"/>
              <a:ext cx="342" cy="334"/>
            </a:xfrm>
            <a:prstGeom prst="line">
              <a:avLst/>
            </a:prstGeom>
            <a:noFill/>
            <a:ln w="22225">
              <a:solidFill>
                <a:schemeClr val="accent2"/>
              </a:solidFill>
              <a:round/>
              <a:headEnd/>
              <a:tailEnd/>
            </a:ln>
          </p:spPr>
          <p:txBody>
            <a:bodyPr/>
            <a:lstStyle/>
            <a:p>
              <a:endParaRPr lang="zh-CN" altLang="en-US"/>
            </a:p>
          </p:txBody>
        </p:sp>
        <p:sp>
          <p:nvSpPr>
            <p:cNvPr id="7179" name="Line 8"/>
            <p:cNvSpPr>
              <a:spLocks noChangeShapeType="1"/>
            </p:cNvSpPr>
            <p:nvPr/>
          </p:nvSpPr>
          <p:spPr bwMode="auto">
            <a:xfrm flipH="1">
              <a:off x="2331" y="1708"/>
              <a:ext cx="344" cy="334"/>
            </a:xfrm>
            <a:prstGeom prst="line">
              <a:avLst/>
            </a:prstGeom>
            <a:noFill/>
            <a:ln w="22225">
              <a:solidFill>
                <a:srgbClr val="3366FF"/>
              </a:solidFill>
              <a:round/>
              <a:headEnd/>
              <a:tailEnd/>
            </a:ln>
          </p:spPr>
          <p:txBody>
            <a:bodyPr/>
            <a:lstStyle/>
            <a:p>
              <a:endParaRPr lang="zh-CN" altLang="en-US"/>
            </a:p>
          </p:txBody>
        </p:sp>
        <p:sp>
          <p:nvSpPr>
            <p:cNvPr id="7180" name="Oval 9"/>
            <p:cNvSpPr>
              <a:spLocks noChangeArrowheads="1"/>
            </p:cNvSpPr>
            <p:nvPr/>
          </p:nvSpPr>
          <p:spPr bwMode="auto">
            <a:xfrm>
              <a:off x="2311" y="2018"/>
              <a:ext cx="48" cy="45"/>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7181" name="Oval 10"/>
            <p:cNvSpPr>
              <a:spLocks noChangeArrowheads="1"/>
            </p:cNvSpPr>
            <p:nvPr/>
          </p:nvSpPr>
          <p:spPr bwMode="auto">
            <a:xfrm>
              <a:off x="2321" y="669"/>
              <a:ext cx="48" cy="45"/>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7182" name="Arc 11"/>
            <p:cNvSpPr>
              <a:spLocks/>
            </p:cNvSpPr>
            <p:nvPr/>
          </p:nvSpPr>
          <p:spPr bwMode="auto">
            <a:xfrm>
              <a:off x="2161" y="527"/>
              <a:ext cx="516" cy="1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triangle" w="med" len="med"/>
            </a:ln>
            <a:effectLst>
              <a:glow rad="228600">
                <a:schemeClr val="accent6">
                  <a:satMod val="175000"/>
                  <a:alpha val="40000"/>
                </a:schemeClr>
              </a:glow>
            </a:effectLst>
          </p:spPr>
          <p:txBody>
            <a:bodyPr wrap="none" anchor="ctr"/>
            <a:lstStyle/>
            <a:p>
              <a:pPr defTabSz="912813"/>
              <a:endParaRPr lang="zh-CN" altLang="en-US" dirty="0">
                <a:solidFill>
                  <a:srgbClr val="FFC000"/>
                </a:solidFill>
              </a:endParaRPr>
            </a:p>
          </p:txBody>
        </p:sp>
        <p:sp>
          <p:nvSpPr>
            <p:cNvPr id="7183" name="Line 12"/>
            <p:cNvSpPr>
              <a:spLocks noChangeShapeType="1"/>
            </p:cNvSpPr>
            <p:nvPr/>
          </p:nvSpPr>
          <p:spPr bwMode="auto">
            <a:xfrm flipV="1">
              <a:off x="2818" y="1047"/>
              <a:ext cx="2" cy="705"/>
            </a:xfrm>
            <a:prstGeom prst="line">
              <a:avLst/>
            </a:prstGeom>
            <a:noFill/>
            <a:ln w="28575">
              <a:solidFill>
                <a:srgbClr val="7030A0"/>
              </a:solidFill>
              <a:round/>
              <a:headEnd/>
              <a:tailEnd type="triangle" w="med" len="med"/>
            </a:ln>
            <a:effectLst>
              <a:glow rad="139700">
                <a:schemeClr val="accent5">
                  <a:satMod val="175000"/>
                  <a:alpha val="40000"/>
                </a:schemeClr>
              </a:glow>
            </a:effectLst>
          </p:spPr>
          <p:txBody>
            <a:bodyPr/>
            <a:lstStyle/>
            <a:p>
              <a:endParaRPr lang="zh-CN" altLang="en-US"/>
            </a:p>
          </p:txBody>
        </p:sp>
        <p:sp>
          <p:nvSpPr>
            <p:cNvPr id="7184" name="Line 13"/>
            <p:cNvSpPr>
              <a:spLocks noChangeShapeType="1"/>
            </p:cNvSpPr>
            <p:nvPr/>
          </p:nvSpPr>
          <p:spPr bwMode="auto">
            <a:xfrm flipV="1">
              <a:off x="1897" y="1019"/>
              <a:ext cx="1" cy="705"/>
            </a:xfrm>
            <a:prstGeom prst="line">
              <a:avLst/>
            </a:prstGeom>
            <a:noFill/>
            <a:ln w="28575">
              <a:solidFill>
                <a:schemeClr val="accent6"/>
              </a:solidFill>
              <a:round/>
              <a:headEnd/>
              <a:tailEnd type="triangle" w="med" len="med"/>
            </a:ln>
            <a:effectLst>
              <a:glow rad="63500">
                <a:schemeClr val="accent1">
                  <a:satMod val="175000"/>
                  <a:alpha val="40000"/>
                </a:schemeClr>
              </a:glow>
            </a:effectLst>
          </p:spPr>
          <p:txBody>
            <a:bodyPr/>
            <a:lstStyle/>
            <a:p>
              <a:endParaRPr lang="zh-CN" altLang="en-US"/>
            </a:p>
          </p:txBody>
        </p:sp>
        <p:sp>
          <p:nvSpPr>
            <p:cNvPr id="7185" name="Arc 14"/>
            <p:cNvSpPr>
              <a:spLocks/>
            </p:cNvSpPr>
            <p:nvPr/>
          </p:nvSpPr>
          <p:spPr bwMode="auto">
            <a:xfrm rot="840000" flipV="1">
              <a:off x="2046" y="2049"/>
              <a:ext cx="516" cy="18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triangle" w="med" len="med"/>
            </a:ln>
            <a:effectLst>
              <a:glow rad="101600">
                <a:schemeClr val="accent2">
                  <a:satMod val="175000"/>
                  <a:alpha val="40000"/>
                </a:schemeClr>
              </a:glow>
            </a:effectLst>
          </p:spPr>
          <p:txBody>
            <a:bodyPr wrap="none" anchor="ctr"/>
            <a:lstStyle/>
            <a:p>
              <a:pPr defTabSz="912813"/>
              <a:endParaRPr lang="zh-CN" altLang="en-US" dirty="0">
                <a:solidFill>
                  <a:schemeClr val="accent2"/>
                </a:solidFill>
              </a:endParaRPr>
            </a:p>
          </p:txBody>
        </p:sp>
        <p:sp>
          <p:nvSpPr>
            <p:cNvPr id="7186" name="Text Box 15"/>
            <p:cNvSpPr txBox="1">
              <a:spLocks noChangeArrowheads="1"/>
            </p:cNvSpPr>
            <p:nvPr/>
          </p:nvSpPr>
          <p:spPr bwMode="auto">
            <a:xfrm>
              <a:off x="2909" y="1197"/>
              <a:ext cx="1068" cy="351"/>
            </a:xfrm>
            <a:prstGeom prst="rect">
              <a:avLst/>
            </a:prstGeom>
            <a:noFill/>
            <a:ln w="9525">
              <a:noFill/>
              <a:miter lim="800000"/>
              <a:headEnd/>
              <a:tailEnd/>
            </a:ln>
            <a:effectLst>
              <a:glow rad="139700">
                <a:schemeClr val="accent5">
                  <a:satMod val="175000"/>
                  <a:alpha val="40000"/>
                </a:schemeClr>
              </a:glow>
            </a:effectLst>
          </p:spPr>
          <p:txBody>
            <a:bodyPr>
              <a:spAutoFit/>
            </a:bodyPr>
            <a:lstStyle/>
            <a:p>
              <a:pPr defTabSz="912813">
                <a:spcBef>
                  <a:spcPct val="50000"/>
                </a:spcBef>
              </a:pPr>
              <a:r>
                <a:rPr kumimoji="1" lang="en-US" altLang="zh-CN" sz="2400" dirty="0">
                  <a:latin typeface="Times New Roman" pitchFamily="18" charset="0"/>
                </a:rPr>
                <a:t>E</a:t>
              </a:r>
              <a:r>
                <a:rPr kumimoji="1" lang="en-US" altLang="zh-CN" sz="2400" baseline="-25000" dirty="0">
                  <a:latin typeface="Times New Roman" pitchFamily="18" charset="0"/>
                </a:rPr>
                <a:t>B</a:t>
              </a:r>
              <a:r>
                <a:rPr kumimoji="1" lang="en-US" altLang="zh-CN" sz="2400" dirty="0">
                  <a:latin typeface="Times New Roman" pitchFamily="18" charset="0"/>
                </a:rPr>
                <a:t>(T,T</a:t>
              </a:r>
              <a:r>
                <a:rPr kumimoji="1" lang="en-US" altLang="zh-CN" sz="2400" baseline="-25000" dirty="0">
                  <a:latin typeface="Times New Roman" pitchFamily="18" charset="0"/>
                </a:rPr>
                <a:t>0</a:t>
              </a:r>
              <a:r>
                <a:rPr kumimoji="1" lang="en-US" altLang="zh-CN" sz="2400" dirty="0">
                  <a:latin typeface="Times New Roman" pitchFamily="18" charset="0"/>
                </a:rPr>
                <a:t>)</a:t>
              </a:r>
            </a:p>
          </p:txBody>
        </p:sp>
        <p:sp>
          <p:nvSpPr>
            <p:cNvPr id="7187" name="Text Box 16"/>
            <p:cNvSpPr txBox="1">
              <a:spLocks noChangeArrowheads="1"/>
            </p:cNvSpPr>
            <p:nvPr/>
          </p:nvSpPr>
          <p:spPr bwMode="auto">
            <a:xfrm>
              <a:off x="855" y="1071"/>
              <a:ext cx="1210"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E</a:t>
              </a:r>
              <a:r>
                <a:rPr kumimoji="1" lang="en-US" altLang="zh-CN" sz="2400" baseline="-25000">
                  <a:latin typeface="Times New Roman" pitchFamily="18" charset="0"/>
                </a:rPr>
                <a:t>A</a:t>
              </a:r>
              <a:r>
                <a:rPr kumimoji="1" lang="en-US" altLang="zh-CN" sz="2400">
                  <a:latin typeface="Times New Roman" pitchFamily="18" charset="0"/>
                </a:rPr>
                <a:t>(T,T</a:t>
              </a:r>
              <a:r>
                <a:rPr kumimoji="1" lang="en-US" altLang="zh-CN" sz="2400" baseline="-25000">
                  <a:latin typeface="Times New Roman" pitchFamily="18" charset="0"/>
                </a:rPr>
                <a:t>0</a:t>
              </a:r>
              <a:r>
                <a:rPr kumimoji="1" lang="en-US" altLang="zh-CN" sz="2400">
                  <a:latin typeface="Times New Roman" pitchFamily="18" charset="0"/>
                </a:rPr>
                <a:t>)</a:t>
              </a:r>
            </a:p>
          </p:txBody>
        </p:sp>
        <p:sp>
          <p:nvSpPr>
            <p:cNvPr id="7188" name="Text Box 17"/>
            <p:cNvSpPr txBox="1">
              <a:spLocks noChangeArrowheads="1"/>
            </p:cNvSpPr>
            <p:nvPr/>
          </p:nvSpPr>
          <p:spPr bwMode="auto">
            <a:xfrm>
              <a:off x="1931" y="1901"/>
              <a:ext cx="918"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T</a:t>
              </a:r>
              <a:endParaRPr kumimoji="1" lang="zh-CN" altLang="en-US" sz="2400" baseline="-25000">
                <a:latin typeface="Times New Roman" pitchFamily="18" charset="0"/>
              </a:endParaRPr>
            </a:p>
          </p:txBody>
        </p:sp>
        <p:sp>
          <p:nvSpPr>
            <p:cNvPr id="7189" name="Text Box 18"/>
            <p:cNvSpPr txBox="1">
              <a:spLocks noChangeArrowheads="1"/>
            </p:cNvSpPr>
            <p:nvPr/>
          </p:nvSpPr>
          <p:spPr bwMode="auto">
            <a:xfrm>
              <a:off x="1796" y="527"/>
              <a:ext cx="449"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T</a:t>
              </a:r>
              <a:r>
                <a:rPr kumimoji="1" lang="en-US" altLang="zh-CN" sz="2400" baseline="-25000">
                  <a:latin typeface="Times New Roman" pitchFamily="18" charset="0"/>
                </a:rPr>
                <a:t>0</a:t>
              </a:r>
              <a:endParaRPr kumimoji="1" lang="zh-CN" altLang="en-US" sz="2400" baseline="-25000">
                <a:latin typeface="Times New Roman" pitchFamily="18" charset="0"/>
              </a:endParaRPr>
            </a:p>
          </p:txBody>
        </p:sp>
        <p:sp>
          <p:nvSpPr>
            <p:cNvPr id="7190" name="Text Box 19"/>
            <p:cNvSpPr txBox="1">
              <a:spLocks noChangeArrowheads="1"/>
            </p:cNvSpPr>
            <p:nvPr/>
          </p:nvSpPr>
          <p:spPr bwMode="auto">
            <a:xfrm>
              <a:off x="2835" y="527"/>
              <a:ext cx="1022"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E</a:t>
              </a:r>
              <a:r>
                <a:rPr kumimoji="1" lang="en-US" altLang="zh-CN" sz="2400" baseline="-25000">
                  <a:latin typeface="Times New Roman" pitchFamily="18" charset="0"/>
                </a:rPr>
                <a:t>AB</a:t>
              </a:r>
              <a:r>
                <a:rPr kumimoji="1" lang="en-US" altLang="zh-CN" sz="2400">
                  <a:latin typeface="Times New Roman" pitchFamily="18" charset="0"/>
                </a:rPr>
                <a:t>(T</a:t>
              </a:r>
              <a:r>
                <a:rPr kumimoji="1" lang="en-US" altLang="zh-CN" sz="2400" baseline="-25000">
                  <a:latin typeface="Times New Roman" pitchFamily="18" charset="0"/>
                </a:rPr>
                <a:t>0</a:t>
              </a:r>
              <a:r>
                <a:rPr kumimoji="1" lang="en-US" altLang="zh-CN" sz="2400">
                  <a:latin typeface="Times New Roman" pitchFamily="18" charset="0"/>
                </a:rPr>
                <a:t>)</a:t>
              </a:r>
            </a:p>
          </p:txBody>
        </p:sp>
        <p:sp>
          <p:nvSpPr>
            <p:cNvPr id="7191" name="Text Box 20"/>
            <p:cNvSpPr txBox="1">
              <a:spLocks noChangeArrowheads="1"/>
            </p:cNvSpPr>
            <p:nvPr/>
          </p:nvSpPr>
          <p:spPr bwMode="auto">
            <a:xfrm>
              <a:off x="2729" y="2049"/>
              <a:ext cx="922" cy="351"/>
            </a:xfrm>
            <a:prstGeom prst="rect">
              <a:avLst/>
            </a:prstGeom>
            <a:noFill/>
            <a:ln w="9525">
              <a:noFill/>
              <a:miter lim="800000"/>
              <a:headEnd/>
              <a:tailEnd/>
            </a:ln>
          </p:spPr>
          <p:txBody>
            <a:bodyPr>
              <a:spAutoFit/>
            </a:bodyPr>
            <a:lstStyle/>
            <a:p>
              <a:pPr defTabSz="912813">
                <a:spcBef>
                  <a:spcPct val="50000"/>
                </a:spcBef>
              </a:pPr>
              <a:r>
                <a:rPr kumimoji="1" lang="en-US" altLang="zh-CN" sz="2400">
                  <a:latin typeface="Times New Roman" pitchFamily="18" charset="0"/>
                </a:rPr>
                <a:t>E</a:t>
              </a:r>
              <a:r>
                <a:rPr kumimoji="1" lang="en-US" altLang="zh-CN" sz="2400" baseline="-25000">
                  <a:latin typeface="Times New Roman" pitchFamily="18" charset="0"/>
                </a:rPr>
                <a:t>AB</a:t>
              </a:r>
              <a:r>
                <a:rPr kumimoji="1" lang="en-US" altLang="zh-CN" sz="2400">
                  <a:latin typeface="Times New Roman" pitchFamily="18" charset="0"/>
                </a:rPr>
                <a:t>(T)</a:t>
              </a:r>
            </a:p>
          </p:txBody>
        </p:sp>
      </p:grpSp>
      <p:graphicFrame>
        <p:nvGraphicFramePr>
          <p:cNvPr id="50197" name="Object 21"/>
          <p:cNvGraphicFramePr>
            <a:graphicFrameLocks noChangeAspect="1"/>
          </p:cNvGraphicFramePr>
          <p:nvPr/>
        </p:nvGraphicFramePr>
        <p:xfrm>
          <a:off x="785813" y="3714750"/>
          <a:ext cx="7639050" cy="1789113"/>
        </p:xfrm>
        <a:graphic>
          <a:graphicData uri="http://schemas.openxmlformats.org/presentationml/2006/ole">
            <mc:AlternateContent xmlns:mc="http://schemas.openxmlformats.org/markup-compatibility/2006">
              <mc:Choice xmlns:v="urn:schemas-microsoft-com:vml" Requires="v">
                <p:oleObj spid="_x0000_s7174" name="Equation" r:id="rId3" imgW="4254480" imgH="952200" progId="Equation.DSMT4">
                  <p:embed/>
                </p:oleObj>
              </mc:Choice>
              <mc:Fallback>
                <p:oleObj name="Equation" r:id="rId3" imgW="4254480" imgH="9522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714750"/>
                        <a:ext cx="7639050" cy="178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25"/>
          <p:cNvSpPr txBox="1">
            <a:spLocks noChangeArrowheads="1"/>
          </p:cNvSpPr>
          <p:nvPr/>
        </p:nvSpPr>
        <p:spPr bwMode="auto">
          <a:xfrm>
            <a:off x="971550" y="260350"/>
            <a:ext cx="4191000" cy="523875"/>
          </a:xfrm>
          <a:prstGeom prst="rect">
            <a:avLst/>
          </a:prstGeom>
          <a:noFill/>
          <a:ln w="9525">
            <a:noFill/>
            <a:miter lim="800000"/>
            <a:headEnd/>
            <a:tailEnd/>
          </a:ln>
        </p:spPr>
        <p:txBody>
          <a:bodyPr>
            <a:spAutoFit/>
          </a:bodyPr>
          <a:lstStyle/>
          <a:p>
            <a:pPr defTabSz="912813">
              <a:spcBef>
                <a:spcPct val="50000"/>
              </a:spcBef>
            </a:pPr>
            <a:r>
              <a:rPr kumimoji="1" lang="zh-CN" altLang="en-US" sz="2800" b="1">
                <a:latin typeface="Times New Roman" pitchFamily="18" charset="0"/>
              </a:rPr>
              <a:t>回路总电势：</a:t>
            </a:r>
          </a:p>
        </p:txBody>
      </p:sp>
      <p:sp>
        <p:nvSpPr>
          <p:cNvPr id="23" name="TextBox 22"/>
          <p:cNvSpPr txBox="1">
            <a:spLocks noChangeArrowheads="1"/>
          </p:cNvSpPr>
          <p:nvPr/>
        </p:nvSpPr>
        <p:spPr bwMode="auto">
          <a:xfrm>
            <a:off x="3995936" y="692696"/>
            <a:ext cx="4824536" cy="2875146"/>
          </a:xfrm>
          <a:prstGeom prst="rect">
            <a:avLst/>
          </a:prstGeom>
          <a:noFill/>
          <a:ln w="9525">
            <a:noFill/>
            <a:miter lim="800000"/>
            <a:headEnd/>
            <a:tailEnd/>
          </a:ln>
        </p:spPr>
        <p:txBody>
          <a:bodyPr wrap="square">
            <a:spAutoFit/>
          </a:bodyPr>
          <a:lstStyle/>
          <a:p>
            <a:pPr defTabSz="912813">
              <a:lnSpc>
                <a:spcPts val="3100"/>
              </a:lnSpc>
              <a:buClr>
                <a:srgbClr val="FF0000"/>
              </a:buClr>
              <a:buFont typeface="Wingdings" pitchFamily="2" charset="2"/>
              <a:buChar char="Ø"/>
            </a:pPr>
            <a:r>
              <a:rPr lang="zh-CN" altLang="en-US" sz="2400" b="1" dirty="0">
                <a:latin typeface="Times New Roman" pitchFamily="18" charset="0"/>
                <a:cs typeface="Times New Roman" pitchFamily="18" charset="0"/>
              </a:rPr>
              <a:t>通常热电偶的热电势用</a:t>
            </a:r>
            <a:r>
              <a:rPr lang="en-US" altLang="zh-CN" sz="2400" b="1" dirty="0">
                <a:latin typeface="Times New Roman" pitchFamily="18" charset="0"/>
                <a:cs typeface="Times New Roman" pitchFamily="18" charset="0"/>
              </a:rPr>
              <a:t>E</a:t>
            </a:r>
            <a:r>
              <a:rPr lang="en-US" altLang="zh-CN" sz="2400" b="1" baseline="-25000" dirty="0">
                <a:latin typeface="Times New Roman" pitchFamily="18" charset="0"/>
                <a:cs typeface="Times New Roman" pitchFamily="18" charset="0"/>
              </a:rPr>
              <a:t>AB</a:t>
            </a:r>
            <a:r>
              <a:rPr lang="en-US" altLang="zh-CN" sz="2400" b="1" dirty="0">
                <a:latin typeface="Times New Roman" pitchFamily="18" charset="0"/>
                <a:cs typeface="Times New Roman" pitchFamily="18" charset="0"/>
              </a:rPr>
              <a:t>(T,T</a:t>
            </a:r>
            <a:r>
              <a:rPr lang="en-US" altLang="zh-CN" sz="2400" b="1" baseline="-25000" dirty="0">
                <a:latin typeface="Times New Roman" pitchFamily="18" charset="0"/>
                <a:cs typeface="Times New Roman" pitchFamily="18" charset="0"/>
              </a:rPr>
              <a:t>0</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表示，</a:t>
            </a:r>
            <a:r>
              <a:rPr lang="en-US" altLang="zh-CN" sz="2400" b="1" dirty="0">
                <a:latin typeface="Times New Roman" pitchFamily="18" charset="0"/>
                <a:cs typeface="Times New Roman" pitchFamily="18" charset="0"/>
              </a:rPr>
              <a:t>T</a:t>
            </a:r>
            <a:r>
              <a:rPr lang="zh-CN" altLang="en-US" sz="2400" b="1" dirty="0">
                <a:latin typeface="Times New Roman" pitchFamily="18" charset="0"/>
                <a:cs typeface="Times New Roman" pitchFamily="18" charset="0"/>
              </a:rPr>
              <a:t>端叫热端（工作端）， </a:t>
            </a:r>
            <a:r>
              <a:rPr lang="en-US" altLang="zh-CN" sz="2400" b="1" dirty="0">
                <a:latin typeface="Times New Roman" pitchFamily="18" charset="0"/>
                <a:cs typeface="Times New Roman" pitchFamily="18" charset="0"/>
              </a:rPr>
              <a:t>T</a:t>
            </a:r>
            <a:r>
              <a:rPr lang="en-US" altLang="zh-CN" sz="2400" b="1" baseline="-25000"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端叫冷端（自由端）</a:t>
            </a:r>
            <a:endParaRPr lang="en-US" altLang="zh-CN" sz="2400" b="1" dirty="0">
              <a:latin typeface="Times New Roman" pitchFamily="18" charset="0"/>
              <a:cs typeface="Times New Roman" pitchFamily="18" charset="0"/>
            </a:endParaRPr>
          </a:p>
          <a:p>
            <a:pPr defTabSz="912813">
              <a:lnSpc>
                <a:spcPts val="3100"/>
              </a:lnSpc>
              <a:buClr>
                <a:srgbClr val="FF0000"/>
              </a:buClr>
              <a:buFont typeface="Wingdings" pitchFamily="2" charset="2"/>
              <a:buChar char="Ø"/>
            </a:pPr>
            <a:r>
              <a:rPr lang="zh-CN" altLang="en-US" sz="2400" b="1" dirty="0">
                <a:latin typeface="Times New Roman" pitchFamily="18" charset="0"/>
                <a:cs typeface="Times New Roman" pitchFamily="18" charset="0"/>
              </a:rPr>
              <a:t>热电偶的热电势与温度的关系称为</a:t>
            </a:r>
            <a:r>
              <a:rPr lang="zh-CN" altLang="en-US" sz="2400" b="1" dirty="0">
                <a:solidFill>
                  <a:srgbClr val="FF0000"/>
                </a:solidFill>
                <a:latin typeface="Times New Roman" pitchFamily="18" charset="0"/>
                <a:cs typeface="Times New Roman" pitchFamily="18" charset="0"/>
              </a:rPr>
              <a:t>热电特性</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defTabSz="912813">
              <a:lnSpc>
                <a:spcPts val="3100"/>
              </a:lnSpc>
              <a:buClr>
                <a:srgbClr val="FF0000"/>
              </a:buClr>
              <a:buFont typeface="Wingdings" pitchFamily="2" charset="2"/>
              <a:buChar char="Ø"/>
            </a:pPr>
            <a:r>
              <a:rPr lang="zh-CN" altLang="en-US" sz="2400" b="1" dirty="0">
                <a:latin typeface="Times New Roman" pitchFamily="18" charset="0"/>
                <a:cs typeface="Times New Roman" pitchFamily="18" charset="0"/>
              </a:rPr>
              <a:t>将热电特性制成表，叫作分度表，分度表中热电偶冷端为</a:t>
            </a:r>
            <a:r>
              <a:rPr lang="en-US" altLang="zh-CN" sz="2400" b="1" dirty="0">
                <a:latin typeface="Times New Roman" pitchFamily="18" charset="0"/>
                <a:cs typeface="Times New Roman" pitchFamily="18" charset="0"/>
              </a:rPr>
              <a:t>0℃</a:t>
            </a:r>
            <a:r>
              <a:rPr lang="zh-CN" altLang="en-US" sz="2400" b="1"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arn(inHorizont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barn(inHorizontal)">
                                      <p:cBhvr>
                                        <p:cTn id="17" dur="500"/>
                                        <p:tgtEl>
                                          <p:spTgt spid="5019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97" name="Object 21"/>
          <p:cNvGraphicFramePr>
            <a:graphicFrameLocks noChangeAspect="1"/>
          </p:cNvGraphicFramePr>
          <p:nvPr/>
        </p:nvGraphicFramePr>
        <p:xfrm>
          <a:off x="827584" y="2924944"/>
          <a:ext cx="7215188" cy="796925"/>
        </p:xfrm>
        <a:graphic>
          <a:graphicData uri="http://schemas.openxmlformats.org/presentationml/2006/ole">
            <mc:AlternateContent xmlns:mc="http://schemas.openxmlformats.org/markup-compatibility/2006">
              <mc:Choice xmlns:v="urn:schemas-microsoft-com:vml" Requires="v">
                <p:oleObj spid="_x0000_s8198" name="Equation" r:id="rId3" imgW="3733560" imgH="393480" progId="Equation.DSMT4">
                  <p:embed/>
                </p:oleObj>
              </mc:Choice>
              <mc:Fallback>
                <p:oleObj name="Equation" r:id="rId3" imgW="3733560" imgH="39348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924944"/>
                        <a:ext cx="7215188"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683568" y="642918"/>
            <a:ext cx="7746084" cy="1938992"/>
          </a:xfrm>
          <a:prstGeom prst="rect">
            <a:avLst/>
          </a:prstGeom>
          <a:noFill/>
          <a:ln w="9525">
            <a:noFill/>
            <a:miter lim="800000"/>
            <a:headEnd/>
            <a:tailEnd/>
          </a:ln>
        </p:spPr>
        <p:txBody>
          <a:bodyPr wrap="square">
            <a:spAutoFit/>
          </a:bodyPr>
          <a:lstStyle/>
          <a:p>
            <a:pPr defTabSz="912813"/>
            <a:r>
              <a:rPr lang="zh-CN" altLang="en-US" sz="2400" b="1" dirty="0"/>
              <a:t>分度表使用方法：</a:t>
            </a:r>
            <a:endParaRPr lang="en-US" altLang="zh-CN" sz="2400" b="1" dirty="0"/>
          </a:p>
          <a:p>
            <a:pPr defTabSz="912813"/>
            <a:endParaRPr lang="en-US" altLang="zh-CN" sz="2400" b="1" dirty="0"/>
          </a:p>
          <a:p>
            <a:pPr defTabSz="912813"/>
            <a:r>
              <a:rPr lang="zh-CN" altLang="en-US" sz="2400" b="1" dirty="0"/>
              <a:t>①整十温度点直接读取</a:t>
            </a:r>
            <a:r>
              <a:rPr lang="en-US" altLang="zh-CN" sz="2400" b="1" dirty="0"/>
              <a:t>   </a:t>
            </a:r>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型热电偶</a:t>
            </a:r>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B</a:t>
            </a:r>
            <a:r>
              <a:rPr lang="en-US" altLang="zh-CN" sz="2400">
                <a:latin typeface="Times New Roman" pitchFamily="18" charset="0"/>
                <a:cs typeface="Times New Roman" pitchFamily="18" charset="0"/>
              </a:rPr>
              <a:t>(120,0</a:t>
            </a:r>
            <a:r>
              <a:rPr lang="en-US" altLang="zh-CN" sz="2400" dirty="0">
                <a:latin typeface="Times New Roman" pitchFamily="18" charset="0"/>
                <a:cs typeface="Times New Roman" pitchFamily="18" charset="0"/>
              </a:rPr>
              <a:t>)=0.053mV</a:t>
            </a:r>
            <a:endParaRPr lang="zh-CN" altLang="en-US" sz="2400" baseline="-25000" dirty="0">
              <a:latin typeface="Times New Roman" pitchFamily="18" charset="0"/>
              <a:cs typeface="Times New Roman" pitchFamily="18" charset="0"/>
            </a:endParaRPr>
          </a:p>
          <a:p>
            <a:pPr defTabSz="912813"/>
            <a:endParaRPr lang="zh-CN" altLang="en-US" sz="2400" b="1" dirty="0"/>
          </a:p>
        </p:txBody>
      </p:sp>
      <p:sp>
        <p:nvSpPr>
          <p:cNvPr id="5" name="TextBox 4"/>
          <p:cNvSpPr txBox="1">
            <a:spLocks noChangeArrowheads="1"/>
          </p:cNvSpPr>
          <p:nvPr/>
        </p:nvSpPr>
        <p:spPr bwMode="auto">
          <a:xfrm>
            <a:off x="683568" y="2276872"/>
            <a:ext cx="6715125" cy="461963"/>
          </a:xfrm>
          <a:prstGeom prst="rect">
            <a:avLst/>
          </a:prstGeom>
          <a:noFill/>
          <a:ln w="9525">
            <a:noFill/>
            <a:miter lim="800000"/>
            <a:headEnd/>
            <a:tailEnd/>
          </a:ln>
        </p:spPr>
        <p:txBody>
          <a:bodyPr>
            <a:spAutoFit/>
          </a:bodyPr>
          <a:lstStyle/>
          <a:p>
            <a:pPr defTabSz="912813"/>
            <a:r>
              <a:rPr lang="zh-CN" altLang="en-US" sz="2400" b="1" dirty="0"/>
              <a:t>②非整十温度点采用线性内插公式计算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barn(inHorizontal)">
                                      <p:cBhvr>
                                        <p:cTn id="17" dur="500"/>
                                        <p:tgtEl>
                                          <p:spTgt spid="5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683568" y="1268760"/>
            <a:ext cx="7632848" cy="4114800"/>
          </a:xfrm>
        </p:spPr>
        <p:txBody>
          <a:bodyPr>
            <a:normAutofit/>
          </a:bodyPr>
          <a:lstStyle/>
          <a:p>
            <a:pPr defTabSz="912813" eaLnBrk="1" hangingPunct="1">
              <a:lnSpc>
                <a:spcPct val="150000"/>
              </a:lnSpc>
              <a:buFont typeface="Wingdings" pitchFamily="2" charset="2"/>
              <a:buNone/>
            </a:pPr>
            <a:r>
              <a:rPr lang="zh-CN" altLang="en-US" sz="2400" b="1" dirty="0">
                <a:latin typeface="Times New Roman" pitchFamily="18" charset="0"/>
                <a:cs typeface="Times New Roman" pitchFamily="18" charset="0"/>
              </a:rPr>
              <a:t>  3、不同物质的不同</a:t>
            </a:r>
            <a:r>
              <a:rPr lang="zh-CN" altLang="en-US" sz="2400" b="1" dirty="0">
                <a:solidFill>
                  <a:srgbClr val="FF0000"/>
                </a:solidFill>
                <a:latin typeface="Times New Roman" pitchFamily="18" charset="0"/>
                <a:cs typeface="Times New Roman" pitchFamily="18" charset="0"/>
              </a:rPr>
              <a:t>物理特性与温度之间</a:t>
            </a:r>
            <a:r>
              <a:rPr lang="zh-CN" altLang="en-US" sz="2400" b="1" dirty="0">
                <a:latin typeface="Times New Roman" pitchFamily="18" charset="0"/>
                <a:cs typeface="Times New Roman" pitchFamily="18" charset="0"/>
              </a:rPr>
              <a:t>的关系均不相同，因此即使用</a:t>
            </a:r>
            <a:r>
              <a:rPr lang="zh-CN" altLang="en-US" sz="2400" b="1" dirty="0">
                <a:solidFill>
                  <a:srgbClr val="FF0000"/>
                </a:solidFill>
                <a:latin typeface="Times New Roman" pitchFamily="18" charset="0"/>
                <a:cs typeface="Times New Roman" pitchFamily="18" charset="0"/>
              </a:rPr>
              <a:t>同一物质的不同物理特性</a:t>
            </a:r>
            <a:r>
              <a:rPr lang="zh-CN" altLang="en-US" sz="2400" b="1" dirty="0">
                <a:latin typeface="Times New Roman" pitchFamily="18" charset="0"/>
                <a:cs typeface="Times New Roman" pitchFamily="18" charset="0"/>
              </a:rPr>
              <a:t>或</a:t>
            </a:r>
            <a:r>
              <a:rPr lang="zh-CN" altLang="en-US" sz="2400" b="1" dirty="0">
                <a:solidFill>
                  <a:srgbClr val="FF0000"/>
                </a:solidFill>
                <a:latin typeface="Times New Roman" pitchFamily="18" charset="0"/>
                <a:cs typeface="Times New Roman" pitchFamily="18" charset="0"/>
              </a:rPr>
              <a:t>不同物质的同一特性</a:t>
            </a:r>
            <a:r>
              <a:rPr lang="zh-CN" altLang="en-US" sz="2400" b="1" dirty="0">
                <a:latin typeface="Times New Roman" pitchFamily="18" charset="0"/>
                <a:cs typeface="Times New Roman" pitchFamily="18" charset="0"/>
              </a:rPr>
              <a:t>对同一温度测量，也会得出不同的量值，所以需要建立统一的</a:t>
            </a:r>
            <a:r>
              <a:rPr lang="zh-CN" altLang="en-US" sz="2400" b="1" dirty="0">
                <a:solidFill>
                  <a:srgbClr val="FF0000"/>
                </a:solidFill>
                <a:latin typeface="Times New Roman" pitchFamily="18" charset="0"/>
                <a:cs typeface="Times New Roman" pitchFamily="18" charset="0"/>
              </a:rPr>
              <a:t>标准温度单位</a:t>
            </a:r>
            <a:r>
              <a:rPr lang="zh-CN" altLang="en-US" sz="2400" b="1" dirty="0">
                <a:latin typeface="Times New Roman" pitchFamily="18" charset="0"/>
                <a:cs typeface="Times New Roman" pitchFamily="18" charset="0"/>
              </a:rPr>
              <a:t>（温标）。</a:t>
            </a:r>
          </a:p>
          <a:p>
            <a:pPr defTabSz="912813" eaLnBrk="1" hangingPunct="1">
              <a:lnSpc>
                <a:spcPct val="150000"/>
              </a:lnSpc>
              <a:buFont typeface="Wingdings" pitchFamily="2" charset="2"/>
              <a:buNone/>
            </a:pPr>
            <a:endParaRPr lang="zh-CN" altLang="en-US" sz="2400" b="1" dirty="0">
              <a:latin typeface="Times New Roman" pitchFamily="18" charset="0"/>
              <a:cs typeface="Times New Roman" pitchFamily="18" charset="0"/>
            </a:endParaRPr>
          </a:p>
          <a:p>
            <a:pPr defTabSz="912813" eaLnBrk="1" hangingPunct="1">
              <a:lnSpc>
                <a:spcPct val="150000"/>
              </a:lnSpc>
            </a:pPr>
            <a:endParaRPr lang="zh-CN" altLang="en-US" sz="2400" b="1" dirty="0">
              <a:latin typeface="Times New Roman" pitchFamily="18" charset="0"/>
              <a:cs typeface="Times New Roman" pitchFamily="18" charset="0"/>
            </a:endParaRPr>
          </a:p>
          <a:p>
            <a:pPr defTabSz="912813" eaLnBrk="1" hangingPunct="1">
              <a:lnSpc>
                <a:spcPct val="150000"/>
              </a:lnSpc>
              <a:buFont typeface="Wingdings" pitchFamily="2" charset="2"/>
              <a:buNone/>
            </a:pPr>
            <a:endParaRPr lang="zh-CN" alt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83568" y="332656"/>
            <a:ext cx="7560840" cy="830262"/>
          </a:xfrm>
          <a:prstGeom prst="rect">
            <a:avLst/>
          </a:prstGeom>
          <a:noFill/>
          <a:ln w="9525">
            <a:noFill/>
            <a:miter lim="800000"/>
            <a:headEnd/>
            <a:tailEnd/>
          </a:ln>
        </p:spPr>
        <p:txBody>
          <a:bodyPr wrap="square">
            <a:spAutoFit/>
          </a:bodyPr>
          <a:lstStyle/>
          <a:p>
            <a:pPr defTabSz="912813"/>
            <a:r>
              <a:rPr lang="zh-CN" altLang="en-US" sz="2400" b="1" dirty="0">
                <a:latin typeface="Times New Roman" pitchFamily="18" charset="0"/>
                <a:cs typeface="Times New Roman" pitchFamily="18" charset="0"/>
              </a:rPr>
              <a:t>例</a:t>
            </a:r>
            <a:r>
              <a:rPr lang="en-US" altLang="zh-CN" sz="2400" b="1" dirty="0">
                <a:latin typeface="Times New Roman" pitchFamily="18" charset="0"/>
                <a:cs typeface="Times New Roman" pitchFamily="18" charset="0"/>
              </a:rPr>
              <a:t>1:    T</a:t>
            </a:r>
            <a:r>
              <a:rPr lang="en-US" altLang="zh-CN" sz="2400" b="1" baseline="-25000" dirty="0">
                <a:latin typeface="Times New Roman" pitchFamily="18" charset="0"/>
                <a:cs typeface="Times New Roman" pitchFamily="18" charset="0"/>
              </a:rPr>
              <a:t>0</a:t>
            </a:r>
            <a:r>
              <a:rPr lang="en-US" altLang="zh-CN" sz="2400" b="1" dirty="0">
                <a:latin typeface="Times New Roman" pitchFamily="18" charset="0"/>
                <a:cs typeface="Times New Roman" pitchFamily="18" charset="0"/>
              </a:rPr>
              <a:t>=0 ℃</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B</a:t>
            </a:r>
            <a:r>
              <a:rPr lang="zh-CN" altLang="en-US" sz="2400" b="1" dirty="0">
                <a:latin typeface="Times New Roman" pitchFamily="18" charset="0"/>
                <a:cs typeface="Times New Roman" pitchFamily="18" charset="0"/>
              </a:rPr>
              <a:t>型热电偶产生电势</a:t>
            </a:r>
            <a:r>
              <a:rPr lang="en-US" altLang="zh-CN" sz="2400" b="1" dirty="0">
                <a:latin typeface="Times New Roman" pitchFamily="18" charset="0"/>
                <a:cs typeface="Times New Roman" pitchFamily="18" charset="0"/>
              </a:rPr>
              <a:t>1.583mV, </a:t>
            </a:r>
            <a:r>
              <a:rPr lang="zh-CN" altLang="en-US" sz="2400" b="1" dirty="0">
                <a:latin typeface="Times New Roman" pitchFamily="18" charset="0"/>
                <a:cs typeface="Times New Roman" pitchFamily="18" charset="0"/>
              </a:rPr>
              <a:t>求对应的热端温度</a:t>
            </a:r>
            <a:r>
              <a:rPr lang="en-US" altLang="zh-CN" sz="2400" b="1" dirty="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sp>
        <p:nvSpPr>
          <p:cNvPr id="3" name="TextBox 2"/>
          <p:cNvSpPr txBox="1">
            <a:spLocks noChangeArrowheads="1"/>
          </p:cNvSpPr>
          <p:nvPr/>
        </p:nvSpPr>
        <p:spPr bwMode="auto">
          <a:xfrm>
            <a:off x="814908" y="1662634"/>
            <a:ext cx="7429500" cy="830262"/>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cs typeface="Times New Roman" pitchFamily="18" charset="0"/>
              </a:rPr>
              <a:t>查表：</a:t>
            </a:r>
            <a:r>
              <a:rPr lang="en-US" altLang="zh-CN" sz="2400" b="1" dirty="0">
                <a:latin typeface="Times New Roman" pitchFamily="18" charset="0"/>
                <a:cs typeface="Times New Roman" pitchFamily="18" charset="0"/>
              </a:rPr>
              <a:t>T=560 ℃  E</a:t>
            </a:r>
            <a:r>
              <a:rPr lang="en-US" altLang="zh-CN" sz="2400" b="1" baseline="-25000"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=1.560mv</a:t>
            </a:r>
            <a:r>
              <a:rPr lang="zh-CN" altLang="en-US"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T=570 ℃  E</a:t>
            </a:r>
            <a:r>
              <a:rPr lang="en-US" altLang="zh-CN" sz="2400" b="1" baseline="-25000"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=1.617mv    </a:t>
            </a:r>
            <a:endParaRPr lang="zh-CN" altLang="en-US" sz="2400" b="1" dirty="0">
              <a:latin typeface="Times New Roman" pitchFamily="18" charset="0"/>
              <a:cs typeface="Times New Roman" pitchFamily="18" charset="0"/>
            </a:endParaRPr>
          </a:p>
          <a:p>
            <a:pPr defTabSz="912813"/>
            <a:r>
              <a:rPr lang="en-US" altLang="zh-CN" sz="2400" b="1" dirty="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graphicFrame>
        <p:nvGraphicFramePr>
          <p:cNvPr id="4" name="Object 8"/>
          <p:cNvGraphicFramePr>
            <a:graphicFrameLocks noChangeAspect="1"/>
          </p:cNvGraphicFramePr>
          <p:nvPr>
            <p:extLst>
              <p:ext uri="{D42A27DB-BD31-4B8C-83A1-F6EECF244321}">
                <p14:modId xmlns:p14="http://schemas.microsoft.com/office/powerpoint/2010/main" val="2822724752"/>
              </p:ext>
            </p:extLst>
          </p:nvPr>
        </p:nvGraphicFramePr>
        <p:xfrm>
          <a:off x="1187624" y="2492896"/>
          <a:ext cx="6062663" cy="795337"/>
        </p:xfrm>
        <a:graphic>
          <a:graphicData uri="http://schemas.openxmlformats.org/presentationml/2006/ole">
            <mc:AlternateContent xmlns:mc="http://schemas.openxmlformats.org/markup-compatibility/2006">
              <mc:Choice xmlns:v="urn:schemas-microsoft-com:vml" Requires="v">
                <p:oleObj spid="_x0000_s33798" name="Equation" r:id="rId3" imgW="3136680" imgH="393480" progId="Equation.DSMT4">
                  <p:embed/>
                </p:oleObj>
              </mc:Choice>
              <mc:Fallback>
                <p:oleObj name="Equation" r:id="rId3" imgW="3136680" imgH="393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492896"/>
                        <a:ext cx="606266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0"/>
            <a:ext cx="7920880" cy="5632311"/>
          </a:xfrm>
          <a:prstGeom prst="rect">
            <a:avLst/>
          </a:prstGeom>
          <a:noFill/>
        </p:spPr>
        <p:txBody>
          <a:bodyPr wrap="square" rtlCol="0">
            <a:spAutoFit/>
          </a:bodyPr>
          <a:lstStyle/>
          <a:p>
            <a:pPr>
              <a:lnSpc>
                <a:spcPct val="150000"/>
              </a:lnSpc>
            </a:pPr>
            <a:endParaRPr lang="en-US" altLang="zh-CN" sz="2400" b="1" dirty="0"/>
          </a:p>
          <a:p>
            <a:pPr>
              <a:lnSpc>
                <a:spcPct val="150000"/>
              </a:lnSpc>
            </a:pPr>
            <a:r>
              <a:rPr lang="zh-CN" altLang="en-US" sz="2400" b="1" dirty="0"/>
              <a:t>思考题</a:t>
            </a:r>
            <a:endParaRPr lang="en-US" altLang="zh-CN" sz="2400" b="1" dirty="0"/>
          </a:p>
          <a:p>
            <a:pPr>
              <a:lnSpc>
                <a:spcPct val="150000"/>
              </a:lnSpc>
            </a:pPr>
            <a:r>
              <a:rPr lang="en-US" altLang="zh-CN" sz="2400" b="1" dirty="0"/>
              <a:t>1</a:t>
            </a:r>
            <a:r>
              <a:rPr lang="zh-CN" altLang="en-US" sz="2400" b="1" dirty="0"/>
              <a:t>、如何判断热电偶质量的好坏？</a:t>
            </a:r>
            <a:endParaRPr lang="en-US" altLang="zh-CN" sz="2400" b="1" dirty="0"/>
          </a:p>
          <a:p>
            <a:pPr>
              <a:lnSpc>
                <a:spcPct val="150000"/>
              </a:lnSpc>
            </a:pPr>
            <a:r>
              <a:rPr lang="en-US" altLang="zh-CN" sz="2400" b="1" dirty="0"/>
              <a:t>2</a:t>
            </a:r>
            <a:r>
              <a:rPr lang="zh-CN" altLang="en-US" sz="2400" b="1" dirty="0"/>
              <a:t>、热电偶的截面积或者长度变化，对热电势有影响吗？</a:t>
            </a:r>
            <a:endParaRPr lang="en-US" altLang="zh-CN" sz="2400" b="1" dirty="0"/>
          </a:p>
          <a:p>
            <a:pPr>
              <a:lnSpc>
                <a:spcPct val="150000"/>
              </a:lnSpc>
            </a:pPr>
            <a:r>
              <a:rPr lang="en-US" altLang="zh-CN" sz="2400" b="1" dirty="0"/>
              <a:t>3</a:t>
            </a:r>
            <a:r>
              <a:rPr lang="zh-CN" altLang="en-US" sz="2400" b="1" dirty="0"/>
              <a:t>、沿着热电偶长度方向存在温度梯度，但是接点温度不变，对热电势有影响吗？</a:t>
            </a:r>
            <a:endParaRPr lang="en-US" altLang="zh-CN" sz="2400" b="1" dirty="0"/>
          </a:p>
          <a:p>
            <a:pPr>
              <a:lnSpc>
                <a:spcPct val="150000"/>
              </a:lnSpc>
            </a:pPr>
            <a:r>
              <a:rPr lang="en-US" altLang="zh-CN" sz="2400" b="1" dirty="0"/>
              <a:t>4</a:t>
            </a:r>
            <a:r>
              <a:rPr lang="zh-CN" altLang="en-US" sz="2400" b="1" dirty="0"/>
              <a:t>、可以打开热电偶的闭合回路，接入导线吗？</a:t>
            </a:r>
            <a:endParaRPr lang="en-US" altLang="zh-CN" sz="2400" b="1" dirty="0"/>
          </a:p>
          <a:p>
            <a:pPr>
              <a:lnSpc>
                <a:spcPct val="150000"/>
              </a:lnSpc>
            </a:pPr>
            <a:r>
              <a:rPr lang="en-US" altLang="zh-CN" sz="2400" b="1" dirty="0"/>
              <a:t>5</a:t>
            </a:r>
            <a:r>
              <a:rPr lang="zh-CN" altLang="en-US" sz="2400" b="1" dirty="0"/>
              <a:t>、当热电偶的冷端温度不为零度，如何使用分度表？</a:t>
            </a:r>
            <a:endParaRPr lang="en-US" altLang="zh-CN" sz="2400" b="1" dirty="0"/>
          </a:p>
          <a:p>
            <a:pPr>
              <a:lnSpc>
                <a:spcPct val="150000"/>
              </a:lnSpc>
            </a:pPr>
            <a:r>
              <a:rPr lang="en-US" altLang="zh-CN" sz="2400" b="1" dirty="0"/>
              <a:t>6</a:t>
            </a:r>
            <a:r>
              <a:rPr lang="zh-CN" altLang="en-US" sz="2400" b="1" dirty="0"/>
              <a:t>、热电特性的获得，需要逐一对各种热电偶做实验吗？</a:t>
            </a:r>
            <a:endParaRPr lang="en-US" altLang="zh-CN" sz="2400" b="1" dirty="0"/>
          </a:p>
          <a:p>
            <a:pPr>
              <a:lnSpc>
                <a:spcPct val="150000"/>
              </a:lnSpc>
            </a:pPr>
            <a:endParaRPr lang="zh-CN" altLang="en-US"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611560" y="0"/>
            <a:ext cx="8064896" cy="5373688"/>
          </a:xfrm>
        </p:spPr>
        <p:txBody>
          <a:bodyPr>
            <a:noAutofit/>
          </a:bodyPr>
          <a:lstStyle/>
          <a:p>
            <a:pPr defTabSz="912813" eaLnBrk="1" hangingPunct="1">
              <a:lnSpc>
                <a:spcPct val="150000"/>
              </a:lnSpc>
              <a:spcBef>
                <a:spcPct val="0"/>
              </a:spcBef>
              <a:buFont typeface="Wingdings" pitchFamily="2" charset="2"/>
              <a:buNone/>
            </a:pPr>
            <a:r>
              <a:rPr lang="zh-CN" altLang="en-US" sz="2400" b="1" dirty="0">
                <a:latin typeface="Times New Roman" pitchFamily="18" charset="0"/>
              </a:rPr>
              <a:t>      </a:t>
            </a:r>
          </a:p>
          <a:p>
            <a:pPr defTabSz="912813" eaLnBrk="1" hangingPunct="1">
              <a:lnSpc>
                <a:spcPct val="150000"/>
              </a:lnSpc>
              <a:spcBef>
                <a:spcPct val="0"/>
              </a:spcBef>
              <a:buFont typeface="Wingdings" pitchFamily="2" charset="2"/>
              <a:buNone/>
            </a:pPr>
            <a:r>
              <a:rPr lang="en-US" altLang="zh-CN" sz="2400" b="1" dirty="0">
                <a:latin typeface="Times New Roman" pitchFamily="18" charset="0"/>
              </a:rPr>
              <a:t>2</a:t>
            </a:r>
            <a:r>
              <a:rPr lang="zh-CN" altLang="en-US" sz="2400" b="1" dirty="0">
                <a:latin typeface="Times New Roman" pitchFamily="18" charset="0"/>
              </a:rPr>
              <a:t>、基本定律</a:t>
            </a:r>
            <a:r>
              <a:rPr lang="zh-CN" altLang="en-US" sz="2400" b="1">
                <a:latin typeface="Times New Roman" pitchFamily="18" charset="0"/>
              </a:rPr>
              <a:t>及其应用</a:t>
            </a:r>
            <a:endParaRPr lang="zh-CN" altLang="en-US" sz="2400" b="1" dirty="0">
              <a:latin typeface="Times New Roman" pitchFamily="18" charset="0"/>
            </a:endParaRPr>
          </a:p>
          <a:p>
            <a:pPr defTabSz="912813" eaLnBrk="1" hangingPunct="1">
              <a:lnSpc>
                <a:spcPct val="150000"/>
              </a:lnSpc>
              <a:spcBef>
                <a:spcPct val="0"/>
              </a:spcBef>
              <a:buFont typeface="Wingdings" pitchFamily="2" charset="2"/>
              <a:buNone/>
            </a:pPr>
            <a:r>
              <a:rPr lang="en-US" altLang="zh-CN" sz="2400" b="1" dirty="0">
                <a:latin typeface="Times New Roman" pitchFamily="18" charset="0"/>
              </a:rPr>
              <a:t>1</a:t>
            </a:r>
            <a:r>
              <a:rPr lang="zh-CN" altLang="en-US" sz="2400" b="1" dirty="0">
                <a:latin typeface="Times New Roman" pitchFamily="18" charset="0"/>
              </a:rPr>
              <a:t>）均质导体定律及其应用（制造，检定）</a:t>
            </a:r>
            <a:endParaRPr lang="en-US" altLang="zh-CN" sz="2400" b="1" dirty="0">
              <a:latin typeface="Times New Roman" pitchFamily="18" charset="0"/>
            </a:endParaRPr>
          </a:p>
          <a:p>
            <a:pPr defTabSz="912813" eaLnBrk="1" hangingPunct="1">
              <a:lnSpc>
                <a:spcPct val="150000"/>
              </a:lnSpc>
              <a:spcBef>
                <a:spcPct val="0"/>
              </a:spcBef>
              <a:buFont typeface="Wingdings" pitchFamily="2" charset="2"/>
              <a:buNone/>
            </a:pPr>
            <a:r>
              <a:rPr lang="zh-CN" altLang="en-US" sz="2400" b="1" dirty="0">
                <a:latin typeface="Times New Roman" pitchFamily="18" charset="0"/>
              </a:rPr>
              <a:t>             由一种</a:t>
            </a:r>
            <a:r>
              <a:rPr lang="zh-CN" altLang="en-US" sz="2400" b="1" dirty="0">
                <a:solidFill>
                  <a:srgbClr val="FF0000"/>
                </a:solidFill>
                <a:latin typeface="Times New Roman" pitchFamily="18" charset="0"/>
              </a:rPr>
              <a:t>均匀材料（</a:t>
            </a:r>
            <a:r>
              <a:rPr lang="zh-CN" altLang="en-US" sz="2400" b="1" dirty="0">
                <a:latin typeface="Times New Roman" pitchFamily="18" charset="0"/>
              </a:rPr>
              <a:t>自由电子密度处处相同）构成的热电偶，不论其截面积和长度以及各处的温度分布如何，都</a:t>
            </a:r>
            <a:r>
              <a:rPr lang="zh-CN" altLang="en-US" sz="2400" b="1" dirty="0">
                <a:solidFill>
                  <a:srgbClr val="FF0000"/>
                </a:solidFill>
                <a:latin typeface="Times New Roman" pitchFamily="18" charset="0"/>
              </a:rPr>
              <a:t>不能产生热电势</a:t>
            </a:r>
            <a:r>
              <a:rPr lang="zh-CN" altLang="en-US" sz="2400" b="1" dirty="0">
                <a:latin typeface="Times New Roman" pitchFamily="18" charset="0"/>
              </a:rPr>
              <a:t>。</a:t>
            </a:r>
            <a:endParaRPr lang="en-US" altLang="zh-CN" sz="2400" b="1" dirty="0">
              <a:latin typeface="Times New Roman" pitchFamily="18" charset="0"/>
            </a:endParaRPr>
          </a:p>
          <a:p>
            <a:pPr defTabSz="912813" eaLnBrk="1" hangingPunct="1">
              <a:lnSpc>
                <a:spcPct val="150000"/>
              </a:lnSpc>
              <a:spcBef>
                <a:spcPct val="0"/>
              </a:spcBef>
            </a:pPr>
            <a:r>
              <a:rPr lang="zh-CN" altLang="en-US" sz="2400" b="1" dirty="0">
                <a:latin typeface="Times New Roman" pitchFamily="18" charset="0"/>
              </a:rPr>
              <a:t>热电偶必须由</a:t>
            </a:r>
            <a:r>
              <a:rPr lang="zh-CN" altLang="en-US" sz="2400" b="1" dirty="0">
                <a:solidFill>
                  <a:srgbClr val="FF0000"/>
                </a:solidFill>
                <a:latin typeface="Times New Roman" pitchFamily="18" charset="0"/>
              </a:rPr>
              <a:t>两种不同性质的材料</a:t>
            </a:r>
            <a:r>
              <a:rPr lang="zh-CN" altLang="en-US" sz="2400" b="1" dirty="0">
                <a:latin typeface="Times New Roman" pitchFamily="18" charset="0"/>
              </a:rPr>
              <a:t>组成，且热电偶两接点温度不同。</a:t>
            </a:r>
          </a:p>
          <a:p>
            <a:pPr defTabSz="912813" eaLnBrk="1" hangingPunct="1">
              <a:lnSpc>
                <a:spcPct val="150000"/>
              </a:lnSpc>
              <a:spcBef>
                <a:spcPct val="0"/>
              </a:spcBef>
            </a:pPr>
            <a:r>
              <a:rPr lang="zh-CN" altLang="en-US" sz="2400" b="1" dirty="0">
                <a:latin typeface="Times New Roman" pitchFamily="18" charset="0"/>
              </a:rPr>
              <a:t>由一种材料组成的闭合回路存在温差时，回路如果产生热电势，说明该材料是不均匀的。</a:t>
            </a:r>
            <a:endParaRPr lang="en-US" altLang="zh-CN" sz="2400" b="1" dirty="0">
              <a:latin typeface="Times New Roman" pitchFamily="18" charset="0"/>
            </a:endParaRPr>
          </a:p>
          <a:p>
            <a:pPr defTabSz="912813" eaLnBrk="1" hangingPunct="1">
              <a:lnSpc>
                <a:spcPct val="150000"/>
              </a:lnSpc>
              <a:spcBef>
                <a:spcPct val="0"/>
              </a:spcBef>
              <a:buFont typeface="Wingdings" pitchFamily="2" charset="2"/>
              <a:buNone/>
            </a:pPr>
            <a:r>
              <a:rPr lang="en-US" altLang="zh-CN" sz="2400" b="1" dirty="0">
                <a:latin typeface="Times New Roman" pitchFamily="18" charset="0"/>
              </a:rPr>
              <a:t>      </a:t>
            </a:r>
          </a:p>
          <a:p>
            <a:pPr defTabSz="912813" eaLnBrk="1" hangingPunct="1">
              <a:lnSpc>
                <a:spcPct val="150000"/>
              </a:lnSpc>
              <a:spcBef>
                <a:spcPct val="0"/>
              </a:spcBef>
              <a:buFont typeface="Wingdings" pitchFamily="2" charset="2"/>
              <a:buNone/>
            </a:pPr>
            <a:endParaRPr lang="en-US" altLang="zh-CN" sz="2400" b="1" dirty="0">
              <a:latin typeface="Times New Roman" pitchFamily="18" charset="0"/>
            </a:endParaRPr>
          </a:p>
          <a:p>
            <a:pPr defTabSz="912813" eaLnBrk="1" hangingPunct="1">
              <a:lnSpc>
                <a:spcPct val="150000"/>
              </a:lnSpc>
              <a:spcBef>
                <a:spcPct val="0"/>
              </a:spcBef>
              <a:buFont typeface="Wingdings" pitchFamily="2" charset="2"/>
              <a:buNone/>
            </a:pPr>
            <a:endParaRPr lang="zh-CN" altLang="en-US" sz="2400" b="1" dirty="0">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Box 4"/>
          <p:cNvSpPr txBox="1">
            <a:spLocks noChangeArrowheads="1"/>
          </p:cNvSpPr>
          <p:nvPr/>
        </p:nvSpPr>
        <p:spPr bwMode="auto">
          <a:xfrm>
            <a:off x="539552" y="548680"/>
            <a:ext cx="7848600" cy="1200329"/>
          </a:xfrm>
          <a:prstGeom prst="rect">
            <a:avLst/>
          </a:prstGeom>
          <a:noFill/>
          <a:ln w="9525">
            <a:noFill/>
            <a:miter lim="800000"/>
            <a:headEnd/>
            <a:tailEnd/>
          </a:ln>
        </p:spPr>
        <p:txBody>
          <a:bodyPr>
            <a:spAutoFit/>
          </a:bodyPr>
          <a:lstStyle/>
          <a:p>
            <a:pPr defTabSz="912813">
              <a:lnSpc>
                <a:spcPct val="150000"/>
              </a:lnSpc>
            </a:pPr>
            <a:r>
              <a:rPr lang="en-US" altLang="zh-CN" sz="2400" b="1" dirty="0">
                <a:latin typeface="Times New Roman" pitchFamily="18" charset="0"/>
              </a:rPr>
              <a:t>2</a:t>
            </a:r>
            <a:r>
              <a:rPr lang="zh-CN" altLang="en-US" sz="2400" b="1" dirty="0">
                <a:latin typeface="Times New Roman" pitchFamily="18" charset="0"/>
              </a:rPr>
              <a:t>）参考电极定律</a:t>
            </a:r>
            <a:r>
              <a:rPr lang="en-US" altLang="zh-CN" sz="2400" b="1" dirty="0">
                <a:latin typeface="Times New Roman" pitchFamily="18" charset="0"/>
              </a:rPr>
              <a:t>(</a:t>
            </a:r>
            <a:r>
              <a:rPr lang="zh-CN" altLang="en-US" sz="2400" b="1" dirty="0">
                <a:latin typeface="Times New Roman" pitchFamily="18" charset="0"/>
              </a:rPr>
              <a:t>制造和使用不同材料热电偶的理论基础，简化</a:t>
            </a:r>
            <a:r>
              <a:rPr lang="zh-CN" altLang="en-US" sz="2400" b="1" dirty="0">
                <a:solidFill>
                  <a:srgbClr val="FF0000"/>
                </a:solidFill>
                <a:latin typeface="Times New Roman" pitchFamily="18" charset="0"/>
              </a:rPr>
              <a:t>热电偶选配工作</a:t>
            </a:r>
            <a:r>
              <a:rPr lang="zh-CN" altLang="en-US" sz="2400" b="1" dirty="0">
                <a:latin typeface="Times New Roman" pitchFamily="18" charset="0"/>
              </a:rPr>
              <a:t>）</a:t>
            </a:r>
            <a:endParaRPr lang="en-US" altLang="zh-CN" sz="2400" b="1" dirty="0">
              <a:latin typeface="Times New Roman" pitchFamily="18" charset="0"/>
            </a:endParaRPr>
          </a:p>
        </p:txBody>
      </p:sp>
      <p:grpSp>
        <p:nvGrpSpPr>
          <p:cNvPr id="2" name="组合 5"/>
          <p:cNvGrpSpPr>
            <a:grpSpLocks/>
          </p:cNvGrpSpPr>
          <p:nvPr/>
        </p:nvGrpSpPr>
        <p:grpSpPr bwMode="auto">
          <a:xfrm>
            <a:off x="899592" y="2276872"/>
            <a:ext cx="7920880" cy="2303462"/>
            <a:chOff x="827584" y="3263216"/>
            <a:chExt cx="8316416" cy="2470044"/>
          </a:xfrm>
        </p:grpSpPr>
        <p:sp>
          <p:nvSpPr>
            <p:cNvPr id="9222" name="TextBox 6"/>
            <p:cNvSpPr txBox="1">
              <a:spLocks noChangeArrowheads="1"/>
            </p:cNvSpPr>
            <p:nvPr/>
          </p:nvSpPr>
          <p:spPr bwMode="auto">
            <a:xfrm>
              <a:off x="4630056" y="3263216"/>
              <a:ext cx="662024"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T</a:t>
              </a:r>
              <a:r>
                <a:rPr lang="en-US" altLang="zh-CN" sz="2400" baseline="-25000">
                  <a:latin typeface="Times New Roman" pitchFamily="18" charset="0"/>
                  <a:cs typeface="Times New Roman" pitchFamily="18" charset="0"/>
                </a:rPr>
                <a:t>0</a:t>
              </a:r>
              <a:endParaRPr lang="zh-CN" altLang="en-US" sz="2400" baseline="-25000">
                <a:latin typeface="Times New Roman" pitchFamily="18" charset="0"/>
                <a:cs typeface="Times New Roman" pitchFamily="18" charset="0"/>
              </a:endParaRPr>
            </a:p>
          </p:txBody>
        </p:sp>
        <p:grpSp>
          <p:nvGrpSpPr>
            <p:cNvPr id="3" name="组合 59"/>
            <p:cNvGrpSpPr>
              <a:grpSpLocks/>
            </p:cNvGrpSpPr>
            <p:nvPr/>
          </p:nvGrpSpPr>
          <p:grpSpPr bwMode="auto">
            <a:xfrm>
              <a:off x="827584" y="3284984"/>
              <a:ext cx="8316416" cy="2448276"/>
              <a:chOff x="827584" y="3284984"/>
              <a:chExt cx="8316416" cy="2448276"/>
            </a:xfrm>
          </p:grpSpPr>
          <p:cxnSp>
            <p:nvCxnSpPr>
              <p:cNvPr id="9" name="直接连接符 3"/>
              <p:cNvCxnSpPr/>
              <p:nvPr/>
            </p:nvCxnSpPr>
            <p:spPr>
              <a:xfrm flipV="1">
                <a:off x="1332150" y="4005421"/>
                <a:ext cx="936125" cy="28939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332150" y="4294813"/>
                <a:ext cx="936125" cy="36088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68274" y="4005421"/>
                <a:ext cx="2015019"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68274" y="4655701"/>
                <a:ext cx="201501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332150" y="5374074"/>
                <a:ext cx="863116" cy="28939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332150" y="5013186"/>
                <a:ext cx="936125" cy="360889"/>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68274" y="5013186"/>
                <a:ext cx="2015019"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95266" y="5663466"/>
                <a:ext cx="2016642"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197306" y="5380883"/>
                <a:ext cx="634358" cy="26556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83293" y="4798695"/>
                <a:ext cx="504566" cy="21449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83293" y="4655701"/>
                <a:ext cx="504566" cy="142994"/>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283293" y="4005421"/>
                <a:ext cx="575951" cy="28939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787859" y="4221613"/>
                <a:ext cx="144394" cy="14299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p:cNvSpPr/>
              <p:nvPr/>
            </p:nvSpPr>
            <p:spPr>
              <a:xfrm>
                <a:off x="4766768" y="4725495"/>
                <a:ext cx="142771" cy="14299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4781369" y="5288959"/>
                <a:ext cx="142771" cy="14299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827584" y="3719434"/>
                <a:ext cx="791731" cy="2013826"/>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40" name="TextBox 24"/>
              <p:cNvSpPr txBox="1">
                <a:spLocks noChangeArrowheads="1"/>
              </p:cNvSpPr>
              <p:nvPr/>
            </p:nvSpPr>
            <p:spPr bwMode="auto">
              <a:xfrm>
                <a:off x="971600" y="3284984"/>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T</a:t>
                </a:r>
                <a:endParaRPr lang="zh-CN" altLang="en-US" sz="2400">
                  <a:latin typeface="Times New Roman" pitchFamily="18" charset="0"/>
                  <a:cs typeface="Times New Roman" pitchFamily="18" charset="0"/>
                </a:endParaRPr>
              </a:p>
            </p:txBody>
          </p:sp>
          <p:sp>
            <p:nvSpPr>
              <p:cNvPr id="26" name="矩形 25"/>
              <p:cNvSpPr/>
              <p:nvPr/>
            </p:nvSpPr>
            <p:spPr>
              <a:xfrm>
                <a:off x="4486093" y="3697303"/>
                <a:ext cx="791731" cy="2013827"/>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7" name="直接连接符 26"/>
              <p:cNvCxnSpPr>
                <a:stCxn id="21" idx="6"/>
              </p:cNvCxnSpPr>
              <p:nvPr/>
            </p:nvCxnSpPr>
            <p:spPr>
              <a:xfrm>
                <a:off x="4932253" y="4294813"/>
                <a:ext cx="30241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932253" y="4798695"/>
                <a:ext cx="223242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932253" y="5374074"/>
                <a:ext cx="3024151"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660107" y="4294813"/>
                <a:ext cx="0" cy="503882"/>
              </a:xfrm>
              <a:prstGeom prst="straightConnector1">
                <a:avLst/>
              </a:prstGeom>
              <a:ln w="127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660107" y="4868489"/>
                <a:ext cx="0" cy="505585"/>
              </a:xfrm>
              <a:prstGeom prst="straightConnector1">
                <a:avLst/>
              </a:prstGeom>
              <a:ln w="127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7596232" y="4294813"/>
                <a:ext cx="0" cy="1079261"/>
              </a:xfrm>
              <a:prstGeom prst="straightConnector1">
                <a:avLst/>
              </a:prstGeom>
              <a:ln w="127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248" name="TextBox 32"/>
              <p:cNvSpPr txBox="1">
                <a:spLocks noChangeArrowheads="1"/>
              </p:cNvSpPr>
              <p:nvPr/>
            </p:nvSpPr>
            <p:spPr bwMode="auto">
              <a:xfrm>
                <a:off x="5364088" y="4365104"/>
                <a:ext cx="1728192"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AC(</a:t>
                </a:r>
                <a:r>
                  <a:rPr lang="en-US" altLang="zh-CN" sz="2400">
                    <a:latin typeface="Times New Roman" pitchFamily="18" charset="0"/>
                    <a:cs typeface="Times New Roman" pitchFamily="18" charset="0"/>
                  </a:rPr>
                  <a:t>T,T</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249" name="TextBox 33"/>
              <p:cNvSpPr txBox="1">
                <a:spLocks noChangeArrowheads="1"/>
              </p:cNvSpPr>
              <p:nvPr/>
            </p:nvSpPr>
            <p:spPr bwMode="auto">
              <a:xfrm>
                <a:off x="5364088" y="4941168"/>
                <a:ext cx="1728192"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CB(</a:t>
                </a:r>
                <a:r>
                  <a:rPr lang="en-US" altLang="zh-CN" sz="2400">
                    <a:latin typeface="Times New Roman" pitchFamily="18" charset="0"/>
                    <a:cs typeface="Times New Roman" pitchFamily="18" charset="0"/>
                  </a:rPr>
                  <a:t>T,T</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250" name="TextBox 34"/>
              <p:cNvSpPr txBox="1">
                <a:spLocks noChangeArrowheads="1"/>
              </p:cNvSpPr>
              <p:nvPr/>
            </p:nvSpPr>
            <p:spPr bwMode="auto">
              <a:xfrm>
                <a:off x="7668344" y="4509120"/>
                <a:ext cx="14756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E</a:t>
                </a:r>
                <a:r>
                  <a:rPr lang="en-US" altLang="zh-CN" sz="2400" baseline="-25000">
                    <a:latin typeface="Times New Roman" pitchFamily="18" charset="0"/>
                    <a:cs typeface="Times New Roman" pitchFamily="18" charset="0"/>
                  </a:rPr>
                  <a:t>AB(</a:t>
                </a:r>
                <a:r>
                  <a:rPr lang="en-US" altLang="zh-CN" sz="2400">
                    <a:latin typeface="Times New Roman" pitchFamily="18" charset="0"/>
                    <a:cs typeface="Times New Roman" pitchFamily="18" charset="0"/>
                  </a:rPr>
                  <a:t>T,T</a:t>
                </a:r>
                <a:r>
                  <a:rPr lang="en-US" altLang="zh-CN" sz="2400" baseline="-25000">
                    <a:latin typeface="Times New Roman" pitchFamily="18" charset="0"/>
                    <a:cs typeface="Times New Roman" pitchFamily="18" charset="0"/>
                  </a:rPr>
                  <a:t>0</a:t>
                </a:r>
                <a:r>
                  <a:rPr lang="en-US" altLang="zh-CN" sz="2400">
                    <a:latin typeface="Times New Roman" pitchFamily="18" charset="0"/>
                    <a:cs typeface="Times New Roman" pitchFamily="18" charset="0"/>
                  </a:rPr>
                  <a:t>)</a:t>
                </a:r>
                <a:endParaRPr lang="zh-CN" altLang="en-US" sz="2400">
                  <a:latin typeface="Times New Roman" pitchFamily="18" charset="0"/>
                  <a:cs typeface="Times New Roman" pitchFamily="18" charset="0"/>
                </a:endParaRPr>
              </a:p>
            </p:txBody>
          </p:sp>
          <p:sp>
            <p:nvSpPr>
              <p:cNvPr id="9251" name="TextBox 35"/>
              <p:cNvSpPr txBox="1">
                <a:spLocks noChangeArrowheads="1"/>
              </p:cNvSpPr>
              <p:nvPr/>
            </p:nvSpPr>
            <p:spPr bwMode="auto">
              <a:xfrm>
                <a:off x="2915816" y="3501009"/>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A</a:t>
                </a:r>
                <a:endParaRPr lang="zh-CN" altLang="en-US" sz="2400">
                  <a:latin typeface="Times New Roman" pitchFamily="18" charset="0"/>
                  <a:cs typeface="Times New Roman" pitchFamily="18" charset="0"/>
                </a:endParaRPr>
              </a:p>
            </p:txBody>
          </p:sp>
          <p:sp>
            <p:nvSpPr>
              <p:cNvPr id="9252" name="TextBox 36"/>
              <p:cNvSpPr txBox="1">
                <a:spLocks noChangeArrowheads="1"/>
              </p:cNvSpPr>
              <p:nvPr/>
            </p:nvSpPr>
            <p:spPr bwMode="auto">
              <a:xfrm>
                <a:off x="3000341" y="4610510"/>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C</a:t>
                </a:r>
                <a:endParaRPr lang="zh-CN" altLang="en-US" sz="2400">
                  <a:latin typeface="Times New Roman" pitchFamily="18" charset="0"/>
                  <a:cs typeface="Times New Roman" pitchFamily="18" charset="0"/>
                </a:endParaRPr>
              </a:p>
            </p:txBody>
          </p:sp>
          <p:sp>
            <p:nvSpPr>
              <p:cNvPr id="9253" name="TextBox 37"/>
              <p:cNvSpPr txBox="1">
                <a:spLocks noChangeArrowheads="1"/>
              </p:cNvSpPr>
              <p:nvPr/>
            </p:nvSpPr>
            <p:spPr bwMode="auto">
              <a:xfrm>
                <a:off x="2987824" y="5157192"/>
                <a:ext cx="504056" cy="495165"/>
              </a:xfrm>
              <a:prstGeom prst="rect">
                <a:avLst/>
              </a:prstGeom>
              <a:noFill/>
              <a:ln w="9525">
                <a:noFill/>
                <a:miter lim="800000"/>
                <a:headEnd/>
                <a:tailEnd/>
              </a:ln>
            </p:spPr>
            <p:txBody>
              <a:bodyPr>
                <a:spAutoFit/>
              </a:bodyPr>
              <a:lstStyle/>
              <a:p>
                <a:pPr defTabSz="912813"/>
                <a:r>
                  <a:rPr lang="en-US" altLang="zh-CN" sz="2400">
                    <a:latin typeface="Times New Roman" pitchFamily="18" charset="0"/>
                    <a:cs typeface="Times New Roman" pitchFamily="18" charset="0"/>
                  </a:rPr>
                  <a:t>B</a:t>
                </a:r>
                <a:endParaRPr lang="zh-CN" altLang="en-US" sz="2400">
                  <a:latin typeface="Times New Roman" pitchFamily="18" charset="0"/>
                  <a:cs typeface="Times New Roman" pitchFamily="18" charset="0"/>
                </a:endParaRPr>
              </a:p>
            </p:txBody>
          </p:sp>
        </p:grpSp>
      </p:grpSp>
      <p:graphicFrame>
        <p:nvGraphicFramePr>
          <p:cNvPr id="52262" name="Object 38"/>
          <p:cNvGraphicFramePr>
            <a:graphicFrameLocks noChangeAspect="1"/>
          </p:cNvGraphicFramePr>
          <p:nvPr/>
        </p:nvGraphicFramePr>
        <p:xfrm>
          <a:off x="971600" y="1628800"/>
          <a:ext cx="6624736" cy="469900"/>
        </p:xfrm>
        <a:graphic>
          <a:graphicData uri="http://schemas.openxmlformats.org/presentationml/2006/ole">
            <mc:AlternateContent xmlns:mc="http://schemas.openxmlformats.org/markup-compatibility/2006">
              <mc:Choice xmlns:v="urn:schemas-microsoft-com:vml" Requires="v">
                <p:oleObj spid="_x0000_s9222" name="Equation" r:id="rId3" imgW="3682800" imgH="228600" progId="Equation.DSMT4">
                  <p:embed/>
                </p:oleObj>
              </mc:Choice>
              <mc:Fallback>
                <p:oleObj name="Equation" r:id="rId3" imgW="3682800" imgH="2286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628800"/>
                        <a:ext cx="6624736"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611560" y="714356"/>
            <a:ext cx="7488832" cy="3525837"/>
          </a:xfrm>
        </p:spPr>
        <p:txBody>
          <a:bodyPr/>
          <a:lstStyle/>
          <a:p>
            <a:pPr defTabSz="912813" eaLnBrk="1" hangingPunct="1">
              <a:lnSpc>
                <a:spcPct val="105000"/>
              </a:lnSpc>
              <a:spcBef>
                <a:spcPct val="0"/>
              </a:spcBef>
              <a:buFont typeface="Wingdings" pitchFamily="2" charset="2"/>
              <a:buNone/>
            </a:pPr>
            <a:r>
              <a:rPr lang="en-US" altLang="zh-CN" sz="2400" b="1" dirty="0">
                <a:latin typeface="Times New Roman" pitchFamily="18" charset="0"/>
              </a:rPr>
              <a:t>3</a:t>
            </a:r>
            <a:r>
              <a:rPr lang="zh-CN" altLang="en-US" sz="2400" b="1" dirty="0">
                <a:latin typeface="Times New Roman" pitchFamily="18" charset="0"/>
              </a:rPr>
              <a:t>）中间导体（金属）定律 </a:t>
            </a:r>
            <a:r>
              <a:rPr lang="en-US" altLang="zh-CN" sz="2400" b="1" dirty="0">
                <a:latin typeface="Times New Roman" pitchFamily="18" charset="0"/>
              </a:rPr>
              <a:t>N</a:t>
            </a:r>
            <a:r>
              <a:rPr lang="en-US" altLang="zh-CN" sz="2400" b="1" baseline="-25000" dirty="0">
                <a:latin typeface="Times New Roman" pitchFamily="18" charset="0"/>
              </a:rPr>
              <a:t>A </a:t>
            </a:r>
            <a:r>
              <a:rPr lang="en-US" altLang="zh-CN" sz="2400" b="1" dirty="0">
                <a:latin typeface="Times New Roman" pitchFamily="18" charset="0"/>
              </a:rPr>
              <a:t>&gt; N</a:t>
            </a:r>
            <a:r>
              <a:rPr lang="en-US" altLang="zh-CN" sz="2400" b="1" baseline="-25000" dirty="0">
                <a:latin typeface="Times New Roman" pitchFamily="18" charset="0"/>
              </a:rPr>
              <a:t>B</a:t>
            </a:r>
            <a:r>
              <a:rPr lang="en-US" altLang="zh-CN" sz="2400" b="1" dirty="0">
                <a:latin typeface="Times New Roman" pitchFamily="18" charset="0"/>
              </a:rPr>
              <a:t> &gt; N</a:t>
            </a:r>
            <a:r>
              <a:rPr lang="en-US" altLang="zh-CN" sz="2400" b="1" baseline="-25000" dirty="0">
                <a:latin typeface="Times New Roman" pitchFamily="18" charset="0"/>
              </a:rPr>
              <a:t>C</a:t>
            </a:r>
          </a:p>
          <a:p>
            <a:pPr defTabSz="912813" eaLnBrk="1" hangingPunct="1">
              <a:lnSpc>
                <a:spcPct val="105000"/>
              </a:lnSpc>
              <a:spcBef>
                <a:spcPct val="0"/>
              </a:spcBef>
              <a:buFont typeface="Wingdings" pitchFamily="2" charset="2"/>
              <a:buNone/>
            </a:pPr>
            <a:endParaRPr lang="en-US" altLang="zh-CN" sz="2400" b="1" baseline="-25000" dirty="0">
              <a:latin typeface="Times New Roman" pitchFamily="18" charset="0"/>
            </a:endParaRPr>
          </a:p>
          <a:p>
            <a:pPr defTabSz="912813" eaLnBrk="1" hangingPunct="1">
              <a:lnSpc>
                <a:spcPct val="105000"/>
              </a:lnSpc>
              <a:spcBef>
                <a:spcPct val="0"/>
              </a:spcBef>
            </a:pPr>
            <a:r>
              <a:rPr lang="zh-CN" altLang="en-US" sz="2400" b="1" dirty="0">
                <a:latin typeface="Times New Roman" pitchFamily="18" charset="0"/>
              </a:rPr>
              <a:t>  在热电偶回路中接入第三种金属，只要这第三种</a:t>
            </a:r>
            <a:r>
              <a:rPr lang="zh-CN" altLang="en-US" sz="2400" b="1" dirty="0">
                <a:solidFill>
                  <a:srgbClr val="FF0000"/>
                </a:solidFill>
                <a:latin typeface="Times New Roman" pitchFamily="18" charset="0"/>
              </a:rPr>
              <a:t>金属导体材料两端温度相同</a:t>
            </a:r>
            <a:r>
              <a:rPr lang="zh-CN" altLang="en-US" sz="2400" b="1" dirty="0">
                <a:latin typeface="Times New Roman" pitchFamily="18" charset="0"/>
              </a:rPr>
              <a:t>，则热电偶产生的热</a:t>
            </a:r>
            <a:r>
              <a:rPr lang="zh-CN" altLang="en-US" sz="2400" b="1" dirty="0">
                <a:solidFill>
                  <a:srgbClr val="FF0000"/>
                </a:solidFill>
                <a:latin typeface="Times New Roman" pitchFamily="18" charset="0"/>
              </a:rPr>
              <a:t>电势保持不变</a:t>
            </a:r>
            <a:r>
              <a:rPr lang="zh-CN" altLang="en-US" sz="2400" b="1" dirty="0">
                <a:latin typeface="Times New Roman" pitchFamily="18" charset="0"/>
              </a:rPr>
              <a:t>。</a:t>
            </a:r>
          </a:p>
          <a:p>
            <a:pPr defTabSz="912813" eaLnBrk="1" hangingPunct="1">
              <a:lnSpc>
                <a:spcPct val="105000"/>
              </a:lnSpc>
              <a:spcBef>
                <a:spcPct val="0"/>
              </a:spcBef>
            </a:pPr>
            <a:r>
              <a:rPr lang="zh-CN" altLang="en-US" sz="2400" b="1" dirty="0">
                <a:latin typeface="Times New Roman" pitchFamily="18" charset="0"/>
              </a:rPr>
              <a:t>  利用这个定律可以将第三导体换成毫伏表，只要保证两个接点温度一致，就可以完成热电势的测量而不影响热电偶的输出。</a:t>
            </a:r>
          </a:p>
          <a:p>
            <a:pPr defTabSz="912813">
              <a:buFont typeface="Wingdings" pitchFamily="2" charset="2"/>
              <a:buNone/>
            </a:pP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9" name="Text Box 20"/>
          <p:cNvSpPr txBox="1">
            <a:spLocks noChangeArrowheads="1"/>
          </p:cNvSpPr>
          <p:nvPr/>
        </p:nvSpPr>
        <p:spPr bwMode="auto">
          <a:xfrm>
            <a:off x="2555875" y="1195388"/>
            <a:ext cx="1689100" cy="461962"/>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E</a:t>
            </a:r>
            <a:r>
              <a:rPr kumimoji="1" lang="en-US" altLang="zh-CN" sz="2400" b="1" baseline="-25000" dirty="0">
                <a:latin typeface="Times New Roman" pitchFamily="18" charset="0"/>
              </a:rPr>
              <a:t>C</a:t>
            </a:r>
            <a:r>
              <a:rPr kumimoji="1" lang="en-US" altLang="zh-CN" sz="2400" b="1" dirty="0">
                <a:latin typeface="Times New Roman" pitchFamily="18" charset="0"/>
              </a:rPr>
              <a:t>(T</a:t>
            </a:r>
            <a:r>
              <a:rPr kumimoji="1" lang="en-US" altLang="zh-CN" sz="2400" b="1" baseline="-25000" dirty="0">
                <a:latin typeface="Times New Roman" pitchFamily="18" charset="0"/>
              </a:rPr>
              <a:t>0</a:t>
            </a:r>
            <a:r>
              <a:rPr kumimoji="1" lang="en-US" altLang="zh-CN" sz="2400" b="1" dirty="0">
                <a:latin typeface="Times New Roman" pitchFamily="18" charset="0"/>
              </a:rPr>
              <a:t>,T</a:t>
            </a:r>
            <a:r>
              <a:rPr kumimoji="1" lang="en-US" altLang="zh-CN" sz="2400" b="1" baseline="-25000" dirty="0">
                <a:latin typeface="Times New Roman" pitchFamily="18" charset="0"/>
              </a:rPr>
              <a:t>0</a:t>
            </a:r>
            <a:r>
              <a:rPr kumimoji="1" lang="en-US" altLang="zh-CN" sz="2400" b="1" dirty="0">
                <a:latin typeface="Times New Roman" pitchFamily="18" charset="0"/>
              </a:rPr>
              <a:t>)</a:t>
            </a:r>
          </a:p>
        </p:txBody>
      </p:sp>
      <p:grpSp>
        <p:nvGrpSpPr>
          <p:cNvPr id="2" name="组合 41"/>
          <p:cNvGrpSpPr>
            <a:grpSpLocks/>
          </p:cNvGrpSpPr>
          <p:nvPr/>
        </p:nvGrpSpPr>
        <p:grpSpPr bwMode="auto">
          <a:xfrm>
            <a:off x="2699792" y="1916832"/>
            <a:ext cx="1728787" cy="820737"/>
            <a:chOff x="2411759" y="1916832"/>
            <a:chExt cx="1728194" cy="822504"/>
          </a:xfrm>
        </p:grpSpPr>
        <p:sp>
          <p:nvSpPr>
            <p:cNvPr id="10283" name="Arc 22"/>
            <p:cNvSpPr>
              <a:spLocks/>
            </p:cNvSpPr>
            <p:nvPr/>
          </p:nvSpPr>
          <p:spPr bwMode="auto">
            <a:xfrm flipH="1">
              <a:off x="2411759" y="1916832"/>
              <a:ext cx="216673" cy="4810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p:spPr>
          <p:txBody>
            <a:bodyPr wrap="none" anchor="ctr"/>
            <a:lstStyle/>
            <a:p>
              <a:pPr defTabSz="912813"/>
              <a:endParaRPr lang="zh-CN" altLang="en-US"/>
            </a:p>
          </p:txBody>
        </p:sp>
        <p:sp>
          <p:nvSpPr>
            <p:cNvPr id="10284" name="Text Box 26"/>
            <p:cNvSpPr txBox="1">
              <a:spLocks noChangeArrowheads="1"/>
            </p:cNvSpPr>
            <p:nvPr/>
          </p:nvSpPr>
          <p:spPr bwMode="auto">
            <a:xfrm>
              <a:off x="2843809" y="2276873"/>
              <a:ext cx="1296144" cy="462463"/>
            </a:xfrm>
            <a:prstGeom prst="rect">
              <a:avLst/>
            </a:prstGeom>
            <a:noFill/>
            <a:ln w="9525">
              <a:noFill/>
              <a:miter lim="800000"/>
              <a:headEnd/>
              <a:tailEnd/>
            </a:ln>
          </p:spPr>
          <p:txBody>
            <a:bodyPr>
              <a:spAutoFit/>
            </a:bodyPr>
            <a:lstStyle/>
            <a:p>
              <a:pPr defTabSz="912813">
                <a:spcBef>
                  <a:spcPct val="50000"/>
                </a:spcBef>
              </a:pPr>
              <a:r>
                <a:rPr kumimoji="1" lang="en-US" altLang="zh-CN" sz="2400" b="1" dirty="0">
                  <a:solidFill>
                    <a:srgbClr val="FF0000"/>
                  </a:solidFill>
                  <a:latin typeface="Times New Roman" pitchFamily="18" charset="0"/>
                </a:rPr>
                <a:t>E</a:t>
              </a:r>
              <a:r>
                <a:rPr kumimoji="1" lang="en-US" altLang="zh-CN" sz="2400" b="1" baseline="-25000" dirty="0">
                  <a:solidFill>
                    <a:srgbClr val="FF0000"/>
                  </a:solidFill>
                  <a:latin typeface="Times New Roman" pitchFamily="18" charset="0"/>
                </a:rPr>
                <a:t>BC</a:t>
              </a:r>
              <a:r>
                <a:rPr kumimoji="1" lang="en-US" altLang="zh-CN" sz="2400" b="1" dirty="0">
                  <a:solidFill>
                    <a:srgbClr val="FF0000"/>
                  </a:solidFill>
                  <a:latin typeface="Times New Roman" pitchFamily="18" charset="0"/>
                </a:rPr>
                <a:t>(T</a:t>
              </a:r>
              <a:r>
                <a:rPr kumimoji="1" lang="en-US" altLang="zh-CN" sz="2400" b="1" baseline="-25000" dirty="0">
                  <a:solidFill>
                    <a:srgbClr val="FF0000"/>
                  </a:solidFill>
                  <a:latin typeface="Times New Roman" pitchFamily="18" charset="0"/>
                </a:rPr>
                <a:t>0</a:t>
              </a:r>
              <a:r>
                <a:rPr kumimoji="1" lang="en-US" altLang="zh-CN" sz="2400" b="1" dirty="0">
                  <a:solidFill>
                    <a:srgbClr val="FF0000"/>
                  </a:solidFill>
                  <a:latin typeface="Times New Roman" pitchFamily="18" charset="0"/>
                </a:rPr>
                <a:t>)</a:t>
              </a:r>
            </a:p>
          </p:txBody>
        </p:sp>
      </p:grpSp>
      <p:grpSp>
        <p:nvGrpSpPr>
          <p:cNvPr id="3" name="组合 48"/>
          <p:cNvGrpSpPr>
            <a:grpSpLocks/>
          </p:cNvGrpSpPr>
          <p:nvPr/>
        </p:nvGrpSpPr>
        <p:grpSpPr bwMode="auto">
          <a:xfrm>
            <a:off x="2123728" y="3429000"/>
            <a:ext cx="1697038" cy="1111250"/>
            <a:chOff x="3779912" y="3429000"/>
            <a:chExt cx="1634848" cy="1419184"/>
          </a:xfrm>
        </p:grpSpPr>
        <p:sp>
          <p:nvSpPr>
            <p:cNvPr id="10281" name="Arc 29"/>
            <p:cNvSpPr>
              <a:spLocks/>
            </p:cNvSpPr>
            <p:nvPr/>
          </p:nvSpPr>
          <p:spPr bwMode="auto">
            <a:xfrm flipV="1">
              <a:off x="3779912" y="3429000"/>
              <a:ext cx="432048" cy="3043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stealth" w="med" len="med"/>
            </a:ln>
          </p:spPr>
          <p:txBody>
            <a:bodyPr wrap="none" anchor="ctr"/>
            <a:lstStyle/>
            <a:p>
              <a:pPr defTabSz="912813"/>
              <a:endParaRPr lang="zh-CN" altLang="en-US"/>
            </a:p>
          </p:txBody>
        </p:sp>
        <p:sp>
          <p:nvSpPr>
            <p:cNvPr id="10282" name="Text Box 33"/>
            <p:cNvSpPr txBox="1">
              <a:spLocks noChangeArrowheads="1"/>
            </p:cNvSpPr>
            <p:nvPr/>
          </p:nvSpPr>
          <p:spPr bwMode="auto">
            <a:xfrm>
              <a:off x="4334640" y="4257953"/>
              <a:ext cx="1080120" cy="590231"/>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AB</a:t>
              </a:r>
              <a:r>
                <a:rPr kumimoji="1" lang="en-US" altLang="zh-CN" sz="2400" b="1">
                  <a:latin typeface="Times New Roman" pitchFamily="18" charset="0"/>
                </a:rPr>
                <a:t>(T)</a:t>
              </a:r>
            </a:p>
          </p:txBody>
        </p:sp>
      </p:grpSp>
      <p:grpSp>
        <p:nvGrpSpPr>
          <p:cNvPr id="4" name="组合 46"/>
          <p:cNvGrpSpPr>
            <a:grpSpLocks/>
          </p:cNvGrpSpPr>
          <p:nvPr/>
        </p:nvGrpSpPr>
        <p:grpSpPr bwMode="auto">
          <a:xfrm>
            <a:off x="539552" y="2636912"/>
            <a:ext cx="1439862" cy="644525"/>
            <a:chOff x="395536" y="3645024"/>
            <a:chExt cx="1440160" cy="642938"/>
          </a:xfrm>
        </p:grpSpPr>
        <p:sp>
          <p:nvSpPr>
            <p:cNvPr id="10279" name="Text Box 27"/>
            <p:cNvSpPr txBox="1">
              <a:spLocks noChangeArrowheads="1"/>
            </p:cNvSpPr>
            <p:nvPr/>
          </p:nvSpPr>
          <p:spPr bwMode="auto">
            <a:xfrm>
              <a:off x="395536" y="3717032"/>
              <a:ext cx="1296144" cy="461427"/>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E</a:t>
              </a:r>
              <a:r>
                <a:rPr kumimoji="1" lang="en-US" altLang="zh-CN" sz="2400" b="1" baseline="-25000">
                  <a:latin typeface="Times New Roman" pitchFamily="18" charset="0"/>
                </a:rPr>
                <a:t>A</a:t>
              </a:r>
              <a:r>
                <a:rPr kumimoji="1" lang="en-US" altLang="zh-CN" sz="2400" b="1">
                  <a:latin typeface="Times New Roman" pitchFamily="18" charset="0"/>
                </a:rPr>
                <a:t>(T,T</a:t>
              </a:r>
              <a:r>
                <a:rPr kumimoji="1" lang="en-US" altLang="zh-CN" sz="2400" b="1" baseline="-25000">
                  <a:latin typeface="Times New Roman" pitchFamily="18" charset="0"/>
                </a:rPr>
                <a:t>0</a:t>
              </a:r>
              <a:r>
                <a:rPr kumimoji="1" lang="en-US" altLang="zh-CN" sz="2400" b="1">
                  <a:latin typeface="Times New Roman" pitchFamily="18" charset="0"/>
                </a:rPr>
                <a:t>)</a:t>
              </a:r>
            </a:p>
          </p:txBody>
        </p:sp>
        <p:sp>
          <p:nvSpPr>
            <p:cNvPr id="10280" name="Line 30"/>
            <p:cNvSpPr>
              <a:spLocks noChangeShapeType="1"/>
            </p:cNvSpPr>
            <p:nvPr/>
          </p:nvSpPr>
          <p:spPr bwMode="auto">
            <a:xfrm flipV="1">
              <a:off x="1835696" y="3645024"/>
              <a:ext cx="0" cy="642938"/>
            </a:xfrm>
            <a:prstGeom prst="line">
              <a:avLst/>
            </a:prstGeom>
            <a:noFill/>
            <a:ln w="28575">
              <a:solidFill>
                <a:srgbClr val="00B0F0"/>
              </a:solidFill>
              <a:round/>
              <a:headEnd/>
              <a:tailEnd type="triangle" w="med" len="med"/>
            </a:ln>
          </p:spPr>
          <p:txBody>
            <a:bodyPr/>
            <a:lstStyle/>
            <a:p>
              <a:endParaRPr lang="zh-CN" altLang="en-US"/>
            </a:p>
          </p:txBody>
        </p:sp>
      </p:grpSp>
      <p:grpSp>
        <p:nvGrpSpPr>
          <p:cNvPr id="5" name="组合 43"/>
          <p:cNvGrpSpPr>
            <a:grpSpLocks/>
          </p:cNvGrpSpPr>
          <p:nvPr/>
        </p:nvGrpSpPr>
        <p:grpSpPr bwMode="auto">
          <a:xfrm>
            <a:off x="2555874" y="2636837"/>
            <a:ext cx="1656086" cy="894588"/>
            <a:chOff x="2771800" y="4077072"/>
            <a:chExt cx="1655579" cy="893379"/>
          </a:xfrm>
        </p:grpSpPr>
        <p:sp>
          <p:nvSpPr>
            <p:cNvPr id="10277" name="Text Box 28"/>
            <p:cNvSpPr txBox="1">
              <a:spLocks noChangeArrowheads="1"/>
            </p:cNvSpPr>
            <p:nvPr/>
          </p:nvSpPr>
          <p:spPr bwMode="auto">
            <a:xfrm>
              <a:off x="3112929" y="4508611"/>
              <a:ext cx="1314450" cy="461840"/>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E</a:t>
              </a:r>
              <a:r>
                <a:rPr kumimoji="1" lang="en-US" altLang="zh-CN" sz="2400" b="1" baseline="-25000" dirty="0">
                  <a:latin typeface="Times New Roman" pitchFamily="18" charset="0"/>
                </a:rPr>
                <a:t>B</a:t>
              </a:r>
              <a:r>
                <a:rPr kumimoji="1" lang="en-US" altLang="zh-CN" sz="2400" b="1" dirty="0">
                  <a:latin typeface="Times New Roman" pitchFamily="18" charset="0"/>
                </a:rPr>
                <a:t>(T,T</a:t>
              </a:r>
              <a:r>
                <a:rPr kumimoji="1" lang="en-US" altLang="zh-CN" sz="2400" b="1" baseline="-25000" dirty="0">
                  <a:latin typeface="Times New Roman" pitchFamily="18" charset="0"/>
                </a:rPr>
                <a:t>0</a:t>
              </a:r>
              <a:r>
                <a:rPr kumimoji="1" lang="en-US" altLang="zh-CN" sz="2400" b="1" dirty="0">
                  <a:latin typeface="Times New Roman" pitchFamily="18" charset="0"/>
                </a:rPr>
                <a:t>)</a:t>
              </a:r>
            </a:p>
          </p:txBody>
        </p:sp>
        <p:sp>
          <p:nvSpPr>
            <p:cNvPr id="10278" name="Line 31"/>
            <p:cNvSpPr>
              <a:spLocks noChangeShapeType="1"/>
            </p:cNvSpPr>
            <p:nvPr/>
          </p:nvSpPr>
          <p:spPr bwMode="auto">
            <a:xfrm flipV="1">
              <a:off x="2771800" y="4077072"/>
              <a:ext cx="0" cy="642938"/>
            </a:xfrm>
            <a:prstGeom prst="line">
              <a:avLst/>
            </a:prstGeom>
            <a:noFill/>
            <a:ln w="25400">
              <a:solidFill>
                <a:srgbClr val="FF0000"/>
              </a:solidFill>
              <a:round/>
              <a:headEnd/>
              <a:tailEnd type="triangle" w="med" len="med"/>
            </a:ln>
          </p:spPr>
          <p:txBody>
            <a:bodyPr/>
            <a:lstStyle/>
            <a:p>
              <a:endParaRPr lang="zh-CN" altLang="en-US"/>
            </a:p>
          </p:txBody>
        </p:sp>
      </p:grpSp>
      <p:grpSp>
        <p:nvGrpSpPr>
          <p:cNvPr id="6" name="组合 54"/>
          <p:cNvGrpSpPr>
            <a:grpSpLocks/>
          </p:cNvGrpSpPr>
          <p:nvPr/>
        </p:nvGrpSpPr>
        <p:grpSpPr bwMode="auto">
          <a:xfrm>
            <a:off x="466849" y="979488"/>
            <a:ext cx="3745111" cy="3529632"/>
            <a:chOff x="251520" y="980728"/>
            <a:chExt cx="3821113" cy="3413876"/>
          </a:xfrm>
        </p:grpSpPr>
        <p:sp>
          <p:nvSpPr>
            <p:cNvPr id="10254" name="Text Box 32"/>
            <p:cNvSpPr txBox="1">
              <a:spLocks noChangeArrowheads="1"/>
            </p:cNvSpPr>
            <p:nvPr/>
          </p:nvSpPr>
          <p:spPr bwMode="auto">
            <a:xfrm>
              <a:off x="1907704" y="3933055"/>
              <a:ext cx="6223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T</a:t>
              </a:r>
            </a:p>
          </p:txBody>
        </p:sp>
        <p:grpSp>
          <p:nvGrpSpPr>
            <p:cNvPr id="7" name="组合 51"/>
            <p:cNvGrpSpPr>
              <a:grpSpLocks/>
            </p:cNvGrpSpPr>
            <p:nvPr/>
          </p:nvGrpSpPr>
          <p:grpSpPr bwMode="auto">
            <a:xfrm>
              <a:off x="251520" y="980728"/>
              <a:ext cx="3821113" cy="2957045"/>
              <a:chOff x="251520" y="980728"/>
              <a:chExt cx="3821113" cy="2957045"/>
            </a:xfrm>
          </p:grpSpPr>
          <p:sp>
            <p:nvSpPr>
              <p:cNvPr id="9231" name="Line 12"/>
              <p:cNvSpPr>
                <a:spLocks noChangeShapeType="1"/>
              </p:cNvSpPr>
              <p:nvPr/>
            </p:nvSpPr>
            <p:spPr bwMode="auto">
              <a:xfrm>
                <a:off x="2640708" y="2232958"/>
                <a:ext cx="0" cy="1044319"/>
              </a:xfrm>
              <a:prstGeom prst="line">
                <a:avLst/>
              </a:prstGeom>
              <a:ln w="25400">
                <a:solidFill>
                  <a:srgbClr val="0070C0"/>
                </a:solidFill>
                <a:headEnd/>
                <a:tailEnd/>
              </a:ln>
            </p:spPr>
            <p:style>
              <a:lnRef idx="1">
                <a:schemeClr val="dk1"/>
              </a:lnRef>
              <a:fillRef idx="0">
                <a:schemeClr val="dk1"/>
              </a:fillRef>
              <a:effectRef idx="0">
                <a:schemeClr val="dk1"/>
              </a:effectRef>
              <a:fontRef idx="minor">
                <a:schemeClr val="tx1"/>
              </a:fontRef>
            </p:style>
            <p:txBody>
              <a:bodyPr/>
              <a:lstStyle/>
              <a:p>
                <a:pPr>
                  <a:defRPr/>
                </a:pPr>
                <a:endParaRPr lang="zh-CN" altLang="en-US"/>
              </a:p>
            </p:txBody>
          </p:sp>
          <p:sp>
            <p:nvSpPr>
              <p:cNvPr id="10257" name="Oval 17"/>
              <p:cNvSpPr>
                <a:spLocks noChangeArrowheads="1"/>
              </p:cNvSpPr>
              <p:nvPr/>
            </p:nvSpPr>
            <p:spPr bwMode="auto">
              <a:xfrm>
                <a:off x="2077583" y="3875860"/>
                <a:ext cx="71438" cy="61913"/>
              </a:xfrm>
              <a:prstGeom prst="ellipse">
                <a:avLst/>
              </a:prstGeom>
              <a:solidFill>
                <a:srgbClr val="7030A0"/>
              </a:solidFill>
              <a:ln w="25400">
                <a:solidFill>
                  <a:schemeClr val="tx1"/>
                </a:solidFill>
                <a:round/>
                <a:headEnd/>
                <a:tailEnd/>
              </a:ln>
            </p:spPr>
            <p:txBody>
              <a:bodyPr wrap="none" anchor="ctr"/>
              <a:lstStyle/>
              <a:p>
                <a:pPr defTabSz="912813"/>
                <a:endParaRPr lang="zh-CN" altLang="en-US"/>
              </a:p>
            </p:txBody>
          </p:sp>
          <p:sp>
            <p:nvSpPr>
              <p:cNvPr id="10258" name="Oval 3"/>
              <p:cNvSpPr>
                <a:spLocks noChangeArrowheads="1"/>
              </p:cNvSpPr>
              <p:nvPr/>
            </p:nvSpPr>
            <p:spPr bwMode="auto">
              <a:xfrm>
                <a:off x="1831082" y="980728"/>
                <a:ext cx="655638" cy="558800"/>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0259" name="Line 4"/>
              <p:cNvSpPr>
                <a:spLocks noChangeShapeType="1"/>
              </p:cNvSpPr>
              <p:nvPr/>
            </p:nvSpPr>
            <p:spPr bwMode="auto">
              <a:xfrm flipV="1">
                <a:off x="1983482" y="993428"/>
                <a:ext cx="296863" cy="504825"/>
              </a:xfrm>
              <a:prstGeom prst="line">
                <a:avLst/>
              </a:prstGeom>
              <a:noFill/>
              <a:ln w="9525">
                <a:solidFill>
                  <a:schemeClr val="accent2"/>
                </a:solidFill>
                <a:round/>
                <a:headEnd/>
                <a:tailEnd type="triangle" w="med" len="med"/>
              </a:ln>
            </p:spPr>
            <p:txBody>
              <a:bodyPr/>
              <a:lstStyle/>
              <a:p>
                <a:endParaRPr lang="zh-CN" altLang="en-US"/>
              </a:p>
            </p:txBody>
          </p:sp>
          <p:sp>
            <p:nvSpPr>
              <p:cNvPr id="10260" name="Line 5"/>
              <p:cNvSpPr>
                <a:spLocks noChangeShapeType="1"/>
              </p:cNvSpPr>
              <p:nvPr/>
            </p:nvSpPr>
            <p:spPr bwMode="auto">
              <a:xfrm flipH="1">
                <a:off x="251520" y="1277590"/>
                <a:ext cx="1570038" cy="0"/>
              </a:xfrm>
              <a:prstGeom prst="line">
                <a:avLst/>
              </a:prstGeom>
              <a:noFill/>
              <a:ln w="25400">
                <a:solidFill>
                  <a:srgbClr val="FFC000"/>
                </a:solidFill>
                <a:round/>
                <a:headEnd/>
                <a:tailEnd/>
              </a:ln>
            </p:spPr>
            <p:txBody>
              <a:bodyPr/>
              <a:lstStyle/>
              <a:p>
                <a:endParaRPr lang="zh-CN" altLang="en-US"/>
              </a:p>
            </p:txBody>
          </p:sp>
          <p:sp>
            <p:nvSpPr>
              <p:cNvPr id="10261" name="Line 6"/>
              <p:cNvSpPr>
                <a:spLocks noChangeShapeType="1"/>
              </p:cNvSpPr>
              <p:nvPr/>
            </p:nvSpPr>
            <p:spPr bwMode="auto">
              <a:xfrm flipH="1">
                <a:off x="2478782" y="1252190"/>
                <a:ext cx="1566863" cy="0"/>
              </a:xfrm>
              <a:prstGeom prst="line">
                <a:avLst/>
              </a:prstGeom>
              <a:noFill/>
              <a:ln w="25400">
                <a:solidFill>
                  <a:srgbClr val="FFC000"/>
                </a:solidFill>
                <a:round/>
                <a:headEnd/>
                <a:tailEnd/>
              </a:ln>
            </p:spPr>
            <p:txBody>
              <a:bodyPr/>
              <a:lstStyle/>
              <a:p>
                <a:endParaRPr lang="zh-CN" altLang="en-US"/>
              </a:p>
            </p:txBody>
          </p:sp>
          <p:sp>
            <p:nvSpPr>
              <p:cNvPr id="10262" name="Line 7"/>
              <p:cNvSpPr>
                <a:spLocks noChangeShapeType="1"/>
              </p:cNvSpPr>
              <p:nvPr/>
            </p:nvSpPr>
            <p:spPr bwMode="auto">
              <a:xfrm>
                <a:off x="251520" y="1277590"/>
                <a:ext cx="0" cy="954088"/>
              </a:xfrm>
              <a:prstGeom prst="line">
                <a:avLst/>
              </a:prstGeom>
              <a:noFill/>
              <a:ln w="25400">
                <a:solidFill>
                  <a:srgbClr val="FFC000"/>
                </a:solidFill>
                <a:round/>
                <a:headEnd/>
                <a:tailEnd/>
              </a:ln>
            </p:spPr>
            <p:txBody>
              <a:bodyPr/>
              <a:lstStyle/>
              <a:p>
                <a:endParaRPr lang="zh-CN" altLang="en-US"/>
              </a:p>
            </p:txBody>
          </p:sp>
          <p:sp>
            <p:nvSpPr>
              <p:cNvPr id="10263" name="Line 8"/>
              <p:cNvSpPr>
                <a:spLocks noChangeShapeType="1"/>
              </p:cNvSpPr>
              <p:nvPr/>
            </p:nvSpPr>
            <p:spPr bwMode="auto">
              <a:xfrm>
                <a:off x="4061520" y="1253778"/>
                <a:ext cx="0" cy="957263"/>
              </a:xfrm>
              <a:prstGeom prst="line">
                <a:avLst/>
              </a:prstGeom>
              <a:noFill/>
              <a:ln w="25400">
                <a:solidFill>
                  <a:srgbClr val="FFC000"/>
                </a:solidFill>
                <a:round/>
                <a:headEnd/>
                <a:tailEnd/>
              </a:ln>
            </p:spPr>
            <p:txBody>
              <a:bodyPr/>
              <a:lstStyle/>
              <a:p>
                <a:endParaRPr lang="zh-CN" altLang="en-US"/>
              </a:p>
            </p:txBody>
          </p:sp>
          <p:sp>
            <p:nvSpPr>
              <p:cNvPr id="10264" name="Line 9"/>
              <p:cNvSpPr>
                <a:spLocks noChangeShapeType="1"/>
              </p:cNvSpPr>
              <p:nvPr/>
            </p:nvSpPr>
            <p:spPr bwMode="auto">
              <a:xfrm>
                <a:off x="251520" y="2231678"/>
                <a:ext cx="1423988" cy="0"/>
              </a:xfrm>
              <a:prstGeom prst="line">
                <a:avLst/>
              </a:prstGeom>
              <a:noFill/>
              <a:ln w="25400">
                <a:solidFill>
                  <a:srgbClr val="FFC000"/>
                </a:solidFill>
                <a:round/>
                <a:headEnd/>
                <a:tailEnd/>
              </a:ln>
            </p:spPr>
            <p:txBody>
              <a:bodyPr/>
              <a:lstStyle/>
              <a:p>
                <a:endParaRPr lang="zh-CN" altLang="en-US"/>
              </a:p>
            </p:txBody>
          </p:sp>
          <p:sp>
            <p:nvSpPr>
              <p:cNvPr id="10265" name="Line 10"/>
              <p:cNvSpPr>
                <a:spLocks noChangeShapeType="1"/>
              </p:cNvSpPr>
              <p:nvPr/>
            </p:nvSpPr>
            <p:spPr bwMode="auto">
              <a:xfrm>
                <a:off x="2651820" y="2226915"/>
                <a:ext cx="1420813" cy="0"/>
              </a:xfrm>
              <a:prstGeom prst="line">
                <a:avLst/>
              </a:prstGeom>
              <a:noFill/>
              <a:ln w="25400">
                <a:solidFill>
                  <a:srgbClr val="FFC000"/>
                </a:solidFill>
                <a:round/>
                <a:headEnd/>
                <a:tailEnd/>
              </a:ln>
            </p:spPr>
            <p:txBody>
              <a:bodyPr/>
              <a:lstStyle/>
              <a:p>
                <a:endParaRPr lang="zh-CN" altLang="en-US"/>
              </a:p>
            </p:txBody>
          </p:sp>
          <p:sp>
            <p:nvSpPr>
              <p:cNvPr id="10266" name="Line 11"/>
              <p:cNvSpPr>
                <a:spLocks noChangeShapeType="1"/>
              </p:cNvSpPr>
              <p:nvPr/>
            </p:nvSpPr>
            <p:spPr bwMode="auto">
              <a:xfrm>
                <a:off x="1659632" y="2263428"/>
                <a:ext cx="0" cy="1044575"/>
              </a:xfrm>
              <a:prstGeom prst="line">
                <a:avLst/>
              </a:prstGeom>
              <a:noFill/>
              <a:ln w="25400">
                <a:solidFill>
                  <a:srgbClr val="993366"/>
                </a:solidFill>
                <a:round/>
                <a:headEnd/>
                <a:tailEnd/>
              </a:ln>
            </p:spPr>
            <p:txBody>
              <a:bodyPr/>
              <a:lstStyle/>
              <a:p>
                <a:endParaRPr lang="zh-CN" altLang="en-US"/>
              </a:p>
            </p:txBody>
          </p:sp>
          <p:sp>
            <p:nvSpPr>
              <p:cNvPr id="10267" name="Oval 13"/>
              <p:cNvSpPr>
                <a:spLocks noChangeArrowheads="1"/>
              </p:cNvSpPr>
              <p:nvPr/>
            </p:nvSpPr>
            <p:spPr bwMode="auto">
              <a:xfrm>
                <a:off x="2605556" y="2196753"/>
                <a:ext cx="71438" cy="61913"/>
              </a:xfrm>
              <a:prstGeom prst="ellipse">
                <a:avLst/>
              </a:prstGeom>
              <a:solidFill>
                <a:srgbClr val="7030A0"/>
              </a:solidFill>
              <a:ln w="9525">
                <a:solidFill>
                  <a:schemeClr val="tx1"/>
                </a:solidFill>
                <a:round/>
                <a:headEnd/>
                <a:tailEnd/>
              </a:ln>
            </p:spPr>
            <p:txBody>
              <a:bodyPr wrap="none" anchor="ctr"/>
              <a:lstStyle/>
              <a:p>
                <a:pPr defTabSz="912813"/>
                <a:endParaRPr lang="zh-CN" altLang="en-US"/>
              </a:p>
            </p:txBody>
          </p:sp>
          <p:sp>
            <p:nvSpPr>
              <p:cNvPr id="10268" name="Oval 14"/>
              <p:cNvSpPr>
                <a:spLocks noChangeArrowheads="1"/>
              </p:cNvSpPr>
              <p:nvPr/>
            </p:nvSpPr>
            <p:spPr bwMode="auto">
              <a:xfrm>
                <a:off x="1622893" y="2222153"/>
                <a:ext cx="69850" cy="60325"/>
              </a:xfrm>
              <a:prstGeom prst="ellipse">
                <a:avLst/>
              </a:prstGeom>
              <a:solidFill>
                <a:srgbClr val="7030A0"/>
              </a:solidFill>
              <a:ln w="9525">
                <a:solidFill>
                  <a:schemeClr val="tx1"/>
                </a:solidFill>
                <a:round/>
                <a:headEnd/>
                <a:tailEnd/>
              </a:ln>
            </p:spPr>
            <p:txBody>
              <a:bodyPr wrap="none" anchor="ctr"/>
              <a:lstStyle/>
              <a:p>
                <a:pPr defTabSz="912813"/>
                <a:endParaRPr lang="zh-CN" altLang="en-US"/>
              </a:p>
            </p:txBody>
          </p:sp>
          <p:sp>
            <p:nvSpPr>
              <p:cNvPr id="10269" name="Line 15"/>
              <p:cNvSpPr>
                <a:spLocks noChangeShapeType="1"/>
              </p:cNvSpPr>
              <p:nvPr/>
            </p:nvSpPr>
            <p:spPr bwMode="auto">
              <a:xfrm>
                <a:off x="1660993" y="3301879"/>
                <a:ext cx="462735" cy="631177"/>
              </a:xfrm>
              <a:prstGeom prst="line">
                <a:avLst/>
              </a:prstGeom>
              <a:noFill/>
              <a:ln w="25400">
                <a:solidFill>
                  <a:srgbClr val="993366"/>
                </a:solidFill>
                <a:round/>
                <a:headEnd/>
                <a:tailEnd/>
              </a:ln>
            </p:spPr>
            <p:txBody>
              <a:bodyPr/>
              <a:lstStyle/>
              <a:p>
                <a:endParaRPr lang="zh-CN" altLang="en-US"/>
              </a:p>
            </p:txBody>
          </p:sp>
          <p:sp>
            <p:nvSpPr>
              <p:cNvPr id="10270" name="Line 16"/>
              <p:cNvSpPr>
                <a:spLocks noChangeShapeType="1"/>
              </p:cNvSpPr>
              <p:nvPr/>
            </p:nvSpPr>
            <p:spPr bwMode="auto">
              <a:xfrm flipV="1">
                <a:off x="2123728" y="3284984"/>
                <a:ext cx="533400" cy="642938"/>
              </a:xfrm>
              <a:prstGeom prst="line">
                <a:avLst/>
              </a:prstGeom>
              <a:noFill/>
              <a:ln w="25400">
                <a:solidFill>
                  <a:srgbClr val="0070C0"/>
                </a:solidFill>
                <a:round/>
                <a:headEnd/>
                <a:tailEnd/>
              </a:ln>
            </p:spPr>
            <p:txBody>
              <a:bodyPr/>
              <a:lstStyle/>
              <a:p>
                <a:endParaRPr lang="zh-CN" altLang="en-US"/>
              </a:p>
            </p:txBody>
          </p:sp>
          <p:sp>
            <p:nvSpPr>
              <p:cNvPr id="10271" name="Text Box 18"/>
              <p:cNvSpPr txBox="1">
                <a:spLocks noChangeArrowheads="1"/>
              </p:cNvSpPr>
              <p:nvPr/>
            </p:nvSpPr>
            <p:spPr bwMode="auto">
              <a:xfrm>
                <a:off x="340420" y="1429990"/>
                <a:ext cx="5334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C</a:t>
                </a:r>
              </a:p>
            </p:txBody>
          </p:sp>
          <p:sp>
            <p:nvSpPr>
              <p:cNvPr id="10272" name="Text Box 19"/>
              <p:cNvSpPr txBox="1">
                <a:spLocks noChangeArrowheads="1"/>
              </p:cNvSpPr>
              <p:nvPr/>
            </p:nvSpPr>
            <p:spPr bwMode="auto">
              <a:xfrm>
                <a:off x="3388420" y="1614140"/>
                <a:ext cx="531813" cy="461549"/>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C</a:t>
                </a:r>
              </a:p>
            </p:txBody>
          </p:sp>
          <p:sp>
            <p:nvSpPr>
              <p:cNvPr id="10273" name="Text Box 23"/>
              <p:cNvSpPr txBox="1">
                <a:spLocks noChangeArrowheads="1"/>
              </p:cNvSpPr>
              <p:nvPr/>
            </p:nvSpPr>
            <p:spPr bwMode="auto">
              <a:xfrm>
                <a:off x="1619672" y="1700808"/>
                <a:ext cx="7112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T</a:t>
                </a:r>
                <a:r>
                  <a:rPr kumimoji="1" lang="en-US" altLang="zh-CN" sz="2400" b="1" baseline="-25000">
                    <a:latin typeface="Times New Roman" pitchFamily="18" charset="0"/>
                  </a:rPr>
                  <a:t>0</a:t>
                </a:r>
              </a:p>
            </p:txBody>
          </p:sp>
          <p:sp>
            <p:nvSpPr>
              <p:cNvPr id="10274" name="Text Box 24"/>
              <p:cNvSpPr txBox="1">
                <a:spLocks noChangeArrowheads="1"/>
              </p:cNvSpPr>
              <p:nvPr/>
            </p:nvSpPr>
            <p:spPr bwMode="auto">
              <a:xfrm>
                <a:off x="2627784" y="1700808"/>
                <a:ext cx="709613"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T</a:t>
                </a:r>
                <a:r>
                  <a:rPr kumimoji="1" lang="en-US" altLang="zh-CN" sz="2400" b="1" baseline="-25000">
                    <a:latin typeface="Times New Roman" pitchFamily="18" charset="0"/>
                  </a:rPr>
                  <a:t>0</a:t>
                </a:r>
              </a:p>
            </p:txBody>
          </p:sp>
          <p:sp>
            <p:nvSpPr>
              <p:cNvPr id="10275" name="Text Box 34"/>
              <p:cNvSpPr txBox="1">
                <a:spLocks noChangeArrowheads="1"/>
              </p:cNvSpPr>
              <p:nvPr/>
            </p:nvSpPr>
            <p:spPr bwMode="auto">
              <a:xfrm>
                <a:off x="1187624" y="2348881"/>
                <a:ext cx="534988" cy="461549"/>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A</a:t>
                </a:r>
              </a:p>
            </p:txBody>
          </p:sp>
          <p:sp>
            <p:nvSpPr>
              <p:cNvPr id="10276" name="Text Box 35"/>
              <p:cNvSpPr txBox="1">
                <a:spLocks noChangeArrowheads="1"/>
              </p:cNvSpPr>
              <p:nvPr/>
            </p:nvSpPr>
            <p:spPr bwMode="auto">
              <a:xfrm>
                <a:off x="2699792" y="2348881"/>
                <a:ext cx="622300" cy="461549"/>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B</a:t>
                </a:r>
              </a:p>
            </p:txBody>
          </p:sp>
        </p:grpSp>
      </p:grpSp>
      <p:graphicFrame>
        <p:nvGraphicFramePr>
          <p:cNvPr id="52260" name="Object 36"/>
          <p:cNvGraphicFramePr>
            <a:graphicFrameLocks noChangeAspect="1"/>
          </p:cNvGraphicFramePr>
          <p:nvPr>
            <p:extLst>
              <p:ext uri="{D42A27DB-BD31-4B8C-83A1-F6EECF244321}">
                <p14:modId xmlns:p14="http://schemas.microsoft.com/office/powerpoint/2010/main" val="1712893226"/>
              </p:ext>
            </p:extLst>
          </p:nvPr>
        </p:nvGraphicFramePr>
        <p:xfrm>
          <a:off x="4355976" y="659136"/>
          <a:ext cx="4416425" cy="911225"/>
        </p:xfrm>
        <a:graphic>
          <a:graphicData uri="http://schemas.openxmlformats.org/presentationml/2006/ole">
            <mc:AlternateContent xmlns:mc="http://schemas.openxmlformats.org/markup-compatibility/2006">
              <mc:Choice xmlns:v="urn:schemas-microsoft-com:vml" Requires="v">
                <p:oleObj spid="_x0000_s10254" name="Equation" r:id="rId4" imgW="2603160" imgH="457200" progId="Equation.DSMT4">
                  <p:embed/>
                </p:oleObj>
              </mc:Choice>
              <mc:Fallback>
                <p:oleObj name="Equation" r:id="rId4" imgW="2603160" imgH="457200" progId="Equation.DSMT4">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659136"/>
                        <a:ext cx="441642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61" name="Object 37"/>
          <p:cNvGraphicFramePr>
            <a:graphicFrameLocks noGrp="1" noChangeAspect="1"/>
          </p:cNvGraphicFramePr>
          <p:nvPr>
            <p:ph sz="half" idx="1"/>
            <p:extLst>
              <p:ext uri="{D42A27DB-BD31-4B8C-83A1-F6EECF244321}">
                <p14:modId xmlns:p14="http://schemas.microsoft.com/office/powerpoint/2010/main" val="2397371857"/>
              </p:ext>
            </p:extLst>
          </p:nvPr>
        </p:nvGraphicFramePr>
        <p:xfrm>
          <a:off x="4583968" y="1682582"/>
          <a:ext cx="3960440" cy="2803525"/>
        </p:xfrm>
        <a:graphic>
          <a:graphicData uri="http://schemas.openxmlformats.org/presentationml/2006/ole">
            <mc:AlternateContent xmlns:mc="http://schemas.openxmlformats.org/markup-compatibility/2006">
              <mc:Choice xmlns:v="urn:schemas-microsoft-com:vml" Requires="v">
                <p:oleObj spid="_x0000_s10255" name="Equation" r:id="rId6" imgW="2171520" imgH="1447560" progId="Equation.DSMT4">
                  <p:embed/>
                </p:oleObj>
              </mc:Choice>
              <mc:Fallback>
                <p:oleObj name="Equation" r:id="rId6" imgW="2171520" imgH="1447560" progId="Equation.DSMT4">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968" y="1682582"/>
                        <a:ext cx="396044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62" name="Object 38"/>
          <p:cNvGraphicFramePr>
            <a:graphicFrameLocks noGrp="1" noChangeAspect="1"/>
          </p:cNvGraphicFramePr>
          <p:nvPr>
            <p:ph sz="half" idx="2"/>
          </p:nvPr>
        </p:nvGraphicFramePr>
        <p:xfrm>
          <a:off x="899592" y="4797152"/>
          <a:ext cx="6912768" cy="431800"/>
        </p:xfrm>
        <a:graphic>
          <a:graphicData uri="http://schemas.openxmlformats.org/presentationml/2006/ole">
            <mc:AlternateContent xmlns:mc="http://schemas.openxmlformats.org/markup-compatibility/2006">
              <mc:Choice xmlns:v="urn:schemas-microsoft-com:vml" Requires="v">
                <p:oleObj spid="_x0000_s10256" name="Equation" r:id="rId8" imgW="4178160" imgH="228600" progId="Equation.DSMT4">
                  <p:embed/>
                </p:oleObj>
              </mc:Choice>
              <mc:Fallback>
                <p:oleObj name="Equation" r:id="rId8" imgW="4178160" imgH="228600" progId="Equation.DSMT4">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4797152"/>
                        <a:ext cx="691276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组合 53"/>
          <p:cNvGrpSpPr>
            <a:grpSpLocks/>
          </p:cNvGrpSpPr>
          <p:nvPr/>
        </p:nvGrpSpPr>
        <p:grpSpPr bwMode="auto">
          <a:xfrm>
            <a:off x="323528" y="2060848"/>
            <a:ext cx="1771650" cy="606425"/>
            <a:chOff x="323602" y="2060848"/>
            <a:chExt cx="1584102" cy="605573"/>
          </a:xfrm>
        </p:grpSpPr>
        <p:sp>
          <p:nvSpPr>
            <p:cNvPr id="10252" name="Text Box 25"/>
            <p:cNvSpPr txBox="1">
              <a:spLocks noChangeArrowheads="1"/>
            </p:cNvSpPr>
            <p:nvPr/>
          </p:nvSpPr>
          <p:spPr bwMode="auto">
            <a:xfrm>
              <a:off x="323602" y="2205143"/>
              <a:ext cx="1296144" cy="461278"/>
            </a:xfrm>
            <a:prstGeom prst="rect">
              <a:avLst/>
            </a:prstGeom>
            <a:noFill/>
            <a:ln w="9525">
              <a:noFill/>
              <a:miter lim="800000"/>
              <a:headEnd/>
              <a:tailEnd/>
            </a:ln>
          </p:spPr>
          <p:txBody>
            <a:bodyPr>
              <a:spAutoFit/>
            </a:bodyPr>
            <a:lstStyle/>
            <a:p>
              <a:pPr defTabSz="912813">
                <a:spcBef>
                  <a:spcPct val="50000"/>
                </a:spcBef>
              </a:pPr>
              <a:r>
                <a:rPr kumimoji="1" lang="en-US" altLang="zh-CN" sz="2400" b="1" dirty="0">
                  <a:latin typeface="Times New Roman" pitchFamily="18" charset="0"/>
                </a:rPr>
                <a:t>E</a:t>
              </a:r>
              <a:r>
                <a:rPr kumimoji="1" lang="en-US" altLang="zh-CN" sz="2400" b="1" baseline="-25000" dirty="0">
                  <a:latin typeface="Times New Roman" pitchFamily="18" charset="0"/>
                </a:rPr>
                <a:t>CA</a:t>
              </a:r>
              <a:r>
                <a:rPr kumimoji="1" lang="en-US" altLang="zh-CN" sz="2400" b="1" dirty="0">
                  <a:latin typeface="Times New Roman" pitchFamily="18" charset="0"/>
                </a:rPr>
                <a:t>(T</a:t>
              </a:r>
              <a:r>
                <a:rPr kumimoji="1" lang="en-US" altLang="zh-CN" sz="2400" b="1" baseline="-25000" dirty="0">
                  <a:latin typeface="Times New Roman" pitchFamily="18" charset="0"/>
                </a:rPr>
                <a:t>0</a:t>
              </a:r>
              <a:r>
                <a:rPr kumimoji="1" lang="en-US" altLang="zh-CN" sz="2400" b="1" dirty="0">
                  <a:latin typeface="Times New Roman" pitchFamily="18" charset="0"/>
                </a:rPr>
                <a:t>)</a:t>
              </a:r>
            </a:p>
          </p:txBody>
        </p:sp>
        <p:sp>
          <p:nvSpPr>
            <p:cNvPr id="53" name="弧形 52"/>
            <p:cNvSpPr/>
            <p:nvPr/>
          </p:nvSpPr>
          <p:spPr>
            <a:xfrm>
              <a:off x="1476192" y="2060848"/>
              <a:ext cx="431512" cy="504116"/>
            </a:xfrm>
            <a:prstGeom prst="arc">
              <a:avLst>
                <a:gd name="adj1" fmla="val 16200000"/>
                <a:gd name="adj2" fmla="val 1048408"/>
              </a:avLst>
            </a:prstGeom>
            <a:ln w="25400">
              <a:solidFill>
                <a:srgbClr val="7030A0"/>
              </a:solidFill>
              <a:tailEnd type="stealt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amond(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9239"/>
                                        </p:tgtEl>
                                        <p:attrNameLst>
                                          <p:attrName>style.visibility</p:attrName>
                                        </p:attrNameLst>
                                      </p:cBhvr>
                                      <p:to>
                                        <p:strVal val="visible"/>
                                      </p:to>
                                    </p:set>
                                    <p:animEffect transition="in" filter="diamond(in)">
                                      <p:cBhvr>
                                        <p:cTn id="27" dur="2000"/>
                                        <p:tgtEl>
                                          <p:spTgt spid="9239"/>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amond(in)">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amond(in)">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52260"/>
                                        </p:tgtEl>
                                        <p:attrNameLst>
                                          <p:attrName>style.visibility</p:attrName>
                                        </p:attrNameLst>
                                      </p:cBhvr>
                                      <p:to>
                                        <p:strVal val="visible"/>
                                      </p:to>
                                    </p:set>
                                    <p:anim calcmode="lin" valueType="num">
                                      <p:cBhvr>
                                        <p:cTn id="42" dur="1000" fill="hold"/>
                                        <p:tgtEl>
                                          <p:spTgt spid="52260"/>
                                        </p:tgtEl>
                                        <p:attrNameLst>
                                          <p:attrName>ppt_w</p:attrName>
                                        </p:attrNameLst>
                                      </p:cBhvr>
                                      <p:tavLst>
                                        <p:tav tm="0">
                                          <p:val>
                                            <p:strVal val="#ppt_w*0.70"/>
                                          </p:val>
                                        </p:tav>
                                        <p:tav tm="100000">
                                          <p:val>
                                            <p:strVal val="#ppt_w"/>
                                          </p:val>
                                        </p:tav>
                                      </p:tavLst>
                                    </p:anim>
                                    <p:anim calcmode="lin" valueType="num">
                                      <p:cBhvr>
                                        <p:cTn id="43" dur="1000" fill="hold"/>
                                        <p:tgtEl>
                                          <p:spTgt spid="52260"/>
                                        </p:tgtEl>
                                        <p:attrNameLst>
                                          <p:attrName>ppt_h</p:attrName>
                                        </p:attrNameLst>
                                      </p:cBhvr>
                                      <p:tavLst>
                                        <p:tav tm="0">
                                          <p:val>
                                            <p:strVal val="#ppt_h"/>
                                          </p:val>
                                        </p:tav>
                                        <p:tav tm="100000">
                                          <p:val>
                                            <p:strVal val="#ppt_h"/>
                                          </p:val>
                                        </p:tav>
                                      </p:tavLst>
                                    </p:anim>
                                    <p:animEffect transition="in" filter="fade">
                                      <p:cBhvr>
                                        <p:cTn id="44" dur="1000"/>
                                        <p:tgtEl>
                                          <p:spTgt spid="52260"/>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52261"/>
                                        </p:tgtEl>
                                        <p:attrNameLst>
                                          <p:attrName>style.visibility</p:attrName>
                                        </p:attrNameLst>
                                      </p:cBhvr>
                                      <p:to>
                                        <p:strVal val="visible"/>
                                      </p:to>
                                    </p:set>
                                    <p:anim calcmode="lin" valueType="num">
                                      <p:cBhvr>
                                        <p:cTn id="49" dur="1000" fill="hold"/>
                                        <p:tgtEl>
                                          <p:spTgt spid="52261"/>
                                        </p:tgtEl>
                                        <p:attrNameLst>
                                          <p:attrName>ppt_w</p:attrName>
                                        </p:attrNameLst>
                                      </p:cBhvr>
                                      <p:tavLst>
                                        <p:tav tm="0">
                                          <p:val>
                                            <p:strVal val="#ppt_w*0.70"/>
                                          </p:val>
                                        </p:tav>
                                        <p:tav tm="100000">
                                          <p:val>
                                            <p:strVal val="#ppt_w"/>
                                          </p:val>
                                        </p:tav>
                                      </p:tavLst>
                                    </p:anim>
                                    <p:anim calcmode="lin" valueType="num">
                                      <p:cBhvr>
                                        <p:cTn id="50" dur="1000" fill="hold"/>
                                        <p:tgtEl>
                                          <p:spTgt spid="52261"/>
                                        </p:tgtEl>
                                        <p:attrNameLst>
                                          <p:attrName>ppt_h</p:attrName>
                                        </p:attrNameLst>
                                      </p:cBhvr>
                                      <p:tavLst>
                                        <p:tav tm="0">
                                          <p:val>
                                            <p:strVal val="#ppt_h"/>
                                          </p:val>
                                        </p:tav>
                                        <p:tav tm="100000">
                                          <p:val>
                                            <p:strVal val="#ppt_h"/>
                                          </p:val>
                                        </p:tav>
                                      </p:tavLst>
                                    </p:anim>
                                    <p:animEffect transition="in" filter="fade">
                                      <p:cBhvr>
                                        <p:cTn id="51" dur="1000"/>
                                        <p:tgtEl>
                                          <p:spTgt spid="5226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52262"/>
                                        </p:tgtEl>
                                        <p:attrNameLst>
                                          <p:attrName>style.visibility</p:attrName>
                                        </p:attrNameLst>
                                      </p:cBhvr>
                                      <p:to>
                                        <p:strVal val="visible"/>
                                      </p:to>
                                    </p:set>
                                    <p:anim calcmode="lin" valueType="num">
                                      <p:cBhvr>
                                        <p:cTn id="56" dur="1000" fill="hold"/>
                                        <p:tgtEl>
                                          <p:spTgt spid="52262"/>
                                        </p:tgtEl>
                                        <p:attrNameLst>
                                          <p:attrName>ppt_w</p:attrName>
                                        </p:attrNameLst>
                                      </p:cBhvr>
                                      <p:tavLst>
                                        <p:tav tm="0">
                                          <p:val>
                                            <p:strVal val="#ppt_w*0.70"/>
                                          </p:val>
                                        </p:tav>
                                        <p:tav tm="100000">
                                          <p:val>
                                            <p:strVal val="#ppt_w"/>
                                          </p:val>
                                        </p:tav>
                                      </p:tavLst>
                                    </p:anim>
                                    <p:anim calcmode="lin" valueType="num">
                                      <p:cBhvr>
                                        <p:cTn id="57" dur="1000" fill="hold"/>
                                        <p:tgtEl>
                                          <p:spTgt spid="52262"/>
                                        </p:tgtEl>
                                        <p:attrNameLst>
                                          <p:attrName>ppt_h</p:attrName>
                                        </p:attrNameLst>
                                      </p:cBhvr>
                                      <p:tavLst>
                                        <p:tav tm="0">
                                          <p:val>
                                            <p:strVal val="#ppt_h"/>
                                          </p:val>
                                        </p:tav>
                                        <p:tav tm="100000">
                                          <p:val>
                                            <p:strVal val="#ppt_h"/>
                                          </p:val>
                                        </p:tav>
                                      </p:tavLst>
                                    </p:anim>
                                    <p:animEffect transition="in" filter="fade">
                                      <p:cBhvr>
                                        <p:cTn id="58" dur="1000"/>
                                        <p:tgtEl>
                                          <p:spTgt spid="52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sz="half" idx="1"/>
          </p:nvPr>
        </p:nvSpPr>
        <p:spPr>
          <a:xfrm>
            <a:off x="509614" y="506335"/>
            <a:ext cx="3924300" cy="522287"/>
          </a:xfrm>
        </p:spPr>
        <p:txBody>
          <a:bodyPr>
            <a:normAutofit/>
          </a:bodyPr>
          <a:lstStyle/>
          <a:p>
            <a:pPr defTabSz="912813"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4</a:t>
            </a:r>
            <a:r>
              <a:rPr lang="zh-CN" altLang="en-US" sz="2800" b="1" dirty="0">
                <a:latin typeface="Times New Roman" pitchFamily="18" charset="0"/>
              </a:rPr>
              <a:t>）中间温度定律</a:t>
            </a:r>
          </a:p>
          <a:p>
            <a:pPr defTabSz="912813" eaLnBrk="1" hangingPunct="1">
              <a:buFont typeface="Wingdings" pitchFamily="2" charset="2"/>
              <a:buNone/>
            </a:pPr>
            <a:endParaRPr lang="zh-CN" altLang="en-US" sz="2800" dirty="0"/>
          </a:p>
        </p:txBody>
      </p:sp>
      <p:graphicFrame>
        <p:nvGraphicFramePr>
          <p:cNvPr id="216069" name="Object 5"/>
          <p:cNvGraphicFramePr>
            <a:graphicFrameLocks noGrp="1" noChangeAspect="1"/>
          </p:cNvGraphicFramePr>
          <p:nvPr>
            <p:ph sz="half" idx="2"/>
          </p:nvPr>
        </p:nvGraphicFramePr>
        <p:xfrm>
          <a:off x="2071688" y="3644900"/>
          <a:ext cx="4714890" cy="498480"/>
        </p:xfrm>
        <a:graphic>
          <a:graphicData uri="http://schemas.openxmlformats.org/presentationml/2006/ole">
            <mc:AlternateContent xmlns:mc="http://schemas.openxmlformats.org/markup-compatibility/2006">
              <mc:Choice xmlns:v="urn:schemas-microsoft-com:vml" Requires="v">
                <p:oleObj spid="_x0000_s11270" name="Equation" r:id="rId3" imgW="2095200" imgH="228600" progId="Equation.DSMT4">
                  <p:embed/>
                </p:oleObj>
              </mc:Choice>
              <mc:Fallback>
                <p:oleObj name="Equation" r:id="rId3" imgW="20952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3644900"/>
                        <a:ext cx="4714890" cy="49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68" name="Picture 4" descr="CG7T10"/>
          <p:cNvPicPr>
            <a:picLocks noChangeAspect="1" noChangeArrowheads="1"/>
          </p:cNvPicPr>
          <p:nvPr/>
        </p:nvPicPr>
        <p:blipFill>
          <a:blip r:embed="rId5" cstate="print"/>
          <a:srcRect/>
          <a:stretch>
            <a:fillRect/>
          </a:stretch>
        </p:blipFill>
        <p:spPr bwMode="auto">
          <a:xfrm>
            <a:off x="1115616" y="1556792"/>
            <a:ext cx="6450717" cy="18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arn(outHorizontal)">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4"/>
          <p:cNvSpPr>
            <a:spLocks noChangeArrowheads="1"/>
          </p:cNvSpPr>
          <p:nvPr/>
        </p:nvSpPr>
        <p:spPr bwMode="auto">
          <a:xfrm>
            <a:off x="428596" y="142852"/>
            <a:ext cx="7488237" cy="1052512"/>
          </a:xfrm>
          <a:prstGeom prst="rect">
            <a:avLst/>
          </a:prstGeom>
          <a:noFill/>
          <a:ln w="9525">
            <a:noFill/>
            <a:miter lim="800000"/>
            <a:headEnd/>
            <a:tailEnd/>
          </a:ln>
        </p:spPr>
        <p:txBody>
          <a:bodyPr anchor="ctr">
            <a:spAutoFit/>
          </a:bodyPr>
          <a:lstStyle/>
          <a:p>
            <a:pPr defTabSz="912813">
              <a:lnSpc>
                <a:spcPct val="130000"/>
              </a:lnSpc>
              <a:tabLst>
                <a:tab pos="1303338" algn="l"/>
              </a:tabLst>
            </a:pPr>
            <a:r>
              <a:rPr lang="en-US" altLang="zh-CN" sz="2400" dirty="0">
                <a:latin typeface="Times New Roman" pitchFamily="18" charset="0"/>
              </a:rPr>
              <a:t>   </a:t>
            </a:r>
            <a:r>
              <a:rPr lang="zh-CN" altLang="en-US" sz="2400" b="1" dirty="0">
                <a:latin typeface="Times New Roman" pitchFamily="18" charset="0"/>
              </a:rPr>
              <a:t>例</a:t>
            </a:r>
            <a:r>
              <a:rPr lang="en-US" altLang="zh-CN" sz="2400" b="1" dirty="0">
                <a:latin typeface="Times New Roman" pitchFamily="18" charset="0"/>
              </a:rPr>
              <a:t>2 </a:t>
            </a:r>
            <a:r>
              <a:rPr lang="zh-CN" altLang="en-US" sz="2400" b="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采用</a:t>
            </a:r>
            <a:r>
              <a:rPr lang="en-US" altLang="zh-CN" sz="2400" b="1" dirty="0">
                <a:solidFill>
                  <a:srgbClr val="FF0000"/>
                </a:solidFill>
                <a:latin typeface="Times New Roman" pitchFamily="18" charset="0"/>
              </a:rPr>
              <a:t>K</a:t>
            </a:r>
            <a:r>
              <a:rPr lang="zh-CN" altLang="en-US" sz="2400" b="1" dirty="0">
                <a:solidFill>
                  <a:srgbClr val="FF0000"/>
                </a:solidFill>
                <a:latin typeface="Times New Roman" pitchFamily="18" charset="0"/>
              </a:rPr>
              <a:t>型</a:t>
            </a:r>
            <a:r>
              <a:rPr lang="zh-CN" altLang="en-US" sz="2400" b="1" dirty="0">
                <a:latin typeface="Times New Roman" pitchFamily="18" charset="0"/>
              </a:rPr>
              <a:t>热电偶测温，已知被测温度与冷端温度分别为</a:t>
            </a:r>
            <a:r>
              <a:rPr lang="en-US" altLang="zh-CN" sz="2400" b="1" dirty="0">
                <a:latin typeface="Times New Roman" pitchFamily="18" charset="0"/>
              </a:rPr>
              <a:t>500℃</a:t>
            </a:r>
            <a:r>
              <a:rPr lang="zh-CN" altLang="en-US" sz="2400" b="1" dirty="0">
                <a:latin typeface="Times New Roman" pitchFamily="18" charset="0"/>
              </a:rPr>
              <a:t>和</a:t>
            </a:r>
            <a:r>
              <a:rPr lang="en-US" altLang="zh-CN" sz="2400" b="1" dirty="0">
                <a:latin typeface="Times New Roman" pitchFamily="18" charset="0"/>
              </a:rPr>
              <a:t>50℃</a:t>
            </a:r>
            <a:r>
              <a:rPr lang="zh-CN" altLang="en-US" sz="2400" b="1" dirty="0">
                <a:latin typeface="Times New Roman" pitchFamily="18" charset="0"/>
              </a:rPr>
              <a:t>，试求热电势的数值。</a:t>
            </a:r>
          </a:p>
        </p:txBody>
      </p:sp>
      <p:sp>
        <p:nvSpPr>
          <p:cNvPr id="198659" name="Text Box 5"/>
          <p:cNvSpPr txBox="1">
            <a:spLocks noChangeArrowheads="1"/>
          </p:cNvSpPr>
          <p:nvPr/>
        </p:nvSpPr>
        <p:spPr bwMode="auto">
          <a:xfrm>
            <a:off x="428596" y="1428736"/>
            <a:ext cx="8172450" cy="1531937"/>
          </a:xfrm>
          <a:prstGeom prst="rect">
            <a:avLst/>
          </a:prstGeom>
          <a:noFill/>
          <a:ln w="9525">
            <a:noFill/>
            <a:miter lim="800000"/>
            <a:headEnd/>
            <a:tailEnd/>
          </a:ln>
        </p:spPr>
        <p:txBody>
          <a:bodyPr>
            <a:spAutoFit/>
          </a:bodyPr>
          <a:lstStyle/>
          <a:p>
            <a:pPr defTabSz="912813">
              <a:lnSpc>
                <a:spcPct val="130000"/>
              </a:lnSpc>
            </a:pPr>
            <a:r>
              <a:rPr lang="en-US" altLang="zh-CN" sz="2400" b="1" dirty="0">
                <a:latin typeface="Times New Roman" pitchFamily="18" charset="0"/>
              </a:rPr>
              <a:t>    </a:t>
            </a:r>
            <a:r>
              <a:rPr lang="zh-CN" altLang="en-US" sz="2400" b="1" dirty="0">
                <a:latin typeface="Times New Roman" pitchFamily="18" charset="0"/>
              </a:rPr>
              <a:t>解：已知</a:t>
            </a:r>
            <a:r>
              <a:rPr lang="en-US" altLang="zh-CN" sz="2400" b="1" i="1" dirty="0">
                <a:latin typeface="Times New Roman" pitchFamily="18" charset="0"/>
              </a:rPr>
              <a:t>t </a:t>
            </a:r>
            <a:r>
              <a:rPr lang="en-US" altLang="zh-CN" sz="2400" b="1" dirty="0">
                <a:latin typeface="Times New Roman" pitchFamily="18" charset="0"/>
              </a:rPr>
              <a:t>= 500℃</a:t>
            </a:r>
            <a:r>
              <a:rPr lang="zh-CN" altLang="en-US" sz="2400" b="1" dirty="0">
                <a:latin typeface="Times New Roman" pitchFamily="18" charset="0"/>
              </a:rPr>
              <a:t>，</a:t>
            </a:r>
            <a:r>
              <a:rPr lang="en-US" altLang="zh-CN" sz="2400" b="1" i="1" dirty="0">
                <a:latin typeface="Times New Roman" pitchFamily="18" charset="0"/>
              </a:rPr>
              <a:t>t</a:t>
            </a:r>
            <a:r>
              <a:rPr lang="en-US" altLang="zh-CN" sz="2400" b="1" baseline="-25000" dirty="0">
                <a:latin typeface="Times New Roman" pitchFamily="18" charset="0"/>
              </a:rPr>
              <a:t>0</a:t>
            </a:r>
            <a:r>
              <a:rPr lang="en-US" altLang="zh-CN" sz="2400" b="1" dirty="0">
                <a:latin typeface="Times New Roman" pitchFamily="18" charset="0"/>
              </a:rPr>
              <a:t> = 50℃</a:t>
            </a:r>
            <a:r>
              <a:rPr lang="zh-CN" altLang="en-US" sz="2400" b="1" dirty="0">
                <a:latin typeface="Times New Roman" pitchFamily="18" charset="0"/>
              </a:rPr>
              <a:t>，热电偶回路的热电势为</a:t>
            </a:r>
            <a:endParaRPr lang="zh-CN" altLang="en-US" sz="2400" b="1" i="1" dirty="0">
              <a:latin typeface="Times New Roman" pitchFamily="18" charset="0"/>
            </a:endParaRPr>
          </a:p>
          <a:p>
            <a:pPr defTabSz="912813">
              <a:lnSpc>
                <a:spcPct val="130000"/>
              </a:lnSpc>
            </a:pPr>
            <a:r>
              <a:rPr lang="zh-CN" altLang="en-US" sz="2400" b="1" i="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500</a:t>
            </a:r>
            <a:r>
              <a:rPr lang="zh-CN" altLang="en-US" sz="2400" b="1" dirty="0">
                <a:latin typeface="Times New Roman" pitchFamily="18" charset="0"/>
              </a:rPr>
              <a:t>，</a:t>
            </a:r>
            <a:r>
              <a:rPr lang="en-US" altLang="zh-CN" sz="2400" b="1" dirty="0">
                <a:latin typeface="Times New Roman" pitchFamily="18" charset="0"/>
              </a:rPr>
              <a:t>50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p>
          <a:p>
            <a:pPr defTabSz="912813">
              <a:lnSpc>
                <a:spcPct val="130000"/>
              </a:lnSpc>
            </a:pPr>
            <a:r>
              <a:rPr lang="zh-CN" altLang="en-US" sz="2400" b="1" dirty="0">
                <a:latin typeface="Times New Roman" pitchFamily="18" charset="0"/>
              </a:rPr>
              <a:t>     </a:t>
            </a:r>
            <a:endParaRPr lang="en-US" altLang="zh-CN" sz="2400" b="1" dirty="0">
              <a:latin typeface="Times New Roman" pitchFamily="18" charset="0"/>
            </a:endParaRPr>
          </a:p>
        </p:txBody>
      </p:sp>
      <p:sp>
        <p:nvSpPr>
          <p:cNvPr id="198662" name="Text Box 6"/>
          <p:cNvSpPr txBox="1">
            <a:spLocks noChangeArrowheads="1"/>
          </p:cNvSpPr>
          <p:nvPr/>
        </p:nvSpPr>
        <p:spPr bwMode="auto">
          <a:xfrm>
            <a:off x="785786" y="2500306"/>
            <a:ext cx="6337300" cy="1200150"/>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rPr>
              <a:t>由</a:t>
            </a:r>
            <a:r>
              <a:rPr lang="en-US" altLang="zh-CN" sz="2400" b="1" dirty="0">
                <a:latin typeface="Times New Roman" pitchFamily="18" charset="0"/>
              </a:rPr>
              <a:t>K</a:t>
            </a:r>
            <a:r>
              <a:rPr lang="zh-CN" altLang="en-US" sz="2400" b="1" dirty="0">
                <a:latin typeface="Times New Roman" pitchFamily="18" charset="0"/>
              </a:rPr>
              <a:t>型热电偶分度表查得</a:t>
            </a:r>
            <a:endParaRPr lang="zh-CN" altLang="en-US" sz="2400" b="1" i="1" dirty="0">
              <a:latin typeface="Times New Roman" pitchFamily="18" charset="0"/>
            </a:endParaRPr>
          </a:p>
          <a:p>
            <a:pPr defTabSz="912813"/>
            <a:r>
              <a:rPr lang="zh-CN" altLang="en-US" sz="2400" b="1" i="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500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20.640 mV</a:t>
            </a:r>
            <a:endParaRPr lang="en-US" altLang="zh-CN" sz="2400" b="1" i="1" dirty="0">
              <a:latin typeface="Times New Roman" pitchFamily="18" charset="0"/>
            </a:endParaRPr>
          </a:p>
          <a:p>
            <a:pPr defTabSz="912813"/>
            <a:r>
              <a:rPr lang="en-US" altLang="zh-CN" sz="2400" b="1" i="1" dirty="0">
                <a:latin typeface="Times New Roman" pitchFamily="18" charset="0"/>
              </a:rPr>
              <a:t>          E</a:t>
            </a:r>
            <a:r>
              <a:rPr lang="zh-CN" altLang="en-US" sz="2400" b="1" dirty="0">
                <a:latin typeface="Times New Roman" pitchFamily="18" charset="0"/>
              </a:rPr>
              <a:t>（</a:t>
            </a:r>
            <a:r>
              <a:rPr lang="en-US" altLang="zh-CN" sz="2400" b="1" dirty="0">
                <a:latin typeface="Times New Roman" pitchFamily="18" charset="0"/>
              </a:rPr>
              <a:t>50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 </a:t>
            </a:r>
            <a:r>
              <a:rPr lang="en-US" altLang="zh-CN" sz="2400" b="1" dirty="0">
                <a:latin typeface="Times New Roman" pitchFamily="18" charset="0"/>
              </a:rPr>
              <a:t>= 2.022mV</a:t>
            </a:r>
          </a:p>
        </p:txBody>
      </p:sp>
      <p:sp>
        <p:nvSpPr>
          <p:cNvPr id="198663" name="Text Box 7"/>
          <p:cNvSpPr txBox="1">
            <a:spLocks noChangeArrowheads="1"/>
          </p:cNvSpPr>
          <p:nvPr/>
        </p:nvSpPr>
        <p:spPr bwMode="auto">
          <a:xfrm>
            <a:off x="827088" y="4076700"/>
            <a:ext cx="7632700" cy="1200150"/>
          </a:xfrm>
          <a:prstGeom prst="rect">
            <a:avLst/>
          </a:prstGeom>
          <a:noFill/>
          <a:ln w="9525">
            <a:noFill/>
            <a:miter lim="800000"/>
            <a:headEnd/>
            <a:tailEnd/>
          </a:ln>
        </p:spPr>
        <p:txBody>
          <a:bodyPr>
            <a:spAutoFit/>
          </a:bodyPr>
          <a:lstStyle/>
          <a:p>
            <a:pPr defTabSz="912813"/>
            <a:r>
              <a:rPr lang="zh-CN" altLang="en-US" sz="2400" b="1">
                <a:latin typeface="Times New Roman" pitchFamily="18" charset="0"/>
              </a:rPr>
              <a:t>所以， </a:t>
            </a:r>
            <a:r>
              <a:rPr lang="en-US" altLang="zh-CN" sz="2400" b="1" i="1">
                <a:latin typeface="Times New Roman" pitchFamily="18" charset="0"/>
              </a:rPr>
              <a:t>E</a:t>
            </a:r>
            <a:r>
              <a:rPr lang="zh-CN" altLang="en-US" sz="2400" b="1">
                <a:latin typeface="Times New Roman" pitchFamily="18" charset="0"/>
              </a:rPr>
              <a:t>（</a:t>
            </a:r>
            <a:r>
              <a:rPr lang="en-US" altLang="zh-CN" sz="2400" b="1">
                <a:latin typeface="Times New Roman" pitchFamily="18" charset="0"/>
              </a:rPr>
              <a:t>500</a:t>
            </a:r>
            <a:r>
              <a:rPr lang="zh-CN" altLang="en-US" sz="2400" b="1">
                <a:latin typeface="Times New Roman" pitchFamily="18" charset="0"/>
              </a:rPr>
              <a:t>，</a:t>
            </a:r>
            <a:r>
              <a:rPr lang="en-US" altLang="zh-CN" sz="2400" b="1">
                <a:latin typeface="Times New Roman" pitchFamily="18" charset="0"/>
              </a:rPr>
              <a:t>50</a:t>
            </a:r>
            <a:r>
              <a:rPr lang="zh-CN" altLang="en-US" sz="2400" b="1">
                <a:latin typeface="Times New Roman" pitchFamily="18" charset="0"/>
              </a:rPr>
              <a:t>）</a:t>
            </a:r>
            <a:r>
              <a:rPr lang="en-US" altLang="zh-CN" sz="2400" b="1">
                <a:latin typeface="Times New Roman" pitchFamily="18" charset="0"/>
              </a:rPr>
              <a:t>= 20.640mV - 2.022mV </a:t>
            </a:r>
          </a:p>
          <a:p>
            <a:pPr defTabSz="912813"/>
            <a:r>
              <a:rPr lang="en-US" altLang="zh-CN" sz="2400" b="1">
                <a:latin typeface="Times New Roman" pitchFamily="18" charset="0"/>
              </a:rPr>
              <a:t>                                      = 18.618 mV </a:t>
            </a:r>
          </a:p>
          <a:p>
            <a:pPr defTabSz="912813"/>
            <a:endParaRPr lang="zh-CN" altLang="en-US" sz="2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barn(inHorizontal)">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diamond(in)">
                                      <p:cBhvr>
                                        <p:cTn id="12" dur="2000"/>
                                        <p:tgtEl>
                                          <p:spTgt spid="19865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98662"/>
                                        </p:tgtEl>
                                        <p:attrNameLst>
                                          <p:attrName>style.visibility</p:attrName>
                                        </p:attrNameLst>
                                      </p:cBhvr>
                                      <p:to>
                                        <p:strVal val="visible"/>
                                      </p:to>
                                    </p:set>
                                    <p:animEffect transition="in" filter="diamond(in)">
                                      <p:cBhvr>
                                        <p:cTn id="17" dur="2000"/>
                                        <p:tgtEl>
                                          <p:spTgt spid="19866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98663"/>
                                        </p:tgtEl>
                                        <p:attrNameLst>
                                          <p:attrName>style.visibility</p:attrName>
                                        </p:attrNameLst>
                                      </p:cBhvr>
                                      <p:to>
                                        <p:strVal val="visible"/>
                                      </p:to>
                                    </p:set>
                                    <p:animEffect transition="in" filter="diamond(in)">
                                      <p:cBhvr>
                                        <p:cTn id="22" dur="2000"/>
                                        <p:tgtEl>
                                          <p:spTgt spid="19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p:bldP spid="198662" grpId="0"/>
      <p:bldP spid="1986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6"/>
          <p:cNvSpPr>
            <a:spLocks noChangeArrowheads="1"/>
          </p:cNvSpPr>
          <p:nvPr/>
        </p:nvSpPr>
        <p:spPr bwMode="auto">
          <a:xfrm>
            <a:off x="285720" y="71414"/>
            <a:ext cx="7775575" cy="1052512"/>
          </a:xfrm>
          <a:prstGeom prst="rect">
            <a:avLst/>
          </a:prstGeom>
          <a:noFill/>
          <a:ln w="9525">
            <a:noFill/>
            <a:miter lim="800000"/>
            <a:headEnd/>
            <a:tailEnd/>
          </a:ln>
        </p:spPr>
        <p:txBody>
          <a:bodyPr anchor="ctr">
            <a:spAutoFit/>
          </a:bodyPr>
          <a:lstStyle/>
          <a:p>
            <a:pPr defTabSz="912813">
              <a:lnSpc>
                <a:spcPct val="130000"/>
              </a:lnSpc>
              <a:tabLst>
                <a:tab pos="1303338" algn="l"/>
              </a:tabLst>
            </a:pPr>
            <a:r>
              <a:rPr lang="zh-CN" altLang="en-US" sz="2400" b="1" dirty="0">
                <a:latin typeface="宋体" charset="-122"/>
              </a:rPr>
              <a:t>  例</a:t>
            </a:r>
            <a:r>
              <a:rPr lang="en-US" altLang="zh-CN" sz="2400" b="1" dirty="0">
                <a:latin typeface="宋体" charset="-122"/>
              </a:rPr>
              <a:t>3</a:t>
            </a:r>
            <a:r>
              <a:rPr lang="zh-CN" altLang="en-US" sz="2400" b="1" dirty="0">
                <a:latin typeface="宋体" charset="-122"/>
              </a:rPr>
              <a:t>   用</a:t>
            </a:r>
            <a:r>
              <a:rPr lang="en-US" altLang="zh-CN" sz="2400" b="1" dirty="0">
                <a:latin typeface="宋体" charset="-122"/>
              </a:rPr>
              <a:t>K</a:t>
            </a:r>
            <a:r>
              <a:rPr lang="zh-CN" altLang="en-US" sz="2400" b="1" dirty="0">
                <a:latin typeface="宋体" charset="-122"/>
              </a:rPr>
              <a:t>型热电偶测量炉温，已知热电偶冷端温度为</a:t>
            </a:r>
            <a:r>
              <a:rPr lang="en-US" altLang="zh-CN" sz="2400" b="1" dirty="0">
                <a:latin typeface="宋体" charset="-122"/>
              </a:rPr>
              <a:t>40℃</a:t>
            </a:r>
            <a:r>
              <a:rPr lang="zh-CN" altLang="en-US" sz="2400" b="1" dirty="0">
                <a:latin typeface="宋体" charset="-122"/>
              </a:rPr>
              <a:t>时，测得的热电势为</a:t>
            </a:r>
            <a:r>
              <a:rPr lang="en-US" altLang="zh-CN" sz="2400" b="1" dirty="0">
                <a:latin typeface="宋体" charset="-122"/>
              </a:rPr>
              <a:t>35.72mV</a:t>
            </a:r>
            <a:r>
              <a:rPr lang="zh-CN" altLang="en-US" sz="2400" b="1" dirty="0">
                <a:latin typeface="宋体" charset="-122"/>
              </a:rPr>
              <a:t>，问被测炉温为多少？</a:t>
            </a:r>
          </a:p>
        </p:txBody>
      </p:sp>
      <p:sp>
        <p:nvSpPr>
          <p:cNvPr id="199683" name="Text Box 7"/>
          <p:cNvSpPr txBox="1">
            <a:spLocks noChangeArrowheads="1"/>
          </p:cNvSpPr>
          <p:nvPr/>
        </p:nvSpPr>
        <p:spPr bwMode="auto">
          <a:xfrm>
            <a:off x="642910" y="1428736"/>
            <a:ext cx="7488238" cy="2012950"/>
          </a:xfrm>
          <a:prstGeom prst="rect">
            <a:avLst/>
          </a:prstGeom>
          <a:noFill/>
          <a:ln w="9525">
            <a:noFill/>
            <a:miter lim="800000"/>
            <a:headEnd/>
            <a:tailEnd/>
          </a:ln>
        </p:spPr>
        <p:txBody>
          <a:bodyPr>
            <a:spAutoFit/>
          </a:bodyPr>
          <a:lstStyle/>
          <a:p>
            <a:pPr defTabSz="912813">
              <a:lnSpc>
                <a:spcPct val="130000"/>
              </a:lnSpc>
            </a:pPr>
            <a:r>
              <a:rPr lang="zh-CN" altLang="en-US" sz="2400" b="1" dirty="0">
                <a:latin typeface="Times New Roman" pitchFamily="18" charset="0"/>
              </a:rPr>
              <a:t>解：查</a:t>
            </a:r>
            <a:r>
              <a:rPr lang="en-US" altLang="zh-CN" sz="2400" b="1" dirty="0">
                <a:latin typeface="Times New Roman" pitchFamily="18" charset="0"/>
              </a:rPr>
              <a:t>K</a:t>
            </a:r>
            <a:r>
              <a:rPr lang="zh-CN" altLang="en-US" sz="2400" b="1" dirty="0">
                <a:latin typeface="Times New Roman" pitchFamily="18" charset="0"/>
              </a:rPr>
              <a:t>型热电偶分度表知 </a:t>
            </a:r>
          </a:p>
          <a:p>
            <a:pPr defTabSz="912813">
              <a:lnSpc>
                <a:spcPct val="130000"/>
              </a:lnSpc>
            </a:pPr>
            <a:r>
              <a:rPr lang="zh-CN" altLang="en-US"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1.611 mV</a:t>
            </a:r>
          </a:p>
          <a:p>
            <a:pPr defTabSz="912813">
              <a:lnSpc>
                <a:spcPct val="130000"/>
              </a:lnSpc>
            </a:pPr>
            <a:r>
              <a:rPr lang="en-US" altLang="zh-CN" sz="2400" b="1" dirty="0">
                <a:latin typeface="Times New Roman" pitchFamily="18" charset="0"/>
              </a:rPr>
              <a:t>    </a:t>
            </a:r>
            <a:r>
              <a:rPr lang="zh-CN" altLang="en-US" sz="2400" b="1" dirty="0">
                <a:latin typeface="Times New Roman" pitchFamily="18" charset="0"/>
              </a:rPr>
              <a:t>测得热电势     </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 35.72 mV </a:t>
            </a:r>
          </a:p>
          <a:p>
            <a:pPr defTabSz="912813">
              <a:lnSpc>
                <a:spcPct val="130000"/>
              </a:lnSpc>
            </a:pPr>
            <a:endParaRPr lang="zh-CN" altLang="en-US" sz="2400" b="1" dirty="0">
              <a:latin typeface="Times New Roman" pitchFamily="18" charset="0"/>
            </a:endParaRPr>
          </a:p>
        </p:txBody>
      </p:sp>
      <p:sp>
        <p:nvSpPr>
          <p:cNvPr id="199686" name="Text Box 6"/>
          <p:cNvSpPr txBox="1">
            <a:spLocks noChangeArrowheads="1"/>
          </p:cNvSpPr>
          <p:nvPr/>
        </p:nvSpPr>
        <p:spPr bwMode="auto">
          <a:xfrm>
            <a:off x="928662" y="3000372"/>
            <a:ext cx="6337300" cy="1200150"/>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rPr>
              <a:t>则  </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i="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 </a:t>
            </a:r>
            <a:r>
              <a:rPr lang="en-US" altLang="zh-CN" sz="2400" b="1" i="1" dirty="0">
                <a:latin typeface="Times New Roman" pitchFamily="18" charset="0"/>
              </a:rPr>
              <a:t>E</a:t>
            </a:r>
            <a:r>
              <a:rPr lang="zh-CN" altLang="en-US" sz="2400" b="1" dirty="0">
                <a:latin typeface="Times New Roman" pitchFamily="18" charset="0"/>
              </a:rPr>
              <a:t>（</a:t>
            </a:r>
            <a:r>
              <a:rPr lang="en-US" altLang="zh-CN" sz="2400" b="1" dirty="0">
                <a:latin typeface="Times New Roman" pitchFamily="18" charset="0"/>
              </a:rPr>
              <a:t>40</a:t>
            </a:r>
            <a:r>
              <a:rPr lang="zh-CN" altLang="en-US" sz="2400" b="1" dirty="0">
                <a:latin typeface="Times New Roman" pitchFamily="18" charset="0"/>
              </a:rPr>
              <a:t>，</a:t>
            </a:r>
            <a:r>
              <a:rPr lang="en-US" altLang="zh-CN" sz="2400" b="1" dirty="0">
                <a:latin typeface="Times New Roman" pitchFamily="18" charset="0"/>
              </a:rPr>
              <a:t>0</a:t>
            </a:r>
            <a:r>
              <a:rPr lang="zh-CN" altLang="en-US" sz="2400" b="1" dirty="0">
                <a:latin typeface="Times New Roman" pitchFamily="18" charset="0"/>
              </a:rPr>
              <a:t>）</a:t>
            </a:r>
          </a:p>
          <a:p>
            <a:pPr defTabSz="912813"/>
            <a:r>
              <a:rPr lang="zh-CN" altLang="en-US" sz="2400" b="1" dirty="0">
                <a:latin typeface="Times New Roman" pitchFamily="18" charset="0"/>
              </a:rPr>
              <a:t>             </a:t>
            </a:r>
            <a:r>
              <a:rPr lang="en-US" altLang="zh-CN" sz="2400" b="1" dirty="0">
                <a:latin typeface="Times New Roman" pitchFamily="18" charset="0"/>
              </a:rPr>
              <a:t>= 35.72 +  1.611 = 37.33</a:t>
            </a:r>
            <a:r>
              <a:rPr lang="zh-CN" altLang="en-US" sz="2400" b="1" dirty="0">
                <a:latin typeface="Times New Roman" pitchFamily="18" charset="0"/>
              </a:rPr>
              <a:t>（</a:t>
            </a:r>
            <a:r>
              <a:rPr lang="en-US" altLang="zh-CN" sz="2400" b="1" dirty="0">
                <a:latin typeface="Times New Roman" pitchFamily="18" charset="0"/>
              </a:rPr>
              <a:t>mV</a:t>
            </a:r>
            <a:r>
              <a:rPr lang="zh-CN" altLang="en-US" sz="2400" b="1" dirty="0">
                <a:latin typeface="Times New Roman" pitchFamily="18" charset="0"/>
              </a:rPr>
              <a:t>）</a:t>
            </a:r>
          </a:p>
          <a:p>
            <a:pPr defTabSz="912813"/>
            <a:r>
              <a:rPr lang="zh-CN" altLang="en-US" sz="2400" b="1" dirty="0">
                <a:latin typeface="Times New Roman" pitchFamily="18" charset="0"/>
              </a:rPr>
              <a:t>    </a:t>
            </a:r>
          </a:p>
        </p:txBody>
      </p:sp>
      <p:sp>
        <p:nvSpPr>
          <p:cNvPr id="199687" name="Text Box 7"/>
          <p:cNvSpPr txBox="1">
            <a:spLocks noChangeArrowheads="1"/>
          </p:cNvSpPr>
          <p:nvPr/>
        </p:nvSpPr>
        <p:spPr bwMode="auto">
          <a:xfrm>
            <a:off x="928662" y="3929066"/>
            <a:ext cx="6481762" cy="1384300"/>
          </a:xfrm>
          <a:prstGeom prst="rect">
            <a:avLst/>
          </a:prstGeom>
          <a:noFill/>
          <a:ln w="9525">
            <a:noFill/>
            <a:miter lim="800000"/>
            <a:headEnd/>
            <a:tailEnd/>
          </a:ln>
        </p:spPr>
        <p:txBody>
          <a:bodyPr>
            <a:spAutoFit/>
          </a:bodyPr>
          <a:lstStyle/>
          <a:p>
            <a:pPr defTabSz="912813"/>
            <a:r>
              <a:rPr lang="zh-CN" altLang="en-US" sz="2400" b="1" dirty="0">
                <a:latin typeface="Times New Roman" pitchFamily="18" charset="0"/>
              </a:rPr>
              <a:t>据此反查分度表知，</a:t>
            </a:r>
            <a:r>
              <a:rPr lang="en-US" altLang="zh-CN" sz="2400" b="1" dirty="0">
                <a:latin typeface="Times New Roman" pitchFamily="18" charset="0"/>
              </a:rPr>
              <a:t>37.33mV</a:t>
            </a:r>
            <a:r>
              <a:rPr lang="zh-CN" altLang="en-US" sz="2400" b="1" dirty="0">
                <a:latin typeface="Times New Roman" pitchFamily="18" charset="0"/>
              </a:rPr>
              <a:t>所对应的温度，</a:t>
            </a:r>
          </a:p>
          <a:p>
            <a:pPr defTabSz="912813"/>
            <a:r>
              <a:rPr lang="en-US" altLang="zh-CN" sz="2400" b="1" i="1" dirty="0">
                <a:latin typeface="Times New Roman" pitchFamily="18" charset="0"/>
              </a:rPr>
              <a:t>t </a:t>
            </a:r>
            <a:r>
              <a:rPr lang="en-US" altLang="zh-CN" sz="2400" b="1" dirty="0">
                <a:latin typeface="Times New Roman" pitchFamily="18" charset="0"/>
              </a:rPr>
              <a:t>= 900.1℃</a:t>
            </a:r>
            <a:r>
              <a:rPr lang="zh-CN" altLang="en-US" sz="2400" b="1" dirty="0">
                <a:latin typeface="Times New Roman" pitchFamily="18" charset="0"/>
              </a:rPr>
              <a:t>，则被测炉温为</a:t>
            </a:r>
            <a:r>
              <a:rPr lang="en-US" altLang="zh-CN" sz="2400" b="1" dirty="0">
                <a:latin typeface="Times New Roman" pitchFamily="18" charset="0"/>
              </a:rPr>
              <a:t>900.1℃</a:t>
            </a:r>
            <a:r>
              <a:rPr lang="zh-CN" altLang="en-US" sz="2400" b="1" dirty="0">
                <a:latin typeface="Times New Roman" pitchFamily="18" charset="0"/>
              </a:rPr>
              <a:t>。</a:t>
            </a:r>
          </a:p>
          <a:p>
            <a:pPr defTabSz="912813">
              <a:spcBef>
                <a:spcPct val="50000"/>
              </a:spcBef>
            </a:pPr>
            <a:endParaRPr lang="zh-CN" altLang="en-US" sz="2400"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diamond(in)">
                                      <p:cBhvr>
                                        <p:cTn id="7" dur="20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diamond(in)">
                                      <p:cBhvr>
                                        <p:cTn id="12" dur="2000"/>
                                        <p:tgtEl>
                                          <p:spTgt spid="19968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99686"/>
                                        </p:tgtEl>
                                        <p:attrNameLst>
                                          <p:attrName>style.visibility</p:attrName>
                                        </p:attrNameLst>
                                      </p:cBhvr>
                                      <p:to>
                                        <p:strVal val="visible"/>
                                      </p:to>
                                    </p:set>
                                    <p:animEffect transition="in" filter="diamond(in)">
                                      <p:cBhvr>
                                        <p:cTn id="17" dur="2000"/>
                                        <p:tgtEl>
                                          <p:spTgt spid="19968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99687"/>
                                        </p:tgtEl>
                                        <p:attrNameLst>
                                          <p:attrName>style.visibility</p:attrName>
                                        </p:attrNameLst>
                                      </p:cBhvr>
                                      <p:to>
                                        <p:strVal val="visible"/>
                                      </p:to>
                                    </p:set>
                                    <p:animEffect transition="in" filter="diamond(in)">
                                      <p:cBhvr>
                                        <p:cTn id="22" dur="20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p:bldP spid="199686" grpId="0"/>
      <p:bldP spid="1996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ChangeArrowheads="1"/>
          </p:cNvSpPr>
          <p:nvPr/>
        </p:nvSpPr>
        <p:spPr bwMode="auto">
          <a:xfrm>
            <a:off x="785786" y="1142339"/>
            <a:ext cx="3140603" cy="461665"/>
          </a:xfrm>
          <a:prstGeom prst="rect">
            <a:avLst/>
          </a:prstGeom>
          <a:noFill/>
          <a:ln w="9525">
            <a:noFill/>
            <a:miter lim="800000"/>
            <a:headEnd/>
            <a:tailEnd/>
          </a:ln>
        </p:spPr>
        <p:txBody>
          <a:bodyPr wrap="none" anchor="ctr">
            <a:spAutoFit/>
          </a:bodyPr>
          <a:lstStyle/>
          <a:p>
            <a:pPr defTabSz="912813"/>
            <a:r>
              <a:rPr lang="en-US" altLang="zh-CN" sz="2400" b="1" dirty="0">
                <a:solidFill>
                  <a:srgbClr val="990000"/>
                </a:solidFill>
                <a:latin typeface="Arial" charset="0"/>
              </a:rPr>
              <a:t>1</a:t>
            </a:r>
            <a:r>
              <a:rPr lang="zh-CN" altLang="en-US" sz="2400" b="1" dirty="0">
                <a:solidFill>
                  <a:srgbClr val="990000"/>
                </a:solidFill>
                <a:latin typeface="Arial" charset="0"/>
              </a:rPr>
              <a:t>）</a:t>
            </a:r>
            <a:r>
              <a:rPr lang="zh-CN" altLang="en-US" sz="2400" b="1" dirty="0">
                <a:solidFill>
                  <a:srgbClr val="FF0000"/>
                </a:solidFill>
                <a:latin typeface="Arial" charset="0"/>
              </a:rPr>
              <a:t>热电偶的材料选择</a:t>
            </a:r>
          </a:p>
        </p:txBody>
      </p:sp>
      <p:sp>
        <p:nvSpPr>
          <p:cNvPr id="61443" name="Text Box 8"/>
          <p:cNvSpPr txBox="1">
            <a:spLocks noChangeArrowheads="1"/>
          </p:cNvSpPr>
          <p:nvPr/>
        </p:nvSpPr>
        <p:spPr bwMode="auto">
          <a:xfrm>
            <a:off x="899592" y="1628800"/>
            <a:ext cx="7559675" cy="2785378"/>
          </a:xfrm>
          <a:prstGeom prst="rect">
            <a:avLst/>
          </a:prstGeom>
          <a:noFill/>
          <a:ln w="9525">
            <a:noFill/>
            <a:miter lim="800000"/>
            <a:headEnd/>
            <a:tailEnd/>
          </a:ln>
        </p:spPr>
        <p:txBody>
          <a:bodyPr>
            <a:spAutoFit/>
          </a:bodyPr>
          <a:lstStyle/>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电势大，热电特性尽量接近线性；</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电阻率小，电阻温度系数小，以减小热电偶材料电</a:t>
            </a:r>
          </a:p>
          <a:p>
            <a:pPr marL="341313" indent="-341313" defTabSz="912813">
              <a:lnSpc>
                <a:spcPts val="3000"/>
              </a:lnSpc>
              <a:spcBef>
                <a:spcPts val="600"/>
              </a:spcBef>
              <a:buClr>
                <a:srgbClr val="FF0000"/>
              </a:buClr>
            </a:pPr>
            <a:r>
              <a:rPr lang="zh-CN" altLang="en-US" sz="2400" b="1" dirty="0">
                <a:latin typeface="宋体" charset="-122"/>
              </a:rPr>
              <a:t>  阻随温度变化对测量的影响；</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在测温范围内，物理及化学性能稳定；</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易加工成细丝，便于生产且复现性好；</a:t>
            </a:r>
          </a:p>
          <a:p>
            <a:pPr marL="341313" indent="-341313" defTabSz="912813">
              <a:lnSpc>
                <a:spcPts val="3000"/>
              </a:lnSpc>
              <a:spcBef>
                <a:spcPts val="600"/>
              </a:spcBef>
              <a:buClr>
                <a:srgbClr val="FF0000"/>
              </a:buClr>
              <a:buFont typeface="Wingdings" pitchFamily="2" charset="2"/>
              <a:buChar char="Ø"/>
            </a:pPr>
            <a:r>
              <a:rPr lang="zh-CN" altLang="en-US" sz="2400" b="1" dirty="0">
                <a:latin typeface="宋体" charset="-122"/>
              </a:rPr>
              <a:t>价格便宜。</a:t>
            </a:r>
          </a:p>
        </p:txBody>
      </p:sp>
      <p:sp>
        <p:nvSpPr>
          <p:cNvPr id="61444" name="TextBox 5"/>
          <p:cNvSpPr txBox="1">
            <a:spLocks noChangeArrowheads="1"/>
          </p:cNvSpPr>
          <p:nvPr/>
        </p:nvSpPr>
        <p:spPr bwMode="auto">
          <a:xfrm>
            <a:off x="611560" y="472793"/>
            <a:ext cx="4535487" cy="523220"/>
          </a:xfrm>
          <a:prstGeom prst="rect">
            <a:avLst/>
          </a:prstGeom>
          <a:noFill/>
          <a:ln w="9525">
            <a:noFill/>
            <a:miter lim="800000"/>
            <a:headEnd/>
            <a:tailEnd/>
          </a:ln>
        </p:spPr>
        <p:txBody>
          <a:bodyPr>
            <a:spAutoFit/>
          </a:bodyPr>
          <a:lstStyle/>
          <a:p>
            <a:pPr defTabSz="912813"/>
            <a:r>
              <a:rPr lang="en-US" altLang="zh-CN" sz="2800" b="1" dirty="0"/>
              <a:t>3</a:t>
            </a:r>
            <a:r>
              <a:rPr lang="zh-CN" altLang="en-US" sz="2800" b="1" dirty="0"/>
              <a:t>、热电偶的材料和结构</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83569" y="620688"/>
            <a:ext cx="7632848" cy="4392488"/>
          </a:xfrm>
        </p:spPr>
        <p:txBody>
          <a:bodyPr/>
          <a:lstStyle/>
          <a:p>
            <a:pPr marL="469900" indent="-469900">
              <a:buNone/>
              <a:defRPr/>
            </a:pPr>
            <a:r>
              <a:rPr lang="en-US" altLang="zh-CN" sz="2800" b="1" dirty="0">
                <a:latin typeface="Times New Roman" panose="02020603050405020304" pitchFamily="18" charset="0"/>
                <a:cs typeface="Times New Roman" panose="02020603050405020304" pitchFamily="18" charset="0"/>
              </a:rPr>
              <a:t>2.1.2 </a:t>
            </a:r>
            <a:r>
              <a:rPr lang="zh-CN" altLang="en-US" sz="2600" b="1" dirty="0">
                <a:latin typeface="Times New Roman" pitchFamily="18" charset="0"/>
                <a:cs typeface="Times New Roman" panose="02020603050405020304" pitchFamily="18" charset="0"/>
              </a:rPr>
              <a:t>温标（</a:t>
            </a:r>
            <a:r>
              <a:rPr lang="en-US" altLang="zh-CN" sz="2600" b="1" dirty="0">
                <a:latin typeface="Times New Roman" pitchFamily="18" charset="0"/>
                <a:cs typeface="Times New Roman" panose="02020603050405020304" pitchFamily="18" charset="0"/>
              </a:rPr>
              <a:t>thermometric scale）</a:t>
            </a:r>
          </a:p>
          <a:p>
            <a:pPr marL="469900" indent="-469900" eaLnBrk="1" hangingPunct="1">
              <a:buFont typeface="Wingdings" pitchFamily="2" charset="2"/>
              <a:buNone/>
              <a:defRPr/>
            </a:pPr>
            <a:endParaRPr lang="zh-CN" altLang="en-US" sz="2600" b="1" dirty="0">
              <a:latin typeface="Times New Roman" pitchFamily="18" charset="0"/>
              <a:cs typeface="Times New Roman" panose="02020603050405020304" pitchFamily="18" charset="0"/>
            </a:endParaRPr>
          </a:p>
          <a:p>
            <a:pPr marL="469900" indent="-469900" eaLnBrk="1" hangingPunct="1">
              <a:buFont typeface="Wingdings" pitchFamily="2" charset="2"/>
              <a:buNone/>
              <a:defRPr/>
            </a:pPr>
            <a:r>
              <a:rPr lang="zh-CN" altLang="en-US" sz="2600" b="1" dirty="0">
                <a:latin typeface="Times New Roman" pitchFamily="18" charset="0"/>
                <a:cs typeface="Times New Roman" panose="02020603050405020304" pitchFamily="18" charset="0"/>
              </a:rPr>
              <a:t>1、经验温标：利用物质体积膨胀与温度的关系。</a:t>
            </a:r>
          </a:p>
          <a:p>
            <a:pPr marL="469900" indent="-469900" eaLnBrk="1" hangingPunct="1">
              <a:buFont typeface="Wingdings" pitchFamily="2" charset="2"/>
              <a:buNone/>
              <a:defRPr/>
            </a:pPr>
            <a:r>
              <a:rPr lang="zh-CN" altLang="en-US" sz="2600" b="1" dirty="0">
                <a:latin typeface="Times New Roman" pitchFamily="18" charset="0"/>
                <a:cs typeface="Times New Roman" panose="02020603050405020304" pitchFamily="18" charset="0"/>
              </a:rPr>
              <a:t>（1）摄氏温标（℃）</a:t>
            </a:r>
            <a:r>
              <a:rPr lang="en-US" altLang="zh-CN" sz="2600" b="1" dirty="0">
                <a:latin typeface="Times New Roman" pitchFamily="18" charset="0"/>
                <a:cs typeface="Times New Roman" panose="02020603050405020304" pitchFamily="18" charset="0"/>
              </a:rPr>
              <a:t>Celsius scale</a:t>
            </a:r>
            <a:endParaRPr lang="zh-CN" altLang="en-US" sz="2600" b="1" dirty="0">
              <a:latin typeface="Times New Roman" pitchFamily="18" charset="0"/>
              <a:cs typeface="Times New Roman" panose="02020603050405020304" pitchFamily="18" charset="0"/>
            </a:endParaRPr>
          </a:p>
          <a:p>
            <a:pPr marL="514350" indent="-514350" eaLnBrk="1" hangingPunct="1">
              <a:buClr>
                <a:srgbClr val="FF0000"/>
              </a:buClr>
              <a:buFont typeface="Wingdings" pitchFamily="2" charset="2"/>
              <a:buChar char="Ø"/>
              <a:defRPr/>
            </a:pPr>
            <a:r>
              <a:rPr lang="zh-CN" altLang="en-US" sz="2600" b="1" dirty="0">
                <a:latin typeface="Times New Roman" pitchFamily="18" charset="0"/>
                <a:cs typeface="Times New Roman" panose="02020603050405020304" pitchFamily="18" charset="0"/>
              </a:rPr>
              <a:t> 标准仪器为水银温度计，</a:t>
            </a:r>
            <a:endParaRPr lang="en-US" altLang="zh-CN" sz="2600" b="1" dirty="0">
              <a:latin typeface="Times New Roman" pitchFamily="18" charset="0"/>
              <a:cs typeface="Times New Roman" panose="02020603050405020304" pitchFamily="18" charset="0"/>
            </a:endParaRPr>
          </a:p>
          <a:p>
            <a:pPr marL="514350" indent="-514350" eaLnBrk="1" hangingPunct="1">
              <a:buClr>
                <a:srgbClr val="FF0000"/>
              </a:buClr>
              <a:buFont typeface="Wingdings" pitchFamily="2" charset="2"/>
              <a:buChar char="Ø"/>
              <a:defRPr/>
            </a:pPr>
            <a:r>
              <a:rPr lang="en-US" altLang="zh-CN" sz="2600" b="1" dirty="0">
                <a:latin typeface="Times New Roman" pitchFamily="18" charset="0"/>
                <a:cs typeface="Times New Roman" panose="02020603050405020304" pitchFamily="18" charset="0"/>
              </a:rPr>
              <a:t> </a:t>
            </a:r>
            <a:r>
              <a:rPr lang="zh-CN" altLang="en-US" sz="2600" b="1" dirty="0">
                <a:latin typeface="Times New Roman" pitchFamily="18" charset="0"/>
                <a:cs typeface="Times New Roman" panose="02020603050405020304" pitchFamily="18" charset="0"/>
              </a:rPr>
              <a:t>分度方法：在标准大气压下，水的冰点定为零度，沸点为100度，水银</a:t>
            </a:r>
            <a:r>
              <a:rPr lang="zh-CN" altLang="en-US" sz="2600" b="1" dirty="0">
                <a:solidFill>
                  <a:srgbClr val="FF0000"/>
                </a:solidFill>
                <a:latin typeface="Times New Roman" pitchFamily="18" charset="0"/>
                <a:cs typeface="Times New Roman" panose="02020603050405020304" pitchFamily="18" charset="0"/>
              </a:rPr>
              <a:t>受热膨胀体积</a:t>
            </a:r>
            <a:r>
              <a:rPr lang="zh-CN" altLang="en-US" sz="2600" b="1" dirty="0">
                <a:latin typeface="Times New Roman" pitchFamily="18" charset="0"/>
                <a:cs typeface="Times New Roman" panose="02020603050405020304" pitchFamily="18" charset="0"/>
              </a:rPr>
              <a:t>被分为100份，对应每份温度定为1 ℃。</a:t>
            </a:r>
          </a:p>
          <a:p>
            <a:pPr marL="469900" indent="-469900" eaLnBrk="1" hangingPunct="1">
              <a:buFont typeface="Wingdings" pitchFamily="2" charset="2"/>
              <a:buNone/>
              <a:defRPr/>
            </a:pPr>
            <a:r>
              <a:rPr lang="zh-CN" altLang="en-US" sz="2600" b="1" dirty="0">
                <a:latin typeface="Times New Roman" pitchFamily="18" charset="0"/>
                <a:cs typeface="Times New Roman" panose="02020603050405020304" pitchFamily="18"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Rot="1" noChangeArrowheads="1"/>
          </p:cNvSpPr>
          <p:nvPr>
            <p:ph type="title" idx="4294967295"/>
          </p:nvPr>
        </p:nvSpPr>
        <p:spPr>
          <a:xfrm>
            <a:off x="124950" y="581510"/>
            <a:ext cx="3324225" cy="493713"/>
          </a:xfrm>
        </p:spPr>
        <p:txBody>
          <a:bodyPr anchor="ctr"/>
          <a:lstStyle/>
          <a:p>
            <a:pPr defTabSz="912813" eaLnBrk="1" hangingPunct="1"/>
            <a:r>
              <a:rPr lang="en-US" altLang="zh-CN" sz="2400" b="1" dirty="0">
                <a:latin typeface="宋体" charset="-122"/>
              </a:rPr>
              <a:t>2</a:t>
            </a:r>
            <a:r>
              <a:rPr lang="zh-CN" altLang="en-US" sz="2400" b="1" dirty="0">
                <a:latin typeface="宋体" charset="-122"/>
              </a:rPr>
              <a:t>）热电偶的结构</a:t>
            </a:r>
          </a:p>
        </p:txBody>
      </p:sp>
      <p:sp>
        <p:nvSpPr>
          <p:cNvPr id="62467" name="Rectangle 5"/>
          <p:cNvSpPr>
            <a:spLocks noChangeArrowheads="1"/>
          </p:cNvSpPr>
          <p:nvPr/>
        </p:nvSpPr>
        <p:spPr bwMode="auto">
          <a:xfrm>
            <a:off x="539750" y="1268413"/>
            <a:ext cx="4826000" cy="460375"/>
          </a:xfrm>
          <a:prstGeom prst="rect">
            <a:avLst/>
          </a:prstGeom>
          <a:noFill/>
          <a:ln w="9525">
            <a:noFill/>
            <a:miter lim="800000"/>
            <a:headEnd/>
            <a:tailEnd/>
          </a:ln>
        </p:spPr>
        <p:txBody>
          <a:bodyPr wrap="none" anchor="ctr">
            <a:spAutoFit/>
          </a:bodyPr>
          <a:lstStyle/>
          <a:p>
            <a:pPr defTabSz="912813"/>
            <a:r>
              <a:rPr lang="zh-CN" altLang="en-US" sz="2400" b="1" dirty="0">
                <a:latin typeface="宋体" charset="-122"/>
              </a:rPr>
              <a:t>从结构形式上看，热电偶可分为</a:t>
            </a:r>
            <a:r>
              <a:rPr lang="en-US" altLang="zh-CN" sz="2400" b="1" dirty="0">
                <a:latin typeface="宋体" charset="-122"/>
              </a:rPr>
              <a:t>:</a:t>
            </a:r>
            <a:r>
              <a:rPr lang="en-US" altLang="zh-CN" sz="2400" dirty="0">
                <a:latin typeface="宋体" charset="-122"/>
              </a:rPr>
              <a:t> </a:t>
            </a:r>
          </a:p>
        </p:txBody>
      </p:sp>
      <p:sp>
        <p:nvSpPr>
          <p:cNvPr id="62468" name="Rectangle 6"/>
          <p:cNvSpPr>
            <a:spLocks noChangeArrowheads="1"/>
          </p:cNvSpPr>
          <p:nvPr/>
        </p:nvSpPr>
        <p:spPr bwMode="auto">
          <a:xfrm>
            <a:off x="5580112" y="1052736"/>
            <a:ext cx="1439863" cy="1200150"/>
          </a:xfrm>
          <a:prstGeom prst="rect">
            <a:avLst/>
          </a:prstGeom>
          <a:noFill/>
          <a:ln w="9525">
            <a:noFill/>
            <a:miter lim="800000"/>
            <a:headEnd/>
            <a:tailEnd/>
          </a:ln>
        </p:spPr>
        <p:txBody>
          <a:bodyPr anchor="ctr">
            <a:spAutoFit/>
          </a:bodyPr>
          <a:lstStyle/>
          <a:p>
            <a:pPr defTabSz="912813"/>
            <a:r>
              <a:rPr lang="zh-CN" altLang="en-US" sz="2400" b="1" dirty="0">
                <a:solidFill>
                  <a:srgbClr val="FF0000"/>
                </a:solidFill>
                <a:latin typeface="宋体" charset="-122"/>
              </a:rPr>
              <a:t>普通型</a:t>
            </a:r>
          </a:p>
          <a:p>
            <a:pPr defTabSz="912813"/>
            <a:r>
              <a:rPr lang="zh-CN" altLang="en-US" sz="2400" b="1" dirty="0">
                <a:solidFill>
                  <a:srgbClr val="FF0000"/>
                </a:solidFill>
                <a:latin typeface="宋体" charset="-122"/>
              </a:rPr>
              <a:t>铠装型</a:t>
            </a:r>
          </a:p>
          <a:p>
            <a:pPr defTabSz="912813"/>
            <a:r>
              <a:rPr lang="zh-CN" altLang="en-US" sz="2400" b="1" dirty="0">
                <a:solidFill>
                  <a:srgbClr val="FF0000"/>
                </a:solidFill>
                <a:latin typeface="宋体" charset="-122"/>
              </a:rPr>
              <a:t>薄膜型</a:t>
            </a:r>
            <a:r>
              <a:rPr lang="zh-CN" altLang="en-US" sz="2400" dirty="0">
                <a:solidFill>
                  <a:srgbClr val="FF0000"/>
                </a:solidFill>
                <a:latin typeface="宋体" charset="-122"/>
              </a:rPr>
              <a:t> </a:t>
            </a:r>
          </a:p>
        </p:txBody>
      </p:sp>
      <p:sp>
        <p:nvSpPr>
          <p:cNvPr id="62469" name="Rectangle 8"/>
          <p:cNvSpPr>
            <a:spLocks noChangeArrowheads="1"/>
          </p:cNvSpPr>
          <p:nvPr/>
        </p:nvSpPr>
        <p:spPr bwMode="auto">
          <a:xfrm>
            <a:off x="569418" y="2369506"/>
            <a:ext cx="3241675" cy="461962"/>
          </a:xfrm>
          <a:prstGeom prst="rect">
            <a:avLst/>
          </a:prstGeom>
          <a:noFill/>
          <a:ln w="9525">
            <a:noFill/>
            <a:miter lim="800000"/>
            <a:headEnd/>
            <a:tailEnd/>
          </a:ln>
        </p:spPr>
        <p:txBody>
          <a:bodyPr anchor="ctr">
            <a:spAutoFit/>
          </a:bodyPr>
          <a:lstStyle/>
          <a:p>
            <a:pPr marL="342900" indent="-342900" defTabSz="912813">
              <a:buClr>
                <a:srgbClr val="FF0000"/>
              </a:buClr>
              <a:buFont typeface="Wingdings" panose="05000000000000000000" pitchFamily="2" charset="2"/>
              <a:buChar char="p"/>
            </a:pPr>
            <a:r>
              <a:rPr lang="zh-CN" altLang="en-US" sz="2400" b="1">
                <a:latin typeface="宋体" charset="-122"/>
              </a:rPr>
              <a:t>普通型热电偶</a:t>
            </a:r>
          </a:p>
        </p:txBody>
      </p:sp>
      <p:sp>
        <p:nvSpPr>
          <p:cNvPr id="62470" name="Rectangle 9"/>
          <p:cNvSpPr>
            <a:spLocks noChangeArrowheads="1"/>
          </p:cNvSpPr>
          <p:nvPr/>
        </p:nvSpPr>
        <p:spPr bwMode="auto">
          <a:xfrm>
            <a:off x="563569" y="3068960"/>
            <a:ext cx="7635875" cy="979488"/>
          </a:xfrm>
          <a:prstGeom prst="rect">
            <a:avLst/>
          </a:prstGeom>
          <a:noFill/>
          <a:ln w="9525">
            <a:noFill/>
            <a:miter lim="800000"/>
            <a:headEnd/>
            <a:tailEnd/>
          </a:ln>
        </p:spPr>
        <p:txBody>
          <a:bodyPr anchor="ctr">
            <a:spAutoFit/>
          </a:bodyPr>
          <a:lstStyle/>
          <a:p>
            <a:pPr defTabSz="912813">
              <a:lnSpc>
                <a:spcPct val="120000"/>
              </a:lnSpc>
            </a:pPr>
            <a:r>
              <a:rPr lang="zh-CN" altLang="en-US" sz="2400" b="1" dirty="0">
                <a:latin typeface="宋体" charset="-122"/>
              </a:rPr>
              <a:t>    又称装配式热电偶，由</a:t>
            </a:r>
            <a:r>
              <a:rPr lang="zh-CN" altLang="en-US" sz="2400" b="1" dirty="0">
                <a:solidFill>
                  <a:srgbClr val="FF0000"/>
                </a:solidFill>
                <a:latin typeface="宋体" charset="-122"/>
              </a:rPr>
              <a:t>热电极、绝缘套管、保护套管和接线盒</a:t>
            </a:r>
            <a:r>
              <a:rPr lang="zh-CN" altLang="en-US" sz="2400" b="1" dirty="0">
                <a:latin typeface="宋体" charset="-122"/>
              </a:rPr>
              <a:t>组成。</a:t>
            </a:r>
          </a:p>
        </p:txBody>
      </p:sp>
      <p:sp>
        <p:nvSpPr>
          <p:cNvPr id="62471" name="AutoShape 12"/>
          <p:cNvSpPr>
            <a:spLocks/>
          </p:cNvSpPr>
          <p:nvPr/>
        </p:nvSpPr>
        <p:spPr bwMode="auto">
          <a:xfrm>
            <a:off x="5148263" y="1052513"/>
            <a:ext cx="288925" cy="1079500"/>
          </a:xfrm>
          <a:prstGeom prst="leftBrace">
            <a:avLst>
              <a:gd name="adj1" fmla="val 31136"/>
              <a:gd name="adj2" fmla="val 50000"/>
            </a:avLst>
          </a:prstGeom>
          <a:noFill/>
          <a:ln w="9525">
            <a:solidFill>
              <a:schemeClr val="tx1"/>
            </a:solidFill>
            <a:round/>
            <a:headEnd/>
            <a:tailEnd/>
          </a:ln>
        </p:spPr>
        <p:txBody>
          <a:bodyPr wrap="none" anchor="ctr"/>
          <a:lstStyle/>
          <a:p>
            <a:pPr defTabSz="912813"/>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普通热电偶结构2"/>
          <p:cNvPicPr>
            <a:picLocks noChangeAspect="1" noChangeArrowheads="1"/>
          </p:cNvPicPr>
          <p:nvPr/>
        </p:nvPicPr>
        <p:blipFill>
          <a:blip r:embed="rId2" cstate="print"/>
          <a:srcRect/>
          <a:stretch>
            <a:fillRect/>
          </a:stretch>
        </p:blipFill>
        <p:spPr bwMode="auto">
          <a:xfrm>
            <a:off x="683568" y="404664"/>
            <a:ext cx="3517900" cy="5184775"/>
          </a:xfrm>
          <a:prstGeom prst="rect">
            <a:avLst/>
          </a:prstGeom>
          <a:noFill/>
          <a:ln w="9525">
            <a:noFill/>
            <a:miter lim="800000"/>
            <a:headEnd/>
            <a:tailEnd/>
          </a:ln>
        </p:spPr>
      </p:pic>
      <p:pic>
        <p:nvPicPr>
          <p:cNvPr id="63491" name="Picture 5" descr="铠装热电偶结构"/>
          <p:cNvPicPr>
            <a:picLocks noChangeAspect="1" noChangeArrowheads="1"/>
          </p:cNvPicPr>
          <p:nvPr/>
        </p:nvPicPr>
        <p:blipFill>
          <a:blip r:embed="rId3" cstate="print"/>
          <a:srcRect/>
          <a:stretch>
            <a:fillRect/>
          </a:stretch>
        </p:blipFill>
        <p:spPr bwMode="auto">
          <a:xfrm>
            <a:off x="4427984" y="548680"/>
            <a:ext cx="4225925" cy="5184775"/>
          </a:xfrm>
          <a:prstGeom prst="rect">
            <a:avLst/>
          </a:prstGeom>
          <a:solidFill>
            <a:srgbClr val="CCFFFF"/>
          </a:solid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ChangeArrowheads="1"/>
          </p:cNvSpPr>
          <p:nvPr/>
        </p:nvSpPr>
        <p:spPr bwMode="auto">
          <a:xfrm>
            <a:off x="642910" y="571480"/>
            <a:ext cx="1733550" cy="460375"/>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① </a:t>
            </a:r>
            <a:r>
              <a:rPr lang="zh-CN" altLang="en-US" sz="2400" b="1" dirty="0">
                <a:latin typeface="宋体" charset="-122"/>
              </a:rPr>
              <a:t>热电极 </a:t>
            </a:r>
          </a:p>
        </p:txBody>
      </p:sp>
      <p:sp>
        <p:nvSpPr>
          <p:cNvPr id="64515" name="Text Box 12"/>
          <p:cNvSpPr txBox="1">
            <a:spLocks noChangeArrowheads="1"/>
          </p:cNvSpPr>
          <p:nvPr/>
        </p:nvSpPr>
        <p:spPr bwMode="auto">
          <a:xfrm>
            <a:off x="899592" y="1340768"/>
            <a:ext cx="7344816" cy="2594108"/>
          </a:xfrm>
          <a:prstGeom prst="rect">
            <a:avLst/>
          </a:prstGeom>
          <a:noFill/>
          <a:ln w="9525">
            <a:noFill/>
            <a:miter lim="800000"/>
            <a:headEnd/>
            <a:tailEnd/>
          </a:ln>
        </p:spPr>
        <p:txBody>
          <a:bodyPr wrap="square">
            <a:spAutoFit/>
          </a:bodyPr>
          <a:lstStyle/>
          <a:p>
            <a:pPr defTabSz="912813">
              <a:lnSpc>
                <a:spcPts val="3300"/>
              </a:lnSpc>
              <a:buClr>
                <a:srgbClr val="FF0000"/>
              </a:buClr>
              <a:buFont typeface="Wingdings" pitchFamily="2" charset="2"/>
              <a:buChar char="Ø"/>
            </a:pPr>
            <a:r>
              <a:rPr lang="zh-CN" altLang="en-US" sz="2400" b="1" dirty="0">
                <a:latin typeface="Times New Roman" pitchFamily="18" charset="0"/>
              </a:rPr>
              <a:t>热电极直径：由材料的</a:t>
            </a:r>
            <a:r>
              <a:rPr lang="zh-CN" altLang="en-US" sz="2400" b="1" dirty="0">
                <a:solidFill>
                  <a:srgbClr val="FF0000"/>
                </a:solidFill>
                <a:latin typeface="Times New Roman" pitchFamily="18" charset="0"/>
              </a:rPr>
              <a:t>价格、机械强度、电导率、用途及测温范围</a:t>
            </a:r>
            <a:r>
              <a:rPr lang="zh-CN" altLang="en-US" sz="2400" b="1" dirty="0">
                <a:latin typeface="Times New Roman" pitchFamily="18" charset="0"/>
              </a:rPr>
              <a:t>等决定。</a:t>
            </a:r>
            <a:endParaRPr lang="en-US" altLang="zh-CN" sz="2400" b="1" dirty="0">
              <a:latin typeface="Times New Roman" pitchFamily="18" charset="0"/>
            </a:endParaRPr>
          </a:p>
          <a:p>
            <a:pPr defTabSz="912813">
              <a:lnSpc>
                <a:spcPts val="3300"/>
              </a:lnSpc>
              <a:buClr>
                <a:srgbClr val="FF0000"/>
              </a:buClr>
              <a:buFont typeface="Wingdings" pitchFamily="2" charset="2"/>
              <a:buChar char="Ø"/>
            </a:pPr>
            <a:r>
              <a:rPr lang="en-US" altLang="zh-CN" sz="2400" b="1" dirty="0">
                <a:latin typeface="Times New Roman" pitchFamily="18" charset="0"/>
              </a:rPr>
              <a:t>  </a:t>
            </a:r>
            <a:r>
              <a:rPr lang="zh-CN" altLang="en-US" sz="2400" b="1" dirty="0">
                <a:latin typeface="Times New Roman" pitchFamily="18" charset="0"/>
              </a:rPr>
              <a:t>贵金属热电极直径为</a:t>
            </a:r>
            <a:r>
              <a:rPr lang="en-US" altLang="zh-CN" sz="2400" b="1" dirty="0">
                <a:latin typeface="Times New Roman" pitchFamily="18" charset="0"/>
              </a:rPr>
              <a:t>0.3~0.65mm</a:t>
            </a:r>
            <a:r>
              <a:rPr lang="zh-CN" altLang="en-US" sz="2400" b="1" dirty="0">
                <a:latin typeface="Times New Roman" pitchFamily="18" charset="0"/>
              </a:rPr>
              <a:t>，廉金属热电极直径为</a:t>
            </a:r>
            <a:r>
              <a:rPr lang="en-US" altLang="zh-CN" sz="2400" b="1" dirty="0">
                <a:latin typeface="Times New Roman" pitchFamily="18" charset="0"/>
              </a:rPr>
              <a:t>0.5~3.2mm</a:t>
            </a:r>
            <a:r>
              <a:rPr lang="zh-CN" altLang="en-US" sz="2400" b="1" dirty="0">
                <a:latin typeface="Times New Roman" pitchFamily="18" charset="0"/>
              </a:rPr>
              <a:t>。</a:t>
            </a:r>
          </a:p>
          <a:p>
            <a:pPr defTabSz="912813">
              <a:lnSpc>
                <a:spcPts val="3300"/>
              </a:lnSpc>
              <a:buClr>
                <a:srgbClr val="FF0000"/>
              </a:buClr>
              <a:buFont typeface="Wingdings" pitchFamily="2" charset="2"/>
              <a:buChar char="Ø"/>
            </a:pPr>
            <a:r>
              <a:rPr lang="zh-CN" altLang="en-US" sz="2400" b="1" dirty="0">
                <a:latin typeface="Times New Roman" pitchFamily="18" charset="0"/>
              </a:rPr>
              <a:t>长度：由插入</a:t>
            </a:r>
            <a:r>
              <a:rPr lang="zh-CN" altLang="en-US" sz="2400" b="1" dirty="0">
                <a:solidFill>
                  <a:srgbClr val="FF0000"/>
                </a:solidFill>
                <a:latin typeface="Times New Roman" pitchFamily="18" charset="0"/>
              </a:rPr>
              <a:t>深度及安装条件</a:t>
            </a:r>
            <a:r>
              <a:rPr lang="zh-CN" altLang="en-US" sz="2400" b="1" dirty="0">
                <a:latin typeface="Times New Roman" pitchFamily="18" charset="0"/>
              </a:rPr>
              <a:t>决定，通常为</a:t>
            </a:r>
            <a:r>
              <a:rPr lang="en-US" altLang="zh-CN" sz="2400" b="1" dirty="0">
                <a:latin typeface="Times New Roman" pitchFamily="18" charset="0"/>
              </a:rPr>
              <a:t>350~2000mm</a:t>
            </a:r>
            <a:r>
              <a:rPr lang="zh-CN" altLang="en-US" sz="2400" b="1" dirty="0">
                <a:latin typeface="Times New Roman" pitchFamily="18" charset="0"/>
              </a:rPr>
              <a: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a:spLocks noChangeArrowheads="1"/>
          </p:cNvSpPr>
          <p:nvPr/>
        </p:nvSpPr>
        <p:spPr bwMode="auto">
          <a:xfrm>
            <a:off x="1043608" y="476672"/>
            <a:ext cx="2041525" cy="461963"/>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② </a:t>
            </a:r>
            <a:r>
              <a:rPr lang="zh-CN" altLang="en-US" sz="2400" b="1" dirty="0">
                <a:latin typeface="宋体" charset="-122"/>
              </a:rPr>
              <a:t>绝缘套管</a:t>
            </a:r>
            <a:r>
              <a:rPr lang="zh-CN" altLang="en-US" sz="2400" dirty="0">
                <a:latin typeface="宋体" charset="-122"/>
              </a:rPr>
              <a:t> </a:t>
            </a:r>
          </a:p>
        </p:txBody>
      </p:sp>
      <p:sp>
        <p:nvSpPr>
          <p:cNvPr id="3" name="Text Box 17"/>
          <p:cNvSpPr txBox="1">
            <a:spLocks noChangeArrowheads="1"/>
          </p:cNvSpPr>
          <p:nvPr/>
        </p:nvSpPr>
        <p:spPr bwMode="auto">
          <a:xfrm>
            <a:off x="899592" y="1268760"/>
            <a:ext cx="7022355" cy="3346237"/>
          </a:xfrm>
          <a:prstGeom prst="rect">
            <a:avLst/>
          </a:prstGeom>
          <a:noFill/>
          <a:ln w="9525">
            <a:noFill/>
            <a:miter lim="800000"/>
            <a:headEnd/>
            <a:tailEnd/>
          </a:ln>
        </p:spPr>
        <p:txBody>
          <a:bodyPr wrap="square">
            <a:spAutoFit/>
          </a:bodyPr>
          <a:lstStyle/>
          <a:p>
            <a:pPr defTabSz="912813">
              <a:lnSpc>
                <a:spcPct val="150000"/>
              </a:lnSpc>
            </a:pPr>
            <a:r>
              <a:rPr lang="zh-CN" altLang="en-US" sz="2400" b="1" dirty="0">
                <a:latin typeface="Times New Roman" pitchFamily="18" charset="0"/>
              </a:rPr>
              <a:t>         装在热电极上，</a:t>
            </a:r>
            <a:r>
              <a:rPr lang="zh-CN" altLang="en-US" sz="2400" b="1" dirty="0">
                <a:solidFill>
                  <a:srgbClr val="FF0000"/>
                </a:solidFill>
                <a:latin typeface="Times New Roman" pitchFamily="18" charset="0"/>
              </a:rPr>
              <a:t>防止两热电极之间及与保护套管之间短路</a:t>
            </a:r>
            <a:r>
              <a:rPr lang="zh-CN" altLang="en-US" sz="2400" b="1" dirty="0">
                <a:latin typeface="Times New Roman" pitchFamily="18" charset="0"/>
              </a:rPr>
              <a:t>。</a:t>
            </a:r>
          </a:p>
          <a:p>
            <a:pPr defTabSz="912813">
              <a:lnSpc>
                <a:spcPct val="150000"/>
              </a:lnSpc>
            </a:pPr>
            <a:r>
              <a:rPr lang="zh-CN" altLang="en-US" sz="2400" b="1" dirty="0">
                <a:latin typeface="Times New Roman" pitchFamily="18" charset="0"/>
              </a:rPr>
              <a:t>绝缘材料由温度范围确定：</a:t>
            </a:r>
          </a:p>
          <a:p>
            <a:pPr defTabSz="912813">
              <a:lnSpc>
                <a:spcPct val="150000"/>
              </a:lnSpc>
              <a:buClr>
                <a:srgbClr val="FF0000"/>
              </a:buClr>
              <a:buFont typeface="Wingdings" pitchFamily="2" charset="2"/>
              <a:buChar char="Ø"/>
            </a:pPr>
            <a:r>
              <a:rPr lang="zh-CN" altLang="en-US" sz="2400" b="1" dirty="0">
                <a:latin typeface="Times New Roman" pitchFamily="18" charset="0"/>
              </a:rPr>
              <a:t> 在</a:t>
            </a:r>
            <a:r>
              <a:rPr lang="en-US" altLang="zh-CN" sz="2400" b="1" dirty="0">
                <a:latin typeface="Times New Roman" pitchFamily="18" charset="0"/>
              </a:rPr>
              <a:t>1000℃</a:t>
            </a:r>
            <a:r>
              <a:rPr lang="zh-CN" altLang="en-US" sz="2400" b="1" dirty="0">
                <a:latin typeface="Times New Roman" pitchFamily="18" charset="0"/>
              </a:rPr>
              <a:t>以下采用普通陶瓷；</a:t>
            </a:r>
          </a:p>
          <a:p>
            <a:pPr defTabSz="912813">
              <a:lnSpc>
                <a:spcPct val="150000"/>
              </a:lnSpc>
              <a:buClr>
                <a:srgbClr val="FF0000"/>
              </a:buClr>
              <a:buFont typeface="Wingdings" pitchFamily="2" charset="2"/>
              <a:buChar char="Ø"/>
            </a:pPr>
            <a:r>
              <a:rPr lang="zh-CN" altLang="en-US" sz="2400" b="1" dirty="0">
                <a:latin typeface="Times New Roman" pitchFamily="18" charset="0"/>
              </a:rPr>
              <a:t> 在</a:t>
            </a:r>
            <a:r>
              <a:rPr lang="en-US" altLang="zh-CN" sz="2400" b="1" dirty="0">
                <a:latin typeface="Times New Roman" pitchFamily="18" charset="0"/>
              </a:rPr>
              <a:t>1000~1300℃</a:t>
            </a:r>
            <a:r>
              <a:rPr lang="zh-CN" altLang="en-US" sz="2400" b="1" dirty="0">
                <a:latin typeface="Times New Roman" pitchFamily="18" charset="0"/>
              </a:rPr>
              <a:t>之间多采用高纯氧化铝；</a:t>
            </a:r>
          </a:p>
          <a:p>
            <a:pPr defTabSz="912813">
              <a:lnSpc>
                <a:spcPct val="150000"/>
              </a:lnSpc>
              <a:buClr>
                <a:srgbClr val="FF0000"/>
              </a:buClr>
              <a:buFont typeface="Wingdings" pitchFamily="2" charset="2"/>
              <a:buChar char="Ø"/>
            </a:pPr>
            <a:r>
              <a:rPr lang="zh-CN" altLang="en-US" sz="2400" b="1" dirty="0">
                <a:latin typeface="Times New Roman" pitchFamily="18" charset="0"/>
              </a:rPr>
              <a:t> 在</a:t>
            </a:r>
            <a:r>
              <a:rPr lang="en-US" altLang="zh-CN" sz="2400" b="1" dirty="0">
                <a:latin typeface="Times New Roman" pitchFamily="18" charset="0"/>
              </a:rPr>
              <a:t>1300~1600℃</a:t>
            </a:r>
            <a:r>
              <a:rPr lang="zh-CN" altLang="en-US" sz="2400" b="1" dirty="0">
                <a:latin typeface="Times New Roman" pitchFamily="18" charset="0"/>
              </a:rPr>
              <a:t>之间多采用刚玉。</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40"/>
          <p:cNvSpPr>
            <a:spLocks noChangeArrowheads="1"/>
          </p:cNvSpPr>
          <p:nvPr/>
        </p:nvSpPr>
        <p:spPr bwMode="auto">
          <a:xfrm>
            <a:off x="535875" y="260648"/>
            <a:ext cx="7671146" cy="1200329"/>
          </a:xfrm>
          <a:prstGeom prst="rect">
            <a:avLst/>
          </a:prstGeom>
          <a:noFill/>
          <a:ln w="9525">
            <a:noFill/>
            <a:miter lim="800000"/>
            <a:headEnd/>
            <a:tailEnd/>
          </a:ln>
        </p:spPr>
        <p:txBody>
          <a:bodyPr wrap="square" anchor="ctr">
            <a:spAutoFit/>
          </a:bodyPr>
          <a:lstStyle/>
          <a:p>
            <a:pPr defTabSz="912813"/>
            <a:r>
              <a:rPr lang="en-US" altLang="zh-CN" sz="2400" b="1" dirty="0">
                <a:latin typeface="宋体" charset="-122"/>
              </a:rPr>
              <a:t>③ </a:t>
            </a:r>
            <a:r>
              <a:rPr lang="zh-CN" altLang="en-US" sz="2400" b="1" dirty="0">
                <a:latin typeface="宋体" charset="-122"/>
              </a:rPr>
              <a:t>保护套管</a:t>
            </a:r>
            <a:r>
              <a:rPr lang="zh-CN" altLang="en-US" sz="2400" b="1" dirty="0">
                <a:latin typeface="Arial" charset="0"/>
              </a:rPr>
              <a:t>作用：与被测介质隔离，免受化学侵蚀及机械损伤。</a:t>
            </a:r>
          </a:p>
          <a:p>
            <a:pPr defTabSz="912813"/>
            <a:endParaRPr lang="zh-CN" altLang="en-US" sz="2400" dirty="0">
              <a:latin typeface="宋体" charset="-122"/>
            </a:endParaRPr>
          </a:p>
        </p:txBody>
      </p:sp>
      <p:sp>
        <p:nvSpPr>
          <p:cNvPr id="65539" name="Text Box 1041"/>
          <p:cNvSpPr txBox="1">
            <a:spLocks noChangeArrowheads="1"/>
          </p:cNvSpPr>
          <p:nvPr/>
        </p:nvSpPr>
        <p:spPr bwMode="auto">
          <a:xfrm>
            <a:off x="539552" y="1196752"/>
            <a:ext cx="8136904" cy="3637919"/>
          </a:xfrm>
          <a:prstGeom prst="rect">
            <a:avLst/>
          </a:prstGeom>
          <a:noFill/>
          <a:ln w="9525">
            <a:noFill/>
            <a:miter lim="800000"/>
            <a:headEnd/>
            <a:tailEnd/>
          </a:ln>
        </p:spPr>
        <p:txBody>
          <a:bodyPr wrap="square">
            <a:spAutoFit/>
          </a:bodyPr>
          <a:lstStyle/>
          <a:p>
            <a:pPr defTabSz="912813">
              <a:lnSpc>
                <a:spcPct val="120000"/>
              </a:lnSpc>
            </a:pPr>
            <a:r>
              <a:rPr lang="zh-CN" altLang="en-US" sz="2400" b="1" dirty="0">
                <a:solidFill>
                  <a:srgbClr val="FF0000"/>
                </a:solidFill>
                <a:latin typeface="Arial" charset="0"/>
              </a:rPr>
              <a:t>对保护套管的基本要求：</a:t>
            </a:r>
          </a:p>
          <a:p>
            <a:pPr defTabSz="912813">
              <a:lnSpc>
                <a:spcPct val="120000"/>
              </a:lnSpc>
              <a:buClr>
                <a:srgbClr val="FF0000"/>
              </a:buClr>
              <a:buFont typeface="Wingdings" pitchFamily="2" charset="2"/>
              <a:buChar char="Ø"/>
            </a:pPr>
            <a:r>
              <a:rPr lang="zh-CN" altLang="en-US" sz="2400" b="1" dirty="0">
                <a:solidFill>
                  <a:schemeClr val="tx2"/>
                </a:solidFill>
                <a:latin typeface="Arial" charset="0"/>
              </a:rPr>
              <a:t>经久耐用</a:t>
            </a:r>
          </a:p>
          <a:p>
            <a:pPr defTabSz="912813">
              <a:lnSpc>
                <a:spcPct val="120000"/>
              </a:lnSpc>
              <a:buClr>
                <a:srgbClr val="FF0000"/>
              </a:buClr>
              <a:buFont typeface="Wingdings" pitchFamily="2" charset="2"/>
              <a:buChar char="Ø"/>
            </a:pPr>
            <a:r>
              <a:rPr lang="zh-CN" altLang="en-US" sz="2400" b="1" dirty="0">
                <a:solidFill>
                  <a:schemeClr val="tx2"/>
                </a:solidFill>
                <a:latin typeface="Arial" charset="0"/>
              </a:rPr>
              <a:t>传热良好</a:t>
            </a:r>
            <a:endParaRPr lang="zh-CN" altLang="en-US" sz="2400" b="1" dirty="0">
              <a:latin typeface="Arial" charset="0"/>
            </a:endParaRPr>
          </a:p>
          <a:p>
            <a:pPr defTabSz="912813">
              <a:lnSpc>
                <a:spcPct val="120000"/>
              </a:lnSpc>
              <a:buClr>
                <a:schemeClr val="accent2"/>
              </a:buClr>
              <a:buFont typeface="Wingdings" pitchFamily="2" charset="2"/>
              <a:buNone/>
            </a:pPr>
            <a:r>
              <a:rPr lang="zh-CN" altLang="en-US" sz="2400" b="1" dirty="0">
                <a:solidFill>
                  <a:srgbClr val="FF0000"/>
                </a:solidFill>
              </a:rPr>
              <a:t>套管的材料和形式由被测介质性能、安装方式等决定；</a:t>
            </a:r>
          </a:p>
          <a:p>
            <a:pPr defTabSz="912813">
              <a:lnSpc>
                <a:spcPct val="120000"/>
              </a:lnSpc>
              <a:buClr>
                <a:srgbClr val="FF0000"/>
              </a:buClr>
              <a:buFont typeface="Wingdings" pitchFamily="2" charset="2"/>
              <a:buChar char="Ø"/>
            </a:pPr>
            <a:r>
              <a:rPr lang="zh-CN" altLang="en-US" sz="2400" b="1" dirty="0"/>
              <a:t>常用的材料有金属、非金属和金属陶瓷三类；</a:t>
            </a:r>
          </a:p>
          <a:p>
            <a:pPr defTabSz="912813">
              <a:lnSpc>
                <a:spcPct val="120000"/>
              </a:lnSpc>
              <a:buClr>
                <a:srgbClr val="FF0000"/>
              </a:buClr>
              <a:buFont typeface="Wingdings" pitchFamily="2" charset="2"/>
              <a:buChar char="Ø"/>
            </a:pPr>
            <a:r>
              <a:rPr lang="zh-CN" altLang="en-US" sz="2400" b="1" dirty="0"/>
              <a:t>套管的形状有直形、锥形等；</a:t>
            </a:r>
          </a:p>
          <a:p>
            <a:pPr defTabSz="912813">
              <a:lnSpc>
                <a:spcPct val="120000"/>
              </a:lnSpc>
              <a:buClr>
                <a:srgbClr val="FF0000"/>
              </a:buClr>
              <a:buFont typeface="Wingdings" pitchFamily="2" charset="2"/>
              <a:buChar char="Ø"/>
            </a:pPr>
            <a:r>
              <a:rPr lang="zh-CN" altLang="en-US" sz="2400" b="1" dirty="0"/>
              <a:t>常见的固定装置形式有固定螺栓、固定法兰及活动法兰等；</a:t>
            </a:r>
          </a:p>
          <a:p>
            <a:pPr defTabSz="912813">
              <a:lnSpc>
                <a:spcPct val="120000"/>
              </a:lnSpc>
              <a:buClr>
                <a:schemeClr val="accent2"/>
              </a:buClr>
              <a:buFont typeface="Wingdings" pitchFamily="2" charset="2"/>
              <a:buNone/>
            </a:pPr>
            <a:endParaRPr lang="zh-CN" altLang="en-US" sz="2400" b="1" dirty="0">
              <a:latin typeface="Arial"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p:cNvSpPr>
            <a:spLocks noChangeArrowheads="1"/>
          </p:cNvSpPr>
          <p:nvPr/>
        </p:nvSpPr>
        <p:spPr bwMode="auto">
          <a:xfrm>
            <a:off x="683568" y="476672"/>
            <a:ext cx="1733550" cy="461963"/>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④ </a:t>
            </a:r>
            <a:r>
              <a:rPr lang="zh-CN" altLang="en-US" sz="2400" b="1" dirty="0">
                <a:latin typeface="宋体" charset="-122"/>
              </a:rPr>
              <a:t>接线盒 </a:t>
            </a:r>
          </a:p>
        </p:txBody>
      </p:sp>
      <p:sp>
        <p:nvSpPr>
          <p:cNvPr id="66563" name="Text Box 10"/>
          <p:cNvSpPr txBox="1">
            <a:spLocks noChangeArrowheads="1"/>
          </p:cNvSpPr>
          <p:nvPr/>
        </p:nvSpPr>
        <p:spPr bwMode="auto">
          <a:xfrm>
            <a:off x="683568" y="1196752"/>
            <a:ext cx="7670656" cy="4081117"/>
          </a:xfrm>
          <a:prstGeom prst="rect">
            <a:avLst/>
          </a:prstGeom>
          <a:noFill/>
          <a:ln w="9525">
            <a:noFill/>
            <a:miter lim="800000"/>
            <a:headEnd/>
            <a:tailEnd/>
          </a:ln>
        </p:spPr>
        <p:txBody>
          <a:bodyPr wrap="square">
            <a:spAutoFit/>
          </a:bodyPr>
          <a:lstStyle/>
          <a:p>
            <a:pPr defTabSz="912813">
              <a:lnSpc>
                <a:spcPct val="130000"/>
              </a:lnSpc>
              <a:buClr>
                <a:srgbClr val="FF0000"/>
              </a:buClr>
              <a:buFont typeface="Wingdings" pitchFamily="2" charset="2"/>
              <a:buChar char="Ø"/>
            </a:pPr>
            <a:r>
              <a:rPr lang="zh-CN" altLang="en-US" sz="2400" b="1" dirty="0">
                <a:latin typeface="宋体" charset="-122"/>
              </a:rPr>
              <a:t>在热电偶的根部，支撑热电极及提供与外部连接的接线端子；</a:t>
            </a:r>
          </a:p>
          <a:p>
            <a:pPr defTabSz="912813">
              <a:lnSpc>
                <a:spcPct val="130000"/>
              </a:lnSpc>
              <a:buClr>
                <a:srgbClr val="FF0000"/>
              </a:buClr>
              <a:buFont typeface="Wingdings" pitchFamily="2" charset="2"/>
              <a:buChar char="Ø"/>
            </a:pPr>
            <a:r>
              <a:rPr lang="zh-CN" altLang="en-US" sz="2400" b="1" dirty="0">
                <a:latin typeface="宋体" charset="-122"/>
              </a:rPr>
              <a:t>热电偶的冷端就在接线盒内；接线盒的出线孔和盖子均有垫片和垫圈密封，防止灰尘和有害气体进入热电偶保护套管内；</a:t>
            </a:r>
          </a:p>
          <a:p>
            <a:pPr defTabSz="912813">
              <a:lnSpc>
                <a:spcPct val="130000"/>
              </a:lnSpc>
              <a:buClr>
                <a:srgbClr val="FF0000"/>
              </a:buClr>
              <a:buFont typeface="Wingdings" pitchFamily="2" charset="2"/>
              <a:buChar char="Ø"/>
            </a:pPr>
            <a:r>
              <a:rPr lang="zh-CN" altLang="en-US" sz="2400" b="1" dirty="0">
                <a:latin typeface="宋体" charset="-122"/>
              </a:rPr>
              <a:t>连接热电极和补偿导线的螺丝必须紧固，以免产生较大的接触电阻而影响测量的准确性。</a:t>
            </a:r>
          </a:p>
          <a:p>
            <a:pPr defTabSz="912813">
              <a:lnSpc>
                <a:spcPct val="170000"/>
              </a:lnSpc>
              <a:buFont typeface="Wingdings" pitchFamily="2" charset="2"/>
              <a:buNone/>
            </a:pPr>
            <a:r>
              <a:rPr lang="zh-CN" altLang="en-US" sz="2400" b="1" dirty="0">
                <a:latin typeface="宋体" charset="-122"/>
              </a:rPr>
              <a:t>结构上接线盒分：普通型、防溅型、防水型及防暴型等。</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611560" y="620688"/>
            <a:ext cx="3384550" cy="461962"/>
          </a:xfrm>
          <a:prstGeom prst="rect">
            <a:avLst/>
          </a:prstGeom>
          <a:noFill/>
          <a:ln w="9525">
            <a:noFill/>
            <a:miter lim="800000"/>
            <a:headEnd/>
            <a:tailEnd/>
          </a:ln>
        </p:spPr>
        <p:txBody>
          <a:bodyPr anchor="ctr">
            <a:spAutoFit/>
          </a:bodyPr>
          <a:lstStyle/>
          <a:p>
            <a:pPr marL="342900" indent="-342900" defTabSz="912813">
              <a:buClr>
                <a:srgbClr val="FF0000"/>
              </a:buClr>
              <a:buFont typeface="Wingdings" panose="05000000000000000000" pitchFamily="2" charset="2"/>
              <a:buChar char="p"/>
            </a:pPr>
            <a:r>
              <a:rPr lang="zh-CN" altLang="en-US" sz="2400" b="1">
                <a:latin typeface="宋体" charset="-122"/>
              </a:rPr>
              <a:t> 铠</a:t>
            </a:r>
            <a:r>
              <a:rPr lang="zh-CN" altLang="en-US" sz="2400" b="1" dirty="0">
                <a:latin typeface="宋体" charset="-122"/>
              </a:rPr>
              <a:t>装型热电偶</a:t>
            </a:r>
          </a:p>
        </p:txBody>
      </p:sp>
      <p:sp>
        <p:nvSpPr>
          <p:cNvPr id="67587" name="Text Box 6"/>
          <p:cNvSpPr txBox="1">
            <a:spLocks noChangeArrowheads="1"/>
          </p:cNvSpPr>
          <p:nvPr/>
        </p:nvSpPr>
        <p:spPr bwMode="auto">
          <a:xfrm>
            <a:off x="683568" y="1268760"/>
            <a:ext cx="7488237" cy="3452813"/>
          </a:xfrm>
          <a:prstGeom prst="rect">
            <a:avLst/>
          </a:prstGeom>
          <a:noFill/>
          <a:ln w="9525">
            <a:noFill/>
            <a:miter lim="800000"/>
            <a:headEnd/>
            <a:tailEnd/>
          </a:ln>
        </p:spPr>
        <p:txBody>
          <a:bodyPr>
            <a:spAutoFit/>
          </a:bodyPr>
          <a:lstStyle/>
          <a:p>
            <a:pPr defTabSz="912813">
              <a:lnSpc>
                <a:spcPct val="130000"/>
              </a:lnSpc>
              <a:buClr>
                <a:srgbClr val="FF0000"/>
              </a:buClr>
              <a:buFont typeface="Wingdings" pitchFamily="2" charset="2"/>
              <a:buChar char="Ø"/>
            </a:pPr>
            <a:r>
              <a:rPr lang="zh-CN" altLang="en-US" sz="2400" b="1" dirty="0">
                <a:latin typeface="宋体" charset="-122"/>
              </a:rPr>
              <a:t>由热电极、氧化镁绝缘粉末和金属套管三者组合而成；</a:t>
            </a:r>
          </a:p>
          <a:p>
            <a:pPr defTabSz="912813">
              <a:lnSpc>
                <a:spcPct val="130000"/>
              </a:lnSpc>
              <a:buClr>
                <a:srgbClr val="FF0000"/>
              </a:buClr>
              <a:buFont typeface="Wingdings" pitchFamily="2" charset="2"/>
              <a:buChar char="Ø"/>
            </a:pPr>
            <a:r>
              <a:rPr lang="zh-CN" altLang="en-US" sz="2400" b="1" dirty="0">
                <a:latin typeface="宋体" charset="-122"/>
              </a:rPr>
              <a:t>外形像一根电缆线，能自由弯曲；</a:t>
            </a:r>
          </a:p>
          <a:p>
            <a:pPr defTabSz="912813">
              <a:lnSpc>
                <a:spcPct val="130000"/>
              </a:lnSpc>
              <a:buClr>
                <a:srgbClr val="FF0000"/>
              </a:buClr>
              <a:buFont typeface="Wingdings" pitchFamily="2" charset="2"/>
              <a:buChar char="Ø"/>
            </a:pPr>
            <a:r>
              <a:rPr lang="zh-CN" altLang="en-US" sz="2400" b="1" dirty="0">
                <a:latin typeface="宋体" charset="-122"/>
              </a:rPr>
              <a:t>可根据需要的长度将它截断，并对测量端与冷端分别</a:t>
            </a:r>
          </a:p>
          <a:p>
            <a:pPr defTabSz="912813">
              <a:lnSpc>
                <a:spcPct val="130000"/>
              </a:lnSpc>
              <a:buClr>
                <a:srgbClr val="FF0000"/>
              </a:buClr>
              <a:buFont typeface="Wingdings" pitchFamily="2" charset="2"/>
              <a:buNone/>
            </a:pPr>
            <a:r>
              <a:rPr lang="zh-CN" altLang="en-US" sz="2400" b="1" dirty="0">
                <a:latin typeface="宋体" charset="-122"/>
              </a:rPr>
              <a:t>加工处理，即形成一支完整的铠装热电偶；</a:t>
            </a:r>
          </a:p>
          <a:p>
            <a:pPr defTabSz="912813">
              <a:lnSpc>
                <a:spcPct val="130000"/>
              </a:lnSpc>
              <a:buClr>
                <a:srgbClr val="FF0000"/>
              </a:buClr>
              <a:buFont typeface="Wingdings" pitchFamily="2" charset="2"/>
              <a:buChar char="Ø"/>
            </a:pPr>
            <a:r>
              <a:rPr lang="zh-CN" altLang="en-US" sz="2400" b="1" dirty="0">
                <a:latin typeface="宋体" charset="-122"/>
              </a:rPr>
              <a:t>铠装热电偶截面有：圆形与椭圆形两种；</a:t>
            </a:r>
          </a:p>
          <a:p>
            <a:pPr defTabSz="912813">
              <a:lnSpc>
                <a:spcPct val="130000"/>
              </a:lnSpc>
              <a:buClr>
                <a:srgbClr val="FF0000"/>
              </a:buClr>
              <a:buFont typeface="Wingdings" pitchFamily="2" charset="2"/>
              <a:buChar char="Ø"/>
            </a:pPr>
            <a:r>
              <a:rPr lang="zh-CN" altLang="en-US" sz="2400" b="1" dirty="0">
                <a:latin typeface="宋体" charset="-122"/>
              </a:rPr>
              <a:t>测量端有：露头型、接触型（即带帽碰底型）和不露头型（即带帽不碰底型）三种。</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5"/>
          <p:cNvPicPr>
            <a:picLocks noChangeAspect="1" noChangeArrowheads="1"/>
          </p:cNvPicPr>
          <p:nvPr/>
        </p:nvPicPr>
        <p:blipFill>
          <a:blip r:embed="rId2" cstate="print"/>
          <a:srcRect/>
          <a:stretch>
            <a:fillRect/>
          </a:stretch>
        </p:blipFill>
        <p:spPr bwMode="auto">
          <a:xfrm>
            <a:off x="755576" y="1412776"/>
            <a:ext cx="7741865" cy="3641973"/>
          </a:xfrm>
          <a:prstGeom prst="rect">
            <a:avLst/>
          </a:prstGeom>
          <a:noFill/>
          <a:ln w="9525">
            <a:noFill/>
            <a:miter lim="800000"/>
            <a:headEnd/>
            <a:tailEnd/>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ChangeArrowheads="1"/>
          </p:cNvSpPr>
          <p:nvPr/>
        </p:nvSpPr>
        <p:spPr bwMode="auto">
          <a:xfrm>
            <a:off x="0" y="2792413"/>
            <a:ext cx="184150" cy="460375"/>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69635" name="Text Box 10"/>
          <p:cNvSpPr txBox="1">
            <a:spLocks noChangeArrowheads="1"/>
          </p:cNvSpPr>
          <p:nvPr/>
        </p:nvSpPr>
        <p:spPr bwMode="auto">
          <a:xfrm>
            <a:off x="683568" y="548680"/>
            <a:ext cx="4608512" cy="461963"/>
          </a:xfrm>
          <a:prstGeom prst="rect">
            <a:avLst/>
          </a:prstGeom>
          <a:noFill/>
          <a:ln w="9525">
            <a:noFill/>
            <a:miter lim="800000"/>
            <a:headEnd/>
            <a:tailEnd/>
          </a:ln>
        </p:spPr>
        <p:txBody>
          <a:bodyPr>
            <a:spAutoFit/>
          </a:bodyPr>
          <a:lstStyle/>
          <a:p>
            <a:pPr defTabSz="912813"/>
            <a:r>
              <a:rPr lang="zh-CN" altLang="en-US" sz="2400" b="1" dirty="0">
                <a:latin typeface="Arial" charset="0"/>
              </a:rPr>
              <a:t>铠装型热电偶具有如下优点：</a:t>
            </a:r>
          </a:p>
        </p:txBody>
      </p:sp>
      <p:sp>
        <p:nvSpPr>
          <p:cNvPr id="69636" name="Text Box 11"/>
          <p:cNvSpPr txBox="1">
            <a:spLocks noChangeArrowheads="1"/>
          </p:cNvSpPr>
          <p:nvPr/>
        </p:nvSpPr>
        <p:spPr bwMode="auto">
          <a:xfrm>
            <a:off x="755576" y="1268760"/>
            <a:ext cx="7776864" cy="3970318"/>
          </a:xfrm>
          <a:prstGeom prst="rect">
            <a:avLst/>
          </a:prstGeom>
          <a:noFill/>
          <a:ln w="9525">
            <a:noFill/>
            <a:miter lim="800000"/>
            <a:headEnd/>
            <a:tailEnd/>
          </a:ln>
        </p:spPr>
        <p:txBody>
          <a:bodyPr wrap="square">
            <a:spAutoFit/>
          </a:bodyPr>
          <a:lstStyle/>
          <a:p>
            <a:pPr defTabSz="912813">
              <a:lnSpc>
                <a:spcPct val="150000"/>
              </a:lnSpc>
            </a:pPr>
            <a:r>
              <a:rPr lang="en-US" altLang="zh-CN" sz="2400" b="1" dirty="0">
                <a:latin typeface="宋体" charset="-122"/>
              </a:rPr>
              <a:t>① </a:t>
            </a:r>
            <a:r>
              <a:rPr lang="zh-CN" altLang="en-US" sz="2400" b="1" dirty="0">
                <a:latin typeface="宋体" charset="-122"/>
              </a:rPr>
              <a:t>动态性能好、反应快</a:t>
            </a:r>
          </a:p>
          <a:p>
            <a:pPr defTabSz="912813">
              <a:lnSpc>
                <a:spcPct val="150000"/>
              </a:lnSpc>
            </a:pPr>
            <a:r>
              <a:rPr lang="zh-CN" altLang="en-US" sz="2400" b="1" dirty="0">
                <a:latin typeface="宋体" charset="-122"/>
              </a:rPr>
              <a:t>② 可挠性好，适合于结构复杂的对象；</a:t>
            </a:r>
          </a:p>
          <a:p>
            <a:pPr defTabSz="912813">
              <a:lnSpc>
                <a:spcPct val="150000"/>
              </a:lnSpc>
            </a:pPr>
            <a:r>
              <a:rPr lang="zh-CN" altLang="en-US" sz="2400" b="1" dirty="0">
                <a:latin typeface="宋体" charset="-122"/>
              </a:rPr>
              <a:t>③ 使用寿命长  长度与直径可根据需要制作、选择</a:t>
            </a:r>
            <a:r>
              <a:rPr lang="en-US" altLang="zh-CN" sz="2400" b="1" dirty="0">
                <a:latin typeface="宋体" charset="-122"/>
              </a:rPr>
              <a:t>;</a:t>
            </a:r>
          </a:p>
          <a:p>
            <a:pPr defTabSz="912813">
              <a:lnSpc>
                <a:spcPct val="150000"/>
              </a:lnSpc>
            </a:pPr>
            <a:r>
              <a:rPr lang="zh-CN" altLang="en-US" sz="2400" b="1" dirty="0">
                <a:latin typeface="宋体" charset="-122"/>
              </a:rPr>
              <a:t>④ 机械强度高、耐压性能好</a:t>
            </a:r>
            <a:endParaRPr lang="en-US" altLang="zh-CN" sz="2400" b="1" dirty="0">
              <a:latin typeface="宋体" charset="-122"/>
            </a:endParaRPr>
          </a:p>
          <a:p>
            <a:pPr defTabSz="912813">
              <a:lnSpc>
                <a:spcPct val="150000"/>
              </a:lnSpc>
            </a:pPr>
            <a:r>
              <a:rPr lang="en-US" altLang="zh-CN" sz="2400" b="1" dirty="0">
                <a:latin typeface="宋体" charset="-122"/>
              </a:rPr>
              <a:t>⑤ </a:t>
            </a:r>
            <a:r>
              <a:rPr lang="zh-CN" altLang="en-US" sz="2400" b="1" dirty="0">
                <a:latin typeface="宋体" charset="-122"/>
              </a:rPr>
              <a:t>测温范围广 ：</a:t>
            </a:r>
            <a:r>
              <a:rPr lang="en-US" altLang="zh-CN" sz="2400" b="1" dirty="0">
                <a:latin typeface="宋体" charset="-122"/>
              </a:rPr>
              <a:t>-200</a:t>
            </a:r>
            <a:r>
              <a:rPr lang="en-US" altLang="zh-CN" sz="2400" b="1" dirty="0">
                <a:latin typeface="Times New Roman" pitchFamily="18" charset="0"/>
              </a:rPr>
              <a:t>~</a:t>
            </a:r>
            <a:r>
              <a:rPr lang="en-US" altLang="zh-CN" sz="2400" b="1" dirty="0">
                <a:latin typeface="宋体" charset="-122"/>
              </a:rPr>
              <a:t>1600℃</a:t>
            </a:r>
          </a:p>
          <a:p>
            <a:pPr defTabSz="912813">
              <a:lnSpc>
                <a:spcPct val="150000"/>
              </a:lnSpc>
            </a:pPr>
            <a:r>
              <a:rPr lang="en-US" altLang="zh-CN" sz="2400" b="1" dirty="0">
                <a:latin typeface="宋体" charset="-122"/>
              </a:rPr>
              <a:t>⑥ </a:t>
            </a:r>
            <a:r>
              <a:rPr lang="zh-CN" altLang="en-US" sz="2400" b="1" dirty="0">
                <a:latin typeface="宋体" charset="-122"/>
              </a:rPr>
              <a:t>性能稳定、规格齐全、价格便宜</a:t>
            </a:r>
            <a:endParaRPr lang="en-US" altLang="zh-CN" sz="2400" b="1" dirty="0">
              <a:latin typeface="宋体" charset="-122"/>
            </a:endParaRPr>
          </a:p>
          <a:p>
            <a:pPr defTabSz="912813">
              <a:lnSpc>
                <a:spcPct val="150000"/>
              </a:lnSpc>
            </a:pPr>
            <a:r>
              <a:rPr lang="zh-CN" altLang="en-US" sz="2400" b="1" dirty="0">
                <a:latin typeface="宋体" charset="-122"/>
              </a:rPr>
              <a:t>⑦ 可以作为感温元件放入普通型热电偶保护套管内使用</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8"/>
          <p:cNvSpPr>
            <a:spLocks noChangeArrowheads="1"/>
          </p:cNvSpPr>
          <p:nvPr/>
        </p:nvSpPr>
        <p:spPr bwMode="auto">
          <a:xfrm>
            <a:off x="500034" y="548680"/>
            <a:ext cx="3928446" cy="461963"/>
          </a:xfrm>
          <a:prstGeom prst="rect">
            <a:avLst/>
          </a:prstGeom>
          <a:noFill/>
          <a:ln w="9525">
            <a:noFill/>
            <a:miter lim="800000"/>
            <a:headEnd/>
            <a:tailEnd/>
          </a:ln>
        </p:spPr>
        <p:txBody>
          <a:bodyPr wrap="square" anchor="ctr">
            <a:spAutoFit/>
          </a:bodyPr>
          <a:lstStyle/>
          <a:p>
            <a:pPr marL="342900" indent="-342900" defTabSz="912813">
              <a:buClr>
                <a:srgbClr val="FF0000"/>
              </a:buClr>
              <a:buFont typeface="Wingdings" panose="05000000000000000000" pitchFamily="2" charset="2"/>
              <a:buChar char="p"/>
            </a:pPr>
            <a:r>
              <a:rPr lang="zh-CN" altLang="en-US" sz="2400" b="1">
                <a:latin typeface="宋体" charset="-122"/>
              </a:rPr>
              <a:t>薄膜</a:t>
            </a:r>
            <a:r>
              <a:rPr lang="zh-CN" altLang="en-US" sz="2400" b="1" dirty="0">
                <a:latin typeface="宋体" charset="-122"/>
              </a:rPr>
              <a:t>型热电偶</a:t>
            </a:r>
          </a:p>
        </p:txBody>
      </p:sp>
      <p:sp>
        <p:nvSpPr>
          <p:cNvPr id="70659" name="Text Box 1029"/>
          <p:cNvSpPr txBox="1">
            <a:spLocks noChangeArrowheads="1"/>
          </p:cNvSpPr>
          <p:nvPr/>
        </p:nvSpPr>
        <p:spPr bwMode="auto">
          <a:xfrm>
            <a:off x="827584" y="1214422"/>
            <a:ext cx="7952850" cy="2016125"/>
          </a:xfrm>
          <a:prstGeom prst="rect">
            <a:avLst/>
          </a:prstGeom>
          <a:noFill/>
          <a:ln w="9525">
            <a:noFill/>
            <a:miter lim="800000"/>
            <a:headEnd/>
            <a:tailEnd/>
          </a:ln>
        </p:spPr>
        <p:txBody>
          <a:bodyPr wrap="square">
            <a:spAutoFit/>
          </a:bodyPr>
          <a:lstStyle/>
          <a:p>
            <a:pPr defTabSz="912813">
              <a:lnSpc>
                <a:spcPts val="3000"/>
              </a:lnSpc>
              <a:buClr>
                <a:srgbClr val="FF0000"/>
              </a:buClr>
              <a:buFont typeface="Wingdings" pitchFamily="2" charset="2"/>
              <a:buChar char="Ø"/>
            </a:pPr>
            <a:r>
              <a:rPr lang="zh-CN" altLang="en-US" sz="2400" b="1" dirty="0">
                <a:latin typeface="Times New Roman" pitchFamily="18" charset="0"/>
              </a:rPr>
              <a:t>采用</a:t>
            </a:r>
            <a:r>
              <a:rPr lang="zh-CN" altLang="en-US" sz="2400" b="1" dirty="0">
                <a:solidFill>
                  <a:srgbClr val="FF0000"/>
                </a:solidFill>
                <a:latin typeface="Times New Roman" pitchFamily="18" charset="0"/>
              </a:rPr>
              <a:t>真空镀膜或化学涂层</a:t>
            </a:r>
            <a:r>
              <a:rPr lang="zh-CN" altLang="en-US" sz="2400" b="1" dirty="0">
                <a:latin typeface="Times New Roman" pitchFamily="18" charset="0"/>
              </a:rPr>
              <a:t>工艺，将两种热电极材料固定在很薄的绝缘基板上制成；</a:t>
            </a:r>
          </a:p>
          <a:p>
            <a:pPr defTabSz="912813">
              <a:lnSpc>
                <a:spcPts val="3000"/>
              </a:lnSpc>
              <a:buClr>
                <a:srgbClr val="FF0000"/>
              </a:buClr>
              <a:buFont typeface="Wingdings" pitchFamily="2" charset="2"/>
              <a:buChar char="Ø"/>
            </a:pPr>
            <a:r>
              <a:rPr lang="zh-CN" altLang="en-US" sz="2400" b="1" dirty="0">
                <a:latin typeface="Times New Roman" pitchFamily="18" charset="0"/>
              </a:rPr>
              <a:t>热电极及测量端很薄，</a:t>
            </a:r>
            <a:r>
              <a:rPr lang="en-US" altLang="zh-CN" sz="2400" b="1" dirty="0">
                <a:latin typeface="Times New Roman" pitchFamily="18" charset="0"/>
              </a:rPr>
              <a:t>0.01~0.1</a:t>
            </a:r>
            <a:r>
              <a:rPr lang="el-GR" altLang="zh-CN" sz="2400" b="1" dirty="0">
                <a:latin typeface="Times New Roman" pitchFamily="18" charset="0"/>
              </a:rPr>
              <a:t>μ</a:t>
            </a:r>
            <a:r>
              <a:rPr lang="en-US" altLang="zh-CN" sz="2400" b="1" dirty="0">
                <a:latin typeface="Times New Roman" pitchFamily="18" charset="0"/>
              </a:rPr>
              <a:t>m</a:t>
            </a:r>
            <a:endParaRPr lang="zh-CN" altLang="en-US" sz="2400" b="1" dirty="0">
              <a:latin typeface="Times New Roman" pitchFamily="18" charset="0"/>
            </a:endParaRPr>
          </a:p>
          <a:p>
            <a:pPr defTabSz="912813">
              <a:lnSpc>
                <a:spcPts val="3000"/>
              </a:lnSpc>
              <a:buClr>
                <a:srgbClr val="FF0000"/>
              </a:buClr>
              <a:buFont typeface="Wingdings" pitchFamily="2" charset="2"/>
              <a:buChar char="Ø"/>
            </a:pPr>
            <a:r>
              <a:rPr lang="zh-CN" altLang="en-US" sz="2400" b="1" dirty="0">
                <a:latin typeface="Times New Roman" pitchFamily="18" charset="0"/>
              </a:rPr>
              <a:t>热容量很小，测温的动态性能好，适于快速测量，也适于物体</a:t>
            </a:r>
            <a:r>
              <a:rPr lang="zh-CN" altLang="en-US" sz="2400" b="1" dirty="0">
                <a:solidFill>
                  <a:srgbClr val="FF0000"/>
                </a:solidFill>
                <a:latin typeface="Times New Roman" pitchFamily="18" charset="0"/>
              </a:rPr>
              <a:t>表面温度</a:t>
            </a:r>
            <a:r>
              <a:rPr lang="zh-CN" altLang="en-US" sz="2400" b="1" dirty="0">
                <a:latin typeface="Times New Roman" pitchFamily="18" charset="0"/>
              </a:rPr>
              <a:t>的测量；</a:t>
            </a:r>
          </a:p>
        </p:txBody>
      </p:sp>
      <p:sp>
        <p:nvSpPr>
          <p:cNvPr id="70660" name="Rectangle 1030"/>
          <p:cNvSpPr>
            <a:spLocks noChangeArrowheads="1"/>
          </p:cNvSpPr>
          <p:nvPr/>
        </p:nvSpPr>
        <p:spPr bwMode="auto">
          <a:xfrm>
            <a:off x="0" y="2792413"/>
            <a:ext cx="184150" cy="460375"/>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pic>
        <p:nvPicPr>
          <p:cNvPr id="70661" name="Picture 9"/>
          <p:cNvPicPr>
            <a:picLocks noChangeAspect="1" noChangeArrowheads="1"/>
          </p:cNvPicPr>
          <p:nvPr/>
        </p:nvPicPr>
        <p:blipFill>
          <a:blip r:embed="rId2" cstate="print"/>
          <a:srcRect/>
          <a:stretch>
            <a:fillRect/>
          </a:stretch>
        </p:blipFill>
        <p:spPr bwMode="auto">
          <a:xfrm>
            <a:off x="1403648" y="3218247"/>
            <a:ext cx="5732463" cy="2740025"/>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683568" y="1378793"/>
            <a:ext cx="7704856" cy="2032000"/>
          </a:xfrm>
          <a:prstGeom prst="rect">
            <a:avLst/>
          </a:prstGeom>
          <a:noFill/>
          <a:ln w="9525">
            <a:noFill/>
            <a:miter lim="800000"/>
            <a:headEnd/>
            <a:tailEnd/>
          </a:ln>
        </p:spPr>
        <p:txBody>
          <a:bodyPr wrap="square">
            <a:spAutoFit/>
          </a:bodyPr>
          <a:lstStyle/>
          <a:p>
            <a:pPr defTabSz="912813">
              <a:spcBef>
                <a:spcPct val="50000"/>
              </a:spcBef>
              <a:buClr>
                <a:srgbClr val="FF0000"/>
              </a:buClr>
              <a:buFont typeface="Wingdings" pitchFamily="2" charset="2"/>
              <a:buChar char="Ø"/>
            </a:pPr>
            <a:r>
              <a:rPr kumimoji="1" lang="zh-CN" altLang="en-US" sz="2800" b="1" dirty="0">
                <a:latin typeface="Times New Roman" pitchFamily="18" charset="0"/>
                <a:cs typeface="Times New Roman" panose="02020603050405020304" pitchFamily="18" charset="0"/>
              </a:rPr>
              <a:t> 标准仪器为水银温度计</a:t>
            </a:r>
          </a:p>
          <a:p>
            <a:pPr defTabSz="912813">
              <a:spcBef>
                <a:spcPct val="50000"/>
              </a:spcBef>
              <a:buClr>
                <a:srgbClr val="FF0000"/>
              </a:buClr>
              <a:buFont typeface="Wingdings" pitchFamily="2" charset="2"/>
              <a:buChar char="Ø"/>
            </a:pPr>
            <a:r>
              <a:rPr kumimoji="1" lang="zh-CN" altLang="en-US" sz="2800" b="1" dirty="0">
                <a:latin typeface="Times New Roman" pitchFamily="18" charset="0"/>
                <a:cs typeface="Times New Roman" panose="02020603050405020304" pitchFamily="18" charset="0"/>
              </a:rPr>
              <a:t>分度方法：在标准大气压下，水的冰点定为</a:t>
            </a:r>
            <a:r>
              <a:rPr kumimoji="1" lang="en-US" altLang="zh-CN" sz="2800" b="1" dirty="0">
                <a:latin typeface="Times New Roman" pitchFamily="18" charset="0"/>
                <a:cs typeface="Times New Roman" panose="02020603050405020304" pitchFamily="18" charset="0"/>
              </a:rPr>
              <a:t>32</a:t>
            </a:r>
            <a:r>
              <a:rPr lang="zh-CN" altLang="en-US" sz="2800" b="1" dirty="0">
                <a:latin typeface="Times New Roman" panose="02020603050405020304" pitchFamily="18" charset="0"/>
                <a:cs typeface="Times New Roman" panose="02020603050405020304" pitchFamily="18" charset="0"/>
              </a:rPr>
              <a:t> ℉ </a:t>
            </a:r>
            <a:r>
              <a:rPr kumimoji="1" lang="zh-CN" altLang="en-US" sz="2800" b="1" dirty="0">
                <a:latin typeface="Times New Roman" pitchFamily="18" charset="0"/>
                <a:cs typeface="Times New Roman" panose="02020603050405020304" pitchFamily="18" charset="0"/>
              </a:rPr>
              <a:t>，沸点为212</a:t>
            </a:r>
            <a:r>
              <a:rPr lang="zh-CN" altLang="en-US" sz="2800" b="1" dirty="0">
                <a:latin typeface="Times New Roman" panose="02020603050405020304" pitchFamily="18" charset="0"/>
                <a:cs typeface="Times New Roman" panose="02020603050405020304" pitchFamily="18" charset="0"/>
              </a:rPr>
              <a:t> ℉ </a:t>
            </a:r>
            <a:r>
              <a:rPr kumimoji="1" lang="zh-CN" altLang="en-US" sz="2800" b="1" dirty="0">
                <a:latin typeface="Times New Roman" pitchFamily="18" charset="0"/>
                <a:cs typeface="Times New Roman" panose="02020603050405020304" pitchFamily="18" charset="0"/>
              </a:rPr>
              <a:t>，水银受热膨胀体积被分为</a:t>
            </a:r>
            <a:r>
              <a:rPr kumimoji="1" lang="en-US" altLang="zh-CN" sz="2800" b="1" dirty="0">
                <a:latin typeface="Times New Roman" pitchFamily="18" charset="0"/>
                <a:cs typeface="Times New Roman" panose="02020603050405020304" pitchFamily="18" charset="0"/>
              </a:rPr>
              <a:t>180</a:t>
            </a:r>
            <a:r>
              <a:rPr kumimoji="1" lang="zh-CN" altLang="en-US" sz="2800" b="1" dirty="0">
                <a:latin typeface="Times New Roman" pitchFamily="18" charset="0"/>
                <a:cs typeface="Times New Roman" panose="02020603050405020304" pitchFamily="18" charset="0"/>
              </a:rPr>
              <a:t>份，对应每份温度定为1</a:t>
            </a:r>
            <a:r>
              <a:rPr kumimoji="1" lang="el-GR" altLang="en-US" sz="2800" b="1" dirty="0">
                <a:latin typeface="Times New Roman" panose="02020603050405020304" pitchFamily="18" charset="0"/>
                <a:cs typeface="Times New Roman" panose="02020603050405020304" pitchFamily="18" charset="0"/>
              </a:rPr>
              <a:t>℉</a:t>
            </a:r>
            <a:r>
              <a:rPr kumimoji="1" lang="zh-CN" altLang="en-US" sz="2800" b="1" dirty="0">
                <a:latin typeface="Times New Roman" pitchFamily="18" charset="0"/>
                <a:cs typeface="Times New Roman" panose="02020603050405020304" pitchFamily="18" charset="0"/>
              </a:rPr>
              <a:t>。</a:t>
            </a:r>
          </a:p>
        </p:txBody>
      </p:sp>
      <p:graphicFrame>
        <p:nvGraphicFramePr>
          <p:cNvPr id="37893" name="Object 5"/>
          <p:cNvGraphicFramePr>
            <a:graphicFrameLocks noChangeAspect="1"/>
          </p:cNvGraphicFramePr>
          <p:nvPr/>
        </p:nvGraphicFramePr>
        <p:xfrm>
          <a:off x="2411760" y="3789040"/>
          <a:ext cx="2951162" cy="987425"/>
        </p:xfrm>
        <a:graphic>
          <a:graphicData uri="http://schemas.openxmlformats.org/presentationml/2006/ole">
            <mc:AlternateContent xmlns:mc="http://schemas.openxmlformats.org/markup-compatibility/2006">
              <mc:Choice xmlns:v="urn:schemas-microsoft-com:vml" Requires="v">
                <p:oleObj spid="_x0000_s1030" name="Equation" r:id="rId3" imgW="990360" imgH="393480" progId="Equation.DSMT4">
                  <p:embed/>
                </p:oleObj>
              </mc:Choice>
              <mc:Fallback>
                <p:oleObj name="Equation" r:id="rId3" imgW="990360" imgH="393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789040"/>
                        <a:ext cx="2951162"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矩形 5"/>
          <p:cNvSpPr>
            <a:spLocks noChangeArrowheads="1"/>
          </p:cNvSpPr>
          <p:nvPr/>
        </p:nvSpPr>
        <p:spPr bwMode="auto">
          <a:xfrm>
            <a:off x="467544" y="476672"/>
            <a:ext cx="7358063" cy="523875"/>
          </a:xfrm>
          <a:prstGeom prst="rect">
            <a:avLst/>
          </a:prstGeom>
          <a:noFill/>
          <a:ln w="9525">
            <a:noFill/>
            <a:miter lim="800000"/>
            <a:headEnd/>
            <a:tailEnd/>
          </a:ln>
        </p:spPr>
        <p:txBody>
          <a:bodyPr>
            <a:spAutoFit/>
          </a:bodyPr>
          <a:lstStyle/>
          <a:p>
            <a:pPr defTabSz="912813">
              <a:buFont typeface="Wingdings" pitchFamily="2" charset="2"/>
              <a:buNone/>
            </a:pPr>
            <a:r>
              <a:rPr lang="zh-CN" altLang="en-US" sz="2800" b="1" dirty="0">
                <a:latin typeface="Times New Roman" pitchFamily="18" charset="0"/>
              </a:rPr>
              <a:t> （2）华氏温标 （</a:t>
            </a:r>
            <a:r>
              <a:rPr lang="zh-CN" altLang="en-US" sz="2800" b="1" dirty="0"/>
              <a:t>℉</a:t>
            </a:r>
            <a:r>
              <a:rPr lang="zh-CN" altLang="en-US" sz="2800" b="1" dirty="0">
                <a:latin typeface="Times New Roman" pitchFamily="18" charset="0"/>
              </a:rPr>
              <a:t>） </a:t>
            </a:r>
            <a:r>
              <a:rPr lang="en-US" altLang="zh-CN" sz="2800" b="1" dirty="0">
                <a:latin typeface="Times New Roman" pitchFamily="18" charset="0"/>
              </a:rPr>
              <a:t>Fahrenheit scale</a:t>
            </a:r>
            <a:endParaRPr lang="zh-CN" altLang="en-US" sz="28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arn(outHorizontal)">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barn(outHorizontal)">
                                      <p:cBhvr>
                                        <p:cTn id="1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1"/>
          <p:cNvSpPr txBox="1">
            <a:spLocks noChangeArrowheads="1"/>
          </p:cNvSpPr>
          <p:nvPr/>
        </p:nvSpPr>
        <p:spPr bwMode="auto">
          <a:xfrm>
            <a:off x="621904" y="1889111"/>
            <a:ext cx="7920880" cy="2751522"/>
          </a:xfrm>
          <a:prstGeom prst="rect">
            <a:avLst/>
          </a:prstGeom>
          <a:noFill/>
          <a:ln w="9525">
            <a:noFill/>
            <a:miter lim="800000"/>
            <a:headEnd/>
            <a:tailEnd/>
          </a:ln>
        </p:spPr>
        <p:txBody>
          <a:bodyPr wrap="square">
            <a:spAutoFit/>
          </a:bodyPr>
          <a:lstStyle/>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贵金属材料，如铂、铑、铱及它们的合金（如铂铑、铂铱）</a:t>
            </a:r>
          </a:p>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普通金属材料，如镍、铬、铜及其合金（如镍铬、铜镍）</a:t>
            </a:r>
          </a:p>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难熔金属材料，如钨、钼、铼及其合金（如钨铼、钨钼等）；</a:t>
            </a:r>
          </a:p>
          <a:p>
            <a:pPr marL="341313" indent="-341313" defTabSz="912813">
              <a:lnSpc>
                <a:spcPct val="120000"/>
              </a:lnSpc>
              <a:buFontTx/>
              <a:buAutoNum type="arabicParenR"/>
            </a:pPr>
            <a:r>
              <a:rPr lang="zh-CN" altLang="en-US" sz="2400" b="1" dirty="0">
                <a:latin typeface="Times New Roman" pitchFamily="18" charset="0"/>
                <a:cs typeface="Times New Roman" pitchFamily="18" charset="0"/>
              </a:rPr>
              <a:t>非金属材料，如碳、石墨、氧化镁等及它们的混合物。</a:t>
            </a:r>
          </a:p>
        </p:txBody>
      </p:sp>
      <p:sp>
        <p:nvSpPr>
          <p:cNvPr id="71683" name="Rectangle 12"/>
          <p:cNvSpPr>
            <a:spLocks noChangeArrowheads="1"/>
          </p:cNvSpPr>
          <p:nvPr/>
        </p:nvSpPr>
        <p:spPr bwMode="auto">
          <a:xfrm>
            <a:off x="571472" y="1428736"/>
            <a:ext cx="4514850" cy="460375"/>
          </a:xfrm>
          <a:prstGeom prst="rect">
            <a:avLst/>
          </a:prstGeom>
          <a:noFill/>
          <a:ln w="9525">
            <a:noFill/>
            <a:miter lim="800000"/>
            <a:headEnd/>
            <a:tailEnd/>
          </a:ln>
        </p:spPr>
        <p:txBody>
          <a:bodyPr wrap="none">
            <a:spAutoFit/>
          </a:bodyPr>
          <a:lstStyle/>
          <a:p>
            <a:pPr defTabSz="912813"/>
            <a:r>
              <a:rPr lang="zh-CN" altLang="en-US" sz="2400" b="1" dirty="0">
                <a:latin typeface="Arial" charset="0"/>
              </a:rPr>
              <a:t>常用的热电极材料可分为四类</a:t>
            </a:r>
            <a:r>
              <a:rPr lang="zh-CN" altLang="en-US" sz="2400" dirty="0">
                <a:latin typeface="Arial" charset="0"/>
              </a:rPr>
              <a:t>：</a:t>
            </a:r>
          </a:p>
        </p:txBody>
      </p:sp>
      <p:sp>
        <p:nvSpPr>
          <p:cNvPr id="71685" name="Text Box 16"/>
          <p:cNvSpPr txBox="1">
            <a:spLocks noChangeArrowheads="1"/>
          </p:cNvSpPr>
          <p:nvPr/>
        </p:nvSpPr>
        <p:spPr bwMode="auto">
          <a:xfrm>
            <a:off x="467544" y="4221088"/>
            <a:ext cx="8229600" cy="979488"/>
          </a:xfrm>
          <a:prstGeom prst="rect">
            <a:avLst/>
          </a:prstGeom>
          <a:noFill/>
          <a:ln w="9525">
            <a:noFill/>
            <a:miter lim="800000"/>
            <a:headEnd/>
            <a:tailEnd/>
          </a:ln>
        </p:spPr>
        <p:txBody>
          <a:bodyPr>
            <a:spAutoFit/>
          </a:bodyPr>
          <a:lstStyle/>
          <a:p>
            <a:pPr defTabSz="912813">
              <a:lnSpc>
                <a:spcPct val="120000"/>
              </a:lnSpc>
              <a:buClr>
                <a:srgbClr val="FF0000"/>
              </a:buClr>
              <a:buFont typeface="Wingdings" pitchFamily="2" charset="2"/>
              <a:buNone/>
            </a:pPr>
            <a:endParaRPr lang="en-US" altLang="zh-CN" sz="2400" b="1" dirty="0">
              <a:latin typeface="Arial" charset="0"/>
            </a:endParaRPr>
          </a:p>
          <a:p>
            <a:pPr defTabSz="912813">
              <a:lnSpc>
                <a:spcPct val="120000"/>
              </a:lnSpc>
              <a:buClr>
                <a:srgbClr val="FF0000"/>
              </a:buClr>
              <a:buFont typeface="Wingdings" pitchFamily="2" charset="2"/>
              <a:buChar char="Ø"/>
            </a:pPr>
            <a:r>
              <a:rPr lang="zh-CN" altLang="en-US" sz="2400" b="1" dirty="0">
                <a:latin typeface="Arial" charset="0"/>
              </a:rPr>
              <a:t>按工业标准化要求分：</a:t>
            </a:r>
            <a:r>
              <a:rPr lang="zh-CN" altLang="en-US" sz="2400" b="1" dirty="0">
                <a:solidFill>
                  <a:srgbClr val="FF0000"/>
                </a:solidFill>
                <a:latin typeface="Arial" charset="0"/>
              </a:rPr>
              <a:t>标准化和非标准化</a:t>
            </a:r>
            <a:r>
              <a:rPr lang="zh-CN" altLang="en-US" sz="2400" b="1" dirty="0">
                <a:latin typeface="Arial" charset="0"/>
              </a:rPr>
              <a:t>热电偶。</a:t>
            </a:r>
          </a:p>
        </p:txBody>
      </p:sp>
      <p:sp>
        <p:nvSpPr>
          <p:cNvPr id="71686" name="TextBox 5"/>
          <p:cNvSpPr txBox="1">
            <a:spLocks noChangeArrowheads="1"/>
          </p:cNvSpPr>
          <p:nvPr/>
        </p:nvSpPr>
        <p:spPr bwMode="auto">
          <a:xfrm>
            <a:off x="827584" y="548680"/>
            <a:ext cx="3095625" cy="460375"/>
          </a:xfrm>
          <a:prstGeom prst="rect">
            <a:avLst/>
          </a:prstGeom>
          <a:noFill/>
          <a:ln w="9525">
            <a:noFill/>
            <a:miter lim="800000"/>
            <a:headEnd/>
            <a:tailEnd/>
          </a:ln>
        </p:spPr>
        <p:txBody>
          <a:bodyPr>
            <a:spAutoFit/>
          </a:bodyPr>
          <a:lstStyle/>
          <a:p>
            <a:pPr defTabSz="912813"/>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、热电偶的种类</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ChangeArrowheads="1"/>
          </p:cNvSpPr>
          <p:nvPr/>
        </p:nvSpPr>
        <p:spPr bwMode="auto">
          <a:xfrm>
            <a:off x="500034" y="500042"/>
            <a:ext cx="3024187" cy="461962"/>
          </a:xfrm>
          <a:prstGeom prst="rect">
            <a:avLst/>
          </a:prstGeom>
          <a:noFill/>
          <a:ln w="9525">
            <a:noFill/>
            <a:miter lim="800000"/>
            <a:headEnd/>
            <a:tailEnd/>
          </a:ln>
        </p:spPr>
        <p:txBody>
          <a:bodyPr anchor="ctr">
            <a:spAutoFit/>
          </a:bodyPr>
          <a:lstStyle/>
          <a:p>
            <a:pPr defTabSz="912813"/>
            <a:r>
              <a:rPr lang="en-US" altLang="zh-CN" sz="2400" b="1" dirty="0">
                <a:latin typeface="宋体" charset="-122"/>
              </a:rPr>
              <a:t>1)</a:t>
            </a:r>
            <a:r>
              <a:rPr lang="zh-CN" altLang="en-US" sz="2400" b="1" dirty="0">
                <a:latin typeface="宋体" charset="-122"/>
              </a:rPr>
              <a:t>标准化热电偶</a:t>
            </a:r>
          </a:p>
        </p:txBody>
      </p:sp>
      <p:sp>
        <p:nvSpPr>
          <p:cNvPr id="72707" name="Text Box 6"/>
          <p:cNvSpPr txBox="1">
            <a:spLocks noChangeArrowheads="1"/>
          </p:cNvSpPr>
          <p:nvPr/>
        </p:nvSpPr>
        <p:spPr bwMode="auto">
          <a:xfrm>
            <a:off x="539750" y="1198563"/>
            <a:ext cx="8135938" cy="1420812"/>
          </a:xfrm>
          <a:prstGeom prst="rect">
            <a:avLst/>
          </a:prstGeom>
          <a:noFill/>
          <a:ln w="9525">
            <a:noFill/>
            <a:miter lim="800000"/>
            <a:headEnd/>
            <a:tailEnd/>
          </a:ln>
        </p:spPr>
        <p:txBody>
          <a:bodyPr>
            <a:spAutoFit/>
          </a:bodyPr>
          <a:lstStyle/>
          <a:p>
            <a:pPr defTabSz="912813">
              <a:lnSpc>
                <a:spcPct val="120000"/>
              </a:lnSpc>
            </a:pPr>
            <a:r>
              <a:rPr lang="en-US" altLang="zh-CN" sz="2400" b="1" dirty="0">
                <a:latin typeface="Arial" charset="0"/>
              </a:rPr>
              <a:t>        </a:t>
            </a:r>
            <a:r>
              <a:rPr lang="zh-CN" altLang="en-US" sz="2400" b="1" dirty="0">
                <a:latin typeface="Arial" charset="0"/>
              </a:rPr>
              <a:t>标准化热电偶指生产工艺成熟、成批生产、性能优良并符合专业标准或国家标准的热电偶，具有</a:t>
            </a:r>
            <a:r>
              <a:rPr lang="zh-CN" altLang="en-US" sz="2400" b="1" dirty="0">
                <a:solidFill>
                  <a:srgbClr val="FF0000"/>
                </a:solidFill>
                <a:latin typeface="Arial" charset="0"/>
              </a:rPr>
              <a:t>统一的分度表，不用单支标定，可互换并有配套的显示仪表</a:t>
            </a:r>
            <a:r>
              <a:rPr lang="zh-CN" altLang="en-US" sz="2400" b="1" dirty="0">
                <a:latin typeface="Arial" charset="0"/>
              </a:rPr>
              <a:t>。</a:t>
            </a:r>
          </a:p>
        </p:txBody>
      </p:sp>
      <p:sp>
        <p:nvSpPr>
          <p:cNvPr id="72708" name="Text Box 16"/>
          <p:cNvSpPr txBox="1">
            <a:spLocks noChangeArrowheads="1"/>
          </p:cNvSpPr>
          <p:nvPr/>
        </p:nvSpPr>
        <p:spPr bwMode="auto">
          <a:xfrm>
            <a:off x="611559" y="2636838"/>
            <a:ext cx="7992889" cy="1901825"/>
          </a:xfrm>
          <a:prstGeom prst="rect">
            <a:avLst/>
          </a:prstGeom>
          <a:noFill/>
          <a:ln w="9525">
            <a:noFill/>
            <a:miter lim="800000"/>
            <a:headEnd/>
            <a:tailEnd/>
          </a:ln>
        </p:spPr>
        <p:txBody>
          <a:bodyPr wrap="square">
            <a:spAutoFit/>
          </a:bodyPr>
          <a:lstStyle/>
          <a:p>
            <a:pPr defTabSz="912813">
              <a:lnSpc>
                <a:spcPct val="120000"/>
              </a:lnSpc>
              <a:spcBef>
                <a:spcPct val="5000"/>
              </a:spcBef>
              <a:buClr>
                <a:srgbClr val="FF0000"/>
              </a:buClr>
              <a:buFont typeface="Wingdings" pitchFamily="2" charset="2"/>
              <a:buChar char="v"/>
            </a:pPr>
            <a:r>
              <a:rPr lang="zh-CN" altLang="en-US" sz="2400" b="1" dirty="0">
                <a:latin typeface="宋体" charset="-122"/>
              </a:rPr>
              <a:t>广泛使用；</a:t>
            </a:r>
          </a:p>
          <a:p>
            <a:pPr defTabSz="912813">
              <a:lnSpc>
                <a:spcPct val="120000"/>
              </a:lnSpc>
              <a:spcBef>
                <a:spcPct val="5000"/>
              </a:spcBef>
              <a:buClr>
                <a:srgbClr val="FF0000"/>
              </a:buClr>
              <a:buFont typeface="Wingdings" pitchFamily="2" charset="2"/>
              <a:buChar char="v"/>
            </a:pPr>
            <a:r>
              <a:rPr lang="zh-CN" altLang="en-US" sz="2400" b="1" dirty="0">
                <a:latin typeface="宋体" charset="-122"/>
              </a:rPr>
              <a:t>被（</a:t>
            </a:r>
            <a:r>
              <a:rPr lang="en-US" altLang="zh-CN" sz="2400" b="1" dirty="0">
                <a:latin typeface="宋体" charset="-122"/>
              </a:rPr>
              <a:t>IEC</a:t>
            </a:r>
            <a:r>
              <a:rPr lang="zh-CN" altLang="en-US" sz="2400" b="1" dirty="0">
                <a:latin typeface="宋体" charset="-122"/>
              </a:rPr>
              <a:t>）公认和制订了国际标准的热电偶有八种； </a:t>
            </a:r>
          </a:p>
          <a:p>
            <a:pPr defTabSz="912813">
              <a:lnSpc>
                <a:spcPct val="120000"/>
              </a:lnSpc>
              <a:spcBef>
                <a:spcPct val="5000"/>
              </a:spcBef>
              <a:buClr>
                <a:srgbClr val="FF0000"/>
              </a:buClr>
              <a:buFont typeface="Wingdings" pitchFamily="2" charset="2"/>
              <a:buChar char="v"/>
            </a:pPr>
            <a:r>
              <a:rPr lang="zh-CN" altLang="en-US" sz="2400" b="1" dirty="0">
                <a:latin typeface="宋体" charset="-122"/>
              </a:rPr>
              <a:t>特性简介如表</a:t>
            </a:r>
            <a:r>
              <a:rPr lang="en-US" altLang="zh-CN" sz="2400" b="1" dirty="0">
                <a:latin typeface="宋体" charset="-122"/>
              </a:rPr>
              <a:t>2.5 </a:t>
            </a:r>
            <a:r>
              <a:rPr lang="zh-CN" altLang="en-US" sz="2400" b="1" dirty="0">
                <a:latin typeface="宋体" charset="-122"/>
              </a:rPr>
              <a:t>所示，热电势与温度的关系如图</a:t>
            </a:r>
            <a:r>
              <a:rPr lang="en-US" altLang="zh-CN" sz="2400" b="1" dirty="0">
                <a:latin typeface="宋体" charset="-122"/>
              </a:rPr>
              <a:t>2.17</a:t>
            </a:r>
            <a:r>
              <a:rPr lang="zh-CN" altLang="en-US" sz="2400" b="1" dirty="0">
                <a:latin typeface="宋体" charset="-122"/>
              </a:rPr>
              <a:t>所示。</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1"/>
          <p:cNvSpPr txBox="1">
            <a:spLocks noChangeArrowheads="1"/>
          </p:cNvSpPr>
          <p:nvPr/>
        </p:nvSpPr>
        <p:spPr bwMode="auto">
          <a:xfrm>
            <a:off x="571472" y="1428736"/>
            <a:ext cx="7777163" cy="2862263"/>
          </a:xfrm>
          <a:prstGeom prst="rect">
            <a:avLst/>
          </a:prstGeom>
          <a:noFill/>
          <a:ln w="9525">
            <a:noFill/>
            <a:miter lim="800000"/>
            <a:headEnd/>
            <a:tailEnd/>
          </a:ln>
        </p:spPr>
        <p:txBody>
          <a:bodyPr>
            <a:spAutoFit/>
          </a:bodyPr>
          <a:lstStyle/>
          <a:p>
            <a:pPr defTabSz="912813">
              <a:lnSpc>
                <a:spcPct val="130000"/>
              </a:lnSpc>
              <a:spcBef>
                <a:spcPct val="50000"/>
              </a:spcBef>
              <a:buClr>
                <a:srgbClr val="FF0000"/>
              </a:buClr>
              <a:buFont typeface="Wingdings" pitchFamily="2" charset="2"/>
              <a:buChar char="Ø"/>
            </a:pPr>
            <a:r>
              <a:rPr lang="zh-CN" altLang="en-US" sz="2400" b="1" dirty="0">
                <a:latin typeface="Times New Roman" pitchFamily="18" charset="0"/>
              </a:rPr>
              <a:t>温度的测量范围指热电偶在良好的使用环境下允许测量温度的极限值；</a:t>
            </a:r>
          </a:p>
          <a:p>
            <a:pPr defTabSz="912813">
              <a:lnSpc>
                <a:spcPct val="130000"/>
              </a:lnSpc>
              <a:spcBef>
                <a:spcPct val="50000"/>
              </a:spcBef>
              <a:buClr>
                <a:srgbClr val="FF0000"/>
              </a:buClr>
              <a:buFont typeface="Wingdings" pitchFamily="2" charset="2"/>
              <a:buChar char="Ø"/>
            </a:pPr>
            <a:r>
              <a:rPr lang="zh-CN" altLang="en-US" sz="2400" b="1" dirty="0">
                <a:latin typeface="Times New Roman" pitchFamily="18" charset="0"/>
              </a:rPr>
              <a:t>实际使用中，特别是长期使用时，一般允许测量的温度上限是极限值的</a:t>
            </a:r>
            <a:r>
              <a:rPr lang="en-US" altLang="zh-CN" sz="2400" b="1" dirty="0">
                <a:latin typeface="Times New Roman" pitchFamily="18" charset="0"/>
              </a:rPr>
              <a:t>60% ~ 80%</a:t>
            </a:r>
            <a:r>
              <a:rPr lang="zh-CN" altLang="en-US" sz="2400" b="1" dirty="0">
                <a:latin typeface="Times New Roman" pitchFamily="18" charset="0"/>
              </a:rPr>
              <a:t>；</a:t>
            </a:r>
          </a:p>
          <a:p>
            <a:pPr defTabSz="912813">
              <a:lnSpc>
                <a:spcPct val="130000"/>
              </a:lnSpc>
              <a:spcBef>
                <a:spcPct val="50000"/>
              </a:spcBef>
              <a:buClr>
                <a:srgbClr val="FF0000"/>
              </a:buClr>
              <a:buFont typeface="Wingdings" pitchFamily="2" charset="2"/>
              <a:buChar char="Ø"/>
            </a:pPr>
            <a:r>
              <a:rPr lang="zh-CN" altLang="en-US" sz="2400" b="1" dirty="0">
                <a:latin typeface="Times New Roman" pitchFamily="18" charset="0"/>
              </a:rPr>
              <a:t>热电势与温度之间存在非线性，使用时应进行修正。</a:t>
            </a:r>
            <a:endParaRPr lang="zh-CN" altLang="en-US" sz="2400" dirty="0">
              <a:latin typeface="Times New Roman" pitchFamily="18"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539750" y="618182"/>
            <a:ext cx="5399087" cy="461963"/>
          </a:xfrm>
          <a:prstGeom prst="rect">
            <a:avLst/>
          </a:prstGeom>
          <a:noFill/>
          <a:ln w="9525">
            <a:noFill/>
            <a:miter lim="800000"/>
            <a:headEnd/>
            <a:tailEnd/>
          </a:ln>
        </p:spPr>
        <p:txBody>
          <a:bodyPr anchor="ctr">
            <a:spAutoFit/>
          </a:bodyPr>
          <a:lstStyle/>
          <a:p>
            <a:pPr defTabSz="912813"/>
            <a:r>
              <a:rPr lang="en-US" altLang="zh-CN" sz="2400" b="1">
                <a:latin typeface="宋体" charset="-122"/>
              </a:rPr>
              <a:t>① S</a:t>
            </a:r>
            <a:r>
              <a:rPr lang="zh-CN" altLang="en-US" sz="2400" b="1">
                <a:latin typeface="宋体" charset="-122"/>
              </a:rPr>
              <a:t>型热电偶（铂铑</a:t>
            </a:r>
            <a:r>
              <a:rPr lang="en-US" altLang="zh-CN" sz="2400" b="1">
                <a:latin typeface="宋体" charset="-122"/>
              </a:rPr>
              <a:t>10-</a:t>
            </a:r>
            <a:r>
              <a:rPr lang="zh-CN" altLang="en-US" sz="2400" b="1">
                <a:latin typeface="宋体" charset="-122"/>
              </a:rPr>
              <a:t>铂热电偶）</a:t>
            </a:r>
          </a:p>
        </p:txBody>
      </p:sp>
      <p:sp>
        <p:nvSpPr>
          <p:cNvPr id="74755" name="Text Box 5"/>
          <p:cNvSpPr txBox="1">
            <a:spLocks noChangeArrowheads="1"/>
          </p:cNvSpPr>
          <p:nvPr/>
        </p:nvSpPr>
        <p:spPr bwMode="auto">
          <a:xfrm>
            <a:off x="395536" y="1412776"/>
            <a:ext cx="8391876" cy="2751138"/>
          </a:xfrm>
          <a:prstGeom prst="rect">
            <a:avLst/>
          </a:prstGeom>
          <a:noFill/>
          <a:ln w="9525">
            <a:noFill/>
            <a:miter lim="800000"/>
            <a:headEnd/>
            <a:tailEnd/>
          </a:ln>
        </p:spPr>
        <p:txBody>
          <a:bodyPr wrap="square">
            <a:spAutoFit/>
          </a:bodyPr>
          <a:lstStyle/>
          <a:p>
            <a:pPr defTabSz="912813">
              <a:lnSpc>
                <a:spcPct val="120000"/>
              </a:lnSpc>
              <a:buClr>
                <a:srgbClr val="FF0000"/>
              </a:buClr>
              <a:buFont typeface="Wingdings" pitchFamily="2" charset="2"/>
              <a:buChar char="Ø"/>
            </a:pPr>
            <a:r>
              <a:rPr lang="zh-CN" altLang="en-US" sz="2400" b="1" dirty="0">
                <a:latin typeface="宋体" charset="-122"/>
              </a:rPr>
              <a:t>贵金属热电偶；</a:t>
            </a:r>
          </a:p>
          <a:p>
            <a:pPr defTabSz="912813">
              <a:lnSpc>
                <a:spcPct val="120000"/>
              </a:lnSpc>
              <a:buClr>
                <a:srgbClr val="FF0000"/>
              </a:buClr>
              <a:buFont typeface="Wingdings" pitchFamily="2" charset="2"/>
              <a:buChar char="Ø"/>
            </a:pPr>
            <a:r>
              <a:rPr lang="zh-CN" altLang="en-US" sz="2400" b="1" dirty="0">
                <a:latin typeface="宋体" charset="-122"/>
              </a:rPr>
              <a:t>所有标准化热电偶中，准确度等级最高、稳定性最好；</a:t>
            </a:r>
          </a:p>
          <a:p>
            <a:pPr defTabSz="912813">
              <a:lnSpc>
                <a:spcPct val="120000"/>
              </a:lnSpc>
              <a:buClr>
                <a:srgbClr val="FF0000"/>
              </a:buClr>
              <a:buFont typeface="Wingdings" pitchFamily="2" charset="2"/>
              <a:buChar char="Ø"/>
            </a:pPr>
            <a:r>
              <a:rPr lang="zh-CN" altLang="en-US" sz="2400" b="1" dirty="0">
                <a:latin typeface="宋体" charset="-122"/>
              </a:rPr>
              <a:t>测温区宽、使用寿命长；</a:t>
            </a:r>
          </a:p>
          <a:p>
            <a:pPr defTabSz="912813">
              <a:lnSpc>
                <a:spcPct val="120000"/>
              </a:lnSpc>
              <a:buClr>
                <a:srgbClr val="FF0000"/>
              </a:buClr>
              <a:buFont typeface="Wingdings" pitchFamily="2" charset="2"/>
              <a:buChar char="Ø"/>
            </a:pPr>
            <a:r>
              <a:rPr lang="zh-CN" altLang="en-US" sz="2400" b="1" dirty="0">
                <a:latin typeface="宋体" charset="-122"/>
              </a:rPr>
              <a:t>适用于氧化和惰性气氛中，使用广泛；</a:t>
            </a:r>
          </a:p>
          <a:p>
            <a:pPr defTabSz="912813">
              <a:lnSpc>
                <a:spcPct val="120000"/>
              </a:lnSpc>
              <a:buClr>
                <a:srgbClr val="FF0000"/>
              </a:buClr>
              <a:buFont typeface="Wingdings" pitchFamily="2" charset="2"/>
              <a:buChar char="Ø"/>
            </a:pPr>
            <a:r>
              <a:rPr lang="zh-CN" altLang="en-US" sz="2400" b="1" dirty="0">
                <a:latin typeface="宋体" charset="-122"/>
              </a:rPr>
              <a:t>价格昂贵，热电势小，灵敏度低，热电特性曲线非线性较大；</a:t>
            </a:r>
          </a:p>
          <a:p>
            <a:pPr defTabSz="912813">
              <a:lnSpc>
                <a:spcPct val="120000"/>
              </a:lnSpc>
              <a:buClr>
                <a:srgbClr val="FF0000"/>
              </a:buClr>
              <a:buFont typeface="Wingdings" pitchFamily="2" charset="2"/>
              <a:buChar char="Ø"/>
            </a:pPr>
            <a:r>
              <a:rPr lang="zh-CN" altLang="en-US" sz="2400" b="1" dirty="0">
                <a:latin typeface="宋体" charset="-122"/>
              </a:rPr>
              <a:t>不适于还原性气氛和含有金属或非金属蒸汽的气氛中。</a:t>
            </a:r>
          </a:p>
        </p:txBody>
      </p:sp>
      <p:sp>
        <p:nvSpPr>
          <p:cNvPr id="74756" name="Text Box 7"/>
          <p:cNvSpPr txBox="1">
            <a:spLocks noChangeArrowheads="1"/>
          </p:cNvSpPr>
          <p:nvPr/>
        </p:nvSpPr>
        <p:spPr bwMode="auto">
          <a:xfrm>
            <a:off x="539750" y="4367213"/>
            <a:ext cx="8208963" cy="534987"/>
          </a:xfrm>
          <a:prstGeom prst="rect">
            <a:avLst/>
          </a:prstGeom>
          <a:noFill/>
          <a:ln w="9525">
            <a:noFill/>
            <a:miter lim="800000"/>
            <a:headEnd/>
            <a:tailEnd/>
          </a:ln>
        </p:spPr>
        <p:txBody>
          <a:bodyPr>
            <a:spAutoFit/>
          </a:bodyPr>
          <a:lstStyle/>
          <a:p>
            <a:pPr defTabSz="912813">
              <a:lnSpc>
                <a:spcPct val="120000"/>
              </a:lnSpc>
              <a:buClr>
                <a:schemeClr val="accent2"/>
              </a:buClr>
              <a:buFont typeface="Wingdings" pitchFamily="2" charset="2"/>
              <a:buChar char="Ø"/>
            </a:pPr>
            <a:endParaRPr lang="zh-CN" altLang="en-US" sz="2400" b="1">
              <a:latin typeface="宋体"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571472" y="1357298"/>
            <a:ext cx="8001000" cy="4267200"/>
          </a:xfrm>
        </p:spPr>
        <p:txBody>
          <a:bodyPr>
            <a:normAutofit/>
          </a:bodyPr>
          <a:lstStyle/>
          <a:p>
            <a:pPr defTabSz="912813" eaLnBrk="1" hangingPunct="1">
              <a:spcBef>
                <a:spcPct val="0"/>
              </a:spcBef>
              <a:buClrTx/>
              <a:buSzTx/>
              <a:buFontTx/>
              <a:buNone/>
            </a:pPr>
            <a:r>
              <a:rPr lang="en-US" altLang="zh-CN" sz="2400" b="1" dirty="0">
                <a:latin typeface="Times New Roman" pitchFamily="18" charset="0"/>
              </a:rPr>
              <a:t>② R</a:t>
            </a:r>
            <a:r>
              <a:rPr lang="zh-CN" altLang="en-US" sz="2400" b="1" dirty="0">
                <a:latin typeface="Times New Roman" pitchFamily="18" charset="0"/>
              </a:rPr>
              <a:t>型热电偶 （铂铑</a:t>
            </a:r>
            <a:r>
              <a:rPr lang="en-US" altLang="zh-CN" sz="2400" b="1" dirty="0">
                <a:latin typeface="Times New Roman" pitchFamily="18" charset="0"/>
              </a:rPr>
              <a:t>13-</a:t>
            </a:r>
            <a:r>
              <a:rPr lang="zh-CN" altLang="en-US" sz="2400" b="1" dirty="0">
                <a:latin typeface="Times New Roman" pitchFamily="18" charset="0"/>
              </a:rPr>
              <a:t>铂热电偶）</a:t>
            </a:r>
          </a:p>
          <a:p>
            <a:pPr defTabSz="912813"/>
            <a:r>
              <a:rPr lang="zh-CN" altLang="en-US" sz="2400" b="1" dirty="0">
                <a:latin typeface="Times New Roman" pitchFamily="18" charset="0"/>
              </a:rPr>
              <a:t>热电势比</a:t>
            </a:r>
            <a:r>
              <a:rPr lang="en-US" altLang="zh-CN" sz="2400" b="1" dirty="0">
                <a:latin typeface="Times New Roman" pitchFamily="18" charset="0"/>
              </a:rPr>
              <a:t>S</a:t>
            </a:r>
            <a:r>
              <a:rPr lang="zh-CN" altLang="en-US" sz="2400" b="1" dirty="0">
                <a:latin typeface="Times New Roman" pitchFamily="18" charset="0"/>
              </a:rPr>
              <a:t>型热电偶稍大；</a:t>
            </a:r>
          </a:p>
          <a:p>
            <a:pPr defTabSz="912813"/>
            <a:r>
              <a:rPr lang="zh-CN" altLang="en-US" sz="2400" b="1" dirty="0">
                <a:latin typeface="Times New Roman" pitchFamily="18" charset="0"/>
              </a:rPr>
              <a:t>其他性能相当；</a:t>
            </a:r>
          </a:p>
          <a:p>
            <a:pPr defTabSz="912813"/>
            <a:r>
              <a:rPr lang="zh-CN" altLang="en-US" sz="2400" b="1" dirty="0">
                <a:latin typeface="Times New Roman" pitchFamily="18" charset="0"/>
              </a:rPr>
              <a:t>在进口设备附带的测温装置上有应用，国内测温很少采用。 </a:t>
            </a:r>
          </a:p>
          <a:p>
            <a:pPr defTabSz="912813">
              <a:buFont typeface="Wingdings" pitchFamily="2" charset="2"/>
              <a:buNone/>
            </a:pPr>
            <a:endParaRPr lang="zh-CN" altLang="en-US" sz="2400" dirty="0">
              <a:latin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8"/>
          <p:cNvSpPr>
            <a:spLocks noChangeArrowheads="1"/>
          </p:cNvSpPr>
          <p:nvPr/>
        </p:nvSpPr>
        <p:spPr bwMode="auto">
          <a:xfrm>
            <a:off x="654785" y="476672"/>
            <a:ext cx="5688012" cy="460375"/>
          </a:xfrm>
          <a:prstGeom prst="rect">
            <a:avLst/>
          </a:prstGeom>
          <a:noFill/>
          <a:ln w="9525">
            <a:noFill/>
            <a:miter lim="800000"/>
            <a:headEnd/>
            <a:tailEnd/>
          </a:ln>
        </p:spPr>
        <p:txBody>
          <a:bodyPr anchor="ctr">
            <a:spAutoFit/>
          </a:bodyPr>
          <a:lstStyle/>
          <a:p>
            <a:pPr defTabSz="912813"/>
            <a:r>
              <a:rPr lang="en-US" altLang="zh-CN" sz="2400" b="1">
                <a:latin typeface="宋体" charset="-122"/>
              </a:rPr>
              <a:t>③ B</a:t>
            </a:r>
            <a:r>
              <a:rPr lang="zh-CN" altLang="en-US" sz="2400" b="1">
                <a:latin typeface="宋体" charset="-122"/>
              </a:rPr>
              <a:t>型热电偶（铂铑</a:t>
            </a:r>
            <a:r>
              <a:rPr lang="en-US" altLang="zh-CN" sz="2400" b="1">
                <a:latin typeface="宋体" charset="-122"/>
              </a:rPr>
              <a:t>30-</a:t>
            </a:r>
            <a:r>
              <a:rPr lang="zh-CN" altLang="en-US" sz="2400" b="1">
                <a:latin typeface="宋体" charset="-122"/>
              </a:rPr>
              <a:t>铂铑</a:t>
            </a:r>
            <a:r>
              <a:rPr lang="en-US" altLang="zh-CN" sz="2400" b="1">
                <a:latin typeface="宋体" charset="-122"/>
              </a:rPr>
              <a:t>6</a:t>
            </a:r>
            <a:r>
              <a:rPr lang="zh-CN" altLang="en-US" sz="2400" b="1">
                <a:latin typeface="宋体" charset="-122"/>
              </a:rPr>
              <a:t>热电偶）</a:t>
            </a:r>
          </a:p>
        </p:txBody>
      </p:sp>
      <p:sp>
        <p:nvSpPr>
          <p:cNvPr id="76803" name="Text Box 9"/>
          <p:cNvSpPr txBox="1">
            <a:spLocks noChangeArrowheads="1"/>
          </p:cNvSpPr>
          <p:nvPr/>
        </p:nvSpPr>
        <p:spPr bwMode="auto">
          <a:xfrm>
            <a:off x="684213" y="1125538"/>
            <a:ext cx="7416800" cy="3195637"/>
          </a:xfrm>
          <a:prstGeom prst="rect">
            <a:avLst/>
          </a:prstGeom>
          <a:noFill/>
          <a:ln w="9525">
            <a:noFill/>
            <a:miter lim="800000"/>
            <a:headEnd/>
            <a:tailEnd/>
          </a:ln>
        </p:spPr>
        <p:txBody>
          <a:bodyPr>
            <a:spAutoFit/>
          </a:bodyPr>
          <a:lstStyle/>
          <a:p>
            <a:pPr defTabSz="912813">
              <a:lnSpc>
                <a:spcPct val="140000"/>
              </a:lnSpc>
              <a:buClr>
                <a:srgbClr val="FF0000"/>
              </a:buClr>
              <a:buFont typeface="Wingdings" pitchFamily="2" charset="2"/>
              <a:buChar char="Ø"/>
            </a:pPr>
            <a:r>
              <a:rPr lang="zh-CN" altLang="en-US" sz="2400" b="1" dirty="0">
                <a:latin typeface="Times New Roman" pitchFamily="18" charset="0"/>
              </a:rPr>
              <a:t>贵金属热电偶；</a:t>
            </a:r>
          </a:p>
          <a:p>
            <a:pPr defTabSz="912813">
              <a:lnSpc>
                <a:spcPct val="140000"/>
              </a:lnSpc>
              <a:buClr>
                <a:srgbClr val="FF0000"/>
              </a:buClr>
              <a:buFont typeface="Wingdings" pitchFamily="2" charset="2"/>
              <a:buChar char="Ø"/>
            </a:pPr>
            <a:r>
              <a:rPr lang="zh-CN" altLang="en-US" sz="2400" b="1" dirty="0">
                <a:latin typeface="Times New Roman" pitchFamily="18" charset="0"/>
              </a:rPr>
              <a:t>正负极均为铂铑合金，含量不同，俗称双铂铑热电偶；标准化热电偶中热电势最小；</a:t>
            </a:r>
          </a:p>
          <a:p>
            <a:pPr defTabSz="912813">
              <a:lnSpc>
                <a:spcPct val="140000"/>
              </a:lnSpc>
              <a:buClr>
                <a:srgbClr val="FF0000"/>
              </a:buClr>
              <a:buFont typeface="Wingdings" pitchFamily="2" charset="2"/>
              <a:buChar char="Ø"/>
            </a:pPr>
            <a:r>
              <a:rPr lang="zh-CN" altLang="en-US" sz="2400" b="1" dirty="0">
                <a:latin typeface="Times New Roman" pitchFamily="18" charset="0"/>
              </a:rPr>
              <a:t>在</a:t>
            </a:r>
            <a:r>
              <a:rPr lang="en-US" altLang="zh-CN" sz="2400" b="1" dirty="0">
                <a:latin typeface="Times New Roman" pitchFamily="18" charset="0"/>
              </a:rPr>
              <a:t>0~</a:t>
            </a:r>
            <a:r>
              <a:rPr lang="en-US" altLang="zh-CN" sz="2400" dirty="0">
                <a:latin typeface="Times New Roman" pitchFamily="18" charset="0"/>
              </a:rPr>
              <a:t> </a:t>
            </a:r>
            <a:r>
              <a:rPr lang="en-US" altLang="zh-CN" sz="2400" b="1" dirty="0">
                <a:latin typeface="Times New Roman" pitchFamily="18" charset="0"/>
              </a:rPr>
              <a:t>50℃</a:t>
            </a:r>
            <a:r>
              <a:rPr lang="zh-CN" altLang="en-US" sz="2400" b="1" dirty="0">
                <a:latin typeface="Times New Roman" pitchFamily="18" charset="0"/>
              </a:rPr>
              <a:t>范围内热电势小于</a:t>
            </a:r>
            <a:r>
              <a:rPr lang="en-US" altLang="zh-CN" sz="2400" b="1" dirty="0">
                <a:latin typeface="Times New Roman" pitchFamily="18" charset="0"/>
              </a:rPr>
              <a:t>3μV</a:t>
            </a:r>
            <a:r>
              <a:rPr lang="zh-CN" altLang="en-US" sz="2400" b="1" dirty="0">
                <a:latin typeface="Times New Roman" pitchFamily="18" charset="0"/>
              </a:rPr>
              <a:t>，故可不需考虑冷端温度变化的影响；</a:t>
            </a:r>
          </a:p>
          <a:p>
            <a:pPr defTabSz="912813">
              <a:lnSpc>
                <a:spcPct val="140000"/>
              </a:lnSpc>
              <a:buClr>
                <a:srgbClr val="FF0000"/>
              </a:buClr>
              <a:buFont typeface="Wingdings" pitchFamily="2" charset="2"/>
              <a:buChar char="Ø"/>
            </a:pPr>
            <a:r>
              <a:rPr lang="zh-CN" altLang="en-US" sz="2400" b="1" dirty="0">
                <a:latin typeface="Times New Roman" pitchFamily="18" charset="0"/>
              </a:rPr>
              <a:t>其他性能特点与铂铑</a:t>
            </a:r>
            <a:r>
              <a:rPr lang="en-US" altLang="zh-CN" sz="2400" b="1" baseline="-25000" dirty="0">
                <a:latin typeface="Times New Roman" pitchFamily="18" charset="0"/>
              </a:rPr>
              <a:t>10</a:t>
            </a:r>
            <a:r>
              <a:rPr lang="en-US" altLang="zh-CN" sz="2400" b="1" dirty="0">
                <a:latin typeface="Times New Roman" pitchFamily="18" charset="0"/>
              </a:rPr>
              <a:t>-</a:t>
            </a:r>
            <a:r>
              <a:rPr lang="zh-CN" altLang="en-US" sz="2400" b="1" dirty="0">
                <a:latin typeface="Times New Roman" pitchFamily="18" charset="0"/>
              </a:rPr>
              <a:t>铂热电偶相当。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9"/>
          <p:cNvSpPr>
            <a:spLocks noChangeArrowheads="1"/>
          </p:cNvSpPr>
          <p:nvPr/>
        </p:nvSpPr>
        <p:spPr bwMode="auto">
          <a:xfrm>
            <a:off x="660394" y="476672"/>
            <a:ext cx="4983162" cy="461963"/>
          </a:xfrm>
          <a:prstGeom prst="rect">
            <a:avLst/>
          </a:prstGeom>
          <a:noFill/>
          <a:ln w="9525">
            <a:noFill/>
            <a:miter lim="800000"/>
            <a:headEnd/>
            <a:tailEnd/>
          </a:ln>
        </p:spPr>
        <p:txBody>
          <a:bodyPr wrap="none" anchor="ctr">
            <a:spAutoFit/>
          </a:bodyPr>
          <a:lstStyle/>
          <a:p>
            <a:pPr defTabSz="912813"/>
            <a:r>
              <a:rPr lang="en-US" altLang="zh-CN" sz="2400" b="1">
                <a:latin typeface="宋体" charset="-122"/>
              </a:rPr>
              <a:t>④ K</a:t>
            </a:r>
            <a:r>
              <a:rPr lang="zh-CN" altLang="en-US" sz="2400" b="1">
                <a:latin typeface="宋体" charset="-122"/>
              </a:rPr>
              <a:t>型热电偶（镍铬</a:t>
            </a:r>
            <a:r>
              <a:rPr lang="en-US" altLang="zh-CN" sz="2400" b="1">
                <a:latin typeface="宋体" charset="-122"/>
              </a:rPr>
              <a:t>-</a:t>
            </a:r>
            <a:r>
              <a:rPr lang="zh-CN" altLang="en-US" sz="2400" b="1">
                <a:latin typeface="宋体" charset="-122"/>
              </a:rPr>
              <a:t>镍硅热电偶）</a:t>
            </a:r>
          </a:p>
        </p:txBody>
      </p:sp>
      <p:sp>
        <p:nvSpPr>
          <p:cNvPr id="77827" name="Text Box 1030"/>
          <p:cNvSpPr txBox="1">
            <a:spLocks noChangeArrowheads="1"/>
          </p:cNvSpPr>
          <p:nvPr/>
        </p:nvSpPr>
        <p:spPr bwMode="auto">
          <a:xfrm>
            <a:off x="684213" y="1125538"/>
            <a:ext cx="7704137" cy="2616807"/>
          </a:xfrm>
          <a:prstGeom prst="rect">
            <a:avLst/>
          </a:prstGeom>
          <a:noFill/>
          <a:ln w="9525">
            <a:noFill/>
            <a:miter lim="800000"/>
            <a:headEnd/>
            <a:tailEnd/>
          </a:ln>
        </p:spPr>
        <p:txBody>
          <a:bodyPr>
            <a:spAutoFit/>
          </a:bodyPr>
          <a:lstStyle/>
          <a:p>
            <a:pPr defTabSz="912813">
              <a:lnSpc>
                <a:spcPct val="140000"/>
              </a:lnSpc>
              <a:buClr>
                <a:srgbClr val="FF0000"/>
              </a:buClr>
              <a:buFont typeface="Wingdings" pitchFamily="2" charset="2"/>
              <a:buChar char="Ø"/>
            </a:pPr>
            <a:r>
              <a:rPr lang="zh-CN" altLang="en-US" sz="2400" b="1" dirty="0">
                <a:latin typeface="Times New Roman" pitchFamily="18" charset="0"/>
                <a:cs typeface="Times New Roman" pitchFamily="18" charset="0"/>
              </a:rPr>
              <a:t>一种在工业中用量最大的廉金属热电偶；</a:t>
            </a:r>
            <a:r>
              <a:rPr lang="en-US" altLang="zh-CN" sz="2400" b="1" dirty="0">
                <a:latin typeface="Times New Roman" pitchFamily="18" charset="0"/>
                <a:cs typeface="Times New Roman" pitchFamily="18" charset="0"/>
              </a:rPr>
              <a:t>-270~</a:t>
            </a:r>
            <a:r>
              <a:rPr lang="en-US" altLang="zh-CN" sz="2400" dirty="0">
                <a:latin typeface="Times New Roman" pitchFamily="18" charset="0"/>
                <a:cs typeface="Times New Roman" pitchFamily="18" charset="0"/>
              </a:rPr>
              <a:t> 1200℃</a:t>
            </a:r>
            <a:endParaRPr lang="en-US" altLang="zh-CN" sz="2400" b="1" baseline="-25000" dirty="0">
              <a:latin typeface="Times New Roman" pitchFamily="18" charset="0"/>
              <a:cs typeface="Times New Roman" pitchFamily="18" charset="0"/>
            </a:endParaRPr>
          </a:p>
          <a:p>
            <a:pPr defTabSz="912813">
              <a:lnSpc>
                <a:spcPct val="140000"/>
              </a:lnSpc>
              <a:buClr>
                <a:srgbClr val="FF0000"/>
              </a:buClr>
              <a:buFont typeface="Wingdings" pitchFamily="2" charset="2"/>
              <a:buChar char="Ø"/>
            </a:pPr>
            <a:r>
              <a:rPr lang="zh-CN" altLang="en-US" sz="2400" b="1" dirty="0">
                <a:latin typeface="Times New Roman" pitchFamily="18" charset="0"/>
                <a:cs typeface="Times New Roman" pitchFamily="18" charset="0"/>
              </a:rPr>
              <a:t>优点：</a:t>
            </a:r>
            <a:r>
              <a:rPr lang="zh-CN" altLang="en-US" sz="2400" b="1" dirty="0">
                <a:solidFill>
                  <a:srgbClr val="FF0000"/>
                </a:solidFill>
                <a:latin typeface="Times New Roman" pitchFamily="18" charset="0"/>
                <a:cs typeface="Times New Roman" pitchFamily="18" charset="0"/>
              </a:rPr>
              <a:t>灵敏度较高、热电势较大、线性度较好、稳定性和复现性均好</a:t>
            </a:r>
            <a:r>
              <a:rPr lang="zh-CN" altLang="en-US" sz="2400" b="1" dirty="0">
                <a:latin typeface="Times New Roman" pitchFamily="18" charset="0"/>
                <a:cs typeface="Times New Roman" pitchFamily="18" charset="0"/>
              </a:rPr>
              <a:t>、抗氧化性强、受辐射影响较小</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常用于核工业。</a:t>
            </a:r>
          </a:p>
          <a:p>
            <a:pPr defTabSz="912813">
              <a:lnSpc>
                <a:spcPct val="140000"/>
              </a:lnSpc>
              <a:buClr>
                <a:srgbClr val="FF0000"/>
              </a:buClr>
              <a:buFont typeface="Wingdings" pitchFamily="2" charset="2"/>
              <a:buChar char="Ø"/>
            </a:pPr>
            <a:r>
              <a:rPr lang="zh-CN" altLang="en-US" sz="2400" b="1" dirty="0">
                <a:latin typeface="Times New Roman" pitchFamily="18" charset="0"/>
                <a:cs typeface="Times New Roman" pitchFamily="18" charset="0"/>
              </a:rPr>
              <a:t>缺点：准确度较低，不适用于还原气氛。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a:spLocks noChangeArrowheads="1"/>
          </p:cNvSpPr>
          <p:nvPr/>
        </p:nvSpPr>
        <p:spPr bwMode="auto">
          <a:xfrm>
            <a:off x="539552" y="606425"/>
            <a:ext cx="5689600" cy="460375"/>
          </a:xfrm>
          <a:prstGeom prst="rect">
            <a:avLst/>
          </a:prstGeom>
          <a:noFill/>
          <a:ln w="9525">
            <a:noFill/>
            <a:miter lim="800000"/>
            <a:headEnd/>
            <a:tailEnd/>
          </a:ln>
        </p:spPr>
        <p:txBody>
          <a:bodyPr anchor="ctr">
            <a:spAutoFit/>
          </a:bodyPr>
          <a:lstStyle/>
          <a:p>
            <a:pPr defTabSz="912813"/>
            <a:r>
              <a:rPr lang="en-US" altLang="zh-CN" sz="2400" b="1">
                <a:latin typeface="宋体" charset="-122"/>
              </a:rPr>
              <a:t>⑤ N</a:t>
            </a:r>
            <a:r>
              <a:rPr lang="zh-CN" altLang="en-US" sz="2400" b="1">
                <a:latin typeface="宋体" charset="-122"/>
              </a:rPr>
              <a:t>型热电偶（镍铬硅</a:t>
            </a:r>
            <a:r>
              <a:rPr lang="en-US" altLang="zh-CN" sz="2400" b="1">
                <a:latin typeface="宋体" charset="-122"/>
              </a:rPr>
              <a:t>-</a:t>
            </a:r>
            <a:r>
              <a:rPr lang="zh-CN" altLang="en-US" sz="2400" b="1">
                <a:latin typeface="宋体" charset="-122"/>
              </a:rPr>
              <a:t>镍硅热电偶）</a:t>
            </a:r>
          </a:p>
        </p:txBody>
      </p:sp>
      <p:sp>
        <p:nvSpPr>
          <p:cNvPr id="78851" name="Text Box 13"/>
          <p:cNvSpPr txBox="1">
            <a:spLocks noChangeArrowheads="1"/>
          </p:cNvSpPr>
          <p:nvPr/>
        </p:nvSpPr>
        <p:spPr bwMode="auto">
          <a:xfrm>
            <a:off x="1" y="836613"/>
            <a:ext cx="8676456" cy="3914775"/>
          </a:xfrm>
          <a:prstGeom prst="rect">
            <a:avLst/>
          </a:prstGeom>
          <a:noFill/>
          <a:ln w="9525">
            <a:noFill/>
            <a:miter lim="800000"/>
            <a:headEnd/>
            <a:tailEnd/>
          </a:ln>
        </p:spPr>
        <p:txBody>
          <a:bodyPr wrap="square">
            <a:spAutoFit/>
          </a:bodyPr>
          <a:lstStyle/>
          <a:p>
            <a:pPr algn="just" defTabSz="912813">
              <a:lnSpc>
                <a:spcPct val="115000"/>
              </a:lnSpc>
              <a:buClr>
                <a:schemeClr val="accent2"/>
              </a:buClr>
              <a:buFont typeface="Wingdings" pitchFamily="2" charset="2"/>
              <a:buChar char="Ø"/>
            </a:pPr>
            <a:endParaRPr lang="zh-CN" altLang="en-US" sz="2400" b="1" dirty="0">
              <a:latin typeface="Times New Roman" pitchFamily="18" charset="0"/>
            </a:endParaRP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相同条件下，</a:t>
            </a:r>
            <a:r>
              <a:rPr lang="en-US" altLang="zh-CN" sz="2400" b="1" dirty="0">
                <a:latin typeface="Times New Roman" pitchFamily="18" charset="0"/>
              </a:rPr>
              <a:t>N</a:t>
            </a:r>
            <a:r>
              <a:rPr lang="zh-CN" altLang="en-US" sz="2400" b="1" dirty="0">
                <a:latin typeface="Times New Roman" pitchFamily="18" charset="0"/>
              </a:rPr>
              <a:t>型热电偶的高温稳定性、寿命与</a:t>
            </a:r>
            <a:r>
              <a:rPr lang="en-US" altLang="zh-CN" sz="2400" b="1" dirty="0">
                <a:latin typeface="Times New Roman" pitchFamily="18" charset="0"/>
              </a:rPr>
              <a:t>S</a:t>
            </a:r>
            <a:r>
              <a:rPr lang="zh-CN" altLang="en-US" sz="2400" b="1" dirty="0">
                <a:latin typeface="Times New Roman" pitchFamily="18" charset="0"/>
              </a:rPr>
              <a:t>型热电偶接近；</a:t>
            </a: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价格仅为</a:t>
            </a:r>
            <a:r>
              <a:rPr lang="en-US" altLang="zh-CN" sz="2400" b="1" dirty="0">
                <a:latin typeface="Times New Roman" pitchFamily="18" charset="0"/>
              </a:rPr>
              <a:t>S</a:t>
            </a:r>
            <a:r>
              <a:rPr lang="zh-CN" altLang="en-US" sz="2400" b="1" dirty="0">
                <a:latin typeface="Times New Roman" pitchFamily="18" charset="0"/>
              </a:rPr>
              <a:t>型的</a:t>
            </a:r>
            <a:r>
              <a:rPr lang="en-US" altLang="zh-CN" sz="2400" b="1" dirty="0">
                <a:latin typeface="Times New Roman" pitchFamily="18" charset="0"/>
              </a:rPr>
              <a:t>1/20</a:t>
            </a:r>
            <a:r>
              <a:rPr lang="zh-CN" altLang="en-US" sz="2400" b="1" dirty="0">
                <a:latin typeface="Times New Roman" pitchFamily="18" charset="0"/>
              </a:rPr>
              <a:t>；</a:t>
            </a: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在</a:t>
            </a:r>
            <a:r>
              <a:rPr lang="en-US" altLang="zh-CN" sz="2400" b="1" dirty="0">
                <a:latin typeface="Times New Roman" pitchFamily="18" charset="0"/>
              </a:rPr>
              <a:t>1300℃</a:t>
            </a:r>
            <a:r>
              <a:rPr lang="zh-CN" altLang="en-US" sz="2400" b="1" dirty="0">
                <a:latin typeface="Times New Roman" pitchFamily="18" charset="0"/>
              </a:rPr>
              <a:t>以下，高温抗氧化能力强，耐核辐射能力强，耐低温性能也好；</a:t>
            </a:r>
          </a:p>
          <a:p>
            <a:pPr marL="741363" lvl="1" indent="-284163" algn="just" defTabSz="912813">
              <a:lnSpc>
                <a:spcPct val="115000"/>
              </a:lnSpc>
              <a:buClr>
                <a:srgbClr val="FF0000"/>
              </a:buClr>
              <a:buFont typeface="Wingdings" pitchFamily="2" charset="2"/>
              <a:buChar char="v"/>
            </a:pPr>
            <a:r>
              <a:rPr lang="zh-CN" altLang="en-US" sz="2400" b="1" dirty="0">
                <a:latin typeface="Times New Roman" pitchFamily="18" charset="0"/>
              </a:rPr>
              <a:t>可用于其他金属热电偶不能胜任或者过于勉强的场合。</a:t>
            </a:r>
          </a:p>
          <a:p>
            <a:pPr marL="741363" lvl="1" indent="-284163" algn="just" defTabSz="912813">
              <a:lnSpc>
                <a:spcPct val="115000"/>
              </a:lnSpc>
              <a:buClr>
                <a:srgbClr val="FF0000"/>
              </a:buClr>
              <a:buFont typeface="Wingdings" pitchFamily="2" charset="2"/>
              <a:buChar char="v"/>
            </a:pPr>
            <a:r>
              <a:rPr lang="en-US" altLang="zh-CN" sz="2400" b="1" dirty="0">
                <a:latin typeface="Times New Roman" pitchFamily="18" charset="0"/>
              </a:rPr>
              <a:t>-200~1300℃</a:t>
            </a:r>
            <a:r>
              <a:rPr lang="zh-CN" altLang="en-US" sz="2400" b="1" dirty="0">
                <a:latin typeface="Times New Roman" pitchFamily="18" charset="0"/>
              </a:rPr>
              <a:t>温度范围内，有全面代替廉金属热电偶和部分取代</a:t>
            </a:r>
            <a:r>
              <a:rPr lang="en-US" altLang="zh-CN" sz="2400" b="1" dirty="0">
                <a:latin typeface="Times New Roman" pitchFamily="18" charset="0"/>
              </a:rPr>
              <a:t>S</a:t>
            </a:r>
            <a:r>
              <a:rPr lang="zh-CN" altLang="en-US" sz="2400" b="1" dirty="0">
                <a:latin typeface="Times New Roman" pitchFamily="18" charset="0"/>
              </a:rPr>
              <a:t>型热电偶的趋势。</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4"/>
          <p:cNvSpPr>
            <a:spLocks noChangeArrowheads="1"/>
          </p:cNvSpPr>
          <p:nvPr/>
        </p:nvSpPr>
        <p:spPr bwMode="auto">
          <a:xfrm>
            <a:off x="428596" y="428604"/>
            <a:ext cx="6192837"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⑥ T</a:t>
            </a:r>
            <a:r>
              <a:rPr lang="zh-CN" altLang="en-US" sz="2400" b="1" dirty="0">
                <a:latin typeface="宋体" charset="-122"/>
              </a:rPr>
              <a:t>型热电偶（铜</a:t>
            </a:r>
            <a:r>
              <a:rPr lang="en-US" altLang="zh-CN" sz="2400" b="1" dirty="0">
                <a:latin typeface="宋体" charset="-122"/>
              </a:rPr>
              <a:t>-</a:t>
            </a:r>
            <a:r>
              <a:rPr lang="zh-CN" altLang="en-US" sz="2400" b="1" dirty="0">
                <a:latin typeface="宋体" charset="-122"/>
              </a:rPr>
              <a:t>铜镍或铜</a:t>
            </a:r>
            <a:r>
              <a:rPr lang="en-US" altLang="zh-CN" sz="2400" b="1" dirty="0">
                <a:latin typeface="宋体" charset="-122"/>
              </a:rPr>
              <a:t>-</a:t>
            </a:r>
            <a:r>
              <a:rPr lang="zh-CN" altLang="en-US" sz="2400" b="1" dirty="0">
                <a:latin typeface="宋体" charset="-122"/>
              </a:rPr>
              <a:t>康铜热电偶）</a:t>
            </a:r>
          </a:p>
        </p:txBody>
      </p:sp>
      <p:sp>
        <p:nvSpPr>
          <p:cNvPr id="79875" name="Text Box 25"/>
          <p:cNvSpPr txBox="1">
            <a:spLocks noChangeArrowheads="1"/>
          </p:cNvSpPr>
          <p:nvPr/>
        </p:nvSpPr>
        <p:spPr bwMode="auto">
          <a:xfrm>
            <a:off x="539750" y="1557338"/>
            <a:ext cx="7991475" cy="2012950"/>
          </a:xfrm>
          <a:prstGeom prst="rect">
            <a:avLst/>
          </a:prstGeom>
          <a:noFill/>
          <a:ln w="9525">
            <a:noFill/>
            <a:miter lim="800000"/>
            <a:headEnd/>
            <a:tailEnd/>
          </a:ln>
        </p:spPr>
        <p:txBody>
          <a:bodyPr>
            <a:spAutoFit/>
          </a:bodyPr>
          <a:lstStyle/>
          <a:p>
            <a:pPr defTabSz="912813">
              <a:lnSpc>
                <a:spcPct val="130000"/>
              </a:lnSpc>
              <a:buClr>
                <a:srgbClr val="FF0000"/>
              </a:buClr>
              <a:buFont typeface="Wingdings" pitchFamily="2" charset="2"/>
              <a:buChar char="Ø"/>
            </a:pPr>
            <a:r>
              <a:rPr lang="zh-CN" altLang="en-US" sz="2400" b="1" dirty="0">
                <a:latin typeface="Times New Roman" pitchFamily="18" charset="0"/>
              </a:rPr>
              <a:t>廉金属热电偶中准确度最高；</a:t>
            </a:r>
          </a:p>
          <a:p>
            <a:pPr defTabSz="912813">
              <a:lnSpc>
                <a:spcPct val="130000"/>
              </a:lnSpc>
              <a:buClr>
                <a:srgbClr val="FF0000"/>
              </a:buClr>
              <a:buFont typeface="Wingdings" pitchFamily="2" charset="2"/>
              <a:buChar char="Ø"/>
            </a:pPr>
            <a:r>
              <a:rPr lang="zh-CN" altLang="en-US" sz="2400" b="1" dirty="0">
                <a:latin typeface="Times New Roman" pitchFamily="18" charset="0"/>
              </a:rPr>
              <a:t>热电极丝的均匀性好，热电势较大；</a:t>
            </a:r>
          </a:p>
          <a:p>
            <a:pPr defTabSz="912813">
              <a:lnSpc>
                <a:spcPct val="130000"/>
              </a:lnSpc>
              <a:buClr>
                <a:srgbClr val="FF0000"/>
              </a:buClr>
              <a:buFont typeface="Wingdings" pitchFamily="2" charset="2"/>
              <a:buChar char="Ø"/>
            </a:pPr>
            <a:r>
              <a:rPr lang="zh-CN" altLang="en-US" sz="2400" b="1" dirty="0">
                <a:latin typeface="Times New Roman" pitchFamily="18" charset="0"/>
              </a:rPr>
              <a:t>测温范围为</a:t>
            </a:r>
            <a:r>
              <a:rPr lang="en-US" altLang="zh-CN" sz="2400" b="1" dirty="0">
                <a:latin typeface="Times New Roman" pitchFamily="18" charset="0"/>
              </a:rPr>
              <a:t>-200~350℃</a:t>
            </a:r>
            <a:r>
              <a:rPr lang="zh-CN" altLang="en-US" sz="2400" b="1" dirty="0">
                <a:latin typeface="Times New Roman" pitchFamily="18" charset="0"/>
              </a:rPr>
              <a:t>；</a:t>
            </a:r>
          </a:p>
          <a:p>
            <a:pPr defTabSz="912813">
              <a:lnSpc>
                <a:spcPct val="130000"/>
              </a:lnSpc>
              <a:buClr>
                <a:srgbClr val="FF0000"/>
              </a:buClr>
              <a:buFont typeface="Wingdings" pitchFamily="2" charset="2"/>
              <a:buChar char="Ø"/>
            </a:pPr>
            <a:r>
              <a:rPr lang="zh-CN" altLang="en-US" sz="2400" b="1" dirty="0">
                <a:latin typeface="Times New Roman" pitchFamily="18" charset="0"/>
              </a:rPr>
              <a:t>抗氧化性差，在氧化性气氛中使用时，一般不超过</a:t>
            </a:r>
            <a:r>
              <a:rPr lang="en-US" altLang="zh-CN" sz="2400" b="1" dirty="0">
                <a:latin typeface="Times New Roman" pitchFamily="18" charset="0"/>
              </a:rPr>
              <a:t>300℃</a:t>
            </a:r>
            <a:r>
              <a:rPr lang="zh-CN" altLang="en-US" sz="2400" b="1" dirty="0">
                <a:latin typeface="Times New Roman" pitchFamily="18" charset="0"/>
              </a:rPr>
              <a: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5"/>
          <p:cNvSpPr>
            <a:spLocks noChangeArrowheads="1"/>
          </p:cNvSpPr>
          <p:nvPr/>
        </p:nvSpPr>
        <p:spPr bwMode="auto">
          <a:xfrm>
            <a:off x="357158" y="571480"/>
            <a:ext cx="7129463" cy="460375"/>
          </a:xfrm>
          <a:prstGeom prst="rect">
            <a:avLst/>
          </a:prstGeom>
          <a:noFill/>
          <a:ln w="9525">
            <a:noFill/>
            <a:miter lim="800000"/>
            <a:headEnd/>
            <a:tailEnd/>
          </a:ln>
        </p:spPr>
        <p:txBody>
          <a:bodyPr anchor="ctr">
            <a:spAutoFit/>
          </a:bodyPr>
          <a:lstStyle/>
          <a:p>
            <a:pPr defTabSz="912813"/>
            <a:r>
              <a:rPr lang="en-US" altLang="zh-CN" sz="2400" b="1" dirty="0">
                <a:latin typeface="宋体" charset="-122"/>
              </a:rPr>
              <a:t>⑦ </a:t>
            </a:r>
            <a:r>
              <a:rPr lang="en-US" altLang="zh-CN" sz="2400" b="1" dirty="0">
                <a:solidFill>
                  <a:srgbClr val="FF0000"/>
                </a:solidFill>
                <a:latin typeface="宋体" charset="-122"/>
              </a:rPr>
              <a:t>E</a:t>
            </a:r>
            <a:r>
              <a:rPr lang="zh-CN" altLang="en-US" sz="2400" b="1" dirty="0">
                <a:solidFill>
                  <a:srgbClr val="FF0000"/>
                </a:solidFill>
                <a:latin typeface="宋体" charset="-122"/>
              </a:rPr>
              <a:t>型热电偶</a:t>
            </a:r>
            <a:r>
              <a:rPr lang="zh-CN" altLang="en-US" sz="2400" b="1" dirty="0">
                <a:latin typeface="宋体" charset="-122"/>
              </a:rPr>
              <a:t>（镍铬</a:t>
            </a:r>
            <a:r>
              <a:rPr lang="en-US" altLang="zh-CN" sz="2400" b="1" dirty="0">
                <a:latin typeface="宋体" charset="-122"/>
              </a:rPr>
              <a:t>-</a:t>
            </a:r>
            <a:r>
              <a:rPr lang="zh-CN" altLang="en-US" sz="2400" b="1" dirty="0">
                <a:latin typeface="宋体" charset="-122"/>
              </a:rPr>
              <a:t>铜镍或镍铬</a:t>
            </a:r>
            <a:r>
              <a:rPr lang="en-US" altLang="zh-CN" sz="2400" b="1" dirty="0">
                <a:latin typeface="宋体" charset="-122"/>
              </a:rPr>
              <a:t>-</a:t>
            </a:r>
            <a:r>
              <a:rPr lang="zh-CN" altLang="en-US" sz="2400" b="1" dirty="0">
                <a:latin typeface="宋体" charset="-122"/>
              </a:rPr>
              <a:t>康铜热电偶）</a:t>
            </a:r>
          </a:p>
        </p:txBody>
      </p:sp>
      <p:sp>
        <p:nvSpPr>
          <p:cNvPr id="80899" name="Text Box 1036"/>
          <p:cNvSpPr txBox="1">
            <a:spLocks noChangeArrowheads="1"/>
          </p:cNvSpPr>
          <p:nvPr/>
        </p:nvSpPr>
        <p:spPr bwMode="auto">
          <a:xfrm>
            <a:off x="539750" y="1484313"/>
            <a:ext cx="7991475" cy="1865312"/>
          </a:xfrm>
          <a:prstGeom prst="rect">
            <a:avLst/>
          </a:prstGeom>
          <a:noFill/>
          <a:ln w="9525">
            <a:noFill/>
            <a:miter lim="800000"/>
            <a:headEnd/>
            <a:tailEnd/>
          </a:ln>
        </p:spPr>
        <p:txBody>
          <a:bodyPr>
            <a:spAutoFit/>
          </a:bodyPr>
          <a:lstStyle/>
          <a:p>
            <a:pPr defTabSz="912813">
              <a:lnSpc>
                <a:spcPct val="120000"/>
              </a:lnSpc>
              <a:buClr>
                <a:srgbClr val="FF0000"/>
              </a:buClr>
              <a:buFont typeface="Wingdings" pitchFamily="2" charset="2"/>
              <a:buChar char="Ø"/>
            </a:pPr>
            <a:r>
              <a:rPr lang="zh-CN" altLang="en-US" sz="2400" b="1" dirty="0">
                <a:latin typeface="宋体" charset="-122"/>
              </a:rPr>
              <a:t>标准化热电偶中灵敏度最高，可测微小变化的温度；</a:t>
            </a:r>
          </a:p>
          <a:p>
            <a:pPr defTabSz="912813">
              <a:lnSpc>
                <a:spcPct val="120000"/>
              </a:lnSpc>
              <a:buClr>
                <a:srgbClr val="FF0000"/>
              </a:buClr>
              <a:buFont typeface="Wingdings" pitchFamily="2" charset="2"/>
              <a:buChar char="Ø"/>
            </a:pPr>
            <a:r>
              <a:rPr lang="zh-CN" altLang="en-US" sz="2400" b="1" dirty="0">
                <a:latin typeface="宋体" charset="-122"/>
              </a:rPr>
              <a:t>使用中的限制条件与</a:t>
            </a:r>
            <a:r>
              <a:rPr lang="en-US" altLang="zh-CN" sz="2400" b="1" dirty="0">
                <a:latin typeface="宋体" charset="-122"/>
              </a:rPr>
              <a:t>K</a:t>
            </a:r>
            <a:r>
              <a:rPr lang="zh-CN" altLang="en-US" sz="2400" b="1" dirty="0">
                <a:latin typeface="宋体" charset="-122"/>
              </a:rPr>
              <a:t>型热电偶相同；</a:t>
            </a:r>
          </a:p>
          <a:p>
            <a:pPr defTabSz="912813">
              <a:lnSpc>
                <a:spcPct val="120000"/>
              </a:lnSpc>
              <a:buClr>
                <a:srgbClr val="FF0000"/>
              </a:buClr>
              <a:buFont typeface="Wingdings" pitchFamily="2" charset="2"/>
              <a:buChar char="Ø"/>
            </a:pPr>
            <a:r>
              <a:rPr lang="zh-CN" altLang="en-US" sz="2400" b="1" dirty="0">
                <a:latin typeface="宋体" charset="-122"/>
              </a:rPr>
              <a:t>对高湿度气体的腐蚀不甚灵敏。</a:t>
            </a:r>
          </a:p>
          <a:p>
            <a:pPr defTabSz="912813">
              <a:lnSpc>
                <a:spcPct val="120000"/>
              </a:lnSpc>
              <a:buClr>
                <a:srgbClr val="FF0000"/>
              </a:buClr>
              <a:buFont typeface="Wingdings" pitchFamily="2" charset="2"/>
              <a:buChar char="Ø"/>
            </a:pPr>
            <a:r>
              <a:rPr lang="zh-CN" altLang="en-US" sz="2400" b="1" dirty="0">
                <a:latin typeface="宋体" charset="-122"/>
              </a:rPr>
              <a:t>缺点：热电均匀性较差，不能用于还原性介质中。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467544" y="188640"/>
            <a:ext cx="8064896" cy="4464050"/>
          </a:xfrm>
        </p:spPr>
        <p:txBody>
          <a:bodyPr/>
          <a:lstStyle/>
          <a:p>
            <a:pPr defTabSz="912813" eaLnBrk="1" hangingPunct="1">
              <a:buFont typeface="Wingdings" pitchFamily="2" charset="2"/>
              <a:buNone/>
            </a:pPr>
            <a:r>
              <a:rPr lang="zh-CN" altLang="en-US" sz="2600" b="1" dirty="0">
                <a:latin typeface="Times New Roman" pitchFamily="18" charset="0"/>
              </a:rPr>
              <a:t>      2、热力学温标（</a:t>
            </a:r>
            <a:r>
              <a:rPr lang="en-US" altLang="zh-CN" sz="2600" b="1" i="1" dirty="0" err="1">
                <a:latin typeface="Times New Roman" pitchFamily="18" charset="0"/>
              </a:rPr>
              <a:t>K）Kelvin</a:t>
            </a:r>
            <a:r>
              <a:rPr lang="en-US" altLang="zh-CN" sz="2600" b="1" i="1" dirty="0">
                <a:latin typeface="Times New Roman" pitchFamily="18" charset="0"/>
              </a:rPr>
              <a:t> scale</a:t>
            </a:r>
            <a:r>
              <a:rPr lang="en-US" altLang="zh-CN" sz="2600" b="1" dirty="0">
                <a:latin typeface="Times New Roman" pitchFamily="18" charset="0"/>
              </a:rPr>
              <a:t> ：</a:t>
            </a:r>
            <a:r>
              <a:rPr lang="zh-CN" altLang="en-US" sz="2600" b="1" dirty="0">
                <a:latin typeface="Times New Roman" pitchFamily="18" charset="0"/>
              </a:rPr>
              <a:t>规定分子热运动停止时温度为绝对零度  0</a:t>
            </a:r>
            <a:r>
              <a:rPr lang="en-US" altLang="zh-CN" sz="2600" b="1" dirty="0">
                <a:latin typeface="Times New Roman" pitchFamily="18" charset="0"/>
              </a:rPr>
              <a:t>K=  -273.16 </a:t>
            </a:r>
            <a:r>
              <a:rPr lang="zh-CN" altLang="en-US" sz="2600" b="1" dirty="0">
                <a:latin typeface="Times New Roman" pitchFamily="18" charset="0"/>
              </a:rPr>
              <a:t>℃</a:t>
            </a:r>
            <a:endParaRPr lang="en-US" altLang="zh-CN" sz="2600" b="1" dirty="0">
              <a:latin typeface="Times New Roman" pitchFamily="18" charset="0"/>
            </a:endParaRPr>
          </a:p>
          <a:p>
            <a:pPr defTabSz="912813" eaLnBrk="1" hangingPunct="1">
              <a:buFont typeface="Wingdings" pitchFamily="2" charset="2"/>
              <a:buNone/>
            </a:pPr>
            <a:endParaRPr lang="en-US" altLang="zh-CN" sz="2600" b="1" dirty="0">
              <a:latin typeface="Times New Roman" pitchFamily="18" charset="0"/>
            </a:endParaRPr>
          </a:p>
          <a:p>
            <a:pPr algn="just" defTabSz="912813" eaLnBrk="1" hangingPunct="1">
              <a:buFont typeface="Wingdings" pitchFamily="2" charset="2"/>
              <a:buNone/>
            </a:pPr>
            <a:r>
              <a:rPr lang="zh-CN" altLang="en-US" sz="2600" b="1">
                <a:latin typeface="Times New Roman" pitchFamily="18" charset="0"/>
              </a:rPr>
              <a:t>            热力学温标</a:t>
            </a:r>
            <a:r>
              <a:rPr lang="zh-CN" altLang="en-US" sz="2600" b="1" dirty="0">
                <a:latin typeface="Times New Roman" pitchFamily="18" charset="0"/>
              </a:rPr>
              <a:t>以卡诺循环(</a:t>
            </a:r>
            <a:r>
              <a:rPr lang="en-US" altLang="zh-CN" sz="2600" b="1" i="1" dirty="0" err="1">
                <a:latin typeface="Times New Roman" pitchFamily="18" charset="0"/>
              </a:rPr>
              <a:t>carnot</a:t>
            </a:r>
            <a:r>
              <a:rPr lang="en-US" altLang="zh-CN" sz="2600" b="1" i="1" dirty="0">
                <a:latin typeface="Times New Roman" pitchFamily="18" charset="0"/>
              </a:rPr>
              <a:t> cycle</a:t>
            </a:r>
            <a:r>
              <a:rPr lang="en-US" altLang="zh-CN" sz="2600" b="1" dirty="0">
                <a:latin typeface="Times New Roman" pitchFamily="18" charset="0"/>
              </a:rPr>
              <a:t>)</a:t>
            </a:r>
            <a:r>
              <a:rPr lang="zh-CN" altLang="en-US" sz="2600" b="1" dirty="0">
                <a:latin typeface="Times New Roman" pitchFamily="18" charset="0"/>
              </a:rPr>
              <a:t>为基础。</a:t>
            </a:r>
            <a:endParaRPr lang="en-US" altLang="zh-CN" sz="2600" b="1" dirty="0">
              <a:latin typeface="Times New Roman" pitchFamily="18" charset="0"/>
            </a:endParaRPr>
          </a:p>
          <a:p>
            <a:pPr defTabSz="912813" eaLnBrk="1" hangingPunct="1">
              <a:buFont typeface="Wingdings" pitchFamily="2" charset="2"/>
              <a:buNone/>
            </a:pPr>
            <a:r>
              <a:rPr lang="en-US" altLang="zh-CN" sz="2600" b="1" dirty="0">
                <a:latin typeface="Times New Roman" pitchFamily="18" charset="0"/>
              </a:rPr>
              <a:t>    </a:t>
            </a:r>
            <a:r>
              <a:rPr lang="zh-CN" altLang="en-US" sz="2600" b="1" dirty="0">
                <a:latin typeface="Times New Roman" pitchFamily="18" charset="0"/>
              </a:rPr>
              <a:t>卡诺定律指出：一个工作于恒温热源与恒温冷源之间的可逆热基（卡诺热基），其</a:t>
            </a:r>
            <a:r>
              <a:rPr lang="zh-CN" altLang="en-US" sz="2600" b="1" dirty="0">
                <a:solidFill>
                  <a:srgbClr val="FF0000"/>
                </a:solidFill>
                <a:latin typeface="Times New Roman" pitchFamily="18" charset="0"/>
              </a:rPr>
              <a:t>效率只与热源与冷源的温度有关</a:t>
            </a:r>
            <a:r>
              <a:rPr lang="zh-CN" altLang="en-US" sz="2600" b="1" dirty="0">
                <a:latin typeface="Times New Roman" pitchFamily="18" charset="0"/>
              </a:rPr>
              <a:t>。卡诺热基从热源吸收热量全部向冷源发射。</a:t>
            </a:r>
          </a:p>
          <a:p>
            <a:pPr defTabSz="912813" eaLnBrk="1" hangingPunct="1">
              <a:buFont typeface="Wingdings" pitchFamily="2" charset="2"/>
              <a:buNone/>
            </a:pPr>
            <a:endParaRPr lang="zh-CN" altLang="en-US" sz="2600" b="1" dirty="0">
              <a:latin typeface="Times New Roman" pitchFamily="18" charset="0"/>
            </a:endParaRPr>
          </a:p>
        </p:txBody>
      </p:sp>
      <p:graphicFrame>
        <p:nvGraphicFramePr>
          <p:cNvPr id="185346" name="Object 2"/>
          <p:cNvGraphicFramePr>
            <a:graphicFrameLocks noChangeAspect="1"/>
          </p:cNvGraphicFramePr>
          <p:nvPr>
            <p:extLst>
              <p:ext uri="{D42A27DB-BD31-4B8C-83A1-F6EECF244321}">
                <p14:modId xmlns:p14="http://schemas.microsoft.com/office/powerpoint/2010/main" val="3118297598"/>
              </p:ext>
            </p:extLst>
          </p:nvPr>
        </p:nvGraphicFramePr>
        <p:xfrm>
          <a:off x="3203848" y="3566429"/>
          <a:ext cx="1556594" cy="1061914"/>
        </p:xfrm>
        <a:graphic>
          <a:graphicData uri="http://schemas.openxmlformats.org/presentationml/2006/ole">
            <mc:AlternateContent xmlns:mc="http://schemas.openxmlformats.org/markup-compatibility/2006">
              <mc:Choice xmlns:v="urn:schemas-microsoft-com:vml" Requires="v">
                <p:oleObj spid="_x0000_s2054" name="Equation" r:id="rId3" imgW="545760" imgH="431640" progId="Equation.3">
                  <p:embed/>
                </p:oleObj>
              </mc:Choice>
              <mc:Fallback>
                <p:oleObj name="Equation" r:id="rId3" imgW="54576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3566429"/>
                        <a:ext cx="1556594" cy="1061914"/>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arn(outHorizontal)">
                                      <p:cBhvr>
                                        <p:cTn id="7" dur="3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iterate type="wd">
                                    <p:tmPct val="100000"/>
                                  </p:iterate>
                                  <p:childTnLst>
                                    <p:set>
                                      <p:cBhvr>
                                        <p:cTn id="11" dur="1" fill="hold">
                                          <p:stCondLst>
                                            <p:cond delay="0"/>
                                          </p:stCondLst>
                                        </p:cTn>
                                        <p:tgtEl>
                                          <p:spTgt spid="7170">
                                            <p:txEl>
                                              <p:pRg st="2" end="2"/>
                                            </p:txEl>
                                          </p:spTgt>
                                        </p:tgtEl>
                                        <p:attrNameLst>
                                          <p:attrName>style.visibility</p:attrName>
                                        </p:attrNameLst>
                                      </p:cBhvr>
                                      <p:to>
                                        <p:strVal val="visible"/>
                                      </p:to>
                                    </p:set>
                                    <p:animEffect transition="in" filter="barn(outHorizontal)">
                                      <p:cBhvr>
                                        <p:cTn id="12" dur="300"/>
                                        <p:tgtEl>
                                          <p:spTgt spid="717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iterate type="wd">
                                    <p:tmPct val="100000"/>
                                  </p:iterate>
                                  <p:childTnLst>
                                    <p:set>
                                      <p:cBhvr>
                                        <p:cTn id="16" dur="1" fill="hold">
                                          <p:stCondLst>
                                            <p:cond delay="0"/>
                                          </p:stCondLst>
                                        </p:cTn>
                                        <p:tgtEl>
                                          <p:spTgt spid="7170">
                                            <p:txEl>
                                              <p:pRg st="3" end="3"/>
                                            </p:txEl>
                                          </p:spTgt>
                                        </p:tgtEl>
                                        <p:attrNameLst>
                                          <p:attrName>style.visibility</p:attrName>
                                        </p:attrNameLst>
                                      </p:cBhvr>
                                      <p:to>
                                        <p:strVal val="visible"/>
                                      </p:to>
                                    </p:set>
                                    <p:animEffect transition="in" filter="barn(outHorizontal)">
                                      <p:cBhvr>
                                        <p:cTn id="17" dur="300"/>
                                        <p:tgtEl>
                                          <p:spTgt spid="71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85346"/>
                                        </p:tgtEl>
                                        <p:attrNameLst>
                                          <p:attrName>style.visibility</p:attrName>
                                        </p:attrNameLst>
                                      </p:cBhvr>
                                      <p:to>
                                        <p:strVal val="visible"/>
                                      </p:to>
                                    </p:set>
                                    <p:animEffect transition="in" filter="barn(outHorizontal)">
                                      <p:cBhvr>
                                        <p:cTn id="22" dur="500"/>
                                        <p:tgtEl>
                                          <p:spTgt spid="18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8"/>
          <p:cNvSpPr>
            <a:spLocks noChangeArrowheads="1"/>
          </p:cNvSpPr>
          <p:nvPr/>
        </p:nvSpPr>
        <p:spPr bwMode="auto">
          <a:xfrm>
            <a:off x="395536" y="548680"/>
            <a:ext cx="6192837" cy="461962"/>
          </a:xfrm>
          <a:prstGeom prst="rect">
            <a:avLst/>
          </a:prstGeom>
          <a:noFill/>
          <a:ln w="9525">
            <a:noFill/>
            <a:miter lim="800000"/>
            <a:headEnd/>
            <a:tailEnd/>
          </a:ln>
        </p:spPr>
        <p:txBody>
          <a:bodyPr anchor="ctr">
            <a:spAutoFit/>
          </a:bodyPr>
          <a:lstStyle/>
          <a:p>
            <a:pPr defTabSz="912813"/>
            <a:r>
              <a:rPr lang="en-US" altLang="zh-CN" sz="2400" b="1" dirty="0">
                <a:solidFill>
                  <a:srgbClr val="FF0000"/>
                </a:solidFill>
                <a:latin typeface="宋体" charset="-122"/>
              </a:rPr>
              <a:t>⑧ J</a:t>
            </a:r>
            <a:r>
              <a:rPr lang="zh-CN" altLang="en-US" sz="2400" b="1" dirty="0">
                <a:solidFill>
                  <a:srgbClr val="FF0000"/>
                </a:solidFill>
                <a:latin typeface="宋体" charset="-122"/>
              </a:rPr>
              <a:t>型热电偶</a:t>
            </a:r>
            <a:r>
              <a:rPr lang="zh-CN" altLang="en-US" sz="2400" b="1" dirty="0">
                <a:latin typeface="宋体" charset="-122"/>
              </a:rPr>
              <a:t>（铁</a:t>
            </a:r>
            <a:r>
              <a:rPr lang="en-US" altLang="zh-CN" sz="2400" b="1" dirty="0">
                <a:latin typeface="宋体" charset="-122"/>
              </a:rPr>
              <a:t>-</a:t>
            </a:r>
            <a:r>
              <a:rPr lang="zh-CN" altLang="en-US" sz="2400" b="1" dirty="0">
                <a:latin typeface="宋体" charset="-122"/>
              </a:rPr>
              <a:t>铜镍或铁</a:t>
            </a:r>
            <a:r>
              <a:rPr lang="en-US" altLang="zh-CN" sz="2400" b="1" dirty="0">
                <a:latin typeface="宋体" charset="-122"/>
              </a:rPr>
              <a:t>-</a:t>
            </a:r>
            <a:r>
              <a:rPr lang="zh-CN" altLang="en-US" sz="2400" b="1" dirty="0">
                <a:latin typeface="宋体" charset="-122"/>
              </a:rPr>
              <a:t>康铜热电偶）</a:t>
            </a:r>
          </a:p>
        </p:txBody>
      </p:sp>
      <p:sp>
        <p:nvSpPr>
          <p:cNvPr id="81923" name="Text Box 1039"/>
          <p:cNvSpPr txBox="1">
            <a:spLocks noChangeArrowheads="1"/>
          </p:cNvSpPr>
          <p:nvPr/>
        </p:nvSpPr>
        <p:spPr bwMode="auto">
          <a:xfrm>
            <a:off x="571472" y="1214422"/>
            <a:ext cx="7632700" cy="2752725"/>
          </a:xfrm>
          <a:prstGeom prst="rect">
            <a:avLst/>
          </a:prstGeom>
          <a:noFill/>
          <a:ln w="9525">
            <a:noFill/>
            <a:miter lim="800000"/>
            <a:headEnd/>
            <a:tailEnd/>
          </a:ln>
        </p:spPr>
        <p:txBody>
          <a:bodyPr>
            <a:spAutoFit/>
          </a:bodyPr>
          <a:lstStyle/>
          <a:p>
            <a:pPr defTabSz="912813">
              <a:lnSpc>
                <a:spcPct val="120000"/>
              </a:lnSpc>
            </a:pPr>
            <a:endParaRPr lang="zh-CN" altLang="en-US" sz="2400" b="1" dirty="0">
              <a:latin typeface="Times New Roman" pitchFamily="18" charset="0"/>
            </a:endParaRPr>
          </a:p>
          <a:p>
            <a:pPr defTabSz="912813">
              <a:lnSpc>
                <a:spcPct val="120000"/>
              </a:lnSpc>
              <a:buClr>
                <a:srgbClr val="FF0000"/>
              </a:buClr>
              <a:buFont typeface="Wingdings" pitchFamily="2" charset="2"/>
              <a:buChar char="Ø"/>
            </a:pPr>
            <a:r>
              <a:rPr lang="zh-CN" altLang="en-US" sz="2400" b="1" dirty="0">
                <a:latin typeface="Times New Roman" pitchFamily="18" charset="0"/>
              </a:rPr>
              <a:t>价格便宜；</a:t>
            </a:r>
          </a:p>
          <a:p>
            <a:pPr defTabSz="912813">
              <a:lnSpc>
                <a:spcPct val="120000"/>
              </a:lnSpc>
              <a:buClr>
                <a:srgbClr val="FF0000"/>
              </a:buClr>
              <a:buFont typeface="Wingdings" pitchFamily="2" charset="2"/>
              <a:buChar char="Ø"/>
            </a:pPr>
            <a:r>
              <a:rPr lang="zh-CN" altLang="en-US" sz="2400" b="1" dirty="0">
                <a:latin typeface="Times New Roman" pitchFamily="18" charset="0"/>
              </a:rPr>
              <a:t>既可以用于氧化性气体中，又可用于还原性气氛；</a:t>
            </a:r>
          </a:p>
          <a:p>
            <a:pPr defTabSz="912813">
              <a:lnSpc>
                <a:spcPct val="120000"/>
              </a:lnSpc>
              <a:buClr>
                <a:srgbClr val="FF0000"/>
              </a:buClr>
              <a:buFont typeface="Wingdings" pitchFamily="2" charset="2"/>
              <a:buChar char="Ø"/>
            </a:pPr>
            <a:r>
              <a:rPr lang="zh-CN" altLang="en-US" sz="2400" b="1" dirty="0">
                <a:latin typeface="Times New Roman" pitchFamily="18" charset="0"/>
              </a:rPr>
              <a:t>耐</a:t>
            </a:r>
            <a:r>
              <a:rPr lang="en-US" altLang="zh-CN" sz="2400" b="1" dirty="0">
                <a:latin typeface="Times New Roman" pitchFamily="18" charset="0"/>
              </a:rPr>
              <a:t>H</a:t>
            </a:r>
            <a:r>
              <a:rPr lang="en-US" altLang="zh-CN" sz="2400" b="1" baseline="-25000" dirty="0">
                <a:latin typeface="Times New Roman" pitchFamily="18" charset="0"/>
              </a:rPr>
              <a:t>2</a:t>
            </a:r>
            <a:r>
              <a:rPr lang="zh-CN" altLang="en-US" sz="2400" b="1" dirty="0">
                <a:latin typeface="Times New Roman" pitchFamily="18" charset="0"/>
              </a:rPr>
              <a:t>和</a:t>
            </a:r>
            <a:r>
              <a:rPr lang="en-US" altLang="zh-CN" sz="2400" b="1" dirty="0">
                <a:latin typeface="Times New Roman" pitchFamily="18" charset="0"/>
              </a:rPr>
              <a:t>CO</a:t>
            </a:r>
            <a:r>
              <a:rPr lang="zh-CN" altLang="en-US" sz="2400" b="1" dirty="0">
                <a:latin typeface="Times New Roman" pitchFamily="18" charset="0"/>
              </a:rPr>
              <a:t>气体腐蚀；</a:t>
            </a:r>
          </a:p>
          <a:p>
            <a:pPr defTabSz="912813">
              <a:lnSpc>
                <a:spcPct val="120000"/>
              </a:lnSpc>
              <a:buClr>
                <a:srgbClr val="FF0000"/>
              </a:buClr>
              <a:buFont typeface="Wingdings" pitchFamily="2" charset="2"/>
              <a:buChar char="Ø"/>
            </a:pPr>
            <a:r>
              <a:rPr lang="zh-CN" altLang="en-US" sz="2400" b="1" dirty="0">
                <a:latin typeface="Times New Roman" pitchFamily="18" charset="0"/>
              </a:rPr>
              <a:t>在含碳或铁的条件下使用也很稳定，多用于化工厂的温度检测。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Rot="1" noChangeArrowheads="1"/>
          </p:cNvSpPr>
          <p:nvPr>
            <p:ph type="title" idx="4294967295"/>
          </p:nvPr>
        </p:nvSpPr>
        <p:spPr>
          <a:xfrm>
            <a:off x="0" y="404664"/>
            <a:ext cx="4319588" cy="493713"/>
          </a:xfrm>
        </p:spPr>
        <p:txBody>
          <a:bodyPr anchor="ctr"/>
          <a:lstStyle/>
          <a:p>
            <a:pPr defTabSz="912813" eaLnBrk="1" hangingPunct="1"/>
            <a:r>
              <a:rPr lang="en-US" altLang="zh-CN" sz="2400" b="1" dirty="0">
                <a:latin typeface="宋体" charset="-122"/>
              </a:rPr>
              <a:t>2)</a:t>
            </a:r>
            <a:r>
              <a:rPr lang="zh-CN" altLang="en-US" sz="2400" b="1" dirty="0">
                <a:latin typeface="宋体" charset="-122"/>
              </a:rPr>
              <a:t>非标准化热电偶</a:t>
            </a:r>
            <a:r>
              <a:rPr lang="zh-CN" altLang="en-US" sz="2400" dirty="0"/>
              <a:t> </a:t>
            </a:r>
          </a:p>
        </p:txBody>
      </p:sp>
      <p:sp>
        <p:nvSpPr>
          <p:cNvPr id="82947" name="Text Box 5"/>
          <p:cNvSpPr txBox="1">
            <a:spLocks noChangeArrowheads="1"/>
          </p:cNvSpPr>
          <p:nvPr/>
        </p:nvSpPr>
        <p:spPr bwMode="auto">
          <a:xfrm>
            <a:off x="755576" y="1340768"/>
            <a:ext cx="7776864" cy="3490186"/>
          </a:xfrm>
          <a:prstGeom prst="rect">
            <a:avLst/>
          </a:prstGeom>
          <a:noFill/>
          <a:ln w="9525">
            <a:noFill/>
            <a:miter lim="800000"/>
            <a:headEnd/>
            <a:tailEnd/>
          </a:ln>
        </p:spPr>
        <p:txBody>
          <a:bodyPr wrap="square">
            <a:spAutoFit/>
          </a:bodyPr>
          <a:lstStyle/>
          <a:p>
            <a:pPr defTabSz="912813">
              <a:lnSpc>
                <a:spcPct val="115000"/>
              </a:lnSpc>
            </a:pPr>
            <a:r>
              <a:rPr lang="en-US" altLang="zh-CN" sz="2400" b="1" dirty="0">
                <a:latin typeface="宋体" charset="-122"/>
              </a:rPr>
              <a:t>  </a:t>
            </a:r>
            <a:r>
              <a:rPr lang="zh-CN" altLang="en-US" sz="2400" b="1" dirty="0">
                <a:latin typeface="宋体" charset="-122"/>
              </a:rPr>
              <a:t>标准化热电偶得到广泛应用，但是：</a:t>
            </a:r>
          </a:p>
          <a:p>
            <a:pPr defTabSz="912813">
              <a:lnSpc>
                <a:spcPct val="115000"/>
              </a:lnSpc>
              <a:buClr>
                <a:srgbClr val="FF0000"/>
              </a:buClr>
              <a:buFont typeface="Wingdings" pitchFamily="2" charset="2"/>
              <a:buChar char="Ø"/>
            </a:pPr>
            <a:r>
              <a:rPr lang="zh-CN" altLang="en-US" sz="2400" b="1" dirty="0">
                <a:latin typeface="宋体" charset="-122"/>
              </a:rPr>
              <a:t>测温上下限受热电极材料的限制；</a:t>
            </a:r>
          </a:p>
          <a:p>
            <a:pPr defTabSz="912813">
              <a:lnSpc>
                <a:spcPct val="115000"/>
              </a:lnSpc>
              <a:buClr>
                <a:srgbClr val="FF0000"/>
              </a:buClr>
              <a:buFont typeface="Wingdings" pitchFamily="2" charset="2"/>
              <a:buChar char="Ø"/>
            </a:pPr>
            <a:r>
              <a:rPr lang="zh-CN" altLang="en-US" sz="2400" b="1" dirty="0">
                <a:latin typeface="宋体" charset="-122"/>
              </a:rPr>
              <a:t>使用介质气氛也都有限制。</a:t>
            </a:r>
          </a:p>
          <a:p>
            <a:pPr defTabSz="912813">
              <a:lnSpc>
                <a:spcPct val="115000"/>
              </a:lnSpc>
              <a:buClr>
                <a:srgbClr val="FF0000"/>
              </a:buClr>
            </a:pPr>
            <a:r>
              <a:rPr lang="zh-CN" altLang="en-US" sz="2400" b="1" dirty="0">
                <a:latin typeface="宋体" charset="-122"/>
              </a:rPr>
              <a:t>非标准化热电偶</a:t>
            </a:r>
          </a:p>
          <a:p>
            <a:pPr defTabSz="912813">
              <a:lnSpc>
                <a:spcPct val="115000"/>
              </a:lnSpc>
              <a:buClr>
                <a:srgbClr val="FF0000"/>
              </a:buClr>
              <a:buFont typeface="Wingdings" pitchFamily="2" charset="2"/>
              <a:buChar char="Ø"/>
            </a:pPr>
            <a:r>
              <a:rPr lang="zh-CN" altLang="en-US" sz="2400" b="1" dirty="0">
                <a:latin typeface="宋体" charset="-122"/>
              </a:rPr>
              <a:t>为适应</a:t>
            </a:r>
            <a:r>
              <a:rPr lang="zh-CN" altLang="en-US" sz="2400" b="1" dirty="0">
                <a:solidFill>
                  <a:srgbClr val="FF0000"/>
                </a:solidFill>
                <a:latin typeface="宋体" charset="-122"/>
              </a:rPr>
              <a:t>更高或更低的温度以及特殊的介质气氛</a:t>
            </a:r>
            <a:r>
              <a:rPr lang="zh-CN" altLang="en-US" sz="2400" b="1" dirty="0">
                <a:latin typeface="宋体" charset="-122"/>
              </a:rPr>
              <a:t>；</a:t>
            </a:r>
          </a:p>
          <a:p>
            <a:pPr defTabSz="912813">
              <a:lnSpc>
                <a:spcPct val="115000"/>
              </a:lnSpc>
              <a:buClr>
                <a:srgbClr val="FF0000"/>
              </a:buClr>
              <a:buFont typeface="Wingdings" pitchFamily="2" charset="2"/>
              <a:buChar char="Ø"/>
            </a:pPr>
            <a:r>
              <a:rPr lang="zh-CN" altLang="en-US" sz="2400" b="1" dirty="0">
                <a:solidFill>
                  <a:srgbClr val="FF0000"/>
                </a:solidFill>
                <a:latin typeface="宋体" charset="-122"/>
              </a:rPr>
              <a:t>没有统一的国家标准和统一的分度号；</a:t>
            </a:r>
          </a:p>
          <a:p>
            <a:pPr defTabSz="912813">
              <a:lnSpc>
                <a:spcPct val="115000"/>
              </a:lnSpc>
              <a:buClr>
                <a:srgbClr val="FF0000"/>
              </a:buClr>
              <a:buFont typeface="Wingdings" pitchFamily="2" charset="2"/>
              <a:buChar char="Ø"/>
            </a:pPr>
            <a:r>
              <a:rPr lang="zh-CN" altLang="en-US" sz="2400" b="1" dirty="0">
                <a:latin typeface="宋体" charset="-122"/>
              </a:rPr>
              <a:t>每一种往往都适用于某一特殊测量条件与气氛。</a:t>
            </a:r>
          </a:p>
          <a:p>
            <a:pPr defTabSz="912813">
              <a:lnSpc>
                <a:spcPct val="115000"/>
              </a:lnSpc>
              <a:buClr>
                <a:srgbClr val="FF0000"/>
              </a:buClr>
              <a:buFont typeface="Wingdings" pitchFamily="2" charset="2"/>
              <a:buChar char="Ø"/>
            </a:pPr>
            <a:r>
              <a:rPr lang="zh-CN" altLang="en-US" sz="2400" b="1" dirty="0">
                <a:latin typeface="宋体" charset="-122"/>
              </a:rPr>
              <a:t>非标准化热电偶有：金属和非金属两大类。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054"/>
          <p:cNvSpPr>
            <a:spLocks noChangeArrowheads="1"/>
          </p:cNvSpPr>
          <p:nvPr/>
        </p:nvSpPr>
        <p:spPr bwMode="auto">
          <a:xfrm>
            <a:off x="827584" y="404664"/>
            <a:ext cx="7632848" cy="4885568"/>
          </a:xfrm>
          <a:prstGeom prst="rect">
            <a:avLst/>
          </a:prstGeom>
          <a:noFill/>
          <a:ln w="9525">
            <a:noFill/>
            <a:miter lim="800000"/>
            <a:headEnd/>
            <a:tailEnd/>
          </a:ln>
        </p:spPr>
        <p:txBody>
          <a:bodyPr wrap="square" anchor="ctr">
            <a:spAutoFit/>
          </a:bodyPr>
          <a:lstStyle/>
          <a:p>
            <a:pPr defTabSz="912813">
              <a:lnSpc>
                <a:spcPct val="105000"/>
              </a:lnSpc>
              <a:spcBef>
                <a:spcPct val="5000"/>
              </a:spcBef>
            </a:pPr>
            <a:r>
              <a:rPr lang="en-US" altLang="zh-CN" sz="2400" b="1" dirty="0">
                <a:latin typeface="宋体" charset="-122"/>
              </a:rPr>
              <a:t>① </a:t>
            </a:r>
            <a:r>
              <a:rPr lang="zh-CN" altLang="en-US" sz="2400" b="1" dirty="0">
                <a:latin typeface="宋体" charset="-122"/>
              </a:rPr>
              <a:t>钨铼系等超高温热电偶</a:t>
            </a:r>
            <a:endParaRPr lang="en-US" altLang="zh-CN" sz="2400" b="1" dirty="0">
              <a:latin typeface="宋体" charset="-122"/>
            </a:endParaRPr>
          </a:p>
          <a:p>
            <a:pPr defTabSz="912813">
              <a:lnSpc>
                <a:spcPct val="105000"/>
              </a:lnSpc>
              <a:spcBef>
                <a:spcPct val="5000"/>
              </a:spcBef>
            </a:pPr>
            <a:endParaRPr lang="zh-CN" altLang="en-US" sz="2400" b="1" dirty="0">
              <a:latin typeface="宋体" charset="-122"/>
            </a:endParaRPr>
          </a:p>
          <a:p>
            <a:pPr defTabSz="912813">
              <a:lnSpc>
                <a:spcPct val="105000"/>
              </a:lnSpc>
              <a:spcBef>
                <a:spcPct val="5000"/>
              </a:spcBef>
              <a:buClr>
                <a:srgbClr val="FF0000"/>
              </a:buClr>
              <a:buFont typeface="Wingdings" pitchFamily="2" charset="2"/>
              <a:buChar char="Ø"/>
            </a:pPr>
            <a:r>
              <a:rPr lang="zh-CN" altLang="en-US" sz="2400" b="1" dirty="0">
                <a:latin typeface="宋体" charset="-122"/>
              </a:rPr>
              <a:t>主要有钨铼系、铱铑系、铂铑系、钨钼系；</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都是测量高温的热电偶；</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应用较广的是铂铑系、钨铼系两种；</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适于惰性、高纯氢和真空中，不适于氧化性和碳氢化合物介质。</a:t>
            </a:r>
          </a:p>
          <a:p>
            <a:pPr defTabSz="912813">
              <a:lnSpc>
                <a:spcPct val="105000"/>
              </a:lnSpc>
              <a:spcBef>
                <a:spcPct val="5000"/>
              </a:spcBef>
            </a:pPr>
            <a:r>
              <a:rPr lang="zh-CN" altLang="en-US" sz="2400" b="1" dirty="0">
                <a:latin typeface="宋体" charset="-122"/>
              </a:rPr>
              <a:t>② 镍铬</a:t>
            </a:r>
            <a:r>
              <a:rPr lang="en-US" altLang="zh-CN" sz="2400" b="1" dirty="0">
                <a:latin typeface="宋体" charset="-122"/>
              </a:rPr>
              <a:t>-</a:t>
            </a:r>
            <a:r>
              <a:rPr lang="zh-CN" altLang="en-US" sz="2400" b="1" dirty="0">
                <a:latin typeface="宋体" charset="-122"/>
              </a:rPr>
              <a:t>金铁超低温热电偶</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一种较理想的低温、超低温热电偶；</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可用于</a:t>
            </a:r>
            <a:r>
              <a:rPr lang="en-US" altLang="zh-CN" sz="2400" b="1" dirty="0">
                <a:latin typeface="宋体" charset="-122"/>
              </a:rPr>
              <a:t>2K</a:t>
            </a:r>
            <a:r>
              <a:rPr lang="en-US" altLang="zh-CN" sz="2400" b="1" dirty="0">
                <a:latin typeface="Times New Roman" pitchFamily="18" charset="0"/>
              </a:rPr>
              <a:t>~ </a:t>
            </a:r>
            <a:r>
              <a:rPr lang="en-US" altLang="zh-CN" sz="2400" b="1" dirty="0">
                <a:latin typeface="宋体" charset="-122"/>
              </a:rPr>
              <a:t>273K</a:t>
            </a:r>
            <a:r>
              <a:rPr lang="zh-CN" altLang="en-US" sz="2400" b="1" dirty="0">
                <a:latin typeface="宋体" charset="-122"/>
              </a:rPr>
              <a:t>的低温范围；</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在</a:t>
            </a:r>
            <a:r>
              <a:rPr lang="en-US" altLang="zh-CN" sz="2400" b="1" dirty="0">
                <a:latin typeface="宋体" charset="-122"/>
              </a:rPr>
              <a:t>73K</a:t>
            </a:r>
            <a:r>
              <a:rPr lang="zh-CN" altLang="en-US" sz="2400" b="1" dirty="0">
                <a:latin typeface="宋体" charset="-122"/>
              </a:rPr>
              <a:t>以下灵敏度较高，允许误差：</a:t>
            </a:r>
            <a:r>
              <a:rPr lang="en-US" altLang="zh-CN" sz="2400" b="1" dirty="0">
                <a:latin typeface="宋体" charset="-122"/>
              </a:rPr>
              <a:t>±0.5</a:t>
            </a:r>
            <a:r>
              <a:rPr lang="zh-CN" altLang="en-US" sz="2400" b="1" dirty="0">
                <a:latin typeface="宋体" charset="-122"/>
              </a:rPr>
              <a:t>；</a:t>
            </a:r>
          </a:p>
          <a:p>
            <a:pPr defTabSz="912813">
              <a:lnSpc>
                <a:spcPct val="105000"/>
              </a:lnSpc>
              <a:spcBef>
                <a:spcPct val="5000"/>
              </a:spcBef>
              <a:buClr>
                <a:srgbClr val="FF0000"/>
              </a:buClr>
              <a:buFont typeface="Wingdings" pitchFamily="2" charset="2"/>
              <a:buChar char="Ø"/>
            </a:pPr>
            <a:r>
              <a:rPr lang="zh-CN" altLang="en-US" sz="2400" b="1" dirty="0">
                <a:latin typeface="宋体" charset="-122"/>
              </a:rPr>
              <a:t>适用于液态天然气、国防工程和科研的温度测量。</a:t>
            </a:r>
            <a:r>
              <a:rPr lang="zh-CN" altLang="en-US" sz="2400" dirty="0">
                <a:latin typeface="宋体" charset="-122"/>
              </a:rPr>
              <a:t>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4"/>
          <p:cNvSpPr>
            <a:spLocks noChangeArrowheads="1"/>
          </p:cNvSpPr>
          <p:nvPr/>
        </p:nvSpPr>
        <p:spPr bwMode="auto">
          <a:xfrm>
            <a:off x="899592" y="620688"/>
            <a:ext cx="2881312" cy="461963"/>
          </a:xfrm>
          <a:prstGeom prst="rect">
            <a:avLst/>
          </a:prstGeom>
          <a:noFill/>
          <a:ln w="9525">
            <a:noFill/>
            <a:miter lim="800000"/>
            <a:headEnd/>
            <a:tailEnd/>
          </a:ln>
        </p:spPr>
        <p:txBody>
          <a:bodyPr anchor="ctr">
            <a:spAutoFit/>
          </a:bodyPr>
          <a:lstStyle/>
          <a:p>
            <a:pPr defTabSz="912813"/>
            <a:r>
              <a:rPr lang="en-US" altLang="zh-CN" sz="2400" b="1">
                <a:latin typeface="宋体" charset="-122"/>
              </a:rPr>
              <a:t>3</a:t>
            </a:r>
            <a:r>
              <a:rPr lang="zh-CN" altLang="en-US" sz="2400" b="1" dirty="0">
                <a:latin typeface="宋体" charset="-122"/>
              </a:rPr>
              <a:t>）</a:t>
            </a:r>
            <a:r>
              <a:rPr lang="zh-CN" altLang="en-US" sz="2400" b="1">
                <a:latin typeface="宋体" charset="-122"/>
              </a:rPr>
              <a:t>非金属</a:t>
            </a:r>
            <a:r>
              <a:rPr lang="zh-CN" altLang="en-US" sz="2400" b="1" dirty="0">
                <a:latin typeface="宋体" charset="-122"/>
              </a:rPr>
              <a:t>热电偶</a:t>
            </a:r>
          </a:p>
        </p:txBody>
      </p:sp>
      <p:sp>
        <p:nvSpPr>
          <p:cNvPr id="84995" name="Text Box 1036"/>
          <p:cNvSpPr txBox="1">
            <a:spLocks noChangeArrowheads="1"/>
          </p:cNvSpPr>
          <p:nvPr/>
        </p:nvSpPr>
        <p:spPr bwMode="auto">
          <a:xfrm>
            <a:off x="683568" y="1628800"/>
            <a:ext cx="7488832" cy="2308225"/>
          </a:xfrm>
          <a:prstGeom prst="rect">
            <a:avLst/>
          </a:prstGeom>
          <a:noFill/>
          <a:ln w="9525">
            <a:noFill/>
            <a:miter lim="800000"/>
            <a:headEnd/>
            <a:tailEnd/>
          </a:ln>
        </p:spPr>
        <p:txBody>
          <a:bodyPr wrap="square">
            <a:spAutoFit/>
          </a:bodyPr>
          <a:lstStyle/>
          <a:p>
            <a:pPr defTabSz="912813">
              <a:lnSpc>
                <a:spcPct val="120000"/>
              </a:lnSpc>
              <a:buClr>
                <a:srgbClr val="FF0000"/>
              </a:buClr>
              <a:buFont typeface="Wingdings" pitchFamily="2" charset="2"/>
              <a:buChar char="Ø"/>
            </a:pPr>
            <a:r>
              <a:rPr lang="zh-CN" altLang="en-US" sz="2400" b="1" dirty="0">
                <a:latin typeface="宋体" charset="-122"/>
              </a:rPr>
              <a:t>热电势大大超过金属热电偶；</a:t>
            </a:r>
          </a:p>
          <a:p>
            <a:pPr defTabSz="912813">
              <a:lnSpc>
                <a:spcPct val="120000"/>
              </a:lnSpc>
              <a:buClr>
                <a:srgbClr val="FF0000"/>
              </a:buClr>
              <a:buFont typeface="Wingdings" pitchFamily="2" charset="2"/>
              <a:buChar char="Ø"/>
            </a:pPr>
            <a:r>
              <a:rPr lang="zh-CN" altLang="en-US" sz="2400" b="1" dirty="0">
                <a:latin typeface="宋体" charset="-122"/>
              </a:rPr>
              <a:t>熔点高，在高温下仍能保证性能稳定，因此适于高温测量；</a:t>
            </a:r>
          </a:p>
          <a:p>
            <a:pPr defTabSz="912813">
              <a:lnSpc>
                <a:spcPct val="120000"/>
              </a:lnSpc>
              <a:buClr>
                <a:srgbClr val="FF0000"/>
              </a:buClr>
              <a:buFont typeface="Wingdings" pitchFamily="2" charset="2"/>
              <a:buChar char="Ø"/>
            </a:pPr>
            <a:r>
              <a:rPr lang="zh-CN" altLang="en-US" sz="2400" b="1" dirty="0">
                <a:latin typeface="宋体" charset="-122"/>
              </a:rPr>
              <a:t>某些非金属热电偶能在</a:t>
            </a:r>
            <a:r>
              <a:rPr lang="zh-CN" altLang="en-US" sz="2400" b="1" dirty="0">
                <a:solidFill>
                  <a:srgbClr val="FF0000"/>
                </a:solidFill>
                <a:latin typeface="宋体" charset="-122"/>
              </a:rPr>
              <a:t>高温特殊气氛</a:t>
            </a:r>
            <a:r>
              <a:rPr lang="zh-CN" altLang="en-US" sz="2400" b="1" dirty="0">
                <a:latin typeface="宋体" charset="-122"/>
              </a:rPr>
              <a:t>中使用；</a:t>
            </a:r>
          </a:p>
          <a:p>
            <a:pPr defTabSz="912813">
              <a:lnSpc>
                <a:spcPct val="120000"/>
              </a:lnSpc>
              <a:buClr>
                <a:srgbClr val="FF0000"/>
              </a:buClr>
              <a:buFont typeface="Wingdings" pitchFamily="2" charset="2"/>
              <a:buChar char="Ø"/>
            </a:pPr>
            <a:r>
              <a:rPr lang="zh-CN" altLang="en-US" sz="2400" b="1" dirty="0">
                <a:latin typeface="宋体" charset="-122"/>
              </a:rPr>
              <a:t>复现性差，</a:t>
            </a:r>
            <a:r>
              <a:rPr lang="zh-CN" altLang="en-US" sz="2400" b="1" dirty="0">
                <a:solidFill>
                  <a:srgbClr val="FF0000"/>
                </a:solidFill>
                <a:latin typeface="宋体" charset="-122"/>
              </a:rPr>
              <a:t>没有统一的分度号</a:t>
            </a:r>
            <a:r>
              <a:rPr lang="zh-CN" altLang="en-US" sz="2400" b="1" dirty="0">
                <a:latin typeface="宋体" charset="-122"/>
              </a:rPr>
              <a:t>，机械强度低，</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539552" y="548680"/>
            <a:ext cx="7848872" cy="4967287"/>
          </a:xfrm>
        </p:spPr>
        <p:txBody>
          <a:bodyPr/>
          <a:lstStyle/>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非金属材料热电偶种类：</a:t>
            </a:r>
            <a:endParaRPr lang="en-US" altLang="zh-CN" sz="2400" b="1" dirty="0">
              <a:latin typeface="Times New Roman" pitchFamily="18" charset="0"/>
            </a:endParaRPr>
          </a:p>
          <a:p>
            <a:pPr algn="just" defTabSz="912813" eaLnBrk="1" hangingPunct="1">
              <a:lnSpc>
                <a:spcPct val="120000"/>
              </a:lnSpc>
              <a:spcBef>
                <a:spcPct val="0"/>
              </a:spcBef>
              <a:buFont typeface="Wingdings" pitchFamily="2" charset="2"/>
              <a:buNone/>
            </a:pPr>
            <a:endParaRPr lang="zh-CN" altLang="en-US" sz="2400" b="1" dirty="0">
              <a:latin typeface="Times New Roman" pitchFamily="18" charset="0"/>
            </a:endParaRPr>
          </a:p>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）石墨</a:t>
            </a:r>
            <a:r>
              <a:rPr lang="en-US" altLang="zh-CN" sz="2400" b="1" dirty="0">
                <a:latin typeface="Times New Roman" pitchFamily="18" charset="0"/>
              </a:rPr>
              <a:t>——</a:t>
            </a:r>
            <a:r>
              <a:rPr lang="zh-CN" altLang="en-US" sz="2400" b="1" dirty="0">
                <a:latin typeface="Times New Roman" pitchFamily="18" charset="0"/>
              </a:rPr>
              <a:t>碳化钛  ： 可在</a:t>
            </a:r>
            <a:r>
              <a:rPr lang="zh-CN" altLang="en-US" sz="2400" b="1" dirty="0">
                <a:solidFill>
                  <a:srgbClr val="FF0000"/>
                </a:solidFill>
                <a:latin typeface="Times New Roman" pitchFamily="18" charset="0"/>
              </a:rPr>
              <a:t>含</a:t>
            </a:r>
            <a:r>
              <a:rPr lang="en-US" altLang="zh-CN" sz="2400" b="1" dirty="0">
                <a:solidFill>
                  <a:srgbClr val="FF0000"/>
                </a:solidFill>
                <a:latin typeface="Times New Roman" pitchFamily="18" charset="0"/>
              </a:rPr>
              <a:t>C</a:t>
            </a:r>
            <a:r>
              <a:rPr lang="zh-CN" altLang="en-US" sz="2400" b="1" dirty="0">
                <a:solidFill>
                  <a:srgbClr val="FF0000"/>
                </a:solidFill>
                <a:latin typeface="Times New Roman" pitchFamily="18" charset="0"/>
              </a:rPr>
              <a:t>气氛下</a:t>
            </a:r>
            <a:r>
              <a:rPr lang="zh-CN" altLang="en-US" sz="2400" b="1" dirty="0">
                <a:latin typeface="Times New Roman" pitchFamily="18" charset="0"/>
              </a:rPr>
              <a:t>使用，上限温度</a:t>
            </a:r>
            <a:r>
              <a:rPr lang="en-US" altLang="zh-CN" sz="2400" b="1" dirty="0">
                <a:latin typeface="Times New Roman" pitchFamily="18" charset="0"/>
              </a:rPr>
              <a:t>1700 ℃</a:t>
            </a:r>
          </a:p>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WSi</a:t>
            </a:r>
            <a:r>
              <a:rPr lang="en-US" altLang="zh-CN" sz="2400" b="1" baseline="-25000" dirty="0">
                <a:latin typeface="Times New Roman" pitchFamily="18" charset="0"/>
              </a:rPr>
              <a:t>2 </a:t>
            </a:r>
            <a:r>
              <a:rPr lang="en-US" altLang="zh-CN" sz="2400" b="1" dirty="0">
                <a:latin typeface="Times New Roman" pitchFamily="18" charset="0"/>
              </a:rPr>
              <a:t>——MoSi</a:t>
            </a:r>
            <a:r>
              <a:rPr lang="en-US" altLang="zh-CN" sz="2400" b="1" baseline="-25000" dirty="0">
                <a:latin typeface="Times New Roman" pitchFamily="18" charset="0"/>
              </a:rPr>
              <a:t>2</a:t>
            </a:r>
            <a:r>
              <a:rPr lang="en-US" altLang="zh-CN" sz="2400" b="1" dirty="0">
                <a:latin typeface="Times New Roman" pitchFamily="18" charset="0"/>
              </a:rPr>
              <a:t> </a:t>
            </a:r>
            <a:r>
              <a:rPr lang="zh-CN" altLang="en-US" sz="2400" b="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可在</a:t>
            </a:r>
            <a:r>
              <a:rPr lang="zh-CN" altLang="en-US" sz="2400" b="1" dirty="0">
                <a:solidFill>
                  <a:srgbClr val="FF0000"/>
                </a:solidFill>
                <a:latin typeface="Times New Roman" pitchFamily="18" charset="0"/>
              </a:rPr>
              <a:t>含</a:t>
            </a:r>
            <a:r>
              <a:rPr lang="en-US" altLang="zh-CN" sz="2400" b="1" dirty="0">
                <a:solidFill>
                  <a:srgbClr val="FF0000"/>
                </a:solidFill>
                <a:latin typeface="Times New Roman" pitchFamily="18" charset="0"/>
              </a:rPr>
              <a:t>C</a:t>
            </a:r>
            <a:r>
              <a:rPr lang="zh-CN" altLang="en-US" sz="2400" b="1" dirty="0">
                <a:solidFill>
                  <a:srgbClr val="FF0000"/>
                </a:solidFill>
                <a:latin typeface="Times New Roman" pitchFamily="18" charset="0"/>
              </a:rPr>
              <a:t>及还原气氛</a:t>
            </a:r>
            <a:r>
              <a:rPr lang="zh-CN" altLang="en-US" sz="2400" b="1" dirty="0">
                <a:latin typeface="Times New Roman" pitchFamily="18" charset="0"/>
              </a:rPr>
              <a:t>下使用，上限温度</a:t>
            </a:r>
            <a:r>
              <a:rPr lang="en-US" altLang="zh-CN" sz="2400" b="1" dirty="0">
                <a:latin typeface="Times New Roman" pitchFamily="18" charset="0"/>
              </a:rPr>
              <a:t>2500 ℃ </a:t>
            </a:r>
          </a:p>
          <a:p>
            <a:pPr algn="just" defTabSz="912813" eaLnBrk="1" hangingPunct="1">
              <a:lnSpc>
                <a:spcPct val="120000"/>
              </a:lnSpc>
              <a:spcBef>
                <a:spcPct val="0"/>
              </a:spcBef>
              <a:buFont typeface="Wingdings" pitchFamily="2" charset="2"/>
              <a:buNone/>
            </a:pP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a:t>
            </a:r>
            <a:r>
              <a:rPr lang="en-US" altLang="zh-CN" sz="2400" b="1" dirty="0">
                <a:latin typeface="Times New Roman" pitchFamily="18" charset="0"/>
              </a:rPr>
              <a:t>B</a:t>
            </a:r>
            <a:r>
              <a:rPr lang="en-US" altLang="zh-CN" sz="2400" b="1" baseline="-25000" dirty="0">
                <a:latin typeface="Times New Roman" pitchFamily="18" charset="0"/>
              </a:rPr>
              <a:t>4</a:t>
            </a:r>
            <a:r>
              <a:rPr lang="en-US" altLang="zh-CN" sz="2400" b="1" dirty="0">
                <a:latin typeface="Times New Roman" pitchFamily="18" charset="0"/>
              </a:rPr>
              <a:t>C—C</a:t>
            </a:r>
            <a:r>
              <a:rPr lang="zh-CN" altLang="en-US" sz="2400" b="1" dirty="0">
                <a:latin typeface="Times New Roman" pitchFamily="18" charset="0"/>
              </a:rPr>
              <a:t>（石墨）：其测量端用机械方法形成热电偶长度</a:t>
            </a:r>
            <a:r>
              <a:rPr lang="en-US" altLang="zh-CN" sz="2400" b="1" dirty="0">
                <a:latin typeface="Times New Roman" pitchFamily="18" charset="0"/>
              </a:rPr>
              <a:t>500mm, </a:t>
            </a:r>
            <a:r>
              <a:rPr lang="zh-CN" altLang="en-US" sz="2400" b="1" dirty="0">
                <a:latin typeface="Times New Roman" pitchFamily="18" charset="0"/>
              </a:rPr>
              <a:t>如果用石墨连接最长可达</a:t>
            </a:r>
            <a:r>
              <a:rPr lang="en-US" altLang="zh-CN" sz="2400" b="1" dirty="0">
                <a:latin typeface="Times New Roman" pitchFamily="18" charset="0"/>
              </a:rPr>
              <a:t>2m, </a:t>
            </a:r>
            <a:r>
              <a:rPr lang="zh-CN" altLang="en-US" sz="2400" b="1" dirty="0">
                <a:latin typeface="Times New Roman" pitchFamily="18" charset="0"/>
              </a:rPr>
              <a:t>在氧化性气氛中，上限温度</a:t>
            </a:r>
            <a:r>
              <a:rPr lang="en-US" altLang="zh-CN" sz="2400" b="1" dirty="0">
                <a:latin typeface="Times New Roman" pitchFamily="18" charset="0"/>
              </a:rPr>
              <a:t>500℃</a:t>
            </a:r>
            <a:r>
              <a:rPr lang="zh-CN" altLang="en-US" sz="2400" b="1" dirty="0">
                <a:latin typeface="Times New Roman" pitchFamily="18" charset="0"/>
              </a:rPr>
              <a:t>，但化学稳定性好，热电势大，最适宜作控制信号，非氧化性气氛可测至</a:t>
            </a:r>
            <a:r>
              <a:rPr lang="en-US" altLang="zh-CN" sz="2400" b="1" dirty="0">
                <a:latin typeface="Times New Roman" pitchFamily="18" charset="0"/>
              </a:rPr>
              <a:t>2000 ℃</a:t>
            </a:r>
          </a:p>
          <a:p>
            <a:pPr algn="just" defTabSz="912813" eaLnBrk="1" hangingPunct="1">
              <a:lnSpc>
                <a:spcPct val="120000"/>
              </a:lnSpc>
              <a:spcBef>
                <a:spcPct val="0"/>
              </a:spcBef>
              <a:buFont typeface="Wingdings" pitchFamily="2" charset="2"/>
              <a:buNone/>
            </a:pPr>
            <a:endParaRPr lang="en-US" altLang="zh-CN" sz="2400" b="1" dirty="0">
              <a:latin typeface="Times New Roman" pitchFamily="18" charset="0"/>
            </a:endParaRPr>
          </a:p>
          <a:p>
            <a:pPr algn="just" defTabSz="912813" eaLnBrk="1" hangingPunct="1">
              <a:lnSpc>
                <a:spcPct val="120000"/>
              </a:lnSpc>
              <a:spcBef>
                <a:spcPct val="0"/>
              </a:spcBef>
              <a:buFont typeface="Wingdings" pitchFamily="2" charset="2"/>
              <a:buNone/>
            </a:pPr>
            <a:endParaRPr lang="zh-CN" altLang="en-US" sz="2400" b="1" dirty="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idx="1"/>
          </p:nvPr>
        </p:nvSpPr>
        <p:spPr>
          <a:xfrm>
            <a:off x="500034" y="1127122"/>
            <a:ext cx="7993062" cy="1873250"/>
          </a:xfrm>
        </p:spPr>
        <p:txBody>
          <a:bodyPr/>
          <a:lstStyle/>
          <a:p>
            <a:pPr marL="569913" indent="-569913" defTabSz="912813" eaLnBrk="1" hangingPunct="1">
              <a:lnSpc>
                <a:spcPct val="115000"/>
              </a:lnSpc>
              <a:spcBef>
                <a:spcPct val="5000"/>
              </a:spcBef>
              <a:buClr>
                <a:schemeClr val="tx1"/>
              </a:buClr>
              <a:buFont typeface="Wingdings" pitchFamily="2" charset="2"/>
              <a:buAutoNum type="circleNumDbPlain"/>
            </a:pPr>
            <a:r>
              <a:rPr lang="zh-CN" altLang="en-US" sz="2400" b="1" dirty="0">
                <a:latin typeface="Times New Roman" pitchFamily="18" charset="0"/>
              </a:rPr>
              <a:t>针状热电偶(</a:t>
            </a:r>
            <a:r>
              <a:rPr lang="en-US" altLang="zh-CN" sz="2400" dirty="0">
                <a:latin typeface="Times New Roman" pitchFamily="18" charset="0"/>
              </a:rPr>
              <a:t>needle thermocouple</a:t>
            </a:r>
            <a:r>
              <a:rPr lang="en-US" altLang="zh-CN" sz="2400" b="1" dirty="0">
                <a:latin typeface="Times New Roman" pitchFamily="18" charset="0"/>
              </a:rPr>
              <a:t> )</a:t>
            </a:r>
            <a:r>
              <a:rPr lang="zh-CN" altLang="en-US" sz="2400" b="1" dirty="0">
                <a:latin typeface="Times New Roman" pitchFamily="18" charset="0"/>
              </a:rPr>
              <a:t>：把一种电极材料蒸镀到另一针状电极表面上，两者之间用涂层绝缘。</a:t>
            </a:r>
          </a:p>
          <a:p>
            <a:pPr marL="569913" indent="-569913" defTabSz="912813" eaLnBrk="1" hangingPunct="1">
              <a:lnSpc>
                <a:spcPct val="115000"/>
              </a:lnSpc>
              <a:spcBef>
                <a:spcPct val="5000"/>
              </a:spcBef>
              <a:buClr>
                <a:schemeClr val="tx1"/>
              </a:buClr>
              <a:buFont typeface="Wingdings" pitchFamily="2" charset="2"/>
              <a:buAutoNum type="circleNumDbPlain"/>
            </a:pPr>
            <a:r>
              <a:rPr lang="zh-CN" altLang="en-US" sz="2400" b="1" dirty="0">
                <a:latin typeface="Times New Roman" pitchFamily="18" charset="0"/>
              </a:rPr>
              <a:t>包复热电偶：热电偶材料直接用于测温不需补偿导线。长期使用温度取决于包复材料。分为</a:t>
            </a:r>
            <a:r>
              <a:rPr lang="en-US" altLang="zh-CN" sz="2400" b="1" dirty="0">
                <a:latin typeface="Times New Roman" pitchFamily="18" charset="0"/>
              </a:rPr>
              <a:t>J</a:t>
            </a:r>
            <a:r>
              <a:rPr lang="zh-CN" altLang="en-US" sz="2400" b="1" dirty="0">
                <a:latin typeface="Times New Roman" pitchFamily="18" charset="0"/>
              </a:rPr>
              <a:t>、</a:t>
            </a:r>
            <a:r>
              <a:rPr lang="en-US" altLang="zh-CN" sz="2400" b="1" dirty="0">
                <a:latin typeface="Times New Roman" pitchFamily="18" charset="0"/>
              </a:rPr>
              <a:t>K</a:t>
            </a:r>
            <a:r>
              <a:rPr lang="zh-CN" altLang="en-US" sz="2400" b="1" dirty="0">
                <a:latin typeface="Times New Roman" pitchFamily="18" charset="0"/>
              </a:rPr>
              <a:t>两种。</a:t>
            </a:r>
          </a:p>
        </p:txBody>
      </p:sp>
      <p:sp>
        <p:nvSpPr>
          <p:cNvPr id="87043" name="Rectangle 3"/>
          <p:cNvSpPr>
            <a:spLocks noChangeArrowheads="1"/>
          </p:cNvSpPr>
          <p:nvPr/>
        </p:nvSpPr>
        <p:spPr bwMode="auto">
          <a:xfrm>
            <a:off x="683568" y="476672"/>
            <a:ext cx="2305050" cy="480131"/>
          </a:xfrm>
          <a:prstGeom prst="rect">
            <a:avLst/>
          </a:prstGeom>
          <a:noFill/>
          <a:ln w="9525">
            <a:noFill/>
            <a:miter lim="800000"/>
            <a:headEnd/>
            <a:tailEnd/>
          </a:ln>
        </p:spPr>
        <p:txBody>
          <a:bodyPr>
            <a:spAutoFit/>
          </a:bodyPr>
          <a:lstStyle/>
          <a:p>
            <a:pPr marL="455613" indent="-455613" defTabSz="912813">
              <a:lnSpc>
                <a:spcPct val="105000"/>
              </a:lnSpc>
              <a:buClr>
                <a:srgbClr val="33CCFF"/>
              </a:buClr>
              <a:buFont typeface="Wingdings" pitchFamily="2" charset="2"/>
              <a:buNone/>
            </a:pPr>
            <a:r>
              <a:rPr lang="en-US" altLang="zh-CN" sz="2400" b="1" dirty="0">
                <a:latin typeface="Times New Roman" pitchFamily="18" charset="0"/>
                <a:cs typeface="Times New Roman" pitchFamily="18" charset="0"/>
              </a:rPr>
              <a:t>4)   </a:t>
            </a:r>
            <a:r>
              <a:rPr lang="zh-CN" altLang="en-US" sz="2400" b="1" dirty="0">
                <a:latin typeface="Times New Roman" pitchFamily="18" charset="0"/>
                <a:cs typeface="Times New Roman" pitchFamily="18" charset="0"/>
              </a:rPr>
              <a:t>特种热电偶</a:t>
            </a:r>
          </a:p>
        </p:txBody>
      </p:sp>
      <p:sp>
        <p:nvSpPr>
          <p:cNvPr id="4" name="Rectangle 2"/>
          <p:cNvSpPr txBox="1">
            <a:spLocks noChangeArrowheads="1"/>
          </p:cNvSpPr>
          <p:nvPr/>
        </p:nvSpPr>
        <p:spPr bwMode="auto">
          <a:xfrm>
            <a:off x="467544" y="2924944"/>
            <a:ext cx="7921625" cy="2378075"/>
          </a:xfrm>
          <a:prstGeom prst="rect">
            <a:avLst/>
          </a:prstGeom>
          <a:noFill/>
          <a:ln w="9525">
            <a:noFill/>
            <a:miter lim="800000"/>
            <a:headEnd/>
            <a:tailEnd/>
          </a:ln>
        </p:spPr>
        <p:txBody>
          <a:bodyPr/>
          <a:lstStyle/>
          <a:p>
            <a:pPr marL="571500" indent="-571500">
              <a:lnSpc>
                <a:spcPct val="105000"/>
              </a:lnSpc>
              <a:spcBef>
                <a:spcPct val="5000"/>
              </a:spcBef>
              <a:buClr>
                <a:schemeClr val="tx1"/>
              </a:buClr>
              <a:buSzPct val="90000"/>
              <a:buFont typeface="Wingdings" pitchFamily="2" charset="2"/>
              <a:buAutoNum type="circleNumDbPlain" startAt="3"/>
              <a:defRPr/>
            </a:pPr>
            <a:r>
              <a:rPr lang="zh-CN" altLang="en-US" sz="2400" b="1" kern="0" dirty="0">
                <a:latin typeface="Times New Roman" pitchFamily="18" charset="0"/>
                <a:cs typeface="Times New Roman" pitchFamily="18" charset="0"/>
              </a:rPr>
              <a:t>隔爆热电偶(</a:t>
            </a:r>
            <a:r>
              <a:rPr lang="en-US" altLang="zh-CN" sz="2400" kern="0" dirty="0">
                <a:latin typeface="Times New Roman" pitchFamily="18" charset="0"/>
                <a:cs typeface="Times New Roman" pitchFamily="18" charset="0"/>
              </a:rPr>
              <a:t>explosion proof</a:t>
            </a:r>
            <a:r>
              <a:rPr lang="en-US" altLang="zh-CN" sz="2400" b="1" kern="0" dirty="0">
                <a:latin typeface="Times New Roman" pitchFamily="18" charset="0"/>
                <a:cs typeface="Times New Roman" pitchFamily="18" charset="0"/>
              </a:rPr>
              <a:t> </a:t>
            </a:r>
            <a:r>
              <a:rPr lang="en-US" altLang="zh-CN" sz="2400" kern="0" dirty="0">
                <a:latin typeface="Times New Roman" pitchFamily="18" charset="0"/>
                <a:cs typeface="Times New Roman" pitchFamily="18" charset="0"/>
              </a:rPr>
              <a:t>thermocouple</a:t>
            </a:r>
            <a:r>
              <a:rPr lang="en-US" altLang="zh-CN" sz="2400" b="1" kern="0" dirty="0">
                <a:latin typeface="Times New Roman" pitchFamily="18" charset="0"/>
                <a:cs typeface="Times New Roman" pitchFamily="18" charset="0"/>
              </a:rPr>
              <a:t> )</a:t>
            </a:r>
          </a:p>
          <a:p>
            <a:pPr marL="571500" indent="-571500">
              <a:lnSpc>
                <a:spcPct val="105000"/>
              </a:lnSpc>
              <a:spcBef>
                <a:spcPct val="5000"/>
              </a:spcBef>
              <a:buClr>
                <a:schemeClr val="accent2"/>
              </a:buClr>
              <a:buSzPct val="90000"/>
              <a:buFont typeface="Wingdings" pitchFamily="2" charset="2"/>
              <a:buNone/>
              <a:defRPr/>
            </a:pPr>
            <a:r>
              <a:rPr lang="zh-CN" altLang="en-US" sz="2400" b="1" kern="0" dirty="0">
                <a:latin typeface="Times New Roman" pitchFamily="18" charset="0"/>
                <a:cs typeface="Times New Roman" pitchFamily="18" charset="0"/>
              </a:rPr>
              <a:t>              用于爆炸性气体混合场所</a:t>
            </a:r>
            <a:endParaRPr lang="en-US" altLang="zh-CN" sz="2400" b="1" kern="0" dirty="0">
              <a:latin typeface="Times New Roman" pitchFamily="18" charset="0"/>
              <a:cs typeface="Times New Roman" pitchFamily="18" charset="0"/>
            </a:endParaRPr>
          </a:p>
          <a:p>
            <a:pPr marL="571500" indent="-571500">
              <a:lnSpc>
                <a:spcPct val="105000"/>
              </a:lnSpc>
              <a:spcBef>
                <a:spcPct val="5000"/>
              </a:spcBef>
              <a:buClr>
                <a:srgbClr val="FF0000"/>
              </a:buClr>
              <a:buSzPct val="90000"/>
              <a:buFont typeface="Wingdings" pitchFamily="2" charset="2"/>
              <a:buChar char="Ø"/>
              <a:defRPr/>
            </a:pPr>
            <a:r>
              <a:rPr lang="zh-CN" altLang="en-US" sz="2400" b="1" kern="0" dirty="0">
                <a:latin typeface="Times New Roman" pitchFamily="18" charset="0"/>
                <a:cs typeface="Times New Roman" pitchFamily="18" charset="0"/>
              </a:rPr>
              <a:t>采用</a:t>
            </a:r>
            <a:r>
              <a:rPr lang="zh-CN" altLang="en-US" sz="2400" b="1" kern="0" dirty="0">
                <a:solidFill>
                  <a:srgbClr val="FF0000"/>
                </a:solidFill>
                <a:latin typeface="Times New Roman" pitchFamily="18" charset="0"/>
                <a:cs typeface="Times New Roman" pitchFamily="18" charset="0"/>
              </a:rPr>
              <a:t>隔爆接线盒</a:t>
            </a:r>
            <a:endParaRPr lang="en-US" altLang="zh-CN" sz="2400" b="1" kern="0" dirty="0">
              <a:latin typeface="Times New Roman" pitchFamily="18" charset="0"/>
              <a:cs typeface="Times New Roman" pitchFamily="18" charset="0"/>
            </a:endParaRPr>
          </a:p>
          <a:p>
            <a:pPr marL="571500" indent="-571500">
              <a:lnSpc>
                <a:spcPct val="105000"/>
              </a:lnSpc>
              <a:spcBef>
                <a:spcPct val="5000"/>
              </a:spcBef>
              <a:buClr>
                <a:srgbClr val="FF0000"/>
              </a:buClr>
              <a:buSzPct val="90000"/>
              <a:buFont typeface="Wingdings" pitchFamily="2" charset="2"/>
              <a:buChar char="Ø"/>
              <a:defRPr/>
            </a:pPr>
            <a:r>
              <a:rPr lang="zh-CN" altLang="en-US" sz="2400" b="1" kern="0" dirty="0">
                <a:latin typeface="Times New Roman" pitchFamily="18" charset="0"/>
                <a:cs typeface="Times New Roman" pitchFamily="18" charset="0"/>
              </a:rPr>
              <a:t>应用</a:t>
            </a:r>
            <a:r>
              <a:rPr lang="zh-CN" altLang="en-US" sz="2400" b="1" kern="0" dirty="0">
                <a:solidFill>
                  <a:srgbClr val="FF0000"/>
                </a:solidFill>
                <a:latin typeface="Times New Roman" pitchFamily="18" charset="0"/>
                <a:cs typeface="Times New Roman" pitchFamily="18" charset="0"/>
              </a:rPr>
              <a:t>螺纹结构</a:t>
            </a:r>
            <a:r>
              <a:rPr lang="zh-CN" altLang="en-US" sz="2400" b="1" kern="0" dirty="0">
                <a:latin typeface="Times New Roman" pitchFamily="18" charset="0"/>
                <a:cs typeface="Times New Roman" pitchFamily="18" charset="0"/>
              </a:rPr>
              <a:t>，在接线盒与接线盒盖，穿线螺帽</a:t>
            </a:r>
            <a:endParaRPr lang="en-US" altLang="zh-CN" sz="2400" b="1" kern="0" dirty="0">
              <a:latin typeface="Times New Roman" pitchFamily="18" charset="0"/>
              <a:cs typeface="Times New Roman" pitchFamily="18" charset="0"/>
            </a:endParaRPr>
          </a:p>
          <a:p>
            <a:pPr marL="571500" indent="-571500">
              <a:lnSpc>
                <a:spcPct val="105000"/>
              </a:lnSpc>
              <a:spcBef>
                <a:spcPct val="5000"/>
              </a:spcBef>
              <a:buClr>
                <a:srgbClr val="FF0000"/>
              </a:buClr>
              <a:buSzPct val="90000"/>
              <a:buFont typeface="Wingdings" pitchFamily="2" charset="2"/>
              <a:buChar char="Ø"/>
              <a:defRPr/>
            </a:pPr>
            <a:r>
              <a:rPr lang="zh-CN" altLang="en-US" sz="2400" b="1" kern="0" dirty="0">
                <a:latin typeface="Times New Roman" pitchFamily="18" charset="0"/>
                <a:cs typeface="Times New Roman" pitchFamily="18" charset="0"/>
              </a:rPr>
              <a:t>保护管连接处都采用了</a:t>
            </a:r>
            <a:r>
              <a:rPr lang="zh-CN" altLang="en-US" sz="2400" b="1" kern="0" dirty="0">
                <a:solidFill>
                  <a:srgbClr val="FF0000"/>
                </a:solidFill>
                <a:latin typeface="Times New Roman" pitchFamily="18" charset="0"/>
                <a:cs typeface="Times New Roman" pitchFamily="18" charset="0"/>
              </a:rPr>
              <a:t>耐腐蚀密封垫圈</a:t>
            </a:r>
            <a:endParaRPr lang="en-US" altLang="zh-CN" sz="2400" b="1" kern="0" dirty="0">
              <a:latin typeface="Times New Roman" pitchFamily="18" charset="0"/>
              <a:cs typeface="Times New Roman" pitchFamily="18" charset="0"/>
            </a:endParaRPr>
          </a:p>
          <a:p>
            <a:pPr marL="571500" indent="-571500">
              <a:spcBef>
                <a:spcPct val="20000"/>
              </a:spcBef>
              <a:buClr>
                <a:schemeClr val="accent2"/>
              </a:buClr>
              <a:buSzPct val="90000"/>
              <a:defRPr/>
            </a:pPr>
            <a:endParaRPr lang="zh-CN" altLang="en-US" sz="2400" kern="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39552" y="404664"/>
            <a:ext cx="6215106" cy="3959225"/>
          </a:xfrm>
          <a:prstGeom prst="rect">
            <a:avLst/>
          </a:prstGeom>
          <a:noFill/>
          <a:ln w="9525">
            <a:noFill/>
            <a:miter lim="800000"/>
            <a:headEnd/>
            <a:tailEnd/>
          </a:ln>
        </p:spPr>
        <p:txBody>
          <a:bodyPr/>
          <a:lstStyle/>
          <a:p>
            <a:pPr marL="571500" indent="-571500" algn="just">
              <a:lnSpc>
                <a:spcPct val="115000"/>
              </a:lnSpc>
              <a:buClr>
                <a:schemeClr val="tx1"/>
              </a:buClr>
              <a:buSzPct val="90000"/>
              <a:buFont typeface="Wingdings" pitchFamily="2" charset="2"/>
              <a:buAutoNum type="circleNumDbPlain" startAt="4"/>
              <a:defRPr/>
            </a:pPr>
            <a:r>
              <a:rPr lang="zh-CN" altLang="en-US" sz="2400" b="1" kern="0" dirty="0">
                <a:latin typeface="Times New Roman" pitchFamily="18" charset="0"/>
                <a:ea typeface="+mn-ea"/>
              </a:rPr>
              <a:t>吹气热电偶(</a:t>
            </a:r>
            <a:r>
              <a:rPr lang="en-US" altLang="zh-CN" sz="2400" b="1" kern="0" dirty="0">
                <a:latin typeface="Times New Roman" pitchFamily="18" charset="0"/>
                <a:ea typeface="+mn-ea"/>
              </a:rPr>
              <a:t>air filled thermocouple) </a:t>
            </a:r>
          </a:p>
          <a:p>
            <a:pPr marL="571500" indent="-571500" algn="just">
              <a:lnSpc>
                <a:spcPct val="115000"/>
              </a:lnSpc>
              <a:buClr>
                <a:schemeClr val="tx1"/>
              </a:buClr>
              <a:buSzPct val="90000"/>
              <a:defRPr/>
            </a:pPr>
            <a:endParaRPr lang="zh-CN" altLang="en-US" sz="2400" b="1" kern="0" dirty="0">
              <a:latin typeface="Times New Roman" pitchFamily="18" charset="0"/>
              <a:ea typeface="+mn-ea"/>
            </a:endParaRPr>
          </a:p>
          <a:p>
            <a:pPr marL="571500" indent="-571500" algn="just">
              <a:lnSpc>
                <a:spcPct val="115000"/>
              </a:lnSpc>
              <a:buClr>
                <a:srgbClr val="FF0000"/>
              </a:buClr>
              <a:buSzPct val="90000"/>
              <a:buFont typeface="Wingdings" pitchFamily="2" charset="2"/>
              <a:buChar char="Ø"/>
              <a:defRPr/>
            </a:pPr>
            <a:r>
              <a:rPr lang="zh-CN" altLang="en-US" sz="2400" b="1" kern="0" dirty="0">
                <a:latin typeface="Times New Roman" pitchFamily="18" charset="0"/>
                <a:ea typeface="+mn-ea"/>
              </a:rPr>
              <a:t> 用于高温高压下浓度高于</a:t>
            </a:r>
            <a:r>
              <a:rPr lang="en-US" altLang="zh-CN" sz="2400" b="1" kern="0" dirty="0">
                <a:latin typeface="Times New Roman" pitchFamily="18" charset="0"/>
                <a:ea typeface="+mn-ea"/>
              </a:rPr>
              <a:t>30%</a:t>
            </a:r>
            <a:r>
              <a:rPr lang="zh-CN" altLang="en-US" sz="2400" b="1" kern="0" dirty="0">
                <a:latin typeface="Times New Roman" pitchFamily="18" charset="0"/>
                <a:ea typeface="+mn-ea"/>
              </a:rPr>
              <a:t>的</a:t>
            </a:r>
            <a:r>
              <a:rPr lang="en-US" altLang="zh-CN" sz="2400" b="1" kern="0" dirty="0">
                <a:latin typeface="Times New Roman" pitchFamily="18" charset="0"/>
                <a:ea typeface="+mn-ea"/>
              </a:rPr>
              <a:t>H</a:t>
            </a:r>
            <a:r>
              <a:rPr lang="en-US" altLang="zh-CN" sz="2400" b="1" kern="0" baseline="-25000" dirty="0">
                <a:latin typeface="Times New Roman" pitchFamily="18" charset="0"/>
                <a:ea typeface="+mn-ea"/>
              </a:rPr>
              <a:t>2</a:t>
            </a:r>
            <a:r>
              <a:rPr lang="en-US" altLang="zh-CN" sz="2400" b="1" kern="0" dirty="0">
                <a:latin typeface="Times New Roman" pitchFamily="18" charset="0"/>
                <a:ea typeface="+mn-ea"/>
              </a:rPr>
              <a:t>,  NH4</a:t>
            </a:r>
            <a:r>
              <a:rPr lang="zh-CN" altLang="en-US" sz="2400" b="1" kern="0" dirty="0">
                <a:latin typeface="Times New Roman" pitchFamily="18" charset="0"/>
                <a:ea typeface="+mn-ea"/>
              </a:rPr>
              <a:t>等温度测量</a:t>
            </a:r>
            <a:endParaRPr lang="en-US" altLang="zh-CN" sz="2400" b="1" kern="0" dirty="0">
              <a:latin typeface="Times New Roman" pitchFamily="18" charset="0"/>
              <a:ea typeface="+mn-ea"/>
            </a:endParaRPr>
          </a:p>
          <a:p>
            <a:pPr marL="571500" indent="-571500" algn="just">
              <a:lnSpc>
                <a:spcPct val="115000"/>
              </a:lnSpc>
              <a:buClr>
                <a:srgbClr val="FF0000"/>
              </a:buClr>
              <a:buSzPct val="90000"/>
              <a:buFont typeface="Wingdings" pitchFamily="2" charset="2"/>
              <a:buChar char="Ø"/>
              <a:defRPr/>
            </a:pPr>
            <a:r>
              <a:rPr lang="zh-CN" altLang="en-US" sz="2400" b="1" kern="0" dirty="0">
                <a:latin typeface="Times New Roman" pitchFamily="18" charset="0"/>
                <a:ea typeface="+mn-ea"/>
              </a:rPr>
              <a:t>在热电偶和外保护管之间构成一定气路，在</a:t>
            </a:r>
            <a:r>
              <a:rPr lang="zh-CN" altLang="en-US" sz="2400" b="1" kern="0" dirty="0">
                <a:solidFill>
                  <a:srgbClr val="FF0000"/>
                </a:solidFill>
                <a:latin typeface="Times New Roman" pitchFamily="18" charset="0"/>
                <a:ea typeface="+mn-ea"/>
              </a:rPr>
              <a:t>气路中通入一定压力的惰性气体</a:t>
            </a:r>
            <a:r>
              <a:rPr lang="zh-CN" altLang="en-US" sz="2400" b="1" kern="0" dirty="0">
                <a:latin typeface="Times New Roman" pitchFamily="18" charset="0"/>
                <a:ea typeface="+mn-ea"/>
              </a:rPr>
              <a:t>，增加少量的钽元素可以增加吹气偶的吸气能。</a:t>
            </a:r>
            <a:endParaRPr lang="en-US" altLang="zh-CN" sz="2400" b="1" kern="0" dirty="0">
              <a:latin typeface="Times New Roman" pitchFamily="18" charset="0"/>
              <a:ea typeface="+mn-ea"/>
            </a:endParaRPr>
          </a:p>
          <a:p>
            <a:pPr marL="571500" indent="-571500" algn="just">
              <a:lnSpc>
                <a:spcPct val="115000"/>
              </a:lnSpc>
              <a:buClr>
                <a:srgbClr val="FF0000"/>
              </a:buClr>
              <a:buSzPct val="90000"/>
              <a:buFont typeface="Wingdings" pitchFamily="2" charset="2"/>
              <a:buChar char="Ø"/>
              <a:defRPr/>
            </a:pPr>
            <a:r>
              <a:rPr lang="en-US" altLang="zh-CN" sz="2400" b="1" kern="0" dirty="0">
                <a:latin typeface="Times New Roman" pitchFamily="18" charset="0"/>
                <a:ea typeface="+mn-ea"/>
              </a:rPr>
              <a:t>K</a:t>
            </a:r>
            <a:r>
              <a:rPr lang="zh-CN" altLang="en-US" sz="2400" b="1" kern="0" dirty="0">
                <a:latin typeface="Times New Roman" pitchFamily="18" charset="0"/>
                <a:ea typeface="+mn-ea"/>
              </a:rPr>
              <a:t>型测温范围：</a:t>
            </a:r>
            <a:r>
              <a:rPr lang="en-US" altLang="zh-CN" sz="2400" b="1" kern="0" dirty="0">
                <a:latin typeface="Times New Roman" pitchFamily="18" charset="0"/>
                <a:ea typeface="+mn-ea"/>
              </a:rPr>
              <a:t>800~1100℃</a:t>
            </a:r>
            <a:r>
              <a:rPr lang="zh-CN" altLang="en-US" sz="2400" b="1" kern="0" dirty="0">
                <a:latin typeface="Times New Roman" pitchFamily="18" charset="0"/>
                <a:ea typeface="+mn-ea"/>
              </a:rPr>
              <a:t>，吹气介质为</a:t>
            </a:r>
            <a:r>
              <a:rPr lang="en-US" altLang="zh-CN" sz="2400" b="1" kern="0" dirty="0">
                <a:latin typeface="Times New Roman" pitchFamily="18" charset="0"/>
                <a:ea typeface="+mn-ea"/>
              </a:rPr>
              <a:t>N</a:t>
            </a:r>
            <a:r>
              <a:rPr lang="en-US" altLang="zh-CN" sz="2400" b="1" kern="0" baseline="-25000" dirty="0">
                <a:latin typeface="Times New Roman" pitchFamily="18" charset="0"/>
                <a:ea typeface="+mn-ea"/>
              </a:rPr>
              <a:t>2</a:t>
            </a:r>
            <a:r>
              <a:rPr lang="en-US" altLang="zh-CN" sz="2400" b="1" kern="0" dirty="0">
                <a:latin typeface="Times New Roman" pitchFamily="18" charset="0"/>
                <a:ea typeface="+mn-ea"/>
              </a:rPr>
              <a:t>, </a:t>
            </a:r>
            <a:r>
              <a:rPr lang="en-US" altLang="zh-CN" sz="2400" b="1" kern="0" dirty="0" err="1">
                <a:latin typeface="Times New Roman" pitchFamily="18" charset="0"/>
                <a:ea typeface="+mn-ea"/>
              </a:rPr>
              <a:t>Ar</a:t>
            </a:r>
            <a:r>
              <a:rPr lang="en-US" altLang="zh-CN" sz="2400" b="1" kern="0" dirty="0">
                <a:latin typeface="Times New Roman" pitchFamily="18" charset="0"/>
                <a:ea typeface="+mn-ea"/>
              </a:rPr>
              <a:t> </a:t>
            </a:r>
            <a:r>
              <a:rPr lang="zh-CN" altLang="en-US" sz="2400" b="1" kern="0" dirty="0">
                <a:latin typeface="Times New Roman" pitchFamily="18" charset="0"/>
                <a:ea typeface="+mn-ea"/>
              </a:rPr>
              <a:t>，吹气压力大于</a:t>
            </a:r>
            <a:r>
              <a:rPr lang="en-US" altLang="zh-CN" sz="2400" b="1" kern="0" dirty="0">
                <a:latin typeface="Times New Roman" pitchFamily="18" charset="0"/>
                <a:ea typeface="+mn-ea"/>
              </a:rPr>
              <a:t>10</a:t>
            </a:r>
            <a:r>
              <a:rPr lang="en-US" altLang="zh-CN" sz="2400" b="1" kern="0" baseline="30000" dirty="0">
                <a:latin typeface="Times New Roman" pitchFamily="18" charset="0"/>
                <a:ea typeface="+mn-ea"/>
              </a:rPr>
              <a:t>5</a:t>
            </a:r>
            <a:r>
              <a:rPr lang="en-US" altLang="zh-CN" sz="2400" b="1" kern="0" dirty="0">
                <a:latin typeface="Times New Roman" pitchFamily="18" charset="0"/>
                <a:ea typeface="+mn-ea"/>
              </a:rPr>
              <a:t>Pa</a:t>
            </a:r>
            <a:r>
              <a:rPr lang="zh-CN" altLang="en-US" sz="2400" b="1" kern="0" dirty="0">
                <a:latin typeface="Times New Roman" pitchFamily="18" charset="0"/>
                <a:ea typeface="+mn-ea"/>
              </a:rPr>
              <a:t>。</a:t>
            </a:r>
          </a:p>
          <a:p>
            <a:pPr marL="571500" indent="-571500" algn="just">
              <a:lnSpc>
                <a:spcPct val="115000"/>
              </a:lnSpc>
              <a:buClr>
                <a:schemeClr val="accent2"/>
              </a:buClr>
              <a:buSzPct val="90000"/>
              <a:buFont typeface="Wingdings" pitchFamily="2" charset="2"/>
              <a:buNone/>
              <a:defRPr/>
            </a:pPr>
            <a:endParaRPr lang="zh-CN" altLang="en-US" sz="2400" b="1" kern="0" dirty="0">
              <a:latin typeface="Times New Roman" pitchFamily="18" charset="0"/>
              <a:ea typeface="+mn-ea"/>
            </a:endParaRPr>
          </a:p>
        </p:txBody>
      </p:sp>
      <p:pic>
        <p:nvPicPr>
          <p:cNvPr id="88067" name="Picture 2" descr="吹气热电偶"/>
          <p:cNvPicPr>
            <a:picLocks noChangeAspect="1" noChangeArrowheads="1"/>
          </p:cNvPicPr>
          <p:nvPr/>
        </p:nvPicPr>
        <p:blipFill>
          <a:blip r:embed="rId2" cstate="print"/>
          <a:srcRect/>
          <a:stretch>
            <a:fillRect/>
          </a:stretch>
        </p:blipFill>
        <p:spPr bwMode="auto">
          <a:xfrm>
            <a:off x="6443663" y="763588"/>
            <a:ext cx="2259012" cy="486092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4213" y="1630363"/>
            <a:ext cx="8064500" cy="1004887"/>
          </a:xfrm>
        </p:spPr>
        <p:txBody>
          <a:bodyPr/>
          <a:lstStyle/>
          <a:p>
            <a:pPr marL="722313" indent="-722313" algn="l" defTabSz="912813" eaLnBrk="1" hangingPunct="1">
              <a:buFontTx/>
              <a:buAutoNum type="circleNumDbPlain" startAt="6"/>
            </a:pPr>
            <a:r>
              <a:rPr lang="zh-CN" altLang="en-US" sz="2400" b="1" dirty="0">
                <a:solidFill>
                  <a:schemeClr val="tx1"/>
                </a:solidFill>
                <a:latin typeface="Times New Roman" pitchFamily="18" charset="0"/>
              </a:rPr>
              <a:t>快速热电偶</a:t>
            </a:r>
            <a:br>
              <a:rPr lang="zh-CN" altLang="en-US" sz="2400" b="1" dirty="0">
                <a:solidFill>
                  <a:schemeClr val="tx1"/>
                </a:solidFill>
                <a:latin typeface="Times New Roman" pitchFamily="18" charset="0"/>
              </a:rPr>
            </a:br>
            <a:r>
              <a:rPr lang="zh-CN" altLang="en-US" sz="2400" b="1" dirty="0">
                <a:solidFill>
                  <a:schemeClr val="tx1"/>
                </a:solidFill>
                <a:latin typeface="Times New Roman" pitchFamily="18" charset="0"/>
              </a:rPr>
              <a:t> 测量铁水、钢水或其他熔融金属</a:t>
            </a:r>
            <a:r>
              <a:rPr lang="en-US" altLang="zh-CN" sz="2400" b="1" dirty="0">
                <a:solidFill>
                  <a:schemeClr val="tx1"/>
                </a:solidFill>
                <a:latin typeface="Times New Roman" pitchFamily="18" charset="0"/>
              </a:rPr>
              <a:t>1600℃</a:t>
            </a:r>
          </a:p>
        </p:txBody>
      </p:sp>
      <p:pic>
        <p:nvPicPr>
          <p:cNvPr id="89091" name="Picture 3" descr="2006330645123405436[1]"/>
          <p:cNvPicPr>
            <a:picLocks noGrp="1" noChangeAspect="1" noChangeArrowheads="1"/>
          </p:cNvPicPr>
          <p:nvPr>
            <p:ph idx="1"/>
          </p:nvPr>
        </p:nvPicPr>
        <p:blipFill>
          <a:blip r:embed="rId2" cstate="print"/>
          <a:srcRect/>
          <a:stretch>
            <a:fillRect/>
          </a:stretch>
        </p:blipFill>
        <p:spPr>
          <a:xfrm>
            <a:off x="900113" y="2706688"/>
            <a:ext cx="2303462" cy="1463675"/>
          </a:xfrm>
        </p:spPr>
      </p:pic>
      <p:pic>
        <p:nvPicPr>
          <p:cNvPr id="89092" name="Picture 4" descr="200696185251589"/>
          <p:cNvPicPr>
            <a:picLocks noChangeAspect="1" noChangeArrowheads="1"/>
          </p:cNvPicPr>
          <p:nvPr/>
        </p:nvPicPr>
        <p:blipFill>
          <a:blip r:embed="rId3" cstate="print"/>
          <a:srcRect/>
          <a:stretch>
            <a:fillRect/>
          </a:stretch>
        </p:blipFill>
        <p:spPr bwMode="auto">
          <a:xfrm>
            <a:off x="3995738" y="2709863"/>
            <a:ext cx="3889375" cy="1538287"/>
          </a:xfrm>
          <a:prstGeom prst="rect">
            <a:avLst/>
          </a:prstGeom>
          <a:noFill/>
          <a:ln w="9525">
            <a:noFill/>
            <a:miter lim="800000"/>
            <a:headEnd/>
            <a:tailEnd/>
          </a:ln>
        </p:spPr>
      </p:pic>
      <p:sp>
        <p:nvSpPr>
          <p:cNvPr id="5" name="Rectangle 2"/>
          <p:cNvSpPr txBox="1">
            <a:spLocks noChangeArrowheads="1"/>
          </p:cNvSpPr>
          <p:nvPr/>
        </p:nvSpPr>
        <p:spPr bwMode="auto">
          <a:xfrm>
            <a:off x="684213" y="527050"/>
            <a:ext cx="7956550" cy="1103313"/>
          </a:xfrm>
          <a:prstGeom prst="rect">
            <a:avLst/>
          </a:prstGeom>
          <a:noFill/>
          <a:ln w="9525">
            <a:noFill/>
            <a:miter lim="800000"/>
            <a:headEnd/>
            <a:tailEnd/>
          </a:ln>
        </p:spPr>
        <p:txBody>
          <a:bodyPr anchor="b"/>
          <a:lstStyle/>
          <a:p>
            <a:pPr marL="723900" indent="-723900">
              <a:buFontTx/>
              <a:buAutoNum type="circleNumDbPlain" startAt="5"/>
              <a:defRPr/>
            </a:pPr>
            <a:r>
              <a:rPr lang="zh-CN" altLang="en-US" sz="2400" b="1" kern="0" dirty="0">
                <a:latin typeface="Times New Roman" pitchFamily="18" charset="0"/>
                <a:ea typeface="+mj-ea"/>
                <a:cs typeface="+mj-cs"/>
              </a:rPr>
              <a:t>箔片型热电偶</a:t>
            </a:r>
            <a:endParaRPr lang="en-US" altLang="zh-CN" sz="2400" b="1" kern="0" dirty="0">
              <a:latin typeface="Times New Roman" pitchFamily="18" charset="0"/>
              <a:ea typeface="+mj-ea"/>
              <a:cs typeface="+mj-cs"/>
            </a:endParaRPr>
          </a:p>
          <a:p>
            <a:pPr marL="723900" indent="-723900">
              <a:defRPr/>
            </a:pPr>
            <a:br>
              <a:rPr lang="zh-CN" altLang="en-US" sz="2400" b="1" kern="0" dirty="0">
                <a:latin typeface="Times New Roman" pitchFamily="18" charset="0"/>
                <a:ea typeface="+mj-ea"/>
                <a:cs typeface="+mj-cs"/>
              </a:rPr>
            </a:br>
            <a:r>
              <a:rPr lang="zh-CN" altLang="en-US" sz="2400" b="1" kern="0" dirty="0">
                <a:latin typeface="Times New Roman" pitchFamily="18" charset="0"/>
                <a:ea typeface="+mj-ea"/>
                <a:cs typeface="+mj-cs"/>
              </a:rPr>
              <a:t>  测量固体表面，厚度很薄，响应快</a:t>
            </a:r>
          </a:p>
        </p:txBody>
      </p:sp>
      <p:sp>
        <p:nvSpPr>
          <p:cNvPr id="6" name="Rectangle 2"/>
          <p:cNvSpPr txBox="1">
            <a:spLocks noChangeArrowheads="1"/>
          </p:cNvSpPr>
          <p:nvPr/>
        </p:nvSpPr>
        <p:spPr bwMode="auto">
          <a:xfrm>
            <a:off x="827088" y="4292600"/>
            <a:ext cx="8064500" cy="647700"/>
          </a:xfrm>
          <a:prstGeom prst="rect">
            <a:avLst/>
          </a:prstGeom>
          <a:noFill/>
          <a:ln w="9525">
            <a:noFill/>
            <a:miter lim="800000"/>
            <a:headEnd/>
            <a:tailEnd/>
          </a:ln>
        </p:spPr>
        <p:txBody>
          <a:bodyPr anchor="b"/>
          <a:lstStyle/>
          <a:p>
            <a:pPr marL="723900" indent="-723900">
              <a:defRPr/>
            </a:pPr>
            <a:r>
              <a:rPr lang="zh-CN" altLang="en-US" sz="2400" b="1" kern="0" dirty="0">
                <a:latin typeface="Times New Roman" pitchFamily="18" charset="0"/>
                <a:ea typeface="+mj-ea"/>
                <a:cs typeface="+mj-cs"/>
              </a:rPr>
              <a:t>⑦  高温耐磨热电偶：机械强度高</a:t>
            </a:r>
            <a:endParaRPr lang="en-US" altLang="zh-CN" sz="2400" b="1" kern="0" dirty="0">
              <a:latin typeface="Times New Roman" pitchFamily="18" charset="0"/>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467544" y="548680"/>
            <a:ext cx="7745412" cy="5529267"/>
          </a:xfrm>
        </p:spPr>
        <p:txBody>
          <a:bodyPr>
            <a:normAutofit/>
          </a:bodyPr>
          <a:lstStyle/>
          <a:p>
            <a:pPr defTabSz="912813" eaLnBrk="1" hangingPunct="1">
              <a:lnSpc>
                <a:spcPct val="90000"/>
              </a:lnSpc>
              <a:buFont typeface="Wingdings" pitchFamily="2" charset="2"/>
              <a:buNone/>
            </a:pPr>
            <a:r>
              <a:rPr kumimoji="1" lang="en-US" altLang="zh-CN" sz="2800" b="1" dirty="0">
                <a:latin typeface="Times New Roman" pitchFamily="18" charset="0"/>
              </a:rPr>
              <a:t>5</a:t>
            </a:r>
            <a:r>
              <a:rPr kumimoji="1" lang="zh-CN" altLang="en-US" sz="2800" b="1" dirty="0">
                <a:latin typeface="Times New Roman" pitchFamily="18" charset="0"/>
              </a:rPr>
              <a:t>、热电偶冷端温度处理</a:t>
            </a:r>
            <a:endParaRPr kumimoji="1" lang="en-US" altLang="zh-CN" sz="2800" b="1" dirty="0">
              <a:latin typeface="Times New Roman" pitchFamily="18" charset="0"/>
            </a:endParaRPr>
          </a:p>
          <a:p>
            <a:pPr defTabSz="912813" eaLnBrk="1" hangingPunct="1">
              <a:lnSpc>
                <a:spcPct val="90000"/>
              </a:lnSpc>
              <a:buFont typeface="Wingdings" pitchFamily="2" charset="2"/>
              <a:buNone/>
            </a:pPr>
            <a:endParaRPr lang="zh-CN" altLang="en-US" sz="2600" b="1" dirty="0">
              <a:latin typeface="Times New Roman" pitchFamily="18" charset="0"/>
            </a:endParaRPr>
          </a:p>
          <a:p>
            <a:pPr defTabSz="912813">
              <a:lnSpc>
                <a:spcPct val="90000"/>
              </a:lnSpc>
              <a:buNone/>
            </a:pPr>
            <a:r>
              <a:rPr lang="en-US" altLang="zh-CN" sz="2600" b="1" dirty="0">
                <a:latin typeface="Times New Roman" pitchFamily="18" charset="0"/>
              </a:rPr>
              <a:t>1)  </a:t>
            </a:r>
            <a:r>
              <a:rPr lang="zh-CN" altLang="en-US" sz="2400" b="1" dirty="0">
                <a:latin typeface="Times New Roman" pitchFamily="18" charset="0"/>
              </a:rPr>
              <a:t>补偿导线（与电极材料不同）及延伸导线 （与电极材料相同）：长度1</a:t>
            </a:r>
            <a:r>
              <a:rPr lang="en-US" altLang="zh-CN" sz="2400" b="1" dirty="0">
                <a:latin typeface="Times New Roman" pitchFamily="18" charset="0"/>
              </a:rPr>
              <a:t>m</a:t>
            </a:r>
            <a:r>
              <a:rPr lang="zh-CN" altLang="en-US" sz="2400" b="1" dirty="0">
                <a:latin typeface="Times New Roman" pitchFamily="18" charset="0"/>
              </a:rPr>
              <a:t>左右。</a:t>
            </a:r>
            <a:endParaRPr lang="en-US" altLang="zh-CN" sz="2400" b="1" dirty="0">
              <a:latin typeface="Times New Roman" pitchFamily="18" charset="0"/>
            </a:endParaRPr>
          </a:p>
          <a:p>
            <a:pPr defTabSz="912813">
              <a:lnSpc>
                <a:spcPct val="150000"/>
              </a:lnSpc>
              <a:buNone/>
            </a:pPr>
            <a:r>
              <a:rPr lang="en-US" altLang="zh-CN" sz="2400" b="1" dirty="0">
                <a:latin typeface="Times New Roman" pitchFamily="18" charset="0"/>
              </a:rPr>
              <a:t>      SC  —  </a:t>
            </a:r>
            <a:r>
              <a:rPr lang="zh-CN" altLang="en-US" sz="2400" b="1" dirty="0">
                <a:latin typeface="Times New Roman" pitchFamily="18" charset="0"/>
              </a:rPr>
              <a:t>分度号为 </a:t>
            </a:r>
            <a:r>
              <a:rPr lang="en-US" altLang="zh-CN" sz="2400" b="1" dirty="0">
                <a:latin typeface="Times New Roman" pitchFamily="18" charset="0"/>
              </a:rPr>
              <a:t>S </a:t>
            </a:r>
            <a:r>
              <a:rPr lang="zh-CN" altLang="en-US" sz="2400" b="1" dirty="0">
                <a:latin typeface="Times New Roman" pitchFamily="18" charset="0"/>
              </a:rPr>
              <a:t>的热电偶的补偿导线</a:t>
            </a:r>
          </a:p>
          <a:p>
            <a:pPr defTabSz="912813">
              <a:lnSpc>
                <a:spcPct val="150000"/>
              </a:lnSpc>
              <a:buNone/>
            </a:pPr>
            <a:r>
              <a:rPr lang="en-US" altLang="zh-CN" sz="2400" b="1" dirty="0">
                <a:latin typeface="Times New Roman" pitchFamily="18" charset="0"/>
              </a:rPr>
              <a:t>      KX —  </a:t>
            </a:r>
            <a:r>
              <a:rPr lang="zh-CN" altLang="en-US" sz="2400" b="1" dirty="0">
                <a:latin typeface="Times New Roman" pitchFamily="18" charset="0"/>
              </a:rPr>
              <a:t>分度号为 </a:t>
            </a:r>
            <a:r>
              <a:rPr lang="en-US" altLang="zh-CN" sz="2400" b="1" dirty="0">
                <a:latin typeface="Times New Roman" pitchFamily="18" charset="0"/>
              </a:rPr>
              <a:t>K </a:t>
            </a:r>
            <a:r>
              <a:rPr lang="zh-CN" altLang="en-US" sz="2400" b="1" dirty="0">
                <a:latin typeface="Times New Roman" pitchFamily="18" charset="0"/>
              </a:rPr>
              <a:t>的热电偶的延伸导线</a:t>
            </a:r>
          </a:p>
          <a:p>
            <a:pPr defTabSz="912813" eaLnBrk="1" hangingPunct="1">
              <a:lnSpc>
                <a:spcPts val="3200"/>
              </a:lnSpc>
              <a:spcBef>
                <a:spcPts val="0"/>
              </a:spcBef>
              <a:buClr>
                <a:srgbClr val="FF0000"/>
              </a:buClr>
              <a:buFont typeface="Wingdings" pitchFamily="2" charset="2"/>
              <a:buChar char="Ø"/>
            </a:pPr>
            <a:r>
              <a:rPr lang="zh-CN" altLang="en-US" sz="2400" b="1" dirty="0">
                <a:latin typeface="Times New Roman" pitchFamily="18" charset="0"/>
              </a:rPr>
              <a:t>补偿导线及延伸导线 均由</a:t>
            </a:r>
            <a:r>
              <a:rPr lang="zh-CN" altLang="en-US" sz="2400" b="1" dirty="0">
                <a:solidFill>
                  <a:srgbClr val="FF0000"/>
                </a:solidFill>
                <a:latin typeface="Times New Roman" pitchFamily="18" charset="0"/>
              </a:rPr>
              <a:t>正负极，与热电偶的正负极相联接，极性不能接错。</a:t>
            </a:r>
          </a:p>
          <a:p>
            <a:pPr defTabSz="912813" eaLnBrk="1" hangingPunct="1">
              <a:lnSpc>
                <a:spcPts val="3200"/>
              </a:lnSpc>
              <a:spcBef>
                <a:spcPts val="0"/>
              </a:spcBef>
              <a:buClr>
                <a:srgbClr val="FF0000"/>
              </a:buClr>
              <a:buFont typeface="Wingdings" pitchFamily="2" charset="2"/>
              <a:buChar char="Ø"/>
            </a:pPr>
            <a:r>
              <a:rPr lang="zh-CN" altLang="en-US" sz="2400" b="1" dirty="0">
                <a:solidFill>
                  <a:srgbClr val="FF0000"/>
                </a:solidFill>
                <a:latin typeface="Times New Roman" pitchFamily="18" charset="0"/>
              </a:rPr>
              <a:t>型号要与热电偶种类匹配</a:t>
            </a:r>
            <a:r>
              <a:rPr lang="zh-CN" altLang="en-US" sz="2400" b="1" dirty="0">
                <a:latin typeface="Times New Roman" pitchFamily="18" charset="0"/>
              </a:rPr>
              <a:t>。</a:t>
            </a:r>
          </a:p>
          <a:p>
            <a:pPr defTabSz="912813" eaLnBrk="1" hangingPunct="1">
              <a:lnSpc>
                <a:spcPts val="3200"/>
              </a:lnSpc>
              <a:spcBef>
                <a:spcPts val="0"/>
              </a:spcBef>
              <a:buClr>
                <a:srgbClr val="FF0000"/>
              </a:buClr>
              <a:buFont typeface="Wingdings" pitchFamily="2" charset="2"/>
              <a:buChar char="Ø"/>
            </a:pPr>
            <a:r>
              <a:rPr lang="zh-CN" altLang="en-US" sz="2400" b="1" dirty="0">
                <a:latin typeface="Times New Roman" pitchFamily="18" charset="0"/>
              </a:rPr>
              <a:t>补偿导线与热电偶连接端的温度不能超过</a:t>
            </a:r>
            <a:r>
              <a:rPr lang="en-US" altLang="zh-CN" sz="2400" b="1" dirty="0">
                <a:latin typeface="Times New Roman" pitchFamily="18" charset="0"/>
              </a:rPr>
              <a:t>100℃</a:t>
            </a:r>
            <a:r>
              <a:rPr lang="zh-CN" altLang="en-US" sz="2400" b="1" dirty="0">
                <a:latin typeface="Times New Roman" pitchFamily="18" charset="0"/>
              </a:rPr>
              <a:t>。</a:t>
            </a:r>
          </a:p>
          <a:p>
            <a:pPr defTabSz="912813" eaLnBrk="1" hangingPunct="1">
              <a:lnSpc>
                <a:spcPct val="90000"/>
              </a:lnSpc>
              <a:buFont typeface="Wingdings" pitchFamily="2" charset="2"/>
              <a:buNone/>
            </a:pPr>
            <a:r>
              <a:rPr lang="zh-CN" altLang="en-US" sz="2400" b="1" dirty="0">
                <a:latin typeface="Times New Roman" pitchFamily="18" charset="0"/>
              </a:rPr>
              <a:t>    </a:t>
            </a:r>
          </a:p>
          <a:p>
            <a:pPr defTabSz="912813" eaLnBrk="1" hangingPunct="1">
              <a:lnSpc>
                <a:spcPct val="90000"/>
              </a:lnSpc>
              <a:buFont typeface="Wingdings" pitchFamily="2" charset="2"/>
              <a:buNone/>
            </a:pPr>
            <a:r>
              <a:rPr lang="en-US" altLang="zh-CN" sz="2400" b="1" dirty="0">
                <a:latin typeface="Times New Roman" pitchFamily="18" charset="0"/>
              </a:rPr>
              <a:t>     </a:t>
            </a:r>
            <a:endParaRPr lang="en-US" altLang="zh-CN" sz="2600" b="1" dirty="0">
              <a:latin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928688" y="0"/>
            <a:ext cx="3954462" cy="817563"/>
          </a:xfrm>
        </p:spPr>
        <p:txBody>
          <a:bodyPr/>
          <a:lstStyle/>
          <a:p>
            <a:pPr defTabSz="912813" eaLnBrk="1" hangingPunct="1"/>
            <a:r>
              <a:rPr lang="zh-CN" altLang="en-US" sz="3000" b="1" dirty="0">
                <a:solidFill>
                  <a:schemeClr val="tx1"/>
                </a:solidFill>
              </a:rPr>
              <a:t>补偿导线</a:t>
            </a:r>
          </a:p>
        </p:txBody>
      </p:sp>
      <p:pic>
        <p:nvPicPr>
          <p:cNvPr id="91139" name="Picture 4" descr="dbcdx"/>
          <p:cNvPicPr>
            <a:picLocks noChangeAspect="1" noChangeArrowheads="1"/>
          </p:cNvPicPr>
          <p:nvPr/>
        </p:nvPicPr>
        <p:blipFill>
          <a:blip r:embed="rId2" cstate="print"/>
          <a:srcRect/>
          <a:stretch>
            <a:fillRect/>
          </a:stretch>
        </p:blipFill>
        <p:spPr bwMode="auto">
          <a:xfrm>
            <a:off x="468313" y="1484313"/>
            <a:ext cx="3527425" cy="4249737"/>
          </a:xfrm>
          <a:prstGeom prst="rect">
            <a:avLst/>
          </a:prstGeom>
          <a:noFill/>
          <a:ln w="9525">
            <a:noFill/>
            <a:miter lim="800000"/>
            <a:headEnd/>
            <a:tailEnd/>
          </a:ln>
        </p:spPr>
      </p:pic>
      <p:pic>
        <p:nvPicPr>
          <p:cNvPr id="91140" name="Picture 5" descr="bcdx"/>
          <p:cNvPicPr>
            <a:picLocks noChangeAspect="1" noChangeArrowheads="1"/>
          </p:cNvPicPr>
          <p:nvPr/>
        </p:nvPicPr>
        <p:blipFill>
          <a:blip r:embed="rId3" cstate="print"/>
          <a:srcRect/>
          <a:stretch>
            <a:fillRect/>
          </a:stretch>
        </p:blipFill>
        <p:spPr bwMode="auto">
          <a:xfrm>
            <a:off x="3492500" y="1484313"/>
            <a:ext cx="5256213" cy="4222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内容占位符 2"/>
          <p:cNvSpPr>
            <a:spLocks noGrp="1"/>
          </p:cNvSpPr>
          <p:nvPr>
            <p:ph idx="1"/>
          </p:nvPr>
        </p:nvSpPr>
        <p:spPr>
          <a:xfrm>
            <a:off x="539552" y="476672"/>
            <a:ext cx="7848872" cy="4267200"/>
          </a:xfrm>
        </p:spPr>
        <p:txBody>
          <a:bodyPr>
            <a:noAutofit/>
          </a:bodyPr>
          <a:lstStyle/>
          <a:p>
            <a:pPr defTabSz="912813">
              <a:buFont typeface="Wingdings" pitchFamily="2" charset="2"/>
              <a:buNone/>
            </a:pPr>
            <a:r>
              <a:rPr lang="en-US" altLang="zh-CN" sz="2400" b="1" dirty="0">
                <a:latin typeface="Times New Roman" pitchFamily="18" charset="0"/>
                <a:cs typeface="Times New Roman" pitchFamily="18" charset="0"/>
              </a:rPr>
              <a:t>3</a:t>
            </a:r>
            <a:r>
              <a:rPr lang="zh-CN" sz="2400" b="1" dirty="0">
                <a:latin typeface="Times New Roman" pitchFamily="18" charset="0"/>
                <a:cs typeface="Times New Roman" pitchFamily="18" charset="0"/>
              </a:rPr>
              <a:t>、绝对气体温标</a:t>
            </a:r>
            <a:r>
              <a:rPr lang="en-US" altLang="zh-CN" sz="2400" b="1" dirty="0">
                <a:latin typeface="Times New Roman" pitchFamily="18" charset="0"/>
                <a:cs typeface="Times New Roman" pitchFamily="18" charset="0"/>
              </a:rPr>
              <a:t>(perfect-gas temperature scale)</a:t>
            </a:r>
          </a:p>
          <a:p>
            <a:pPr defTabSz="912813">
              <a:buFont typeface="Wingdings" pitchFamily="2" charset="2"/>
              <a:buNone/>
            </a:pPr>
            <a:endParaRPr lang="zh-CN" altLang="zh-CN" sz="2400" b="1" dirty="0">
              <a:latin typeface="Times New Roman" pitchFamily="18" charset="0"/>
              <a:cs typeface="Times New Roman" pitchFamily="18" charset="0"/>
            </a:endParaRPr>
          </a:p>
          <a:p>
            <a:pPr defTabSz="912813">
              <a:buFont typeface="Wingdings" pitchFamily="2" charset="2"/>
              <a:buNone/>
            </a:pPr>
            <a:r>
              <a:rPr lang="zh-CN"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sz="2400" b="1" dirty="0">
                <a:latin typeface="Times New Roman" pitchFamily="18" charset="0"/>
                <a:cs typeface="Times New Roman" pitchFamily="18" charset="0"/>
              </a:rPr>
              <a:t>）原理：根据理想气体状态方程</a:t>
            </a:r>
          </a:p>
          <a:p>
            <a:pPr defTabSz="912813">
              <a:buFont typeface="Wingdings" pitchFamily="2" charset="2"/>
              <a:buNone/>
            </a:pPr>
            <a:br>
              <a:rPr lang="zh-CN" altLang="zh-CN" sz="2400" b="1" dirty="0">
                <a:latin typeface="Times New Roman" pitchFamily="18" charset="0"/>
                <a:cs typeface="Times New Roman" pitchFamily="18" charset="0"/>
              </a:rPr>
            </a:br>
            <a:r>
              <a:rPr lang="zh-CN" sz="2400" b="1" dirty="0">
                <a:latin typeface="Times New Roman" pitchFamily="18" charset="0"/>
                <a:cs typeface="Times New Roman" pitchFamily="18" charset="0"/>
              </a:rPr>
              <a:t>当</a:t>
            </a:r>
            <a:r>
              <a:rPr lang="en-US" altLang="zh-CN" sz="2400" b="1" dirty="0">
                <a:latin typeface="Times New Roman" pitchFamily="18" charset="0"/>
                <a:cs typeface="Times New Roman" pitchFamily="18" charset="0"/>
              </a:rPr>
              <a:t>P</a:t>
            </a:r>
            <a:r>
              <a:rPr lang="zh-CN" sz="2400" b="1" dirty="0">
                <a:latin typeface="Times New Roman" pitchFamily="18" charset="0"/>
                <a:cs typeface="Times New Roman" pitchFamily="18" charset="0"/>
              </a:rPr>
              <a:t>或</a:t>
            </a:r>
            <a:r>
              <a:rPr lang="en-US" altLang="zh-CN" sz="2400" b="1" dirty="0">
                <a:latin typeface="Times New Roman" pitchFamily="18" charset="0"/>
                <a:cs typeface="Times New Roman" pitchFamily="18" charset="0"/>
              </a:rPr>
              <a:t>V</a:t>
            </a:r>
            <a:r>
              <a:rPr lang="zh-CN" sz="2400" b="1" dirty="0">
                <a:latin typeface="Times New Roman" pitchFamily="18" charset="0"/>
                <a:cs typeface="Times New Roman" pitchFamily="18" charset="0"/>
              </a:rPr>
              <a:t>固定时，另一个即为温度的单值函数。</a:t>
            </a:r>
            <a:endParaRPr lang="en-US" altLang="zh-CN" sz="2400" b="1" dirty="0">
              <a:latin typeface="Times New Roman" pitchFamily="18" charset="0"/>
              <a:cs typeface="Times New Roman" pitchFamily="18" charset="0"/>
            </a:endParaRPr>
          </a:p>
          <a:p>
            <a:pPr defTabSz="912813">
              <a:buFont typeface="Wingdings" pitchFamily="2" charset="2"/>
              <a:buNone/>
            </a:pPr>
            <a:r>
              <a:rPr lang="zh-CN"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sz="2400" b="1" dirty="0">
                <a:latin typeface="Times New Roman" pitchFamily="18" charset="0"/>
                <a:cs typeface="Times New Roman" pitchFamily="18" charset="0"/>
              </a:rPr>
              <a:t>）种类：</a:t>
            </a:r>
          </a:p>
          <a:p>
            <a:pPr defTabSz="912813">
              <a:buFont typeface="Wingdings" pitchFamily="2" charset="2"/>
              <a:buNone/>
            </a:pPr>
            <a:r>
              <a:rPr lang="zh-CN" altLang="en-US" sz="2400" b="1" dirty="0">
                <a:latin typeface="Times New Roman" pitchFamily="18" charset="0"/>
                <a:cs typeface="Times New Roman" pitchFamily="18" charset="0"/>
              </a:rPr>
              <a:t> </a:t>
            </a:r>
            <a:r>
              <a:rPr lang="zh-CN" sz="2400" b="1" dirty="0">
                <a:latin typeface="Times New Roman" pitchFamily="18" charset="0"/>
                <a:cs typeface="Times New Roman" pitchFamily="18" charset="0"/>
              </a:rPr>
              <a:t>定容式</a:t>
            </a:r>
            <a:r>
              <a:rPr 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p</a:t>
            </a:r>
            <a:r>
              <a:rPr lang="en-US" altLang="zh-CN" sz="2400" b="1" baseline="-25000">
                <a:latin typeface="Times New Roman" pitchFamily="18" charset="0"/>
                <a:cs typeface="Times New Roman" pitchFamily="18" charset="0"/>
              </a:rPr>
              <a:t>0</a:t>
            </a:r>
            <a:r>
              <a:rPr lang="en-US" altLang="zh-CN" sz="2400" b="1">
                <a:latin typeface="Times New Roman" pitchFamily="18" charset="0"/>
                <a:cs typeface="Times New Roman" pitchFamily="18" charset="0"/>
              </a:rPr>
              <a:t>: </a:t>
            </a:r>
            <a:r>
              <a:rPr lang="zh-CN" sz="2400" b="1">
                <a:latin typeface="Times New Roman" pitchFamily="18" charset="0"/>
                <a:cs typeface="Times New Roman" pitchFamily="18" charset="0"/>
              </a:rPr>
              <a:t>水</a:t>
            </a:r>
            <a:r>
              <a:rPr lang="zh-CN" sz="2400" b="1" dirty="0">
                <a:latin typeface="Times New Roman" pitchFamily="18" charset="0"/>
                <a:cs typeface="Times New Roman" pitchFamily="18" charset="0"/>
              </a:rPr>
              <a:t>冰点时气体压力   </a:t>
            </a:r>
            <a:endParaRPr lang="en-US" altLang="zh-CN" sz="2400" b="1" dirty="0">
              <a:latin typeface="Times New Roman" pitchFamily="18" charset="0"/>
              <a:cs typeface="Times New Roman" pitchFamily="18" charset="0"/>
            </a:endParaRPr>
          </a:p>
          <a:p>
            <a:pPr defTabSz="912813">
              <a:buFont typeface="Wingdings" pitchFamily="2" charset="2"/>
              <a:buNone/>
            </a:pPr>
            <a:r>
              <a:rPr lang="zh-CN" altLang="en-US" sz="2400" b="1" dirty="0">
                <a:latin typeface="Times New Roman" pitchFamily="18" charset="0"/>
                <a:cs typeface="Times New Roman" pitchFamily="18" charset="0"/>
              </a:rPr>
              <a:t> </a:t>
            </a:r>
            <a:r>
              <a:rPr lang="zh-CN" sz="2400" b="1" dirty="0">
                <a:latin typeface="Times New Roman" pitchFamily="18" charset="0"/>
                <a:cs typeface="Times New Roman" pitchFamily="18" charset="0"/>
              </a:rPr>
              <a:t>定压式</a:t>
            </a:r>
            <a:r>
              <a:rPr lang="en-US" altLang="zh-CN" sz="2400" b="1" dirty="0">
                <a:latin typeface="Times New Roman" pitchFamily="18" charset="0"/>
                <a:cs typeface="Times New Roman" pitchFamily="18" charset="0"/>
              </a:rPr>
              <a:t> </a:t>
            </a:r>
            <a:r>
              <a:rPr lang="en-US" altLang="zh-CN" sz="2400" b="1">
                <a:latin typeface="Times New Roman" pitchFamily="18" charset="0"/>
                <a:cs typeface="Times New Roman" pitchFamily="18" charset="0"/>
              </a:rPr>
              <a:t>:                                             </a:t>
            </a:r>
            <a:r>
              <a:rPr lang="en-US" altLang="zh-CN" sz="2400" b="1" i="1">
                <a:latin typeface="Times New Roman" pitchFamily="18" charset="0"/>
                <a:cs typeface="Times New Roman" pitchFamily="18" charset="0"/>
              </a:rPr>
              <a:t>V</a:t>
            </a:r>
            <a:r>
              <a:rPr lang="en-US" altLang="zh-CN" sz="2400" b="1" baseline="-25000">
                <a:latin typeface="Times New Roman" pitchFamily="18" charset="0"/>
                <a:cs typeface="Times New Roman" pitchFamily="18" charset="0"/>
              </a:rPr>
              <a:t>0</a:t>
            </a:r>
            <a:r>
              <a:rPr lang="en-US" altLang="zh-CN" sz="2400" b="1">
                <a:latin typeface="Times New Roman" pitchFamily="18" charset="0"/>
                <a:cs typeface="Times New Roman" pitchFamily="18" charset="0"/>
              </a:rPr>
              <a:t>: </a:t>
            </a:r>
            <a:r>
              <a:rPr lang="zh-CN" sz="2400" b="1">
                <a:latin typeface="Times New Roman" pitchFamily="18" charset="0"/>
                <a:cs typeface="Times New Roman" pitchFamily="18" charset="0"/>
              </a:rPr>
              <a:t>水</a:t>
            </a:r>
            <a:r>
              <a:rPr lang="zh-CN" sz="2400" b="1" dirty="0">
                <a:latin typeface="Times New Roman" pitchFamily="18" charset="0"/>
                <a:cs typeface="Times New Roman" pitchFamily="18" charset="0"/>
              </a:rPr>
              <a:t>冰点时气体体积 </a:t>
            </a:r>
          </a:p>
          <a:p>
            <a:pPr defTabSz="912813">
              <a:buFont typeface="Wingdings" pitchFamily="2" charset="2"/>
              <a:buNone/>
            </a:pPr>
            <a:r>
              <a:rPr lang="zh-CN" altLang="zh-CN" sz="2400" b="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a:t>
            </a:r>
          </a:p>
          <a:p>
            <a:pPr defTabSz="912813">
              <a:buFont typeface="Wingdings" pitchFamily="2" charset="2"/>
              <a:buNone/>
            </a:pPr>
            <a:r>
              <a:rPr lang="en-US" altLang="zh-CN" sz="2400" b="1" i="1" dirty="0">
                <a:latin typeface="Times New Roman" pitchFamily="18" charset="0"/>
                <a:cs typeface="Times New Roman" pitchFamily="18" charset="0"/>
              </a:rPr>
              <a:t>                       α</a:t>
            </a:r>
            <a:r>
              <a:rPr lang="zh-CN" sz="2400" b="1" dirty="0">
                <a:latin typeface="Times New Roman" pitchFamily="18" charset="0"/>
                <a:cs typeface="Times New Roman" pitchFamily="18" charset="0"/>
              </a:rPr>
              <a:t>：体积膨胀系数</a:t>
            </a:r>
            <a:r>
              <a:rPr lang="zh-CN" altLang="en-US" sz="2400" b="1"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β</a:t>
            </a:r>
            <a:r>
              <a:rPr lang="en-US" altLang="zh-CN" sz="2400" b="1" dirty="0">
                <a:latin typeface="Times New Roman" pitchFamily="18" charset="0"/>
                <a:cs typeface="Times New Roman" pitchFamily="18" charset="0"/>
              </a:rPr>
              <a:t> </a:t>
            </a:r>
            <a:r>
              <a:rPr lang="zh-CN" sz="2400" b="1" dirty="0">
                <a:latin typeface="Times New Roman" pitchFamily="18" charset="0"/>
                <a:cs typeface="Times New Roman" pitchFamily="18" charset="0"/>
              </a:rPr>
              <a:t>：气体压力温度系数</a:t>
            </a:r>
          </a:p>
          <a:p>
            <a:pPr defTabSz="912813">
              <a:buFont typeface="Wingdings" pitchFamily="2" charset="2"/>
              <a:buNone/>
            </a:pPr>
            <a:endParaRPr lang="zh-CN" altLang="en-US" sz="2400" b="1" dirty="0">
              <a:latin typeface="Times New Roman" pitchFamily="18" charset="0"/>
              <a:cs typeface="Times New Roman" pitchFamily="18" charset="0"/>
            </a:endParaRPr>
          </a:p>
        </p:txBody>
      </p:sp>
      <p:graphicFrame>
        <p:nvGraphicFramePr>
          <p:cNvPr id="185346" name="Object 2"/>
          <p:cNvGraphicFramePr>
            <a:graphicFrameLocks noChangeAspect="1"/>
          </p:cNvGraphicFramePr>
          <p:nvPr/>
        </p:nvGraphicFramePr>
        <p:xfrm>
          <a:off x="5572125" y="1357313"/>
          <a:ext cx="1071563" cy="774700"/>
        </p:xfrm>
        <a:graphic>
          <a:graphicData uri="http://schemas.openxmlformats.org/presentationml/2006/ole">
            <mc:AlternateContent xmlns:mc="http://schemas.openxmlformats.org/markup-compatibility/2006">
              <mc:Choice xmlns:v="urn:schemas-microsoft-com:vml" Requires="v">
                <p:oleObj spid="_x0000_s3086" name="Equation" r:id="rId3" imgW="545760" imgH="393480" progId="Equation.DSMT4">
                  <p:embed/>
                </p:oleObj>
              </mc:Choice>
              <mc:Fallback>
                <p:oleObj name="Equation" r:id="rId3" imgW="54576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1357313"/>
                        <a:ext cx="1071563"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ChangeAspect="1"/>
          </p:cNvGraphicFramePr>
          <p:nvPr/>
        </p:nvGraphicFramePr>
        <p:xfrm>
          <a:off x="2195736" y="2996952"/>
          <a:ext cx="1971675" cy="500063"/>
        </p:xfrm>
        <a:graphic>
          <a:graphicData uri="http://schemas.openxmlformats.org/presentationml/2006/ole">
            <mc:AlternateContent xmlns:mc="http://schemas.openxmlformats.org/markup-compatibility/2006">
              <mc:Choice xmlns:v="urn:schemas-microsoft-com:vml" Requires="v">
                <p:oleObj spid="_x0000_s3087" name="Equation" r:id="rId5" imgW="901440" imgH="228600" progId="Equation.DSMT4">
                  <p:embed/>
                </p:oleObj>
              </mc:Choice>
              <mc:Fallback>
                <p:oleObj name="Equation" r:id="rId5" imgW="90144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2996952"/>
                        <a:ext cx="19716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2267744" y="3501008"/>
          <a:ext cx="1800200" cy="467878"/>
        </p:xfrm>
        <a:graphic>
          <a:graphicData uri="http://schemas.openxmlformats.org/presentationml/2006/ole">
            <mc:AlternateContent xmlns:mc="http://schemas.openxmlformats.org/markup-compatibility/2006">
              <mc:Choice xmlns:v="urn:schemas-microsoft-com:vml" Requires="v">
                <p:oleObj spid="_x0000_s3088" name="Equation" r:id="rId7" imgW="876240" imgH="228600" progId="Equation.DSMT4">
                  <p:embed/>
                </p:oleObj>
              </mc:Choice>
              <mc:Fallback>
                <p:oleObj name="Equation" r:id="rId7" imgW="87624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3501008"/>
                        <a:ext cx="1800200" cy="467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1"/>
          </p:nvPr>
        </p:nvSpPr>
        <p:spPr>
          <a:xfrm>
            <a:off x="611560" y="476672"/>
            <a:ext cx="8064500" cy="4895850"/>
          </a:xfrm>
        </p:spPr>
        <p:txBody>
          <a:bodyPr/>
          <a:lstStyle/>
          <a:p>
            <a:pPr defTabSz="912813" eaLnBrk="1" hangingPunct="1">
              <a:buFont typeface="Wingdings" pitchFamily="2" charset="2"/>
              <a:buNone/>
            </a:pPr>
            <a:r>
              <a:rPr kumimoji="1" lang="en-US" altLang="zh-CN" sz="2400" b="1" dirty="0">
                <a:solidFill>
                  <a:schemeClr val="accent2"/>
                </a:solidFill>
                <a:latin typeface="Times New Roman" pitchFamily="18" charset="0"/>
              </a:rPr>
              <a:t>2)</a:t>
            </a:r>
            <a:r>
              <a:rPr kumimoji="1" lang="zh-CN" altLang="en-US" sz="2400" b="1" dirty="0">
                <a:solidFill>
                  <a:schemeClr val="accent2"/>
                </a:solidFill>
                <a:latin typeface="Times New Roman" pitchFamily="18" charset="0"/>
              </a:rPr>
              <a:t>冷端温度补偿方法</a:t>
            </a:r>
          </a:p>
          <a:p>
            <a:pPr defTabSz="912813" eaLnBrk="1" hangingPunct="1">
              <a:buFont typeface="Wingdings" pitchFamily="2" charset="2"/>
              <a:buNone/>
            </a:pPr>
            <a:endParaRPr kumimoji="1" lang="en-US" altLang="zh-CN" sz="2400" b="1" dirty="0">
              <a:latin typeface="Times New Roman" pitchFamily="18" charset="0"/>
            </a:endParaRPr>
          </a:p>
          <a:p>
            <a:pPr defTabSz="912813">
              <a:buNone/>
            </a:pPr>
            <a:r>
              <a:rPr kumimoji="1" lang="zh-CN" altLang="en-US" sz="2400" b="1" dirty="0">
                <a:latin typeface="Times New Roman" pitchFamily="18" charset="0"/>
              </a:rPr>
              <a:t>① 0℃恒温法</a:t>
            </a:r>
          </a:p>
          <a:p>
            <a:pPr defTabSz="912813">
              <a:buNone/>
            </a:pPr>
            <a:r>
              <a:rPr kumimoji="1" lang="zh-CN" altLang="en-US" sz="2400" b="1" dirty="0">
                <a:latin typeface="Times New Roman" pitchFamily="18" charset="0"/>
              </a:rPr>
              <a:t>② 冷端温度修正法（恒温法）：中间温度定律</a:t>
            </a:r>
          </a:p>
          <a:p>
            <a:pPr defTabSz="912813" eaLnBrk="1" hangingPunct="1">
              <a:buFont typeface="Wingdings" pitchFamily="2" charset="2"/>
              <a:buNone/>
            </a:pPr>
            <a:endParaRPr kumimoji="1" lang="zh-CN" altLang="en-US" sz="2400" b="1" dirty="0">
              <a:latin typeface="Times New Roman" pitchFamily="18" charset="0"/>
            </a:endParaRPr>
          </a:p>
          <a:p>
            <a:pPr defTabSz="912813">
              <a:buNone/>
            </a:pPr>
            <a:r>
              <a:rPr kumimoji="1" lang="zh-CN" altLang="en-US" sz="2400" b="1" dirty="0">
                <a:latin typeface="Times New Roman" pitchFamily="18" charset="0"/>
              </a:rPr>
              <a:t>③冷端温度自动补偿法</a:t>
            </a:r>
          </a:p>
          <a:p>
            <a:pPr defTabSz="912813" eaLnBrk="1" hangingPunct="1">
              <a:buFont typeface="Wingdings" pitchFamily="2" charset="2"/>
              <a:buNone/>
            </a:pPr>
            <a:r>
              <a:rPr kumimoji="1" lang="zh-CN" altLang="en-US" sz="2600" b="1" dirty="0"/>
              <a:t>    </a:t>
            </a: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补偿热电偶法：</a:t>
            </a:r>
            <a:r>
              <a:rPr kumimoji="1" lang="zh-CN" altLang="en-US" sz="2400" b="1" dirty="0">
                <a:latin typeface="Times New Roman" pitchFamily="18" charset="0"/>
              </a:rPr>
              <a:t>两只</a:t>
            </a:r>
            <a:r>
              <a:rPr kumimoji="1" lang="zh-CN" altLang="en-US" sz="2400" b="1" dirty="0">
                <a:solidFill>
                  <a:srgbClr val="FF0000"/>
                </a:solidFill>
                <a:latin typeface="Times New Roman" pitchFamily="18" charset="0"/>
              </a:rPr>
              <a:t>性能相同的热电偶反接</a:t>
            </a:r>
            <a:r>
              <a:rPr kumimoji="1" lang="zh-CN" altLang="en-US" sz="2400" b="1" dirty="0">
                <a:latin typeface="Times New Roman" pitchFamily="18" charset="0"/>
              </a:rPr>
              <a:t>，使补偿热电偶热端处于稳定温度</a:t>
            </a:r>
            <a:r>
              <a:rPr kumimoji="1" lang="en-US" altLang="zh-CN" sz="2400" b="1" i="1" dirty="0" err="1">
                <a:latin typeface="Times New Roman" pitchFamily="18" charset="0"/>
              </a:rPr>
              <a:t>t</a:t>
            </a:r>
            <a:r>
              <a:rPr kumimoji="1" lang="en-US" altLang="zh-CN" sz="2400" b="1" baseline="-25000" dirty="0" err="1">
                <a:latin typeface="Times New Roman" pitchFamily="18" charset="0"/>
              </a:rPr>
              <a:t>c</a:t>
            </a:r>
            <a:r>
              <a:rPr kumimoji="1" lang="zh-CN" altLang="en-US" sz="2400" b="1" dirty="0">
                <a:latin typeface="Times New Roman" pitchFamily="18" charset="0"/>
              </a:rPr>
              <a:t>下，冷端处于相同温度</a:t>
            </a:r>
            <a:r>
              <a:rPr kumimoji="1" lang="en-US" altLang="zh-CN" sz="2400" b="1" i="1" dirty="0">
                <a:latin typeface="Times New Roman" pitchFamily="18" charset="0"/>
              </a:rPr>
              <a:t>t</a:t>
            </a:r>
            <a:r>
              <a:rPr kumimoji="1" lang="en-US" altLang="zh-CN" sz="2400" b="1" baseline="-25000" dirty="0">
                <a:latin typeface="Times New Roman" pitchFamily="18" charset="0"/>
              </a:rPr>
              <a:t>0</a:t>
            </a:r>
            <a:r>
              <a:rPr kumimoji="1" lang="zh-CN" altLang="en-US" sz="2400" b="1" dirty="0">
                <a:latin typeface="Times New Roman" pitchFamily="18" charset="0"/>
              </a:rPr>
              <a:t>下，根据中间温度及导体定律，热电势与</a:t>
            </a:r>
            <a:r>
              <a:rPr kumimoji="1" lang="en-US" altLang="zh-CN" sz="2400" b="1" i="1" dirty="0">
                <a:latin typeface="Times New Roman" pitchFamily="18" charset="0"/>
              </a:rPr>
              <a:t>t</a:t>
            </a:r>
            <a:r>
              <a:rPr kumimoji="1" lang="en-US" altLang="zh-CN" sz="2400" b="1" baseline="-25000" dirty="0">
                <a:latin typeface="Times New Roman" pitchFamily="18" charset="0"/>
              </a:rPr>
              <a:t>0</a:t>
            </a:r>
            <a:r>
              <a:rPr kumimoji="1" lang="zh-CN" altLang="en-US" sz="2400" b="1" dirty="0">
                <a:latin typeface="Times New Roman" pitchFamily="18" charset="0"/>
              </a:rPr>
              <a:t>无关。</a:t>
            </a:r>
          </a:p>
          <a:p>
            <a:pPr defTabSz="912813" eaLnBrk="1" hangingPunct="1"/>
            <a:endParaRPr lang="zh-CN" altLang="en-US" sz="2400" dirty="0">
              <a:latin typeface="Times New Roman" pitchFamily="18" charset="0"/>
            </a:endParaRPr>
          </a:p>
        </p:txBody>
      </p:sp>
      <p:graphicFrame>
        <p:nvGraphicFramePr>
          <p:cNvPr id="12290" name="Object 4"/>
          <p:cNvGraphicFramePr>
            <a:graphicFrameLocks noGrp="1" noChangeAspect="1"/>
          </p:cNvGraphicFramePr>
          <p:nvPr>
            <p:ph sz="half" idx="2"/>
            <p:extLst>
              <p:ext uri="{D42A27DB-BD31-4B8C-83A1-F6EECF244321}">
                <p14:modId xmlns:p14="http://schemas.microsoft.com/office/powerpoint/2010/main" val="2084623293"/>
              </p:ext>
            </p:extLst>
          </p:nvPr>
        </p:nvGraphicFramePr>
        <p:xfrm>
          <a:off x="2987824" y="4221088"/>
          <a:ext cx="3429594" cy="1941776"/>
        </p:xfrm>
        <a:graphic>
          <a:graphicData uri="http://schemas.openxmlformats.org/presentationml/2006/ole">
            <mc:AlternateContent xmlns:mc="http://schemas.openxmlformats.org/markup-compatibility/2006">
              <mc:Choice xmlns:v="urn:schemas-microsoft-com:vml" Requires="v">
                <p:oleObj spid="_x0000_s12300" name="Visio" r:id="rId3" imgW="1692859" imgH="884530" progId="Visio.Drawing.11">
                  <p:embed/>
                </p:oleObj>
              </mc:Choice>
              <mc:Fallback>
                <p:oleObj name="Visio" r:id="rId3" imgW="1692859" imgH="8845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221088"/>
                        <a:ext cx="3429594" cy="1941776"/>
                      </a:xfrm>
                      <a:prstGeom prst="rect">
                        <a:avLst/>
                      </a:prstGeom>
                      <a:noFill/>
                      <a:ln>
                        <a:noFill/>
                      </a:ln>
                      <a:effectLst/>
                    </p:spPr>
                  </p:pic>
                </p:oleObj>
              </mc:Fallback>
            </mc:AlternateContent>
          </a:graphicData>
        </a:graphic>
      </p:graphicFrame>
      <p:graphicFrame>
        <p:nvGraphicFramePr>
          <p:cNvPr id="216069" name="Object 5"/>
          <p:cNvGraphicFramePr>
            <a:graphicFrameLocks noChangeAspect="1"/>
          </p:cNvGraphicFramePr>
          <p:nvPr>
            <p:extLst>
              <p:ext uri="{D42A27DB-BD31-4B8C-83A1-F6EECF244321}">
                <p14:modId xmlns:p14="http://schemas.microsoft.com/office/powerpoint/2010/main" val="2700941189"/>
              </p:ext>
            </p:extLst>
          </p:nvPr>
        </p:nvGraphicFramePr>
        <p:xfrm>
          <a:off x="1763688" y="2276872"/>
          <a:ext cx="4653730" cy="459449"/>
        </p:xfrm>
        <a:graphic>
          <a:graphicData uri="http://schemas.openxmlformats.org/presentationml/2006/ole">
            <mc:AlternateContent xmlns:mc="http://schemas.openxmlformats.org/markup-compatibility/2006">
              <mc:Choice xmlns:v="urn:schemas-microsoft-com:vml" Requires="v">
                <p:oleObj spid="_x0000_s12301" name="Equation" r:id="rId5" imgW="2095200" imgH="228600" progId="Equation.DSMT4">
                  <p:embed/>
                </p:oleObj>
              </mc:Choice>
              <mc:Fallback>
                <p:oleObj name="Equation" r:id="rId5" imgW="20952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276872"/>
                        <a:ext cx="4653730" cy="4594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57158" y="500042"/>
            <a:ext cx="8305800" cy="792163"/>
          </a:xfrm>
        </p:spPr>
        <p:txBody>
          <a:bodyPr/>
          <a:lstStyle/>
          <a:p>
            <a:pPr defTabSz="912813" eaLnBrk="1" hangingPunct="1">
              <a:buFont typeface="Wingdings" pitchFamily="2" charset="2"/>
              <a:buNone/>
            </a:pPr>
            <a:r>
              <a:rPr lang="zh-CN" altLang="en-US" sz="2400" b="1" dirty="0">
                <a:solidFill>
                  <a:srgbClr val="FF0000"/>
                </a:solidFill>
              </a:rPr>
              <a:t>电桥补偿法</a:t>
            </a:r>
          </a:p>
          <a:p>
            <a:pPr defTabSz="912813" eaLnBrk="1" hangingPunct="1">
              <a:buFont typeface="Wingdings" pitchFamily="2" charset="2"/>
              <a:buNone/>
            </a:pPr>
            <a:endParaRPr lang="zh-CN" altLang="en-US" sz="2400" b="1" dirty="0"/>
          </a:p>
          <a:p>
            <a:pPr defTabSz="912813" eaLnBrk="1" hangingPunct="1">
              <a:buFont typeface="Wingdings" pitchFamily="2" charset="2"/>
              <a:buNone/>
            </a:pPr>
            <a:endParaRPr lang="en-US" altLang="zh-CN" sz="2400" b="1" dirty="0"/>
          </a:p>
        </p:txBody>
      </p:sp>
      <p:sp>
        <p:nvSpPr>
          <p:cNvPr id="13316" name="Text Box 3"/>
          <p:cNvSpPr txBox="1">
            <a:spLocks noChangeArrowheads="1"/>
          </p:cNvSpPr>
          <p:nvPr/>
        </p:nvSpPr>
        <p:spPr bwMode="auto">
          <a:xfrm>
            <a:off x="4429124" y="1142984"/>
            <a:ext cx="4343400" cy="830262"/>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R</a:t>
            </a:r>
            <a:r>
              <a:rPr kumimoji="1" lang="en-US" altLang="zh-CN" sz="2400" b="1" baseline="-25000">
                <a:latin typeface="Times New Roman" pitchFamily="18" charset="0"/>
              </a:rPr>
              <a:t>t </a:t>
            </a:r>
            <a:r>
              <a:rPr kumimoji="1" lang="en-US" altLang="zh-CN" sz="2400" b="1">
                <a:solidFill>
                  <a:srgbClr val="FF0000"/>
                </a:solidFill>
                <a:latin typeface="Times New Roman" pitchFamily="18" charset="0"/>
              </a:rPr>
              <a:t>—</a:t>
            </a:r>
            <a:r>
              <a:rPr kumimoji="1" lang="zh-CN" altLang="en-US" sz="2400" b="1" dirty="0">
                <a:latin typeface="Times New Roman" pitchFamily="18" charset="0"/>
              </a:rPr>
              <a:t>由电阻温度系数较大的铜丝绕制。</a:t>
            </a:r>
          </a:p>
        </p:txBody>
      </p:sp>
      <p:graphicFrame>
        <p:nvGraphicFramePr>
          <p:cNvPr id="13314" name="Object 4"/>
          <p:cNvGraphicFramePr>
            <a:graphicFrameLocks noChangeAspect="1"/>
          </p:cNvGraphicFramePr>
          <p:nvPr>
            <p:extLst>
              <p:ext uri="{D42A27DB-BD31-4B8C-83A1-F6EECF244321}">
                <p14:modId xmlns:p14="http://schemas.microsoft.com/office/powerpoint/2010/main" val="227301654"/>
              </p:ext>
            </p:extLst>
          </p:nvPr>
        </p:nvGraphicFramePr>
        <p:xfrm>
          <a:off x="4643123" y="2226919"/>
          <a:ext cx="3816350" cy="1971675"/>
        </p:xfrm>
        <a:graphic>
          <a:graphicData uri="http://schemas.openxmlformats.org/presentationml/2006/ole">
            <mc:AlternateContent xmlns:mc="http://schemas.openxmlformats.org/markup-compatibility/2006">
              <mc:Choice xmlns:v="urn:schemas-microsoft-com:vml" Requires="v">
                <p:oleObj spid="_x0000_s13319" name="Equation" r:id="rId3" imgW="1777680" imgH="939600" progId="Equation.DSMT4">
                  <p:embed/>
                </p:oleObj>
              </mc:Choice>
              <mc:Fallback>
                <p:oleObj name="Equation" r:id="rId3" imgW="177768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123" y="2226919"/>
                        <a:ext cx="3816350" cy="197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 Box 5"/>
          <p:cNvSpPr txBox="1">
            <a:spLocks noChangeArrowheads="1"/>
          </p:cNvSpPr>
          <p:nvPr/>
        </p:nvSpPr>
        <p:spPr bwMode="auto">
          <a:xfrm>
            <a:off x="611188" y="4508500"/>
            <a:ext cx="8532812" cy="830263"/>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注意：补偿电桥已有定型产品，设计时</a:t>
            </a:r>
            <a:r>
              <a:rPr kumimoji="1" lang="en-US" altLang="zh-CN" sz="2400" b="1" i="1">
                <a:latin typeface="Times New Roman" pitchFamily="18" charset="0"/>
              </a:rPr>
              <a:t>t</a:t>
            </a:r>
            <a:r>
              <a:rPr kumimoji="1" lang="en-US" altLang="zh-CN" sz="2400" b="1">
                <a:latin typeface="Times New Roman" pitchFamily="18" charset="0"/>
              </a:rPr>
              <a:t>=20℃</a:t>
            </a:r>
            <a:r>
              <a:rPr kumimoji="1" lang="zh-CN" altLang="en-US" sz="2400" b="1">
                <a:latin typeface="Times New Roman" pitchFamily="18" charset="0"/>
              </a:rPr>
              <a:t>处于平衡状态，测量时应首先将仪表指针调到</a:t>
            </a:r>
            <a:r>
              <a:rPr kumimoji="1" lang="en-US" altLang="zh-CN" sz="2400" b="1">
                <a:latin typeface="Times New Roman" pitchFamily="18" charset="0"/>
              </a:rPr>
              <a:t>20℃</a:t>
            </a:r>
            <a:r>
              <a:rPr kumimoji="1" lang="zh-CN" altLang="en-US" sz="2400" b="1">
                <a:latin typeface="Times New Roman" pitchFamily="18" charset="0"/>
              </a:rPr>
              <a:t>处作为起始值。</a:t>
            </a:r>
          </a:p>
        </p:txBody>
      </p:sp>
      <p:grpSp>
        <p:nvGrpSpPr>
          <p:cNvPr id="2" name="Group 6"/>
          <p:cNvGrpSpPr>
            <a:grpSpLocks/>
          </p:cNvGrpSpPr>
          <p:nvPr/>
        </p:nvGrpSpPr>
        <p:grpSpPr bwMode="auto">
          <a:xfrm>
            <a:off x="250825" y="1557338"/>
            <a:ext cx="4319588" cy="2765425"/>
            <a:chOff x="288" y="480"/>
            <a:chExt cx="2496" cy="1559"/>
          </a:xfrm>
        </p:grpSpPr>
        <p:sp>
          <p:nvSpPr>
            <p:cNvPr id="13319" name="Line 7"/>
            <p:cNvSpPr>
              <a:spLocks noChangeShapeType="1"/>
            </p:cNvSpPr>
            <p:nvPr/>
          </p:nvSpPr>
          <p:spPr bwMode="auto">
            <a:xfrm>
              <a:off x="567" y="531"/>
              <a:ext cx="0" cy="1104"/>
            </a:xfrm>
            <a:prstGeom prst="line">
              <a:avLst/>
            </a:prstGeom>
            <a:noFill/>
            <a:ln w="9525">
              <a:solidFill>
                <a:schemeClr val="tx1"/>
              </a:solidFill>
              <a:round/>
              <a:headEnd/>
              <a:tailEnd/>
            </a:ln>
          </p:spPr>
          <p:txBody>
            <a:bodyPr/>
            <a:lstStyle/>
            <a:p>
              <a:endParaRPr lang="zh-CN" altLang="en-US"/>
            </a:p>
          </p:txBody>
        </p:sp>
        <p:sp>
          <p:nvSpPr>
            <p:cNvPr id="13320" name="Line 8"/>
            <p:cNvSpPr>
              <a:spLocks noChangeShapeType="1"/>
            </p:cNvSpPr>
            <p:nvPr/>
          </p:nvSpPr>
          <p:spPr bwMode="auto">
            <a:xfrm>
              <a:off x="567" y="1626"/>
              <a:ext cx="144" cy="192"/>
            </a:xfrm>
            <a:prstGeom prst="line">
              <a:avLst/>
            </a:prstGeom>
            <a:noFill/>
            <a:ln w="9525">
              <a:solidFill>
                <a:schemeClr val="tx1"/>
              </a:solidFill>
              <a:round/>
              <a:headEnd/>
              <a:tailEnd/>
            </a:ln>
          </p:spPr>
          <p:txBody>
            <a:bodyPr/>
            <a:lstStyle/>
            <a:p>
              <a:endParaRPr lang="zh-CN" altLang="en-US"/>
            </a:p>
          </p:txBody>
        </p:sp>
        <p:sp>
          <p:nvSpPr>
            <p:cNvPr id="13321" name="Line 9"/>
            <p:cNvSpPr>
              <a:spLocks noChangeShapeType="1"/>
            </p:cNvSpPr>
            <p:nvPr/>
          </p:nvSpPr>
          <p:spPr bwMode="auto">
            <a:xfrm>
              <a:off x="576" y="531"/>
              <a:ext cx="1728" cy="0"/>
            </a:xfrm>
            <a:prstGeom prst="line">
              <a:avLst/>
            </a:prstGeom>
            <a:noFill/>
            <a:ln w="9525">
              <a:solidFill>
                <a:schemeClr val="tx1"/>
              </a:solidFill>
              <a:round/>
              <a:headEnd/>
              <a:tailEnd/>
            </a:ln>
          </p:spPr>
          <p:txBody>
            <a:bodyPr/>
            <a:lstStyle/>
            <a:p>
              <a:endParaRPr lang="zh-CN" altLang="en-US"/>
            </a:p>
          </p:txBody>
        </p:sp>
        <p:sp>
          <p:nvSpPr>
            <p:cNvPr id="13322" name="Line 10"/>
            <p:cNvSpPr>
              <a:spLocks noChangeShapeType="1"/>
            </p:cNvSpPr>
            <p:nvPr/>
          </p:nvSpPr>
          <p:spPr bwMode="auto">
            <a:xfrm>
              <a:off x="2304" y="531"/>
              <a:ext cx="0" cy="192"/>
            </a:xfrm>
            <a:prstGeom prst="line">
              <a:avLst/>
            </a:prstGeom>
            <a:noFill/>
            <a:ln w="9525">
              <a:solidFill>
                <a:schemeClr val="tx1"/>
              </a:solidFill>
              <a:round/>
              <a:headEnd/>
              <a:tailEnd/>
            </a:ln>
          </p:spPr>
          <p:txBody>
            <a:bodyPr/>
            <a:lstStyle/>
            <a:p>
              <a:endParaRPr lang="zh-CN" altLang="en-US"/>
            </a:p>
          </p:txBody>
        </p:sp>
        <p:sp>
          <p:nvSpPr>
            <p:cNvPr id="13323" name="Line 11"/>
            <p:cNvSpPr>
              <a:spLocks noChangeShapeType="1"/>
            </p:cNvSpPr>
            <p:nvPr/>
          </p:nvSpPr>
          <p:spPr bwMode="auto">
            <a:xfrm flipV="1">
              <a:off x="720" y="1635"/>
              <a:ext cx="144" cy="192"/>
            </a:xfrm>
            <a:prstGeom prst="line">
              <a:avLst/>
            </a:prstGeom>
            <a:noFill/>
            <a:ln w="9525">
              <a:solidFill>
                <a:schemeClr val="tx1"/>
              </a:solidFill>
              <a:round/>
              <a:headEnd/>
              <a:tailEnd/>
            </a:ln>
          </p:spPr>
          <p:txBody>
            <a:bodyPr/>
            <a:lstStyle/>
            <a:p>
              <a:endParaRPr lang="zh-CN" altLang="en-US"/>
            </a:p>
          </p:txBody>
        </p:sp>
        <p:sp>
          <p:nvSpPr>
            <p:cNvPr id="13324" name="AutoShape 12"/>
            <p:cNvSpPr>
              <a:spLocks noChangeArrowheads="1"/>
            </p:cNvSpPr>
            <p:nvPr/>
          </p:nvSpPr>
          <p:spPr bwMode="auto">
            <a:xfrm>
              <a:off x="1152" y="675"/>
              <a:ext cx="657" cy="657"/>
            </a:xfrm>
            <a:prstGeom prst="diamond">
              <a:avLst/>
            </a:prstGeom>
            <a:solidFill>
              <a:schemeClr val="bg1"/>
            </a:solidFill>
            <a:ln w="9525">
              <a:solidFill>
                <a:schemeClr val="tx1"/>
              </a:solidFill>
              <a:miter lim="800000"/>
              <a:headEnd/>
              <a:tailEnd/>
            </a:ln>
          </p:spPr>
          <p:txBody>
            <a:bodyPr wrap="none" anchor="ctr"/>
            <a:lstStyle/>
            <a:p>
              <a:pPr defTabSz="912813"/>
              <a:endParaRPr lang="zh-CN" altLang="en-US"/>
            </a:p>
          </p:txBody>
        </p:sp>
        <p:sp>
          <p:nvSpPr>
            <p:cNvPr id="13325" name="Rectangle 13"/>
            <p:cNvSpPr>
              <a:spLocks noChangeArrowheads="1"/>
            </p:cNvSpPr>
            <p:nvPr/>
          </p:nvSpPr>
          <p:spPr bwMode="auto">
            <a:xfrm rot="2700000">
              <a:off x="1512" y="783"/>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6" name="Rectangle 14"/>
            <p:cNvSpPr>
              <a:spLocks noChangeArrowheads="1"/>
            </p:cNvSpPr>
            <p:nvPr/>
          </p:nvSpPr>
          <p:spPr bwMode="auto">
            <a:xfrm rot="2700000">
              <a:off x="1188" y="1116"/>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7" name="Rectangle 15"/>
            <p:cNvSpPr>
              <a:spLocks noChangeArrowheads="1"/>
            </p:cNvSpPr>
            <p:nvPr/>
          </p:nvSpPr>
          <p:spPr bwMode="auto">
            <a:xfrm rot="-2700000">
              <a:off x="1536" y="1107"/>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8" name="Rectangle 16"/>
            <p:cNvSpPr>
              <a:spLocks noChangeArrowheads="1"/>
            </p:cNvSpPr>
            <p:nvPr/>
          </p:nvSpPr>
          <p:spPr bwMode="auto">
            <a:xfrm rot="-2700000">
              <a:off x="1200" y="819"/>
              <a:ext cx="240" cy="96"/>
            </a:xfrm>
            <a:prstGeom prst="rect">
              <a:avLst/>
            </a:prstGeom>
            <a:solidFill>
              <a:srgbClr val="FFFF99"/>
            </a:solidFill>
            <a:ln w="9525">
              <a:solidFill>
                <a:schemeClr val="tx1"/>
              </a:solidFill>
              <a:miter lim="800000"/>
              <a:headEnd/>
              <a:tailEnd/>
            </a:ln>
          </p:spPr>
          <p:txBody>
            <a:bodyPr wrap="none" anchor="ctr"/>
            <a:lstStyle/>
            <a:p>
              <a:pPr defTabSz="912813"/>
              <a:endParaRPr lang="zh-CN" altLang="en-US"/>
            </a:p>
          </p:txBody>
        </p:sp>
        <p:sp>
          <p:nvSpPr>
            <p:cNvPr id="13329" name="Line 17"/>
            <p:cNvSpPr>
              <a:spLocks noChangeShapeType="1"/>
            </p:cNvSpPr>
            <p:nvPr/>
          </p:nvSpPr>
          <p:spPr bwMode="auto">
            <a:xfrm flipH="1" flipV="1">
              <a:off x="1296" y="627"/>
              <a:ext cx="48" cy="336"/>
            </a:xfrm>
            <a:prstGeom prst="line">
              <a:avLst/>
            </a:prstGeom>
            <a:noFill/>
            <a:ln w="9525">
              <a:solidFill>
                <a:schemeClr val="tx1"/>
              </a:solidFill>
              <a:round/>
              <a:headEnd/>
              <a:tailEnd type="triangle" w="med" len="med"/>
            </a:ln>
          </p:spPr>
          <p:txBody>
            <a:bodyPr/>
            <a:lstStyle/>
            <a:p>
              <a:endParaRPr lang="zh-CN" altLang="en-US"/>
            </a:p>
          </p:txBody>
        </p:sp>
        <p:sp>
          <p:nvSpPr>
            <p:cNvPr id="13330" name="Line 18"/>
            <p:cNvSpPr>
              <a:spLocks noChangeShapeType="1"/>
            </p:cNvSpPr>
            <p:nvPr/>
          </p:nvSpPr>
          <p:spPr bwMode="auto">
            <a:xfrm flipV="1">
              <a:off x="1488" y="579"/>
              <a:ext cx="0" cy="96"/>
            </a:xfrm>
            <a:prstGeom prst="line">
              <a:avLst/>
            </a:prstGeom>
            <a:noFill/>
            <a:ln w="9525">
              <a:solidFill>
                <a:schemeClr val="tx1"/>
              </a:solidFill>
              <a:round/>
              <a:headEnd/>
              <a:tailEnd/>
            </a:ln>
          </p:spPr>
          <p:txBody>
            <a:bodyPr/>
            <a:lstStyle/>
            <a:p>
              <a:endParaRPr lang="zh-CN" altLang="en-US"/>
            </a:p>
          </p:txBody>
        </p:sp>
        <p:sp>
          <p:nvSpPr>
            <p:cNvPr id="13331" name="Line 19"/>
            <p:cNvSpPr>
              <a:spLocks noChangeShapeType="1"/>
            </p:cNvSpPr>
            <p:nvPr/>
          </p:nvSpPr>
          <p:spPr bwMode="auto">
            <a:xfrm>
              <a:off x="1488" y="579"/>
              <a:ext cx="624" cy="0"/>
            </a:xfrm>
            <a:prstGeom prst="line">
              <a:avLst/>
            </a:prstGeom>
            <a:noFill/>
            <a:ln w="9525">
              <a:solidFill>
                <a:schemeClr val="tx1"/>
              </a:solidFill>
              <a:round/>
              <a:headEnd/>
              <a:tailEnd/>
            </a:ln>
          </p:spPr>
          <p:txBody>
            <a:bodyPr/>
            <a:lstStyle/>
            <a:p>
              <a:endParaRPr lang="zh-CN" altLang="en-US"/>
            </a:p>
          </p:txBody>
        </p:sp>
        <p:sp>
          <p:nvSpPr>
            <p:cNvPr id="13332" name="Line 20"/>
            <p:cNvSpPr>
              <a:spLocks noChangeShapeType="1"/>
            </p:cNvSpPr>
            <p:nvPr/>
          </p:nvSpPr>
          <p:spPr bwMode="auto">
            <a:xfrm>
              <a:off x="1479" y="1308"/>
              <a:ext cx="0" cy="624"/>
            </a:xfrm>
            <a:prstGeom prst="line">
              <a:avLst/>
            </a:prstGeom>
            <a:noFill/>
            <a:ln w="9525">
              <a:solidFill>
                <a:schemeClr val="tx1"/>
              </a:solidFill>
              <a:round/>
              <a:headEnd/>
              <a:tailEnd/>
            </a:ln>
          </p:spPr>
          <p:txBody>
            <a:bodyPr/>
            <a:lstStyle/>
            <a:p>
              <a:endParaRPr lang="zh-CN" altLang="en-US"/>
            </a:p>
          </p:txBody>
        </p:sp>
        <p:sp>
          <p:nvSpPr>
            <p:cNvPr id="13333" name="Line 21"/>
            <p:cNvSpPr>
              <a:spLocks noChangeShapeType="1"/>
            </p:cNvSpPr>
            <p:nvPr/>
          </p:nvSpPr>
          <p:spPr bwMode="auto">
            <a:xfrm>
              <a:off x="2112" y="579"/>
              <a:ext cx="0" cy="1344"/>
            </a:xfrm>
            <a:prstGeom prst="line">
              <a:avLst/>
            </a:prstGeom>
            <a:noFill/>
            <a:ln w="9525">
              <a:solidFill>
                <a:schemeClr val="tx1"/>
              </a:solidFill>
              <a:round/>
              <a:headEnd/>
              <a:tailEnd/>
            </a:ln>
          </p:spPr>
          <p:txBody>
            <a:bodyPr/>
            <a:lstStyle/>
            <a:p>
              <a:endParaRPr lang="zh-CN" altLang="en-US"/>
            </a:p>
          </p:txBody>
        </p:sp>
        <p:sp>
          <p:nvSpPr>
            <p:cNvPr id="13334" name="Line 22"/>
            <p:cNvSpPr>
              <a:spLocks noChangeShapeType="1"/>
            </p:cNvSpPr>
            <p:nvPr/>
          </p:nvSpPr>
          <p:spPr bwMode="auto">
            <a:xfrm>
              <a:off x="1815" y="1011"/>
              <a:ext cx="480" cy="0"/>
            </a:xfrm>
            <a:prstGeom prst="line">
              <a:avLst/>
            </a:prstGeom>
            <a:noFill/>
            <a:ln w="9525">
              <a:solidFill>
                <a:schemeClr val="tx1"/>
              </a:solidFill>
              <a:round/>
              <a:headEnd/>
              <a:tailEnd/>
            </a:ln>
          </p:spPr>
          <p:txBody>
            <a:bodyPr/>
            <a:lstStyle/>
            <a:p>
              <a:endParaRPr lang="zh-CN" altLang="en-US"/>
            </a:p>
          </p:txBody>
        </p:sp>
        <p:sp>
          <p:nvSpPr>
            <p:cNvPr id="13335" name="Line 23"/>
            <p:cNvSpPr>
              <a:spLocks noChangeShapeType="1"/>
            </p:cNvSpPr>
            <p:nvPr/>
          </p:nvSpPr>
          <p:spPr bwMode="auto">
            <a:xfrm flipV="1">
              <a:off x="2304" y="867"/>
              <a:ext cx="0" cy="144"/>
            </a:xfrm>
            <a:prstGeom prst="line">
              <a:avLst/>
            </a:prstGeom>
            <a:noFill/>
            <a:ln w="9525">
              <a:solidFill>
                <a:schemeClr val="tx1"/>
              </a:solidFill>
              <a:round/>
              <a:headEnd/>
              <a:tailEnd/>
            </a:ln>
          </p:spPr>
          <p:txBody>
            <a:bodyPr/>
            <a:lstStyle/>
            <a:p>
              <a:endParaRPr lang="zh-CN" altLang="en-US"/>
            </a:p>
          </p:txBody>
        </p:sp>
        <p:sp>
          <p:nvSpPr>
            <p:cNvPr id="13336" name="Oval 24"/>
            <p:cNvSpPr>
              <a:spLocks noChangeArrowheads="1"/>
            </p:cNvSpPr>
            <p:nvPr/>
          </p:nvSpPr>
          <p:spPr bwMode="auto">
            <a:xfrm>
              <a:off x="834" y="996"/>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37" name="Oval 25"/>
            <p:cNvSpPr>
              <a:spLocks noChangeArrowheads="1"/>
            </p:cNvSpPr>
            <p:nvPr/>
          </p:nvSpPr>
          <p:spPr bwMode="auto">
            <a:xfrm>
              <a:off x="2282" y="720"/>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38" name="Oval 26"/>
            <p:cNvSpPr>
              <a:spLocks noChangeArrowheads="1"/>
            </p:cNvSpPr>
            <p:nvPr/>
          </p:nvSpPr>
          <p:spPr bwMode="auto">
            <a:xfrm>
              <a:off x="2279" y="867"/>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39" name="Oval 27"/>
            <p:cNvSpPr>
              <a:spLocks noChangeArrowheads="1"/>
            </p:cNvSpPr>
            <p:nvPr/>
          </p:nvSpPr>
          <p:spPr bwMode="auto">
            <a:xfrm>
              <a:off x="542" y="1005"/>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40" name="Oval 28"/>
            <p:cNvSpPr>
              <a:spLocks noChangeArrowheads="1"/>
            </p:cNvSpPr>
            <p:nvPr/>
          </p:nvSpPr>
          <p:spPr bwMode="auto">
            <a:xfrm>
              <a:off x="2096" y="1935"/>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41" name="Oval 29"/>
            <p:cNvSpPr>
              <a:spLocks noChangeArrowheads="1"/>
            </p:cNvSpPr>
            <p:nvPr/>
          </p:nvSpPr>
          <p:spPr bwMode="auto">
            <a:xfrm>
              <a:off x="1470" y="1938"/>
              <a:ext cx="34" cy="34"/>
            </a:xfrm>
            <a:prstGeom prst="ellipse">
              <a:avLst/>
            </a:prstGeom>
            <a:solidFill>
              <a:schemeClr val="bg1"/>
            </a:solidFill>
            <a:ln w="9525">
              <a:solidFill>
                <a:schemeClr val="tx1"/>
              </a:solidFill>
              <a:round/>
              <a:headEnd/>
              <a:tailEnd/>
            </a:ln>
          </p:spPr>
          <p:txBody>
            <a:bodyPr wrap="none" anchor="ctr"/>
            <a:lstStyle/>
            <a:p>
              <a:pPr defTabSz="912813"/>
              <a:endParaRPr lang="zh-CN" altLang="en-US"/>
            </a:p>
          </p:txBody>
        </p:sp>
        <p:sp>
          <p:nvSpPr>
            <p:cNvPr id="13342" name="Line 30"/>
            <p:cNvSpPr>
              <a:spLocks noChangeShapeType="1"/>
            </p:cNvSpPr>
            <p:nvPr/>
          </p:nvSpPr>
          <p:spPr bwMode="auto">
            <a:xfrm flipH="1">
              <a:off x="864" y="1011"/>
              <a:ext cx="288" cy="0"/>
            </a:xfrm>
            <a:prstGeom prst="line">
              <a:avLst/>
            </a:prstGeom>
            <a:noFill/>
            <a:ln w="9525">
              <a:solidFill>
                <a:schemeClr val="tx1"/>
              </a:solidFill>
              <a:round/>
              <a:headEnd/>
              <a:tailEnd/>
            </a:ln>
          </p:spPr>
          <p:txBody>
            <a:bodyPr/>
            <a:lstStyle/>
            <a:p>
              <a:endParaRPr lang="zh-CN" altLang="en-US"/>
            </a:p>
          </p:txBody>
        </p:sp>
        <p:sp>
          <p:nvSpPr>
            <p:cNvPr id="13343" name="Line 31"/>
            <p:cNvSpPr>
              <a:spLocks noChangeShapeType="1"/>
            </p:cNvSpPr>
            <p:nvPr/>
          </p:nvSpPr>
          <p:spPr bwMode="auto">
            <a:xfrm>
              <a:off x="864" y="1011"/>
              <a:ext cx="0" cy="624"/>
            </a:xfrm>
            <a:prstGeom prst="line">
              <a:avLst/>
            </a:prstGeom>
            <a:noFill/>
            <a:ln w="9525">
              <a:solidFill>
                <a:schemeClr val="tx1"/>
              </a:solidFill>
              <a:round/>
              <a:headEnd/>
              <a:tailEnd/>
            </a:ln>
          </p:spPr>
          <p:txBody>
            <a:bodyPr/>
            <a:lstStyle/>
            <a:p>
              <a:endParaRPr lang="zh-CN" altLang="en-US"/>
            </a:p>
          </p:txBody>
        </p:sp>
        <p:sp>
          <p:nvSpPr>
            <p:cNvPr id="13344" name="Text Box 32"/>
            <p:cNvSpPr txBox="1">
              <a:spLocks noChangeArrowheads="1"/>
            </p:cNvSpPr>
            <p:nvPr/>
          </p:nvSpPr>
          <p:spPr bwMode="auto">
            <a:xfrm>
              <a:off x="1584" y="1779"/>
              <a:ext cx="432" cy="260"/>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4</a:t>
              </a:r>
              <a:r>
                <a:rPr kumimoji="1" lang="en-US" altLang="zh-CN" sz="2400" b="1" i="1">
                  <a:latin typeface="Times New Roman" pitchFamily="18" charset="0"/>
                </a:rPr>
                <a:t>U</a:t>
              </a:r>
            </a:p>
          </p:txBody>
        </p:sp>
        <p:sp>
          <p:nvSpPr>
            <p:cNvPr id="13345" name="Text Box 33"/>
            <p:cNvSpPr txBox="1">
              <a:spLocks noChangeArrowheads="1"/>
            </p:cNvSpPr>
            <p:nvPr/>
          </p:nvSpPr>
          <p:spPr bwMode="auto">
            <a:xfrm>
              <a:off x="2448" y="675"/>
              <a:ext cx="336" cy="260"/>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E</a:t>
              </a:r>
            </a:p>
          </p:txBody>
        </p:sp>
        <p:sp>
          <p:nvSpPr>
            <p:cNvPr id="13346" name="Text Box 34"/>
            <p:cNvSpPr txBox="1">
              <a:spLocks noChangeArrowheads="1"/>
            </p:cNvSpPr>
            <p:nvPr/>
          </p:nvSpPr>
          <p:spPr bwMode="auto">
            <a:xfrm>
              <a:off x="288" y="1395"/>
              <a:ext cx="240" cy="260"/>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a:t>
              </a:r>
            </a:p>
          </p:txBody>
        </p:sp>
        <p:sp>
          <p:nvSpPr>
            <p:cNvPr id="13347" name="Text Box 35"/>
            <p:cNvSpPr txBox="1">
              <a:spLocks noChangeArrowheads="1"/>
            </p:cNvSpPr>
            <p:nvPr/>
          </p:nvSpPr>
          <p:spPr bwMode="auto">
            <a:xfrm>
              <a:off x="912" y="1395"/>
              <a:ext cx="288" cy="260"/>
            </a:xfrm>
            <a:prstGeom prst="rect">
              <a:avLst/>
            </a:prstGeom>
            <a:noFill/>
            <a:ln w="9525">
              <a:noFill/>
              <a:miter lim="800000"/>
              <a:headEnd/>
              <a:tailEnd/>
            </a:ln>
          </p:spPr>
          <p:txBody>
            <a:bodyPr>
              <a:spAutoFit/>
            </a:bodyPr>
            <a:lstStyle/>
            <a:p>
              <a:pPr defTabSz="912813">
                <a:spcBef>
                  <a:spcPct val="50000"/>
                </a:spcBef>
              </a:pPr>
              <a:r>
                <a:rPr kumimoji="1" lang="zh-CN" altLang="en-US" sz="2400" b="1">
                  <a:latin typeface="Times New Roman" pitchFamily="18" charset="0"/>
                </a:rPr>
                <a:t>-</a:t>
              </a:r>
            </a:p>
          </p:txBody>
        </p:sp>
        <p:sp>
          <p:nvSpPr>
            <p:cNvPr id="13348" name="Text Box 36"/>
            <p:cNvSpPr txBox="1">
              <a:spLocks noChangeArrowheads="1"/>
            </p:cNvSpPr>
            <p:nvPr/>
          </p:nvSpPr>
          <p:spPr bwMode="auto">
            <a:xfrm>
              <a:off x="525" y="723"/>
              <a:ext cx="624" cy="260"/>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E(t,t</a:t>
              </a:r>
              <a:r>
                <a:rPr kumimoji="1" lang="en-US" altLang="zh-CN" sz="2400" b="1" baseline="-25000">
                  <a:latin typeface="Times New Roman" pitchFamily="18" charset="0"/>
                </a:rPr>
                <a:t>0</a:t>
              </a:r>
              <a:r>
                <a:rPr kumimoji="1" lang="en-US" altLang="zh-CN" sz="2400" b="1">
                  <a:latin typeface="Times New Roman" pitchFamily="18" charset="0"/>
                </a:rPr>
                <a:t>)</a:t>
              </a:r>
            </a:p>
          </p:txBody>
        </p:sp>
        <p:sp>
          <p:nvSpPr>
            <p:cNvPr id="13349" name="Text Box 37"/>
            <p:cNvSpPr txBox="1">
              <a:spLocks noChangeArrowheads="1"/>
            </p:cNvSpPr>
            <p:nvPr/>
          </p:nvSpPr>
          <p:spPr bwMode="auto">
            <a:xfrm>
              <a:off x="1008" y="960"/>
              <a:ext cx="288" cy="260"/>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c</a:t>
              </a:r>
            </a:p>
          </p:txBody>
        </p:sp>
        <p:sp>
          <p:nvSpPr>
            <p:cNvPr id="13350" name="Text Box 38"/>
            <p:cNvSpPr txBox="1">
              <a:spLocks noChangeArrowheads="1"/>
            </p:cNvSpPr>
            <p:nvPr/>
          </p:nvSpPr>
          <p:spPr bwMode="auto">
            <a:xfrm>
              <a:off x="1047" y="480"/>
              <a:ext cx="528" cy="260"/>
            </a:xfrm>
            <a:prstGeom prst="rect">
              <a:avLst/>
            </a:prstGeom>
            <a:noFill/>
            <a:ln w="9525">
              <a:noFill/>
              <a:miter lim="800000"/>
              <a:headEnd/>
              <a:tailEnd/>
            </a:ln>
          </p:spPr>
          <p:txBody>
            <a:bodyPr>
              <a:spAutoFit/>
            </a:bodyPr>
            <a:lstStyle/>
            <a:p>
              <a:pPr defTabSz="912813">
                <a:spcBef>
                  <a:spcPct val="50000"/>
                </a:spcBef>
              </a:pPr>
              <a:r>
                <a:rPr kumimoji="1" lang="en-US" altLang="zh-CN" sz="2400" b="1" i="1">
                  <a:latin typeface="Times New Roman" pitchFamily="18" charset="0"/>
                </a:rPr>
                <a:t>R</a:t>
              </a:r>
              <a:r>
                <a:rPr kumimoji="1" lang="en-US" altLang="zh-CN" sz="2400" b="1" baseline="-25000">
                  <a:latin typeface="Times New Roman" pitchFamily="18" charset="0"/>
                </a:rPr>
                <a:t>t</a:t>
              </a:r>
            </a:p>
          </p:txBody>
        </p:sp>
        <p:sp>
          <p:nvSpPr>
            <p:cNvPr id="13351" name="Text Box 39"/>
            <p:cNvSpPr txBox="1">
              <a:spLocks noChangeArrowheads="1"/>
            </p:cNvSpPr>
            <p:nvPr/>
          </p:nvSpPr>
          <p:spPr bwMode="auto">
            <a:xfrm>
              <a:off x="1776" y="960"/>
              <a:ext cx="432" cy="260"/>
            </a:xfrm>
            <a:prstGeom prst="rect">
              <a:avLst/>
            </a:prstGeom>
            <a:noFill/>
            <a:ln w="9525">
              <a:noFill/>
              <a:miter lim="800000"/>
              <a:headEnd/>
              <a:tailEnd/>
            </a:ln>
          </p:spPr>
          <p:txBody>
            <a:bodyPr>
              <a:spAutoFit/>
            </a:bodyPr>
            <a:lstStyle/>
            <a:p>
              <a:pPr defTabSz="912813">
                <a:spcBef>
                  <a:spcPct val="50000"/>
                </a:spcBef>
              </a:pPr>
              <a:r>
                <a:rPr kumimoji="1" lang="en-US" altLang="zh-CN" sz="2400" b="1">
                  <a:latin typeface="Times New Roman" pitchFamily="18" charset="0"/>
                </a:rPr>
                <a:t>d</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ChangeArrowheads="1"/>
          </p:cNvSpPr>
          <p:nvPr/>
        </p:nvSpPr>
        <p:spPr bwMode="auto">
          <a:xfrm>
            <a:off x="1000100" y="642918"/>
            <a:ext cx="4608512"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AC1226</a:t>
            </a:r>
            <a:r>
              <a:rPr lang="zh-CN" altLang="en-US" sz="2400" b="1" dirty="0">
                <a:latin typeface="宋体" charset="-122"/>
              </a:rPr>
              <a:t>冷端补偿电路 </a:t>
            </a:r>
          </a:p>
        </p:txBody>
      </p:sp>
      <p:sp>
        <p:nvSpPr>
          <p:cNvPr id="92163" name="Text Box 9"/>
          <p:cNvSpPr txBox="1">
            <a:spLocks noChangeArrowheads="1"/>
          </p:cNvSpPr>
          <p:nvPr/>
        </p:nvSpPr>
        <p:spPr bwMode="auto">
          <a:xfrm>
            <a:off x="857224" y="1357298"/>
            <a:ext cx="7345363" cy="3711575"/>
          </a:xfrm>
          <a:prstGeom prst="rect">
            <a:avLst/>
          </a:prstGeom>
          <a:noFill/>
          <a:ln w="9525">
            <a:noFill/>
            <a:miter lim="800000"/>
            <a:headEnd/>
            <a:tailEnd/>
          </a:ln>
        </p:spPr>
        <p:txBody>
          <a:bodyPr>
            <a:spAutoFit/>
          </a:bodyPr>
          <a:lstStyle/>
          <a:p>
            <a:pPr defTabSz="912813">
              <a:lnSpc>
                <a:spcPct val="130000"/>
              </a:lnSpc>
              <a:spcBef>
                <a:spcPct val="50000"/>
              </a:spcBef>
              <a:buClr>
                <a:srgbClr val="FF0000"/>
              </a:buClr>
              <a:buFontTx/>
              <a:buChar char="•"/>
            </a:pPr>
            <a:r>
              <a:rPr lang="zh-CN" altLang="en-US" sz="2400" b="1" dirty="0">
                <a:latin typeface="宋体" charset="-122"/>
              </a:rPr>
              <a:t>专用的热电偶冷端补偿集成电路芯片；</a:t>
            </a:r>
          </a:p>
          <a:p>
            <a:pPr defTabSz="912813">
              <a:lnSpc>
                <a:spcPct val="130000"/>
              </a:lnSpc>
              <a:spcBef>
                <a:spcPct val="50000"/>
              </a:spcBef>
              <a:buClr>
                <a:srgbClr val="FF0000"/>
              </a:buClr>
              <a:buFontTx/>
              <a:buChar char="•"/>
            </a:pPr>
            <a:r>
              <a:rPr lang="zh-CN" altLang="en-US" sz="2400" b="1" dirty="0">
                <a:latin typeface="宋体" charset="-122"/>
              </a:rPr>
              <a:t>在</a:t>
            </a:r>
            <a:r>
              <a:rPr lang="en-US" altLang="zh-CN" sz="2400" b="1" dirty="0">
                <a:latin typeface="宋体" charset="-122"/>
              </a:rPr>
              <a:t>0 </a:t>
            </a:r>
            <a:r>
              <a:rPr lang="en-US" altLang="zh-CN" sz="2400" b="1" dirty="0">
                <a:latin typeface="Times New Roman" pitchFamily="18" charset="0"/>
              </a:rPr>
              <a:t>~ </a:t>
            </a:r>
            <a:r>
              <a:rPr lang="en-US" altLang="zh-CN" sz="2400" b="1" dirty="0">
                <a:latin typeface="宋体" charset="-122"/>
              </a:rPr>
              <a:t>70℃</a:t>
            </a:r>
            <a:r>
              <a:rPr lang="zh-CN" altLang="en-US" sz="2400" b="1" dirty="0">
                <a:latin typeface="宋体" charset="-122"/>
              </a:rPr>
              <a:t>补偿范围内具有很高的准确度；</a:t>
            </a:r>
          </a:p>
          <a:p>
            <a:pPr defTabSz="912813">
              <a:lnSpc>
                <a:spcPct val="130000"/>
              </a:lnSpc>
              <a:spcBef>
                <a:spcPct val="50000"/>
              </a:spcBef>
              <a:buClr>
                <a:srgbClr val="FF0000"/>
              </a:buClr>
              <a:buFontTx/>
              <a:buChar char="•"/>
            </a:pPr>
            <a:r>
              <a:rPr lang="zh-CN" altLang="en-US" sz="2400" b="1" dirty="0">
                <a:latin typeface="宋体" charset="-122"/>
              </a:rPr>
              <a:t>其补偿绝对误差小于</a:t>
            </a:r>
            <a:r>
              <a:rPr lang="en-US" altLang="zh-CN" sz="2400" b="1" dirty="0">
                <a:latin typeface="宋体" charset="-122"/>
              </a:rPr>
              <a:t>0.5℃</a:t>
            </a:r>
            <a:r>
              <a:rPr lang="zh-CN" altLang="en-US" sz="2400" b="1" dirty="0">
                <a:latin typeface="宋体" charset="-122"/>
              </a:rPr>
              <a:t>；</a:t>
            </a:r>
          </a:p>
          <a:p>
            <a:pPr defTabSz="912813">
              <a:lnSpc>
                <a:spcPct val="130000"/>
              </a:lnSpc>
              <a:spcBef>
                <a:spcPct val="50000"/>
              </a:spcBef>
              <a:buClr>
                <a:srgbClr val="FF0000"/>
              </a:buClr>
              <a:buFontTx/>
              <a:buChar char="•"/>
            </a:pPr>
            <a:r>
              <a:rPr lang="zh-CN" altLang="en-US" sz="2400" b="1" dirty="0">
                <a:latin typeface="宋体" charset="-122"/>
              </a:rPr>
              <a:t>补偿输出信号不受其电源电压变化的影响；</a:t>
            </a:r>
          </a:p>
          <a:p>
            <a:pPr defTabSz="912813">
              <a:lnSpc>
                <a:spcPct val="130000"/>
              </a:lnSpc>
              <a:spcBef>
                <a:spcPct val="50000"/>
              </a:spcBef>
              <a:buClr>
                <a:srgbClr val="FF0000"/>
              </a:buClr>
              <a:buFontTx/>
              <a:buChar char="•"/>
            </a:pPr>
            <a:r>
              <a:rPr lang="zh-CN" altLang="en-US" sz="2400" b="1" dirty="0">
                <a:latin typeface="宋体" charset="-122"/>
              </a:rPr>
              <a:t>可和各种温度测量芯片或线路组成带有准确冷端补偿的测温系统。 </a:t>
            </a:r>
          </a:p>
        </p:txBody>
      </p:sp>
      <p:sp>
        <p:nvSpPr>
          <p:cNvPr id="92164" name="Text Box 6"/>
          <p:cNvSpPr txBox="1">
            <a:spLocks noChangeArrowheads="1"/>
          </p:cNvSpPr>
          <p:nvPr/>
        </p:nvSpPr>
        <p:spPr bwMode="auto">
          <a:xfrm>
            <a:off x="500034" y="109517"/>
            <a:ext cx="4176712" cy="461963"/>
          </a:xfrm>
          <a:prstGeom prst="rect">
            <a:avLst/>
          </a:prstGeom>
          <a:noFill/>
          <a:ln w="9525">
            <a:noFill/>
            <a:miter lim="800000"/>
            <a:headEnd/>
            <a:tailEnd/>
          </a:ln>
        </p:spPr>
        <p:txBody>
          <a:bodyPr>
            <a:spAutoFit/>
          </a:bodyPr>
          <a:lstStyle/>
          <a:p>
            <a:pPr defTabSz="912813">
              <a:spcBef>
                <a:spcPct val="50000"/>
              </a:spcBef>
              <a:buClr>
                <a:srgbClr val="FF0000"/>
              </a:buClr>
              <a:buFont typeface="Wingdings" pitchFamily="2" charset="2"/>
              <a:buNone/>
            </a:pPr>
            <a:r>
              <a:rPr lang="zh-CN" altLang="en-US" sz="2400" b="1" dirty="0">
                <a:solidFill>
                  <a:srgbClr val="FF0000"/>
                </a:solidFill>
              </a:rPr>
              <a:t>集成温度传感器补偿法</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9"/>
          <p:cNvSpPr txBox="1">
            <a:spLocks noChangeArrowheads="1"/>
          </p:cNvSpPr>
          <p:nvPr/>
        </p:nvSpPr>
        <p:spPr bwMode="auto">
          <a:xfrm>
            <a:off x="684213" y="3284538"/>
            <a:ext cx="7620000" cy="2198687"/>
          </a:xfrm>
          <a:prstGeom prst="rect">
            <a:avLst/>
          </a:prstGeom>
          <a:noFill/>
          <a:ln w="9525">
            <a:noFill/>
            <a:miter lim="800000"/>
            <a:headEnd/>
            <a:tailEnd/>
          </a:ln>
        </p:spPr>
        <p:txBody>
          <a:bodyPr>
            <a:spAutoFit/>
          </a:bodyPr>
          <a:lstStyle/>
          <a:p>
            <a:pPr defTabSz="912813">
              <a:lnSpc>
                <a:spcPct val="130000"/>
              </a:lnSpc>
              <a:spcBef>
                <a:spcPct val="50000"/>
              </a:spcBef>
            </a:pPr>
            <a:endParaRPr lang="zh-CN" altLang="en-US" sz="2400" b="1" dirty="0">
              <a:latin typeface="宋体" charset="-122"/>
            </a:endParaRPr>
          </a:p>
          <a:p>
            <a:pPr defTabSz="912813">
              <a:lnSpc>
                <a:spcPct val="130000"/>
              </a:lnSpc>
              <a:spcBef>
                <a:spcPct val="50000"/>
              </a:spcBef>
            </a:pPr>
            <a:r>
              <a:rPr lang="zh-CN" altLang="en-US" sz="2400" b="1" dirty="0">
                <a:latin typeface="宋体" charset="-122"/>
              </a:rPr>
              <a:t>    带有信号处理功能（</a:t>
            </a:r>
            <a:r>
              <a:rPr lang="en-US" altLang="zh-CN" sz="2400" b="1" dirty="0">
                <a:latin typeface="宋体" charset="-122"/>
              </a:rPr>
              <a:t>1B51</a:t>
            </a:r>
            <a:r>
              <a:rPr lang="zh-CN" altLang="en-US" sz="2400" b="1" dirty="0">
                <a:latin typeface="宋体" charset="-122"/>
              </a:rPr>
              <a:t>）隔离型的</a:t>
            </a:r>
            <a:r>
              <a:rPr lang="en-US" altLang="zh-CN" sz="2400" b="1" dirty="0">
                <a:latin typeface="宋体" charset="-122"/>
              </a:rPr>
              <a:t>AC1226</a:t>
            </a:r>
            <a:r>
              <a:rPr lang="zh-CN" altLang="en-US" sz="2400" b="1" dirty="0">
                <a:latin typeface="宋体" charset="-122"/>
              </a:rPr>
              <a:t>高温测量冷端补偿电路原理图。可和</a:t>
            </a:r>
            <a:r>
              <a:rPr lang="en-US" altLang="zh-CN" sz="2400" b="1" dirty="0">
                <a:latin typeface="宋体" charset="-122"/>
              </a:rPr>
              <a:t>E</a:t>
            </a:r>
            <a:r>
              <a:rPr lang="zh-CN" altLang="en-US" sz="2400" b="1" dirty="0">
                <a:latin typeface="宋体" charset="-122"/>
              </a:rPr>
              <a:t>、</a:t>
            </a:r>
            <a:r>
              <a:rPr lang="en-US" altLang="zh-CN" sz="2400" b="1" dirty="0">
                <a:latin typeface="宋体" charset="-122"/>
              </a:rPr>
              <a:t>J</a:t>
            </a:r>
            <a:r>
              <a:rPr lang="zh-CN" altLang="en-US" sz="2400" b="1" dirty="0">
                <a:latin typeface="宋体" charset="-122"/>
              </a:rPr>
              <a:t>、</a:t>
            </a:r>
            <a:r>
              <a:rPr lang="en-US" altLang="zh-CN" sz="2400" b="1" dirty="0">
                <a:latin typeface="宋体" charset="-122"/>
              </a:rPr>
              <a:t>K</a:t>
            </a:r>
            <a:r>
              <a:rPr lang="zh-CN" altLang="en-US" sz="2400" b="1" dirty="0">
                <a:latin typeface="宋体" charset="-122"/>
              </a:rPr>
              <a:t>、</a:t>
            </a:r>
            <a:r>
              <a:rPr lang="en-US" altLang="zh-CN" sz="2400" b="1" dirty="0">
                <a:latin typeface="宋体" charset="-122"/>
              </a:rPr>
              <a:t>S</a:t>
            </a:r>
            <a:r>
              <a:rPr lang="zh-CN" altLang="en-US" sz="2400" b="1" dirty="0">
                <a:latin typeface="宋体" charset="-122"/>
              </a:rPr>
              <a:t>、</a:t>
            </a:r>
            <a:r>
              <a:rPr lang="en-US" altLang="zh-CN" sz="2400" b="1" dirty="0">
                <a:latin typeface="宋体" charset="-122"/>
              </a:rPr>
              <a:t>R</a:t>
            </a:r>
            <a:r>
              <a:rPr lang="zh-CN" altLang="en-US" sz="2400" b="1" dirty="0">
                <a:latin typeface="宋体" charset="-122"/>
              </a:rPr>
              <a:t>或</a:t>
            </a:r>
            <a:r>
              <a:rPr lang="en-US" altLang="zh-CN" sz="2400" b="1" dirty="0">
                <a:latin typeface="宋体" charset="-122"/>
              </a:rPr>
              <a:t>T</a:t>
            </a:r>
            <a:r>
              <a:rPr lang="zh-CN" altLang="en-US" sz="2400" b="1" dirty="0">
                <a:latin typeface="宋体" charset="-122"/>
              </a:rPr>
              <a:t>型热电偶相连接。测温范围为所连热电偶的测温范围。</a:t>
            </a:r>
            <a:endParaRPr lang="zh-CN" altLang="en-US" sz="2400" b="1" dirty="0">
              <a:latin typeface="Arial" charset="0"/>
            </a:endParaRPr>
          </a:p>
        </p:txBody>
      </p:sp>
      <p:pic>
        <p:nvPicPr>
          <p:cNvPr id="93187" name="Picture 6"/>
          <p:cNvPicPr>
            <a:picLocks noChangeAspect="1" noChangeArrowheads="1"/>
          </p:cNvPicPr>
          <p:nvPr/>
        </p:nvPicPr>
        <p:blipFill>
          <a:blip r:embed="rId2" cstate="print"/>
          <a:srcRect/>
          <a:stretch>
            <a:fillRect/>
          </a:stretch>
        </p:blipFill>
        <p:spPr bwMode="auto">
          <a:xfrm>
            <a:off x="539750" y="1052513"/>
            <a:ext cx="7200900" cy="2533650"/>
          </a:xfrm>
          <a:prstGeom prst="rect">
            <a:avLst/>
          </a:prstGeom>
          <a:noFill/>
          <a:ln w="9525">
            <a:noFill/>
            <a:miter lim="800000"/>
            <a:headEnd/>
            <a:tailEnd/>
          </a:ln>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715939" y="548680"/>
            <a:ext cx="3287713" cy="461963"/>
          </a:xfrm>
          <a:prstGeom prst="rect">
            <a:avLst/>
          </a:prstGeom>
          <a:noFill/>
          <a:ln w="9525">
            <a:noFill/>
            <a:miter lim="800000"/>
            <a:headEnd/>
            <a:tailEnd/>
          </a:ln>
        </p:spPr>
        <p:txBody>
          <a:bodyPr wrap="none" anchor="ctr">
            <a:spAutoFit/>
          </a:bodyPr>
          <a:lstStyle/>
          <a:p>
            <a:pPr defTabSz="912813"/>
            <a:r>
              <a:rPr lang="en-US" altLang="zh-CN" sz="2400" b="1">
                <a:latin typeface="宋体" charset="-122"/>
              </a:rPr>
              <a:t>AD594/AD595</a:t>
            </a:r>
            <a:r>
              <a:rPr lang="zh-CN" altLang="en-US" sz="2400" b="1">
                <a:latin typeface="宋体" charset="-122"/>
              </a:rPr>
              <a:t>补偿电路 </a:t>
            </a:r>
          </a:p>
        </p:txBody>
      </p:sp>
      <p:sp>
        <p:nvSpPr>
          <p:cNvPr id="14341" name="Text Box 5"/>
          <p:cNvSpPr txBox="1">
            <a:spLocks noChangeArrowheads="1"/>
          </p:cNvSpPr>
          <p:nvPr/>
        </p:nvSpPr>
        <p:spPr bwMode="auto">
          <a:xfrm>
            <a:off x="683568" y="1484784"/>
            <a:ext cx="7632700" cy="1865126"/>
          </a:xfrm>
          <a:prstGeom prst="rect">
            <a:avLst/>
          </a:prstGeom>
          <a:noFill/>
          <a:ln w="9525">
            <a:noFill/>
            <a:miter lim="800000"/>
            <a:headEnd/>
            <a:tailEnd/>
          </a:ln>
        </p:spPr>
        <p:txBody>
          <a:bodyPr>
            <a:spAutoFit/>
          </a:bodyPr>
          <a:lstStyle/>
          <a:p>
            <a:pPr defTabSz="912813">
              <a:lnSpc>
                <a:spcPct val="150000"/>
              </a:lnSpc>
              <a:spcBef>
                <a:spcPct val="15000"/>
              </a:spcBef>
              <a:buClr>
                <a:srgbClr val="FF0000"/>
              </a:buClr>
              <a:buFont typeface="Wingdings" pitchFamily="2" charset="2"/>
              <a:buChar char="Ø"/>
            </a:pPr>
            <a:r>
              <a:rPr lang="zh-CN" altLang="en-US" sz="2400" b="1" dirty="0">
                <a:latin typeface="宋体" charset="-122"/>
              </a:rPr>
              <a:t>有热电偶信号放大和冰点补偿双重功能的集成芯片；</a:t>
            </a:r>
          </a:p>
          <a:p>
            <a:pPr defTabSz="912813">
              <a:lnSpc>
                <a:spcPct val="150000"/>
              </a:lnSpc>
              <a:spcBef>
                <a:spcPct val="15000"/>
              </a:spcBef>
              <a:buClr>
                <a:srgbClr val="FF0000"/>
              </a:buClr>
              <a:buFont typeface="Wingdings" pitchFamily="2" charset="2"/>
              <a:buChar char="Ø"/>
            </a:pPr>
            <a:r>
              <a:rPr lang="zh-CN" altLang="en-US" sz="2400" b="1" dirty="0">
                <a:latin typeface="宋体" charset="-122"/>
              </a:rPr>
              <a:t>有</a:t>
            </a:r>
            <a:r>
              <a:rPr lang="en-US" altLang="zh-CN" sz="2400" b="1" dirty="0">
                <a:latin typeface="宋体" charset="-122"/>
              </a:rPr>
              <a:t>A</a:t>
            </a:r>
            <a:r>
              <a:rPr lang="zh-CN" altLang="en-US" sz="2400" b="1" dirty="0">
                <a:latin typeface="宋体" charset="-122"/>
              </a:rPr>
              <a:t>级和</a:t>
            </a:r>
            <a:r>
              <a:rPr lang="en-US" altLang="zh-CN" sz="2400" b="1" dirty="0">
                <a:latin typeface="宋体" charset="-122"/>
              </a:rPr>
              <a:t>C</a:t>
            </a:r>
            <a:r>
              <a:rPr lang="zh-CN" altLang="en-US" sz="2400" b="1" dirty="0">
                <a:latin typeface="宋体" charset="-122"/>
              </a:rPr>
              <a:t>级，分别具有</a:t>
            </a:r>
            <a:r>
              <a:rPr lang="en-US" altLang="zh-CN" sz="2400" b="1" dirty="0">
                <a:latin typeface="宋体" charset="-122"/>
              </a:rPr>
              <a:t>±1℃</a:t>
            </a:r>
            <a:r>
              <a:rPr lang="zh-CN" altLang="en-US" sz="2400" b="1" dirty="0">
                <a:latin typeface="宋体" charset="-122"/>
              </a:rPr>
              <a:t>和</a:t>
            </a:r>
            <a:r>
              <a:rPr lang="en-US" altLang="zh-CN" sz="2400" b="1" dirty="0">
                <a:latin typeface="宋体" charset="-122"/>
              </a:rPr>
              <a:t>±3℃</a:t>
            </a:r>
            <a:r>
              <a:rPr lang="zh-CN" altLang="en-US" sz="2400" b="1" dirty="0">
                <a:latin typeface="宋体" charset="-122"/>
              </a:rPr>
              <a:t>的校准准确度；</a:t>
            </a:r>
          </a:p>
          <a:p>
            <a:pPr defTabSz="912813">
              <a:lnSpc>
                <a:spcPct val="150000"/>
              </a:lnSpc>
              <a:spcBef>
                <a:spcPct val="15000"/>
              </a:spcBef>
              <a:buClr>
                <a:srgbClr val="FF0000"/>
              </a:buClr>
              <a:buFont typeface="Wingdings" pitchFamily="2" charset="2"/>
              <a:buChar char="Ø"/>
            </a:pPr>
            <a:r>
              <a:rPr lang="zh-CN" altLang="en-US" sz="2400" b="1" dirty="0">
                <a:latin typeface="宋体" charset="-122"/>
              </a:rPr>
              <a:t>其中</a:t>
            </a:r>
            <a:r>
              <a:rPr lang="en-US" altLang="zh-CN" sz="2400" b="1" dirty="0">
                <a:latin typeface="宋体" charset="-122"/>
              </a:rPr>
              <a:t>AD594</a:t>
            </a:r>
            <a:r>
              <a:rPr lang="zh-CN" altLang="en-US" sz="2400" b="1" dirty="0">
                <a:latin typeface="宋体" charset="-122"/>
              </a:rPr>
              <a:t>适用于</a:t>
            </a:r>
            <a:r>
              <a:rPr lang="en-US" altLang="zh-CN" sz="2400" b="1" dirty="0">
                <a:latin typeface="宋体" charset="-122"/>
              </a:rPr>
              <a:t>J</a:t>
            </a:r>
            <a:r>
              <a:rPr lang="zh-CN" altLang="en-US" sz="2400" b="1" dirty="0">
                <a:latin typeface="宋体" charset="-122"/>
              </a:rPr>
              <a:t>型热电偶，</a:t>
            </a:r>
            <a:r>
              <a:rPr lang="en-US" altLang="zh-CN" sz="2400" b="1" dirty="0">
                <a:latin typeface="宋体" charset="-122"/>
              </a:rPr>
              <a:t>AD595</a:t>
            </a:r>
            <a:r>
              <a:rPr lang="zh-CN" altLang="en-US" sz="2400" b="1" dirty="0">
                <a:latin typeface="宋体" charset="-122"/>
              </a:rPr>
              <a:t>适用于</a:t>
            </a:r>
            <a:r>
              <a:rPr lang="en-US" altLang="zh-CN" sz="2400" b="1" dirty="0">
                <a:latin typeface="宋体" charset="-122"/>
              </a:rPr>
              <a:t>K</a:t>
            </a:r>
            <a:r>
              <a:rPr lang="zh-CN" altLang="en-US" sz="2400" b="1" dirty="0">
                <a:latin typeface="宋体" charset="-122"/>
              </a:rPr>
              <a:t>型热电偶。</a:t>
            </a:r>
          </a:p>
        </p:txBody>
      </p:sp>
      <p:sp>
        <p:nvSpPr>
          <p:cNvPr id="14342" name="Rectangle 7"/>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14343" name="Rectangle 9"/>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2555875" y="5084763"/>
            <a:ext cx="3313113" cy="460375"/>
          </a:xfrm>
          <a:prstGeom prst="rect">
            <a:avLst/>
          </a:prstGeom>
          <a:noFill/>
          <a:ln w="9525">
            <a:noFill/>
            <a:miter lim="800000"/>
            <a:headEnd/>
            <a:tailEnd/>
          </a:ln>
        </p:spPr>
        <p:txBody>
          <a:bodyPr>
            <a:spAutoFit/>
          </a:bodyPr>
          <a:lstStyle/>
          <a:p>
            <a:pPr defTabSz="912813"/>
            <a:r>
              <a:rPr kumimoji="1" lang="zh-CN" altLang="en-US" sz="2400" b="1">
                <a:solidFill>
                  <a:srgbClr val="A50021"/>
                </a:solidFill>
                <a:latin typeface="Times New Roman" pitchFamily="18" charset="0"/>
              </a:rPr>
              <a:t>测温范围： </a:t>
            </a:r>
            <a:r>
              <a:rPr kumimoji="1" lang="en-US" altLang="zh-CN" sz="2400" b="1">
                <a:solidFill>
                  <a:srgbClr val="A50021"/>
                </a:solidFill>
                <a:latin typeface="Times New Roman" pitchFamily="18" charset="0"/>
              </a:rPr>
              <a:t>0 ~ 300℃</a:t>
            </a:r>
          </a:p>
        </p:txBody>
      </p:sp>
      <p:sp>
        <p:nvSpPr>
          <p:cNvPr id="94211" name="Rectangle 4"/>
          <p:cNvSpPr>
            <a:spLocks noGrp="1" noChangeArrowheads="1"/>
          </p:cNvSpPr>
          <p:nvPr>
            <p:ph type="title" idx="4294967295"/>
          </p:nvPr>
        </p:nvSpPr>
        <p:spPr>
          <a:xfrm>
            <a:off x="857224" y="0"/>
            <a:ext cx="6019800" cy="914401"/>
          </a:xfrm>
        </p:spPr>
        <p:txBody>
          <a:bodyPr/>
          <a:lstStyle/>
          <a:p>
            <a:pPr defTabSz="912813" eaLnBrk="1" hangingPunct="1"/>
            <a:r>
              <a:rPr lang="en-US" altLang="zh-CN" sz="2400" b="1" dirty="0">
                <a:solidFill>
                  <a:schemeClr val="tx1"/>
                </a:solidFill>
                <a:latin typeface="Times New Roman" pitchFamily="18" charset="0"/>
              </a:rPr>
              <a:t>+5V</a:t>
            </a:r>
            <a:r>
              <a:rPr lang="zh-CN" altLang="en-US" sz="2400" b="1" dirty="0">
                <a:solidFill>
                  <a:schemeClr val="tx1"/>
                </a:solidFill>
                <a:latin typeface="Times New Roman" pitchFamily="18" charset="0"/>
              </a:rPr>
              <a:t>单电源供电电路</a:t>
            </a:r>
          </a:p>
        </p:txBody>
      </p:sp>
      <p:pic>
        <p:nvPicPr>
          <p:cNvPr id="94212" name="Picture 2"/>
          <p:cNvPicPr>
            <a:picLocks noChangeAspect="1" noChangeArrowheads="1"/>
          </p:cNvPicPr>
          <p:nvPr/>
        </p:nvPicPr>
        <p:blipFill>
          <a:blip r:embed="rId2" cstate="print"/>
          <a:srcRect/>
          <a:stretch>
            <a:fillRect/>
          </a:stretch>
        </p:blipFill>
        <p:spPr bwMode="auto">
          <a:xfrm>
            <a:off x="366182" y="1000108"/>
            <a:ext cx="8385706" cy="408465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0" y="550863"/>
            <a:ext cx="8991600" cy="5140325"/>
          </a:xfrm>
          <a:prstGeom prst="rect">
            <a:avLst/>
          </a:prstGeom>
          <a:noFill/>
          <a:ln w="9525">
            <a:noFill/>
            <a:miter lim="800000"/>
            <a:headEnd/>
            <a:tailEnd/>
          </a:ln>
        </p:spPr>
      </p:pic>
      <p:sp>
        <p:nvSpPr>
          <p:cNvPr id="95235" name="Text Box 3"/>
          <p:cNvSpPr txBox="1">
            <a:spLocks noChangeArrowheads="1"/>
          </p:cNvSpPr>
          <p:nvPr/>
        </p:nvSpPr>
        <p:spPr bwMode="auto">
          <a:xfrm>
            <a:off x="1042988" y="5373688"/>
            <a:ext cx="6611937" cy="831850"/>
          </a:xfrm>
          <a:prstGeom prst="rect">
            <a:avLst/>
          </a:prstGeom>
          <a:noFill/>
          <a:ln w="9525">
            <a:noFill/>
            <a:miter lim="800000"/>
            <a:headEnd/>
            <a:tailEnd/>
          </a:ln>
        </p:spPr>
        <p:txBody>
          <a:bodyPr wrap="none">
            <a:spAutoFit/>
          </a:bodyPr>
          <a:lstStyle/>
          <a:p>
            <a:pPr defTabSz="912813"/>
            <a:r>
              <a:rPr kumimoji="1" lang="en-US" altLang="zh-CN" sz="2400" b="1">
                <a:latin typeface="Times New Roman" pitchFamily="18" charset="0"/>
              </a:rPr>
              <a:t>AD594</a:t>
            </a:r>
            <a:r>
              <a:rPr kumimoji="1" lang="zh-CN" altLang="en-US" sz="2400" b="1">
                <a:latin typeface="Times New Roman" pitchFamily="18" charset="0"/>
              </a:rPr>
              <a:t>配</a:t>
            </a:r>
            <a:r>
              <a:rPr kumimoji="1" lang="en-US" altLang="zh-CN" sz="2400" b="1">
                <a:latin typeface="Times New Roman" pitchFamily="18" charset="0"/>
              </a:rPr>
              <a:t>J </a:t>
            </a:r>
            <a:r>
              <a:rPr kumimoji="1" lang="zh-CN" altLang="en-US" sz="2400" b="1">
                <a:latin typeface="Times New Roman" pitchFamily="18" charset="0"/>
              </a:rPr>
              <a:t>型热电偶    测温范围： </a:t>
            </a:r>
            <a:r>
              <a:rPr kumimoji="1" lang="en-US" altLang="zh-CN" sz="2400" b="1">
                <a:latin typeface="Times New Roman" pitchFamily="18" charset="0"/>
              </a:rPr>
              <a:t>-200 ~ 750℃</a:t>
            </a:r>
          </a:p>
          <a:p>
            <a:pPr defTabSz="912813"/>
            <a:r>
              <a:rPr kumimoji="1" lang="en-US" altLang="zh-CN" sz="2400" b="1">
                <a:latin typeface="Times New Roman" pitchFamily="18" charset="0"/>
              </a:rPr>
              <a:t>AD595</a:t>
            </a:r>
            <a:r>
              <a:rPr kumimoji="1" lang="zh-CN" altLang="en-US" sz="2400" b="1">
                <a:latin typeface="Times New Roman" pitchFamily="18" charset="0"/>
              </a:rPr>
              <a:t>配</a:t>
            </a:r>
            <a:r>
              <a:rPr kumimoji="1" lang="en-US" altLang="zh-CN" sz="2400" b="1">
                <a:latin typeface="Times New Roman" pitchFamily="18" charset="0"/>
              </a:rPr>
              <a:t>K</a:t>
            </a:r>
            <a:r>
              <a:rPr kumimoji="1" lang="zh-CN" altLang="en-US" sz="2400" b="1">
                <a:latin typeface="Times New Roman" pitchFamily="18" charset="0"/>
              </a:rPr>
              <a:t>型热电偶    测温范围： </a:t>
            </a:r>
            <a:r>
              <a:rPr kumimoji="1" lang="en-US" altLang="zh-CN" sz="2400" b="1">
                <a:latin typeface="Times New Roman" pitchFamily="18" charset="0"/>
              </a:rPr>
              <a:t>-200 ~ 1250℃</a:t>
            </a:r>
          </a:p>
        </p:txBody>
      </p:sp>
      <p:sp>
        <p:nvSpPr>
          <p:cNvPr id="95236" name="Rectangle 4"/>
          <p:cNvSpPr>
            <a:spLocks noGrp="1" noChangeArrowheads="1"/>
          </p:cNvSpPr>
          <p:nvPr>
            <p:ph type="title" idx="4294967295"/>
          </p:nvPr>
        </p:nvSpPr>
        <p:spPr>
          <a:xfrm>
            <a:off x="0" y="0"/>
            <a:ext cx="4495800" cy="685800"/>
          </a:xfrm>
        </p:spPr>
        <p:txBody>
          <a:bodyPr/>
          <a:lstStyle/>
          <a:p>
            <a:pPr defTabSz="912813" eaLnBrk="1" hangingPunct="1"/>
            <a:r>
              <a:rPr lang="zh-CN" altLang="en-US" sz="2400" b="1" dirty="0">
                <a:solidFill>
                  <a:schemeClr val="tx1"/>
                </a:solidFill>
              </a:rPr>
              <a:t>双电源供电电路</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0" y="908050"/>
            <a:ext cx="8763000" cy="5129213"/>
          </a:xfrm>
          <a:prstGeom prst="rect">
            <a:avLst/>
          </a:prstGeom>
          <a:noFill/>
          <a:ln w="9525">
            <a:noFill/>
            <a:miter lim="800000"/>
            <a:headEnd/>
            <a:tailEnd/>
          </a:ln>
        </p:spPr>
      </p:pic>
      <p:sp>
        <p:nvSpPr>
          <p:cNvPr id="96259" name="Rectangle 3"/>
          <p:cNvSpPr>
            <a:spLocks noGrp="1" noChangeArrowheads="1"/>
          </p:cNvSpPr>
          <p:nvPr>
            <p:ph type="title" idx="4294967295"/>
          </p:nvPr>
        </p:nvSpPr>
        <p:spPr>
          <a:xfrm>
            <a:off x="428625" y="-214313"/>
            <a:ext cx="6324600" cy="914401"/>
          </a:xfrm>
        </p:spPr>
        <p:txBody>
          <a:bodyPr/>
          <a:lstStyle/>
          <a:p>
            <a:pPr defTabSz="912813" eaLnBrk="1" hangingPunct="1"/>
            <a:r>
              <a:rPr lang="zh-CN" altLang="en-US" sz="2400" b="1" dirty="0">
                <a:solidFill>
                  <a:schemeClr val="tx1"/>
                </a:solidFill>
              </a:rPr>
              <a:t>热电偶开路故障报警电路</a:t>
            </a:r>
            <a:endParaRPr lang="zh-CN" altLang="en-US" sz="2400" dirty="0">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ChangeAspect="1" noChangeArrowheads="1"/>
          </p:cNvPicPr>
          <p:nvPr/>
        </p:nvPicPr>
        <p:blipFill>
          <a:blip r:embed="rId2" cstate="print"/>
          <a:srcRect/>
          <a:stretch>
            <a:fillRect/>
          </a:stretch>
        </p:blipFill>
        <p:spPr bwMode="auto">
          <a:xfrm>
            <a:off x="179388" y="766763"/>
            <a:ext cx="8382000" cy="5114925"/>
          </a:xfrm>
          <a:prstGeom prst="rect">
            <a:avLst/>
          </a:prstGeom>
          <a:noFill/>
          <a:ln w="9525">
            <a:noFill/>
            <a:miter lim="800000"/>
            <a:headEnd/>
            <a:tailEnd/>
          </a:ln>
        </p:spPr>
      </p:pic>
      <p:sp>
        <p:nvSpPr>
          <p:cNvPr id="97283" name="Rectangle 3"/>
          <p:cNvSpPr>
            <a:spLocks noGrp="1" noChangeArrowheads="1"/>
          </p:cNvSpPr>
          <p:nvPr>
            <p:ph type="title" idx="4294967295"/>
          </p:nvPr>
        </p:nvSpPr>
        <p:spPr>
          <a:xfrm>
            <a:off x="0" y="-171450"/>
            <a:ext cx="6553200" cy="838200"/>
          </a:xfrm>
        </p:spPr>
        <p:txBody>
          <a:bodyPr/>
          <a:lstStyle/>
          <a:p>
            <a:pPr defTabSz="912813" eaLnBrk="1" hangingPunct="1"/>
            <a:r>
              <a:rPr lang="zh-CN" altLang="en-US" sz="2400" b="1" dirty="0">
                <a:solidFill>
                  <a:schemeClr val="tx1"/>
                </a:solidFill>
                <a:latin typeface="Times New Roman" pitchFamily="18" charset="0"/>
              </a:rPr>
              <a:t>配</a:t>
            </a:r>
            <a:r>
              <a:rPr lang="en-US" altLang="zh-CN" sz="2400" b="1" dirty="0">
                <a:solidFill>
                  <a:schemeClr val="tx1"/>
                </a:solidFill>
                <a:latin typeface="Times New Roman" pitchFamily="18" charset="0"/>
              </a:rPr>
              <a:t>LED</a:t>
            </a:r>
            <a:r>
              <a:rPr lang="zh-CN" altLang="en-US" sz="2400" b="1" dirty="0">
                <a:solidFill>
                  <a:schemeClr val="tx1"/>
                </a:solidFill>
                <a:latin typeface="Times New Roman" pitchFamily="18" charset="0"/>
              </a:rPr>
              <a:t>指示灯的故障报警电路</a:t>
            </a:r>
            <a:endParaRPr lang="zh-CN" altLang="en-US" sz="2400" dirty="0">
              <a:solidFill>
                <a:schemeClr val="tx1"/>
              </a:solidFill>
              <a:latin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23850" y="334963"/>
            <a:ext cx="8382000" cy="5381625"/>
          </a:xfrm>
          <a:prstGeom prst="rect">
            <a:avLst/>
          </a:prstGeom>
          <a:noFill/>
          <a:ln w="9525">
            <a:noFill/>
            <a:miter lim="800000"/>
            <a:headEnd/>
            <a:tailEnd/>
          </a:ln>
        </p:spPr>
      </p:pic>
      <p:sp>
        <p:nvSpPr>
          <p:cNvPr id="98307" name="Text Box 3"/>
          <p:cNvSpPr txBox="1">
            <a:spLocks noChangeArrowheads="1"/>
          </p:cNvSpPr>
          <p:nvPr/>
        </p:nvSpPr>
        <p:spPr bwMode="auto">
          <a:xfrm>
            <a:off x="1476375" y="5734050"/>
            <a:ext cx="4067175" cy="830263"/>
          </a:xfrm>
          <a:prstGeom prst="rect">
            <a:avLst/>
          </a:prstGeom>
          <a:noFill/>
          <a:ln w="9525">
            <a:noFill/>
            <a:miter lim="800000"/>
            <a:headEnd/>
            <a:tailEnd/>
          </a:ln>
        </p:spPr>
        <p:txBody>
          <a:bodyPr>
            <a:spAutoFit/>
          </a:bodyPr>
          <a:lstStyle/>
          <a:p>
            <a:pPr defTabSz="912813"/>
            <a:r>
              <a:rPr kumimoji="1" lang="zh-CN" altLang="en-US" sz="2400" b="1">
                <a:latin typeface="Times New Roman" pitchFamily="18" charset="0"/>
              </a:rPr>
              <a:t>当</a:t>
            </a:r>
            <a:r>
              <a:rPr kumimoji="1" lang="en-US" altLang="zh-CN" sz="2400" b="1">
                <a:latin typeface="Times New Roman" pitchFamily="18" charset="0"/>
              </a:rPr>
              <a:t>T</a:t>
            </a:r>
            <a:r>
              <a:rPr kumimoji="1" lang="zh-CN" altLang="en-US" sz="2400" b="1">
                <a:latin typeface="Times New Roman" pitchFamily="18" charset="0"/>
              </a:rPr>
              <a:t>＜</a:t>
            </a:r>
            <a:r>
              <a:rPr kumimoji="1" lang="en-US" altLang="zh-CN" sz="2400" b="1">
                <a:latin typeface="Times New Roman" pitchFamily="18" charset="0"/>
              </a:rPr>
              <a:t>T</a:t>
            </a:r>
            <a:r>
              <a:rPr kumimoji="1" lang="en-US" altLang="zh-CN" sz="2400" b="1" baseline="-25000">
                <a:latin typeface="Times New Roman" pitchFamily="18" charset="0"/>
              </a:rPr>
              <a:t>1</a:t>
            </a:r>
            <a:r>
              <a:rPr kumimoji="1" lang="zh-CN" altLang="en-US" sz="2400" b="1">
                <a:latin typeface="Times New Roman" pitchFamily="18" charset="0"/>
              </a:rPr>
              <a:t>时，</a:t>
            </a:r>
            <a:r>
              <a:rPr kumimoji="1" lang="en-US" altLang="zh-CN" sz="2400" b="1">
                <a:latin typeface="Times New Roman" pitchFamily="18" charset="0"/>
              </a:rPr>
              <a:t>U</a:t>
            </a:r>
            <a:r>
              <a:rPr kumimoji="1" lang="en-US" altLang="zh-CN" sz="2400" b="1" baseline="-25000">
                <a:latin typeface="Times New Roman" pitchFamily="18" charset="0"/>
              </a:rPr>
              <a:t>0</a:t>
            </a:r>
            <a:r>
              <a:rPr kumimoji="1" lang="zh-CN" altLang="en-US" sz="2400" b="1">
                <a:latin typeface="Times New Roman" pitchFamily="18" charset="0"/>
              </a:rPr>
              <a:t>为低电平</a:t>
            </a:r>
          </a:p>
          <a:p>
            <a:pPr defTabSz="912813"/>
            <a:r>
              <a:rPr kumimoji="1" lang="zh-CN" altLang="en-US" sz="2400" b="1">
                <a:latin typeface="Times New Roman" pitchFamily="18" charset="0"/>
              </a:rPr>
              <a:t>当</a:t>
            </a:r>
            <a:r>
              <a:rPr kumimoji="1" lang="en-US" altLang="zh-CN" sz="2400" b="1">
                <a:latin typeface="Times New Roman" pitchFamily="18" charset="0"/>
              </a:rPr>
              <a:t>T </a:t>
            </a:r>
            <a:r>
              <a:rPr kumimoji="1" lang="zh-CN" altLang="en-US" sz="2400" b="1">
                <a:latin typeface="Times New Roman" pitchFamily="18" charset="0"/>
              </a:rPr>
              <a:t>＞</a:t>
            </a:r>
            <a:r>
              <a:rPr kumimoji="1" lang="en-US" altLang="zh-CN" sz="2400" b="1">
                <a:latin typeface="Times New Roman" pitchFamily="18" charset="0"/>
              </a:rPr>
              <a:t>T</a:t>
            </a:r>
            <a:r>
              <a:rPr kumimoji="1" lang="en-US" altLang="zh-CN" sz="2400" b="1" baseline="-25000">
                <a:latin typeface="Times New Roman" pitchFamily="18" charset="0"/>
              </a:rPr>
              <a:t>1</a:t>
            </a:r>
            <a:r>
              <a:rPr kumimoji="1" lang="zh-CN" altLang="en-US" sz="2400" b="1">
                <a:latin typeface="Times New Roman" pitchFamily="18" charset="0"/>
              </a:rPr>
              <a:t>时，</a:t>
            </a:r>
            <a:r>
              <a:rPr kumimoji="1" lang="en-US" altLang="zh-CN" sz="2400" b="1">
                <a:latin typeface="Times New Roman" pitchFamily="18" charset="0"/>
              </a:rPr>
              <a:t>U</a:t>
            </a:r>
            <a:r>
              <a:rPr kumimoji="1" lang="en-US" altLang="zh-CN" sz="2400" b="1" baseline="-25000">
                <a:latin typeface="Times New Roman" pitchFamily="18" charset="0"/>
              </a:rPr>
              <a:t>0</a:t>
            </a:r>
            <a:r>
              <a:rPr kumimoji="1" lang="zh-CN" altLang="en-US" sz="2400" b="1">
                <a:latin typeface="Times New Roman" pitchFamily="18" charset="0"/>
              </a:rPr>
              <a:t>为高电平</a:t>
            </a:r>
          </a:p>
        </p:txBody>
      </p:sp>
      <p:sp>
        <p:nvSpPr>
          <p:cNvPr id="98308" name="AutoShape 4"/>
          <p:cNvSpPr>
            <a:spLocks noChangeArrowheads="1"/>
          </p:cNvSpPr>
          <p:nvPr/>
        </p:nvSpPr>
        <p:spPr bwMode="auto">
          <a:xfrm>
            <a:off x="5486400" y="6096000"/>
            <a:ext cx="457200" cy="152400"/>
          </a:xfrm>
          <a:prstGeom prst="notchedRightArrow">
            <a:avLst>
              <a:gd name="adj1" fmla="val 50000"/>
              <a:gd name="adj2" fmla="val 75000"/>
            </a:avLst>
          </a:prstGeom>
          <a:solidFill>
            <a:schemeClr val="accent1"/>
          </a:solidFill>
          <a:ln w="9525">
            <a:solidFill>
              <a:schemeClr val="tx1"/>
            </a:solidFill>
            <a:miter lim="800000"/>
            <a:headEnd/>
            <a:tailEnd/>
          </a:ln>
        </p:spPr>
        <p:txBody>
          <a:bodyPr wrap="none" anchor="ctr"/>
          <a:lstStyle/>
          <a:p>
            <a:pPr defTabSz="912813"/>
            <a:endParaRPr lang="zh-CN" altLang="en-US"/>
          </a:p>
        </p:txBody>
      </p:sp>
      <p:sp>
        <p:nvSpPr>
          <p:cNvPr id="98309" name="Text Box 5"/>
          <p:cNvSpPr txBox="1">
            <a:spLocks noChangeArrowheads="1"/>
          </p:cNvSpPr>
          <p:nvPr/>
        </p:nvSpPr>
        <p:spPr bwMode="auto">
          <a:xfrm>
            <a:off x="6096000" y="5943600"/>
            <a:ext cx="1716088" cy="461963"/>
          </a:xfrm>
          <a:prstGeom prst="rect">
            <a:avLst/>
          </a:prstGeom>
          <a:noFill/>
          <a:ln w="9525">
            <a:noFill/>
            <a:miter lim="800000"/>
            <a:headEnd/>
            <a:tailEnd/>
          </a:ln>
        </p:spPr>
        <p:txBody>
          <a:bodyPr>
            <a:spAutoFit/>
          </a:bodyPr>
          <a:lstStyle/>
          <a:p>
            <a:pPr defTabSz="912813"/>
            <a:r>
              <a:rPr kumimoji="1" lang="zh-CN" altLang="en-US" sz="2400" b="1">
                <a:latin typeface="Times New Roman" pitchFamily="18" charset="0"/>
              </a:rPr>
              <a:t>恒温控制</a:t>
            </a:r>
          </a:p>
        </p:txBody>
      </p:sp>
      <p:sp>
        <p:nvSpPr>
          <p:cNvPr id="98310" name="Rectangle 6"/>
          <p:cNvSpPr>
            <a:spLocks noGrp="1" noChangeArrowheads="1"/>
          </p:cNvSpPr>
          <p:nvPr>
            <p:ph type="title" idx="4294967295"/>
          </p:nvPr>
        </p:nvSpPr>
        <p:spPr>
          <a:xfrm>
            <a:off x="0" y="0"/>
            <a:ext cx="5562600" cy="609600"/>
          </a:xfrm>
        </p:spPr>
        <p:txBody>
          <a:bodyPr/>
          <a:lstStyle/>
          <a:p>
            <a:pPr defTabSz="912813" eaLnBrk="1" hangingPunct="1"/>
            <a:r>
              <a:rPr lang="zh-CN" altLang="en-US" sz="2400" b="1" dirty="0">
                <a:solidFill>
                  <a:srgbClr val="A50021"/>
                </a:solidFill>
              </a:rPr>
              <a:t>温度控制电路</a:t>
            </a:r>
            <a:endParaRPr lang="zh-CN"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971600" y="1196752"/>
            <a:ext cx="7416824" cy="3784600"/>
          </a:xfrm>
          <a:prstGeom prst="rect">
            <a:avLst/>
          </a:prstGeom>
          <a:noFill/>
          <a:ln w="9525">
            <a:noFill/>
            <a:miter lim="800000"/>
            <a:headEnd/>
            <a:tailEnd/>
          </a:ln>
        </p:spPr>
        <p:txBody>
          <a:bodyPr wrap="square">
            <a:spAutoFit/>
          </a:bodyPr>
          <a:lstStyle/>
          <a:p>
            <a:pPr defTabSz="912813"/>
            <a:r>
              <a:rPr kumimoji="1" lang="zh-CN" altLang="en-US" sz="2400" b="1" dirty="0">
                <a:latin typeface="Times New Roman" pitchFamily="18" charset="0"/>
              </a:rPr>
              <a:t>4、国际实用温标(</a:t>
            </a:r>
            <a:r>
              <a:rPr kumimoji="1" lang="en-US" altLang="zh-CN" sz="2400" b="1" i="1" dirty="0">
                <a:latin typeface="Times New Roman" pitchFamily="18" charset="0"/>
              </a:rPr>
              <a:t>international temperature scale</a:t>
            </a:r>
            <a:r>
              <a:rPr kumimoji="1" lang="en-US" altLang="zh-CN" sz="2400" b="1" dirty="0">
                <a:latin typeface="Times New Roman" pitchFamily="18" charset="0"/>
              </a:rPr>
              <a:t>   ITS )</a:t>
            </a:r>
            <a:r>
              <a:rPr kumimoji="1" lang="zh-CN" altLang="en-US" sz="2400" b="1" dirty="0">
                <a:latin typeface="Times New Roman" pitchFamily="18" charset="0"/>
              </a:rPr>
              <a:t>：以热力学温度为基本温度。</a:t>
            </a:r>
          </a:p>
          <a:p>
            <a:pPr defTabSz="912813"/>
            <a:r>
              <a:rPr kumimoji="1" lang="zh-CN" altLang="en-US" sz="2400" b="1" dirty="0">
                <a:latin typeface="Times New Roman" pitchFamily="18" charset="0"/>
              </a:rPr>
              <a:t> （1)  </a:t>
            </a:r>
            <a:r>
              <a:rPr kumimoji="1" lang="zh-CN" altLang="en-US" sz="2400" b="1" dirty="0">
                <a:solidFill>
                  <a:srgbClr val="FF0000"/>
                </a:solidFill>
                <a:latin typeface="Times New Roman" pitchFamily="18" charset="0"/>
              </a:rPr>
              <a:t>0.65~5.0 </a:t>
            </a:r>
            <a:r>
              <a:rPr kumimoji="1" lang="en-US" altLang="zh-CN" sz="2400" b="1" dirty="0">
                <a:solidFill>
                  <a:srgbClr val="FF0000"/>
                </a:solidFill>
                <a:latin typeface="Times New Roman" pitchFamily="18" charset="0"/>
              </a:rPr>
              <a:t>K         </a:t>
            </a:r>
            <a:r>
              <a:rPr kumimoji="1" lang="en-US" altLang="zh-CN" sz="2400" b="1" baseline="30000" dirty="0">
                <a:solidFill>
                  <a:srgbClr val="FF0000"/>
                </a:solidFill>
                <a:latin typeface="Times New Roman" pitchFamily="18" charset="0"/>
              </a:rPr>
              <a:t>3</a:t>
            </a:r>
            <a:r>
              <a:rPr kumimoji="1" lang="en-US" altLang="zh-CN" sz="2400" b="1" dirty="0">
                <a:solidFill>
                  <a:srgbClr val="FF0000"/>
                </a:solidFill>
                <a:latin typeface="Times New Roman" pitchFamily="18" charset="0"/>
              </a:rPr>
              <a:t>He, </a:t>
            </a:r>
            <a:r>
              <a:rPr kumimoji="1" lang="en-US" altLang="zh-CN" sz="2400" b="1" baseline="30000" dirty="0">
                <a:solidFill>
                  <a:srgbClr val="FF0000"/>
                </a:solidFill>
                <a:latin typeface="Times New Roman" pitchFamily="18" charset="0"/>
              </a:rPr>
              <a:t>4</a:t>
            </a:r>
            <a:r>
              <a:rPr kumimoji="1" lang="en-US" altLang="zh-CN" sz="2400" b="1" dirty="0">
                <a:solidFill>
                  <a:srgbClr val="FF0000"/>
                </a:solidFill>
                <a:latin typeface="Times New Roman" pitchFamily="18" charset="0"/>
              </a:rPr>
              <a:t>He  </a:t>
            </a:r>
            <a:r>
              <a:rPr kumimoji="1" lang="zh-CN" altLang="en-US" sz="2400" b="1" dirty="0">
                <a:solidFill>
                  <a:srgbClr val="FF0000"/>
                </a:solidFill>
                <a:latin typeface="Times New Roman" pitchFamily="18" charset="0"/>
              </a:rPr>
              <a:t>蒸汽压温度计  </a:t>
            </a:r>
          </a:p>
          <a:p>
            <a:pPr defTabSz="912813"/>
            <a:r>
              <a:rPr kumimoji="1" lang="en-US" altLang="zh-CN" sz="2400" b="1" dirty="0">
                <a:latin typeface="Times New Roman" pitchFamily="18" charset="0"/>
              </a:rPr>
              <a:t>          vapor-pressure thermometer </a:t>
            </a:r>
            <a:endParaRPr kumimoji="1" lang="zh-CN" altLang="en-US" sz="2400" b="1" dirty="0">
              <a:latin typeface="Times New Roman" pitchFamily="18" charset="0"/>
            </a:endParaRPr>
          </a:p>
          <a:p>
            <a:pPr defTabSz="912813"/>
            <a:r>
              <a:rPr kumimoji="1" lang="zh-CN" altLang="en-US" sz="2400" b="1" dirty="0">
                <a:latin typeface="Times New Roman" pitchFamily="18" charset="0"/>
              </a:rPr>
              <a:t>（2）</a:t>
            </a:r>
            <a:r>
              <a:rPr kumimoji="1" lang="zh-CN" altLang="en-US" sz="2400" b="1" dirty="0">
                <a:solidFill>
                  <a:srgbClr val="FF0000"/>
                </a:solidFill>
                <a:latin typeface="Times New Roman" pitchFamily="18" charset="0"/>
              </a:rPr>
              <a:t>3.0~24.5561 </a:t>
            </a:r>
            <a:r>
              <a:rPr kumimoji="1" lang="en-US" altLang="zh-CN" sz="2400" b="1" dirty="0">
                <a:solidFill>
                  <a:srgbClr val="FF0000"/>
                </a:solidFill>
                <a:latin typeface="Times New Roman" pitchFamily="18" charset="0"/>
              </a:rPr>
              <a:t>K   </a:t>
            </a:r>
            <a:r>
              <a:rPr kumimoji="1" lang="en-US" altLang="zh-CN" sz="2400" b="1" baseline="30000" dirty="0">
                <a:solidFill>
                  <a:srgbClr val="FF0000"/>
                </a:solidFill>
                <a:latin typeface="Times New Roman" pitchFamily="18" charset="0"/>
              </a:rPr>
              <a:t>3</a:t>
            </a:r>
            <a:r>
              <a:rPr kumimoji="1" lang="en-US" altLang="zh-CN" sz="2400" b="1" dirty="0">
                <a:solidFill>
                  <a:srgbClr val="FF0000"/>
                </a:solidFill>
                <a:latin typeface="Times New Roman" pitchFamily="18" charset="0"/>
              </a:rPr>
              <a:t>He, </a:t>
            </a:r>
            <a:r>
              <a:rPr kumimoji="1" lang="en-US" altLang="zh-CN" sz="2400" b="1" baseline="30000" dirty="0">
                <a:solidFill>
                  <a:srgbClr val="FF0000"/>
                </a:solidFill>
                <a:latin typeface="Times New Roman" pitchFamily="18" charset="0"/>
              </a:rPr>
              <a:t>4</a:t>
            </a:r>
            <a:r>
              <a:rPr kumimoji="1" lang="en-US" altLang="zh-CN" sz="2400" b="1" dirty="0">
                <a:solidFill>
                  <a:srgbClr val="FF0000"/>
                </a:solidFill>
                <a:latin typeface="Times New Roman" pitchFamily="18" charset="0"/>
              </a:rPr>
              <a:t>He   </a:t>
            </a:r>
            <a:r>
              <a:rPr kumimoji="1" lang="zh-CN" altLang="en-US" sz="2400" b="1" dirty="0">
                <a:solidFill>
                  <a:srgbClr val="FF0000"/>
                </a:solidFill>
                <a:latin typeface="Times New Roman" pitchFamily="18" charset="0"/>
              </a:rPr>
              <a:t>定容气体温度计</a:t>
            </a:r>
          </a:p>
          <a:p>
            <a:pPr defTabSz="912813"/>
            <a:r>
              <a:rPr kumimoji="1" lang="en-US" altLang="zh-CN" sz="2400" b="1" dirty="0">
                <a:latin typeface="Times New Roman" pitchFamily="18" charset="0"/>
              </a:rPr>
              <a:t>           constant volume gas thermometer</a:t>
            </a:r>
            <a:endParaRPr kumimoji="1" lang="zh-CN" altLang="en-US" sz="2400" b="1" dirty="0">
              <a:latin typeface="Times New Roman" pitchFamily="18" charset="0"/>
            </a:endParaRPr>
          </a:p>
          <a:p>
            <a:pPr defTabSz="912813"/>
            <a:r>
              <a:rPr kumimoji="1" lang="zh-CN" altLang="en-US" sz="2400" b="1" dirty="0">
                <a:latin typeface="Times New Roman" pitchFamily="18" charset="0"/>
              </a:rPr>
              <a:t>（3）</a:t>
            </a:r>
            <a:r>
              <a:rPr kumimoji="1" lang="zh-CN" altLang="en-US" sz="2400" b="1" dirty="0">
                <a:solidFill>
                  <a:srgbClr val="FF0000"/>
                </a:solidFill>
                <a:latin typeface="Times New Roman" pitchFamily="18" charset="0"/>
              </a:rPr>
              <a:t>13.8033</a:t>
            </a:r>
            <a:r>
              <a:rPr kumimoji="1" lang="en-US" altLang="zh-CN" sz="2400" b="1" dirty="0">
                <a:solidFill>
                  <a:srgbClr val="FF0000"/>
                </a:solidFill>
                <a:latin typeface="Times New Roman" pitchFamily="18" charset="0"/>
              </a:rPr>
              <a:t>K~961.78℃      </a:t>
            </a:r>
            <a:r>
              <a:rPr kumimoji="1" lang="zh-CN" altLang="en-US" sz="2400" b="1" dirty="0">
                <a:solidFill>
                  <a:srgbClr val="FF0000"/>
                </a:solidFill>
                <a:latin typeface="Times New Roman" pitchFamily="18" charset="0"/>
              </a:rPr>
              <a:t>铂电阻温度计 </a:t>
            </a:r>
          </a:p>
          <a:p>
            <a:pPr defTabSz="912813"/>
            <a:r>
              <a:rPr kumimoji="1" lang="en-US" altLang="zh-CN" sz="2400" b="1" dirty="0">
                <a:latin typeface="Times New Roman" pitchFamily="18" charset="0"/>
              </a:rPr>
              <a:t>           platinum resistance thermometer</a:t>
            </a:r>
          </a:p>
          <a:p>
            <a:pPr defTabSz="912813"/>
            <a:r>
              <a:rPr kumimoji="1" lang="zh-CN" altLang="en-US" sz="2400" b="1" dirty="0">
                <a:latin typeface="Times New Roman" pitchFamily="18" charset="0"/>
              </a:rPr>
              <a:t>（4）</a:t>
            </a:r>
            <a:r>
              <a:rPr kumimoji="1" lang="zh-CN" altLang="en-US" sz="2400" b="1" dirty="0">
                <a:solidFill>
                  <a:srgbClr val="FF0000"/>
                </a:solidFill>
                <a:latin typeface="Times New Roman" pitchFamily="18" charset="0"/>
              </a:rPr>
              <a:t> </a:t>
            </a:r>
            <a:r>
              <a:rPr kumimoji="1" lang="en-US" altLang="zh-CN" sz="2400" b="1" dirty="0">
                <a:solidFill>
                  <a:srgbClr val="FF0000"/>
                </a:solidFill>
                <a:latin typeface="Times New Roman" pitchFamily="18" charset="0"/>
              </a:rPr>
              <a:t>961.78℃ </a:t>
            </a:r>
            <a:r>
              <a:rPr kumimoji="1" lang="zh-CN" altLang="en-US" sz="2400" b="1" dirty="0">
                <a:solidFill>
                  <a:srgbClr val="FF0000"/>
                </a:solidFill>
                <a:latin typeface="Times New Roman" pitchFamily="18" charset="0"/>
              </a:rPr>
              <a:t>以上， 光学或光电高温计</a:t>
            </a:r>
          </a:p>
          <a:p>
            <a:pPr defTabSz="912813"/>
            <a:r>
              <a:rPr kumimoji="1" lang="en-US" altLang="zh-CN" sz="2400" b="1" dirty="0">
                <a:latin typeface="Times New Roman" pitchFamily="18" charset="0"/>
              </a:rPr>
              <a:t>           photoelectric pyrometer</a:t>
            </a:r>
            <a:endParaRPr kumimoji="1"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iterate type="wd">
                                    <p:tmPct val="100000"/>
                                  </p:iterate>
                                  <p:childTnLst>
                                    <p:set>
                                      <p:cBhvr>
                                        <p:cTn id="6" dur="1" fill="hold">
                                          <p:stCondLst>
                                            <p:cond delay="0"/>
                                          </p:stCondLst>
                                        </p:cTn>
                                        <p:tgtEl>
                                          <p:spTgt spid="40964"/>
                                        </p:tgtEl>
                                        <p:attrNameLst>
                                          <p:attrName>style.visibility</p:attrName>
                                        </p:attrNameLst>
                                      </p:cBhvr>
                                      <p:to>
                                        <p:strVal val="visible"/>
                                      </p:to>
                                    </p:set>
                                    <p:animEffect transition="in" filter="barn(outHorizontal)">
                                      <p:cBhvr>
                                        <p:cTn id="7" dur="3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99331" name="Rectangle 8"/>
          <p:cNvSpPr>
            <a:spLocks noChangeArrowheads="1"/>
          </p:cNvSpPr>
          <p:nvPr/>
        </p:nvSpPr>
        <p:spPr bwMode="auto">
          <a:xfrm>
            <a:off x="0" y="3314700"/>
            <a:ext cx="184150" cy="461963"/>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99332" name="Rectangle 13"/>
          <p:cNvSpPr>
            <a:spLocks noChangeArrowheads="1"/>
          </p:cNvSpPr>
          <p:nvPr/>
        </p:nvSpPr>
        <p:spPr bwMode="auto">
          <a:xfrm>
            <a:off x="755576" y="620688"/>
            <a:ext cx="1731564" cy="461665"/>
          </a:xfrm>
          <a:prstGeom prst="rect">
            <a:avLst/>
          </a:prstGeom>
          <a:noFill/>
          <a:ln w="9525">
            <a:noFill/>
            <a:miter lim="800000"/>
            <a:headEnd/>
            <a:tailEnd/>
          </a:ln>
        </p:spPr>
        <p:txBody>
          <a:bodyPr wrap="none" anchor="ctr">
            <a:spAutoFit/>
          </a:bodyPr>
          <a:lstStyle/>
          <a:p>
            <a:pPr defTabSz="912813"/>
            <a:r>
              <a:rPr lang="zh-CN" altLang="en-US" sz="2400" b="1" dirty="0">
                <a:solidFill>
                  <a:srgbClr val="FF0000"/>
                </a:solidFill>
                <a:latin typeface="宋体" charset="-122"/>
              </a:rPr>
              <a:t>数字补偿法</a:t>
            </a:r>
          </a:p>
        </p:txBody>
      </p:sp>
      <p:sp>
        <p:nvSpPr>
          <p:cNvPr id="99333" name="Text Box 14"/>
          <p:cNvSpPr txBox="1">
            <a:spLocks noChangeArrowheads="1"/>
          </p:cNvSpPr>
          <p:nvPr/>
        </p:nvSpPr>
        <p:spPr bwMode="auto">
          <a:xfrm>
            <a:off x="900113" y="1195388"/>
            <a:ext cx="7345362" cy="2973387"/>
          </a:xfrm>
          <a:prstGeom prst="rect">
            <a:avLst/>
          </a:prstGeom>
          <a:noFill/>
          <a:ln w="9525">
            <a:noFill/>
            <a:miter lim="800000"/>
            <a:headEnd/>
            <a:tailEnd/>
          </a:ln>
        </p:spPr>
        <p:txBody>
          <a:bodyPr>
            <a:spAutoFit/>
          </a:bodyPr>
          <a:lstStyle/>
          <a:p>
            <a:pPr defTabSz="912813">
              <a:lnSpc>
                <a:spcPct val="130000"/>
              </a:lnSpc>
              <a:buClr>
                <a:srgbClr val="FF0000"/>
              </a:buClr>
              <a:buFont typeface="Wingdings" pitchFamily="2" charset="2"/>
              <a:buChar char="Ø"/>
            </a:pPr>
            <a:r>
              <a:rPr lang="zh-CN" altLang="en-US" sz="2400" b="1" dirty="0">
                <a:latin typeface="宋体" charset="-122"/>
              </a:rPr>
              <a:t>采用最小二乘法，把分度表拟合出关系矩阵；</a:t>
            </a:r>
          </a:p>
          <a:p>
            <a:pPr defTabSz="912813">
              <a:lnSpc>
                <a:spcPct val="130000"/>
              </a:lnSpc>
              <a:buClr>
                <a:srgbClr val="FF0000"/>
              </a:buClr>
              <a:buFont typeface="Wingdings" pitchFamily="2" charset="2"/>
              <a:buChar char="Ø"/>
            </a:pPr>
            <a:r>
              <a:rPr lang="zh-CN" altLang="en-US" sz="2400" b="1" dirty="0">
                <a:latin typeface="宋体" charset="-122"/>
              </a:rPr>
              <a:t>测得热电势和冷端温度；</a:t>
            </a:r>
          </a:p>
          <a:p>
            <a:pPr defTabSz="912813">
              <a:lnSpc>
                <a:spcPct val="130000"/>
              </a:lnSpc>
              <a:buClr>
                <a:srgbClr val="FF0000"/>
              </a:buClr>
              <a:buFont typeface="Wingdings" pitchFamily="2" charset="2"/>
              <a:buChar char="Ø"/>
            </a:pPr>
            <a:r>
              <a:rPr lang="zh-CN" altLang="en-US" sz="2400" b="1" dirty="0">
                <a:latin typeface="宋体" charset="-122"/>
              </a:rPr>
              <a:t>由计算机自动进行冷端补偿和非线性校正，并直接求出被测温度。</a:t>
            </a:r>
          </a:p>
          <a:p>
            <a:pPr defTabSz="912813">
              <a:lnSpc>
                <a:spcPct val="130000"/>
              </a:lnSpc>
              <a:buClr>
                <a:srgbClr val="FF0000"/>
              </a:buClr>
              <a:buFont typeface="Wingdings" pitchFamily="2" charset="2"/>
              <a:buChar char="Ø"/>
            </a:pPr>
            <a:r>
              <a:rPr lang="zh-CN" altLang="en-US" sz="2400" b="1" dirty="0">
                <a:latin typeface="宋体" charset="-122"/>
              </a:rPr>
              <a:t>该方法简单、速度快、准确度高；</a:t>
            </a:r>
          </a:p>
          <a:p>
            <a:pPr defTabSz="912813">
              <a:lnSpc>
                <a:spcPct val="130000"/>
              </a:lnSpc>
              <a:buClr>
                <a:srgbClr val="FF0000"/>
              </a:buClr>
              <a:buFont typeface="Wingdings" pitchFamily="2" charset="2"/>
              <a:buChar char="Ø"/>
            </a:pPr>
            <a:r>
              <a:rPr lang="zh-CN" altLang="en-US" sz="2400" b="1" dirty="0">
                <a:latin typeface="宋体" charset="-122"/>
              </a:rPr>
              <a:t>为实现实时控制创造了条件。</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827584" y="548680"/>
            <a:ext cx="4060727" cy="523220"/>
          </a:xfrm>
          <a:prstGeom prst="rect">
            <a:avLst/>
          </a:prstGeom>
          <a:noFill/>
          <a:ln w="9525">
            <a:noFill/>
            <a:miter lim="800000"/>
            <a:headEnd/>
            <a:tailEnd/>
          </a:ln>
        </p:spPr>
        <p:txBody>
          <a:bodyPr wrap="none">
            <a:spAutoFit/>
          </a:bodyPr>
          <a:lstStyle/>
          <a:p>
            <a:pPr defTabSz="912813"/>
            <a:r>
              <a:rPr kumimoji="1" lang="en-US" altLang="zh-CN" sz="2800" b="1" dirty="0">
                <a:latin typeface="Times New Roman" pitchFamily="18" charset="0"/>
              </a:rPr>
              <a:t>6</a:t>
            </a:r>
            <a:r>
              <a:rPr kumimoji="1" lang="zh-CN" altLang="en-US" sz="2800" b="1" dirty="0">
                <a:latin typeface="Times New Roman" pitchFamily="18" charset="0"/>
              </a:rPr>
              <a:t>、热电偶实用测温电路 </a:t>
            </a:r>
          </a:p>
        </p:txBody>
      </p:sp>
      <p:sp>
        <p:nvSpPr>
          <p:cNvPr id="15364" name="Text Box 3"/>
          <p:cNvSpPr txBox="1">
            <a:spLocks noChangeArrowheads="1"/>
          </p:cNvSpPr>
          <p:nvPr/>
        </p:nvSpPr>
        <p:spPr bwMode="auto">
          <a:xfrm>
            <a:off x="827584" y="1340768"/>
            <a:ext cx="4075155" cy="461665"/>
          </a:xfrm>
          <a:prstGeom prst="rect">
            <a:avLst/>
          </a:prstGeom>
          <a:noFill/>
          <a:ln w="9525">
            <a:noFill/>
            <a:miter lim="800000"/>
            <a:headEnd/>
            <a:tailEnd/>
          </a:ln>
        </p:spPr>
        <p:txBody>
          <a:bodyPr wrap="none">
            <a:spAutoFit/>
          </a:bodyPr>
          <a:lstStyle/>
          <a:p>
            <a:pPr defTabSz="912813"/>
            <a:r>
              <a:rPr kumimoji="1" lang="en-US" altLang="zh-CN" sz="2400" b="1" dirty="0">
                <a:latin typeface="Times New Roman" pitchFamily="18" charset="0"/>
              </a:rPr>
              <a:t>1)  </a:t>
            </a:r>
            <a:r>
              <a:rPr kumimoji="1" lang="zh-CN" altLang="en-US" sz="2400" b="1" dirty="0">
                <a:latin typeface="Times New Roman" pitchFamily="18" charset="0"/>
              </a:rPr>
              <a:t>测量某点温度的基本电路 </a:t>
            </a:r>
          </a:p>
        </p:txBody>
      </p:sp>
      <p:pic>
        <p:nvPicPr>
          <p:cNvPr id="2" name="Picture 3"/>
          <p:cNvPicPr>
            <a:picLocks noChangeAspect="1" noChangeArrowheads="1"/>
          </p:cNvPicPr>
          <p:nvPr/>
        </p:nvPicPr>
        <p:blipFill>
          <a:blip r:embed="rId2" cstate="print"/>
          <a:srcRect/>
          <a:stretch>
            <a:fillRect/>
          </a:stretch>
        </p:blipFill>
        <p:spPr bwMode="auto">
          <a:xfrm>
            <a:off x="857250" y="2047875"/>
            <a:ext cx="6786584" cy="276225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5"/>
          <p:cNvSpPr txBox="1">
            <a:spLocks noChangeArrowheads="1"/>
          </p:cNvSpPr>
          <p:nvPr/>
        </p:nvSpPr>
        <p:spPr bwMode="auto">
          <a:xfrm>
            <a:off x="500034" y="428604"/>
            <a:ext cx="5312673" cy="461665"/>
          </a:xfrm>
          <a:prstGeom prst="rect">
            <a:avLst/>
          </a:prstGeom>
          <a:noFill/>
          <a:ln w="9525">
            <a:noFill/>
            <a:miter lim="800000"/>
            <a:headEnd/>
            <a:tailEnd/>
          </a:ln>
        </p:spPr>
        <p:txBody>
          <a:bodyPr wrap="none">
            <a:spAutoFit/>
          </a:bodyPr>
          <a:lstStyle/>
          <a:p>
            <a:pPr defTabSz="912813"/>
            <a:r>
              <a:rPr kumimoji="1" lang="en-US" altLang="zh-CN" sz="2400" b="1" dirty="0">
                <a:latin typeface="Times New Roman" pitchFamily="18" charset="0"/>
              </a:rPr>
              <a:t>2)  </a:t>
            </a:r>
            <a:r>
              <a:rPr kumimoji="1" lang="zh-CN" altLang="en-US" sz="2400" b="1" dirty="0">
                <a:latin typeface="Times New Roman" pitchFamily="18" charset="0"/>
              </a:rPr>
              <a:t>测量两点之间温度差（反向串联） </a:t>
            </a:r>
          </a:p>
        </p:txBody>
      </p:sp>
      <p:pic>
        <p:nvPicPr>
          <p:cNvPr id="2" name="Picture 3"/>
          <p:cNvPicPr>
            <a:picLocks noChangeAspect="1" noChangeArrowheads="1"/>
          </p:cNvPicPr>
          <p:nvPr/>
        </p:nvPicPr>
        <p:blipFill>
          <a:blip r:embed="rId2" cstate="print"/>
          <a:srcRect/>
          <a:stretch>
            <a:fillRect/>
          </a:stretch>
        </p:blipFill>
        <p:spPr bwMode="auto">
          <a:xfrm>
            <a:off x="1214414" y="1643050"/>
            <a:ext cx="5786478" cy="3668746"/>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684213" y="260350"/>
            <a:ext cx="2451312" cy="461665"/>
          </a:xfrm>
          <a:prstGeom prst="rect">
            <a:avLst/>
          </a:prstGeom>
          <a:noFill/>
          <a:ln w="9525">
            <a:noFill/>
            <a:miter lim="800000"/>
            <a:headEnd/>
            <a:tailEnd/>
          </a:ln>
        </p:spPr>
        <p:txBody>
          <a:bodyPr wrap="none">
            <a:spAutoFit/>
          </a:bodyPr>
          <a:lstStyle/>
          <a:p>
            <a:pPr defTabSz="912813"/>
            <a:r>
              <a:rPr kumimoji="1" lang="en-US" altLang="zh-CN" sz="2400" b="1" dirty="0">
                <a:latin typeface="Times New Roman" pitchFamily="18" charset="0"/>
              </a:rPr>
              <a:t>3) </a:t>
            </a:r>
            <a:r>
              <a:rPr kumimoji="1" lang="zh-CN" altLang="en-US" sz="2400" b="1" dirty="0">
                <a:latin typeface="Times New Roman" pitchFamily="18" charset="0"/>
              </a:rPr>
              <a:t>测量平均温度 </a:t>
            </a:r>
          </a:p>
        </p:txBody>
      </p:sp>
      <p:graphicFrame>
        <p:nvGraphicFramePr>
          <p:cNvPr id="17410" name="Object 3"/>
          <p:cNvGraphicFramePr>
            <a:graphicFrameLocks noChangeAspect="1"/>
          </p:cNvGraphicFramePr>
          <p:nvPr>
            <p:extLst>
              <p:ext uri="{D42A27DB-BD31-4B8C-83A1-F6EECF244321}">
                <p14:modId xmlns:p14="http://schemas.microsoft.com/office/powerpoint/2010/main" val="1059677677"/>
              </p:ext>
            </p:extLst>
          </p:nvPr>
        </p:nvGraphicFramePr>
        <p:xfrm>
          <a:off x="707542" y="1628799"/>
          <a:ext cx="4679611" cy="2304727"/>
        </p:xfrm>
        <a:graphic>
          <a:graphicData uri="http://schemas.openxmlformats.org/presentationml/2006/ole">
            <mc:AlternateContent xmlns:mc="http://schemas.openxmlformats.org/markup-compatibility/2006">
              <mc:Choice xmlns:v="urn:schemas-microsoft-com:vml" Requires="v">
                <p:oleObj spid="_x0000_s17425" name="Visio" r:id="rId3" imgW="2984906" imgH="1470355" progId="Visio.Drawing.11">
                  <p:embed/>
                </p:oleObj>
              </mc:Choice>
              <mc:Fallback>
                <p:oleObj name="Visio" r:id="rId3" imgW="2984906" imgH="147035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542" y="1628799"/>
                        <a:ext cx="4679611" cy="2304727"/>
                      </a:xfrm>
                      <a:prstGeom prst="rect">
                        <a:avLst/>
                      </a:prstGeom>
                      <a:noFill/>
                      <a:ln>
                        <a:noFill/>
                      </a:ln>
                      <a:effectLst/>
                    </p:spPr>
                  </p:pic>
                </p:oleObj>
              </mc:Fallback>
            </mc:AlternateContent>
          </a:graphicData>
        </a:graphic>
      </p:graphicFrame>
      <p:graphicFrame>
        <p:nvGraphicFramePr>
          <p:cNvPr id="17411" name="Object 4"/>
          <p:cNvGraphicFramePr>
            <a:graphicFrameLocks noChangeAspect="1"/>
          </p:cNvGraphicFramePr>
          <p:nvPr/>
        </p:nvGraphicFramePr>
        <p:xfrm>
          <a:off x="5364163" y="1414463"/>
          <a:ext cx="3367087" cy="2117725"/>
        </p:xfrm>
        <a:graphic>
          <a:graphicData uri="http://schemas.openxmlformats.org/presentationml/2006/ole">
            <mc:AlternateContent xmlns:mc="http://schemas.openxmlformats.org/markup-compatibility/2006">
              <mc:Choice xmlns:v="urn:schemas-microsoft-com:vml" Requires="v">
                <p:oleObj spid="_x0000_s17426" name="Visio" r:id="rId5" imgW="2234489" imgH="1319174" progId="Visio.Drawing.11">
                  <p:embed/>
                </p:oleObj>
              </mc:Choice>
              <mc:Fallback>
                <p:oleObj name="Visio" r:id="rId5" imgW="2234489" imgH="1319174"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1414463"/>
                        <a:ext cx="3367087"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5"/>
          <p:cNvGraphicFramePr>
            <a:graphicFrameLocks noChangeAspect="1"/>
          </p:cNvGraphicFramePr>
          <p:nvPr/>
        </p:nvGraphicFramePr>
        <p:xfrm>
          <a:off x="1619250" y="4292600"/>
          <a:ext cx="4608513" cy="1676400"/>
        </p:xfrm>
        <a:graphic>
          <a:graphicData uri="http://schemas.openxmlformats.org/presentationml/2006/ole">
            <mc:AlternateContent xmlns:mc="http://schemas.openxmlformats.org/markup-compatibility/2006">
              <mc:Choice xmlns:v="urn:schemas-microsoft-com:vml" Requires="v">
                <p:oleObj spid="_x0000_s17427" name="Equation" r:id="rId7" imgW="2095200" imgH="761760" progId="Equation.DSMT4">
                  <p:embed/>
                </p:oleObj>
              </mc:Choice>
              <mc:Fallback>
                <p:oleObj name="Equation" r:id="rId7" imgW="2095200" imgH="7617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292600"/>
                        <a:ext cx="460851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27088" y="331788"/>
            <a:ext cx="4321175" cy="461962"/>
          </a:xfrm>
          <a:prstGeom prst="rect">
            <a:avLst/>
          </a:prstGeom>
          <a:noFill/>
          <a:ln w="9525">
            <a:noFill/>
            <a:miter lim="800000"/>
            <a:headEnd/>
            <a:tailEnd/>
          </a:ln>
        </p:spPr>
        <p:txBody>
          <a:bodyPr>
            <a:spAutoFit/>
          </a:bodyPr>
          <a:lstStyle/>
          <a:p>
            <a:pPr defTabSz="912813">
              <a:spcBef>
                <a:spcPct val="50000"/>
              </a:spcBef>
            </a:pPr>
            <a:r>
              <a:rPr lang="en-US" altLang="zh-CN" sz="2400" b="1" dirty="0"/>
              <a:t>4) </a:t>
            </a:r>
            <a:r>
              <a:rPr lang="zh-CN" altLang="en-US" sz="2400" b="1" dirty="0"/>
              <a:t>正向串联（热电堆）</a:t>
            </a:r>
          </a:p>
        </p:txBody>
      </p:sp>
      <p:pic>
        <p:nvPicPr>
          <p:cNvPr id="2" name="Picture 3"/>
          <p:cNvPicPr>
            <a:picLocks noChangeAspect="1" noChangeArrowheads="1"/>
          </p:cNvPicPr>
          <p:nvPr/>
        </p:nvPicPr>
        <p:blipFill>
          <a:blip r:embed="rId2" cstate="print"/>
          <a:srcRect/>
          <a:stretch>
            <a:fillRect/>
          </a:stretch>
        </p:blipFill>
        <p:spPr bwMode="auto">
          <a:xfrm>
            <a:off x="1285852" y="1857364"/>
            <a:ext cx="5286412" cy="3371874"/>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Rot="1" noChangeArrowheads="1"/>
          </p:cNvSpPr>
          <p:nvPr>
            <p:ph type="title" idx="4294967295"/>
          </p:nvPr>
        </p:nvSpPr>
        <p:spPr>
          <a:xfrm>
            <a:off x="251520" y="87086"/>
            <a:ext cx="5465763" cy="1290638"/>
          </a:xfrm>
        </p:spPr>
        <p:txBody>
          <a:bodyPr anchor="ctr"/>
          <a:lstStyle/>
          <a:p>
            <a:pPr defTabSz="912813" eaLnBrk="1" hangingPunct="1"/>
            <a:r>
              <a:rPr lang="en-US" altLang="zh-CN" sz="2400" b="1" dirty="0">
                <a:latin typeface="宋体" charset="-122"/>
              </a:rPr>
              <a:t>7</a:t>
            </a:r>
            <a:r>
              <a:rPr lang="zh-CN" altLang="en-US" sz="2400" b="1" dirty="0">
                <a:latin typeface="宋体" charset="-122"/>
              </a:rPr>
              <a:t>、热电偶的选择、使用和安装</a:t>
            </a:r>
          </a:p>
        </p:txBody>
      </p:sp>
      <p:sp>
        <p:nvSpPr>
          <p:cNvPr id="100355" name="Rectangle 5"/>
          <p:cNvSpPr>
            <a:spLocks noChangeArrowheads="1"/>
          </p:cNvSpPr>
          <p:nvPr/>
        </p:nvSpPr>
        <p:spPr bwMode="auto">
          <a:xfrm>
            <a:off x="539552" y="1196752"/>
            <a:ext cx="3887787" cy="461963"/>
          </a:xfrm>
          <a:prstGeom prst="rect">
            <a:avLst/>
          </a:prstGeom>
          <a:noFill/>
          <a:ln w="9525">
            <a:noFill/>
            <a:miter lim="800000"/>
            <a:headEnd/>
            <a:tailEnd/>
          </a:ln>
        </p:spPr>
        <p:txBody>
          <a:bodyPr anchor="ctr">
            <a:spAutoFit/>
          </a:bodyPr>
          <a:lstStyle/>
          <a:p>
            <a:pPr defTabSz="912813"/>
            <a:r>
              <a:rPr lang="zh-CN" altLang="en-US" sz="2400" b="1" dirty="0">
                <a:latin typeface="宋体" charset="-122"/>
              </a:rPr>
              <a:t>热电偶的选择</a:t>
            </a:r>
          </a:p>
        </p:txBody>
      </p:sp>
      <p:sp>
        <p:nvSpPr>
          <p:cNvPr id="100356" name="Text Box 6"/>
          <p:cNvSpPr txBox="1">
            <a:spLocks noChangeArrowheads="1"/>
          </p:cNvSpPr>
          <p:nvPr/>
        </p:nvSpPr>
        <p:spPr bwMode="auto">
          <a:xfrm>
            <a:off x="500034" y="1643050"/>
            <a:ext cx="8064500" cy="979487"/>
          </a:xfrm>
          <a:prstGeom prst="rect">
            <a:avLst/>
          </a:prstGeom>
          <a:noFill/>
          <a:ln w="9525">
            <a:noFill/>
            <a:miter lim="800000"/>
            <a:headEnd/>
            <a:tailEnd/>
          </a:ln>
        </p:spPr>
        <p:txBody>
          <a:bodyPr>
            <a:spAutoFit/>
          </a:bodyPr>
          <a:lstStyle/>
          <a:p>
            <a:pPr defTabSz="912813">
              <a:lnSpc>
                <a:spcPct val="120000"/>
              </a:lnSpc>
            </a:pPr>
            <a:r>
              <a:rPr lang="en-US" altLang="zh-CN" sz="2400" b="1" dirty="0">
                <a:latin typeface="宋体" charset="-122"/>
              </a:rPr>
              <a:t>    </a:t>
            </a:r>
            <a:r>
              <a:rPr lang="zh-CN" altLang="en-US" sz="2400" b="1" dirty="0">
                <a:latin typeface="宋体" charset="-122"/>
              </a:rPr>
              <a:t>在熟悉被测对象、掌握各种热电偶特性的基础上，根据</a:t>
            </a:r>
            <a:r>
              <a:rPr lang="zh-CN" altLang="en-US" sz="2400" b="1" dirty="0">
                <a:solidFill>
                  <a:srgbClr val="FF0000"/>
                </a:solidFill>
                <a:latin typeface="宋体" charset="-122"/>
              </a:rPr>
              <a:t>使用气氛、温度的高低</a:t>
            </a:r>
            <a:r>
              <a:rPr lang="zh-CN" altLang="en-US" sz="2400" b="1" dirty="0">
                <a:latin typeface="宋体" charset="-122"/>
              </a:rPr>
              <a:t>正确地选择热电偶。 </a:t>
            </a:r>
          </a:p>
        </p:txBody>
      </p:sp>
      <p:sp>
        <p:nvSpPr>
          <p:cNvPr id="100357" name="Rectangle 7"/>
          <p:cNvSpPr>
            <a:spLocks noChangeArrowheads="1"/>
          </p:cNvSpPr>
          <p:nvPr/>
        </p:nvSpPr>
        <p:spPr bwMode="auto">
          <a:xfrm>
            <a:off x="500034" y="2571744"/>
            <a:ext cx="3865563"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1</a:t>
            </a:r>
            <a:r>
              <a:rPr lang="zh-CN" altLang="en-US" sz="2400" b="1" dirty="0">
                <a:latin typeface="宋体" charset="-122"/>
              </a:rPr>
              <a:t>）按使用温度选择</a:t>
            </a:r>
          </a:p>
        </p:txBody>
      </p:sp>
      <p:sp>
        <p:nvSpPr>
          <p:cNvPr id="100358" name="Text Box 8"/>
          <p:cNvSpPr txBox="1">
            <a:spLocks noChangeArrowheads="1"/>
          </p:cNvSpPr>
          <p:nvPr/>
        </p:nvSpPr>
        <p:spPr bwMode="auto">
          <a:xfrm>
            <a:off x="656726" y="2983498"/>
            <a:ext cx="7920038" cy="2641600"/>
          </a:xfrm>
          <a:prstGeom prst="rect">
            <a:avLst/>
          </a:prstGeom>
          <a:noFill/>
          <a:ln w="9525">
            <a:noFill/>
            <a:miter lim="800000"/>
            <a:headEnd/>
            <a:tailEnd/>
          </a:ln>
        </p:spPr>
        <p:txBody>
          <a:bodyPr>
            <a:spAutoFit/>
          </a:bodyPr>
          <a:lstStyle/>
          <a:p>
            <a:pPr defTabSz="912813">
              <a:lnSpc>
                <a:spcPct val="115000"/>
              </a:lnSpc>
              <a:buClr>
                <a:srgbClr val="FF0000"/>
              </a:buClr>
              <a:buSzPct val="80000"/>
              <a:buFont typeface="Wingdings" pitchFamily="2" charset="2"/>
              <a:buChar char="v"/>
            </a:pPr>
            <a:r>
              <a:rPr lang="en-US" altLang="zh-CN" sz="2400" b="1" dirty="0">
                <a:latin typeface="Times New Roman" pitchFamily="18" charset="0"/>
              </a:rPr>
              <a:t>   </a:t>
            </a:r>
            <a:r>
              <a:rPr lang="zh-CN" altLang="en-US" sz="2400" b="1" dirty="0">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1000℃</a:t>
            </a:r>
            <a:r>
              <a:rPr lang="zh-CN" altLang="en-US" sz="2400" b="1" dirty="0">
                <a:latin typeface="Times New Roman" pitchFamily="18" charset="0"/>
              </a:rPr>
              <a:t>时，多选用廉金属热电偶，如</a:t>
            </a:r>
            <a:r>
              <a:rPr lang="en-US" altLang="zh-CN" sz="2400" b="1" dirty="0">
                <a:latin typeface="Times New Roman" pitchFamily="18" charset="0"/>
              </a:rPr>
              <a:t>K</a:t>
            </a:r>
            <a:r>
              <a:rPr lang="zh-CN" altLang="en-US" sz="2400" b="1" dirty="0">
                <a:latin typeface="Times New Roman" pitchFamily="18" charset="0"/>
              </a:rPr>
              <a:t>型热电偶。特点：使用温度范围宽，高温下性能较稳定。</a:t>
            </a:r>
          </a:p>
          <a:p>
            <a:pPr defTabSz="912813">
              <a:lnSpc>
                <a:spcPct val="115000"/>
              </a:lnSpc>
              <a:buClr>
                <a:srgbClr val="FF0000"/>
              </a:buClr>
              <a:buSzPct val="80000"/>
              <a:buFont typeface="Wingdings" pitchFamily="2" charset="2"/>
              <a:buChar char="v"/>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 </a:t>
            </a:r>
            <a:r>
              <a:rPr lang="en-US" altLang="zh-CN" sz="2400" b="1" dirty="0">
                <a:latin typeface="Times New Roman" pitchFamily="18" charset="0"/>
              </a:rPr>
              <a:t>-200~300℃</a:t>
            </a:r>
            <a:r>
              <a:rPr lang="zh-CN" altLang="en-US" sz="2400" b="1" dirty="0">
                <a:latin typeface="Times New Roman" pitchFamily="18" charset="0"/>
              </a:rPr>
              <a:t>时，最好选用</a:t>
            </a:r>
            <a:r>
              <a:rPr lang="en-US" altLang="zh-CN" sz="2400" b="1" dirty="0">
                <a:latin typeface="Times New Roman" pitchFamily="18" charset="0"/>
              </a:rPr>
              <a:t>T</a:t>
            </a:r>
            <a:r>
              <a:rPr lang="zh-CN" altLang="en-US" sz="2400" b="1" dirty="0">
                <a:latin typeface="Times New Roman" pitchFamily="18" charset="0"/>
              </a:rPr>
              <a:t>型热电偶，廉金属热电偶中准确度最高的；</a:t>
            </a:r>
          </a:p>
          <a:p>
            <a:pPr defTabSz="912813">
              <a:lnSpc>
                <a:spcPct val="115000"/>
              </a:lnSpc>
              <a:buClr>
                <a:srgbClr val="FF0000"/>
              </a:buClr>
              <a:buSzPct val="80000"/>
              <a:buFont typeface="Wingdings" pitchFamily="2" charset="2"/>
              <a:buChar char="v"/>
            </a:pPr>
            <a:r>
              <a:rPr lang="zh-CN" altLang="en-US" sz="2400" b="1" dirty="0">
                <a:latin typeface="Times New Roman" pitchFamily="18" charset="0"/>
              </a:rPr>
              <a:t>   或选择</a:t>
            </a:r>
            <a:r>
              <a:rPr lang="en-US" altLang="zh-CN" sz="2400" b="1" dirty="0">
                <a:latin typeface="Times New Roman" pitchFamily="18" charset="0"/>
              </a:rPr>
              <a:t>E</a:t>
            </a:r>
            <a:r>
              <a:rPr lang="zh-CN" altLang="en-US" sz="2400" b="1" dirty="0">
                <a:latin typeface="Times New Roman" pitchFamily="18" charset="0"/>
              </a:rPr>
              <a:t>型热电偶，廉金属金属中热电势变化率最大、灵敏度最高。</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8"/>
          <p:cNvSpPr txBox="1">
            <a:spLocks noChangeArrowheads="1"/>
          </p:cNvSpPr>
          <p:nvPr/>
        </p:nvSpPr>
        <p:spPr bwMode="auto">
          <a:xfrm>
            <a:off x="683568" y="1556792"/>
            <a:ext cx="8208962" cy="2124075"/>
          </a:xfrm>
          <a:prstGeom prst="rect">
            <a:avLst/>
          </a:prstGeom>
          <a:noFill/>
          <a:ln w="9525">
            <a:noFill/>
            <a:miter lim="800000"/>
            <a:headEnd/>
            <a:tailEnd/>
          </a:ln>
        </p:spPr>
        <p:txBody>
          <a:bodyPr>
            <a:spAutoFit/>
          </a:bodyPr>
          <a:lstStyle/>
          <a:p>
            <a:pPr defTabSz="912813">
              <a:lnSpc>
                <a:spcPct val="110000"/>
              </a:lnSpc>
              <a:buClr>
                <a:srgbClr val="FF0000"/>
              </a:buClr>
              <a:buSzPct val="80000"/>
              <a:buFont typeface="Wingdings" pitchFamily="2" charset="2"/>
              <a:buChar char="Ø"/>
            </a:pPr>
            <a:r>
              <a:rPr lang="en-US" altLang="zh-CN" sz="2400" b="1" dirty="0">
                <a:latin typeface="Times New Roman" pitchFamily="18" charset="0"/>
              </a:rPr>
              <a:t>    </a:t>
            </a:r>
            <a:r>
              <a:rPr lang="zh-CN" altLang="en-US" sz="2400" b="1" dirty="0">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1000~1400℃</a:t>
            </a:r>
            <a:r>
              <a:rPr lang="zh-CN" altLang="en-US" sz="2400" b="1" dirty="0">
                <a:latin typeface="Times New Roman" pitchFamily="18" charset="0"/>
              </a:rPr>
              <a:t>时，多选用</a:t>
            </a:r>
            <a:r>
              <a:rPr lang="en-US" altLang="zh-CN" sz="2400" b="1" dirty="0">
                <a:latin typeface="Times New Roman" pitchFamily="18" charset="0"/>
              </a:rPr>
              <a:t>R</a:t>
            </a:r>
            <a:r>
              <a:rPr lang="zh-CN" altLang="en-US" sz="2400" b="1" dirty="0">
                <a:latin typeface="Times New Roman" pitchFamily="18" charset="0"/>
              </a:rPr>
              <a:t>、</a:t>
            </a:r>
            <a:r>
              <a:rPr lang="en-US" altLang="zh-CN" sz="2400" b="1" dirty="0">
                <a:latin typeface="Times New Roman" pitchFamily="18" charset="0"/>
              </a:rPr>
              <a:t>S</a:t>
            </a:r>
            <a:r>
              <a:rPr lang="zh-CN" altLang="en-US" sz="2400" b="1" dirty="0">
                <a:latin typeface="Times New Roman" pitchFamily="18" charset="0"/>
              </a:rPr>
              <a:t>型</a:t>
            </a:r>
            <a:r>
              <a:rPr lang="zh-CN" altLang="en-US" sz="2400" b="1">
                <a:latin typeface="Times New Roman" pitchFamily="18" charset="0"/>
              </a:rPr>
              <a:t>热电偶。</a:t>
            </a:r>
            <a:endParaRPr lang="en-US" altLang="zh-CN" sz="2400" b="1">
              <a:latin typeface="Times New Roman" pitchFamily="18" charset="0"/>
            </a:endParaRPr>
          </a:p>
          <a:p>
            <a:pPr defTabSz="912813">
              <a:lnSpc>
                <a:spcPct val="110000"/>
              </a:lnSpc>
              <a:buClr>
                <a:srgbClr val="FF0000"/>
              </a:buClr>
              <a:buSzPct val="80000"/>
            </a:pPr>
            <a:r>
              <a:rPr lang="en-US" altLang="zh-CN" sz="2400" b="1">
                <a:latin typeface="Times New Roman" pitchFamily="18" charset="0"/>
              </a:rPr>
              <a:t>      </a:t>
            </a:r>
            <a:r>
              <a:rPr lang="zh-CN" altLang="en-US" sz="2400" b="1">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1300℃</a:t>
            </a:r>
            <a:r>
              <a:rPr lang="zh-CN" altLang="en-US" sz="2400" b="1" dirty="0">
                <a:latin typeface="Times New Roman" pitchFamily="18" charset="0"/>
              </a:rPr>
              <a:t>时，可选用</a:t>
            </a:r>
            <a:r>
              <a:rPr lang="en-US" altLang="zh-CN" sz="2400" b="1" dirty="0">
                <a:latin typeface="Times New Roman" pitchFamily="18" charset="0"/>
              </a:rPr>
              <a:t>N</a:t>
            </a:r>
            <a:r>
              <a:rPr lang="zh-CN" altLang="en-US" sz="2400" b="1" dirty="0">
                <a:latin typeface="Times New Roman" pitchFamily="18" charset="0"/>
              </a:rPr>
              <a:t>型或者</a:t>
            </a:r>
            <a:r>
              <a:rPr lang="en-US" altLang="zh-CN" sz="2400" b="1" dirty="0">
                <a:latin typeface="Times New Roman" pitchFamily="18" charset="0"/>
              </a:rPr>
              <a:t>K</a:t>
            </a:r>
            <a:r>
              <a:rPr lang="zh-CN" altLang="en-US" sz="2400" b="1" dirty="0">
                <a:latin typeface="Times New Roman" pitchFamily="18" charset="0"/>
              </a:rPr>
              <a:t>型热电偶。</a:t>
            </a:r>
          </a:p>
          <a:p>
            <a:pPr defTabSz="912813">
              <a:lnSpc>
                <a:spcPct val="110000"/>
              </a:lnSpc>
              <a:buClr>
                <a:srgbClr val="FF0000"/>
              </a:buClr>
              <a:buSzPct val="80000"/>
              <a:buFont typeface="Wingdings" pitchFamily="2" charset="2"/>
              <a:buChar char="Ø"/>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1400~1800℃</a:t>
            </a:r>
            <a:r>
              <a:rPr lang="zh-CN" altLang="en-US" sz="2400" b="1" dirty="0">
                <a:latin typeface="Times New Roman" pitchFamily="18" charset="0"/>
              </a:rPr>
              <a:t>时，多选用</a:t>
            </a:r>
            <a:r>
              <a:rPr lang="en-US" altLang="zh-CN" sz="2400" b="1" dirty="0">
                <a:latin typeface="Times New Roman" pitchFamily="18" charset="0"/>
              </a:rPr>
              <a:t>B</a:t>
            </a:r>
            <a:r>
              <a:rPr lang="zh-CN" altLang="en-US" sz="2400" b="1" dirty="0">
                <a:latin typeface="Times New Roman" pitchFamily="18" charset="0"/>
              </a:rPr>
              <a:t>型热电偶。</a:t>
            </a:r>
          </a:p>
          <a:p>
            <a:pPr defTabSz="912813">
              <a:lnSpc>
                <a:spcPct val="110000"/>
              </a:lnSpc>
              <a:buClr>
                <a:srgbClr val="FF0000"/>
              </a:buClr>
              <a:buSzPct val="80000"/>
              <a:buFont typeface="Wingdings" pitchFamily="2" charset="2"/>
              <a:buChar char="Ø"/>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1600℃</a:t>
            </a:r>
            <a:r>
              <a:rPr lang="zh-CN" altLang="en-US" sz="2400" b="1" dirty="0">
                <a:latin typeface="Times New Roman" pitchFamily="18" charset="0"/>
              </a:rPr>
              <a:t>时，短期可用</a:t>
            </a:r>
            <a:r>
              <a:rPr lang="en-US" altLang="zh-CN" sz="2400" b="1" dirty="0">
                <a:latin typeface="Times New Roman" pitchFamily="18" charset="0"/>
              </a:rPr>
              <a:t>S</a:t>
            </a:r>
            <a:r>
              <a:rPr lang="zh-CN" altLang="en-US" sz="2400" b="1" dirty="0">
                <a:latin typeface="Times New Roman" pitchFamily="18" charset="0"/>
              </a:rPr>
              <a:t>型或</a:t>
            </a:r>
            <a:r>
              <a:rPr lang="en-US" altLang="zh-CN" sz="2400" b="1" dirty="0">
                <a:latin typeface="Times New Roman" pitchFamily="18" charset="0"/>
              </a:rPr>
              <a:t>R</a:t>
            </a:r>
            <a:r>
              <a:rPr lang="zh-CN" altLang="en-US" sz="2400" b="1" dirty="0">
                <a:latin typeface="Times New Roman" pitchFamily="18" charset="0"/>
              </a:rPr>
              <a:t>型热电偶。</a:t>
            </a:r>
          </a:p>
          <a:p>
            <a:pPr defTabSz="912813">
              <a:lnSpc>
                <a:spcPct val="110000"/>
              </a:lnSpc>
              <a:buClr>
                <a:srgbClr val="FF0000"/>
              </a:buClr>
              <a:buSzPct val="80000"/>
              <a:buFont typeface="Wingdings" pitchFamily="2" charset="2"/>
              <a:buChar char="Ø"/>
            </a:pPr>
            <a:r>
              <a:rPr lang="zh-CN" altLang="en-US" sz="2400" b="1" dirty="0">
                <a:latin typeface="Times New Roman" pitchFamily="18" charset="0"/>
              </a:rPr>
              <a:t>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1800℃</a:t>
            </a:r>
            <a:r>
              <a:rPr lang="zh-CN" altLang="en-US" sz="2400" b="1" dirty="0">
                <a:latin typeface="Times New Roman" pitchFamily="18" charset="0"/>
              </a:rPr>
              <a:t>时，常选用钨铼热电偶。</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2"/>
          <p:cNvSpPr>
            <a:spLocks noGrp="1" noChangeArrowheads="1"/>
          </p:cNvSpPr>
          <p:nvPr>
            <p:ph idx="1"/>
          </p:nvPr>
        </p:nvSpPr>
        <p:spPr>
          <a:xfrm>
            <a:off x="539552" y="476672"/>
            <a:ext cx="8001000" cy="4267200"/>
          </a:xfrm>
        </p:spPr>
        <p:txBody>
          <a:bodyPr/>
          <a:lstStyle/>
          <a:p>
            <a:pPr defTabSz="912813">
              <a:lnSpc>
                <a:spcPct val="120000"/>
              </a:lnSpc>
              <a:buFont typeface="Wingdings" pitchFamily="2" charset="2"/>
              <a:buNone/>
            </a:pPr>
            <a:r>
              <a:rPr lang="en-US" altLang="zh-CN" sz="2400"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）根据被测介质选择</a:t>
            </a:r>
          </a:p>
          <a:p>
            <a:pPr defTabSz="912813">
              <a:lnSpc>
                <a:spcPct val="120000"/>
              </a:lnSpc>
              <a:buFont typeface="Wingdings" pitchFamily="2" charset="2"/>
              <a:buNone/>
            </a:pPr>
            <a:endParaRPr lang="zh-CN" altLang="en-US" sz="2400" b="1" dirty="0">
              <a:latin typeface="Times New Roman" pitchFamily="18" charset="0"/>
            </a:endParaRPr>
          </a:p>
          <a:p>
            <a:pPr defTabSz="912813">
              <a:lnSpc>
                <a:spcPct val="120000"/>
              </a:lnSpc>
              <a:buFont typeface="Wingdings" pitchFamily="2" charset="2"/>
              <a:buNone/>
            </a:pPr>
            <a:r>
              <a:rPr lang="en-US" altLang="zh-CN" sz="2400" b="1" dirty="0">
                <a:latin typeface="Times New Roman" pitchFamily="18" charset="0"/>
              </a:rPr>
              <a:t>   ① </a:t>
            </a:r>
            <a:r>
              <a:rPr lang="zh-CN" altLang="en-US" sz="2400" b="1" dirty="0">
                <a:latin typeface="Times New Roman" pitchFamily="18" charset="0"/>
              </a:rPr>
              <a:t>氧化性气氛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1300℃</a:t>
            </a:r>
            <a:r>
              <a:rPr lang="zh-CN" altLang="en-US" sz="2400" b="1" dirty="0">
                <a:latin typeface="Times New Roman" pitchFamily="18" charset="0"/>
              </a:rPr>
              <a:t>时，多选用</a:t>
            </a:r>
            <a:r>
              <a:rPr lang="en-US" altLang="zh-CN" sz="2400" b="1" dirty="0">
                <a:solidFill>
                  <a:srgbClr val="FF0000"/>
                </a:solidFill>
                <a:latin typeface="Times New Roman" pitchFamily="18" charset="0"/>
              </a:rPr>
              <a:t>N</a:t>
            </a:r>
            <a:r>
              <a:rPr lang="zh-CN" altLang="en-US" sz="2400" b="1" dirty="0">
                <a:solidFill>
                  <a:srgbClr val="FF0000"/>
                </a:solidFill>
                <a:latin typeface="Times New Roman" pitchFamily="18" charset="0"/>
              </a:rPr>
              <a:t>型或</a:t>
            </a:r>
            <a:r>
              <a:rPr lang="en-US" altLang="zh-CN" sz="2400" b="1" dirty="0">
                <a:solidFill>
                  <a:srgbClr val="FF0000"/>
                </a:solidFill>
                <a:latin typeface="Times New Roman" pitchFamily="18" charset="0"/>
              </a:rPr>
              <a:t>K</a:t>
            </a:r>
            <a:r>
              <a:rPr lang="zh-CN" altLang="en-US" sz="2400" b="1" dirty="0">
                <a:solidFill>
                  <a:srgbClr val="FF0000"/>
                </a:solidFill>
                <a:latin typeface="Times New Roman" pitchFamily="18" charset="0"/>
              </a:rPr>
              <a:t>型热电偶，廉金属热电偶中抗氧化性最强</a:t>
            </a:r>
            <a:r>
              <a:rPr lang="zh-CN" altLang="en-US" sz="2400" b="1" dirty="0">
                <a:latin typeface="Times New Roman" pitchFamily="18" charset="0"/>
              </a:rPr>
              <a:t>；当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1300℃</a:t>
            </a:r>
            <a:r>
              <a:rPr lang="zh-CN" altLang="en-US" sz="2400" b="1" dirty="0">
                <a:latin typeface="Times New Roman" pitchFamily="18" charset="0"/>
              </a:rPr>
              <a:t>时，选用铂铑系热电偶。</a:t>
            </a:r>
          </a:p>
          <a:p>
            <a:pPr defTabSz="912813">
              <a:lnSpc>
                <a:spcPct val="120000"/>
              </a:lnSpc>
              <a:buFont typeface="Wingdings" pitchFamily="2" charset="2"/>
              <a:buNone/>
            </a:pPr>
            <a:r>
              <a:rPr lang="zh-CN" altLang="en-US" sz="2400" b="1" dirty="0">
                <a:latin typeface="Times New Roman" pitchFamily="18" charset="0"/>
              </a:rPr>
              <a:t>    ② 真空、还原性气氛  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950℃</a:t>
            </a:r>
            <a:r>
              <a:rPr lang="zh-CN" altLang="en-US" sz="2400" b="1" dirty="0">
                <a:latin typeface="Times New Roman" pitchFamily="18" charset="0"/>
              </a:rPr>
              <a:t>时，选用</a:t>
            </a:r>
            <a:r>
              <a:rPr lang="en-US" altLang="zh-CN" sz="2400" b="1" dirty="0">
                <a:latin typeface="Times New Roman" pitchFamily="18" charset="0"/>
              </a:rPr>
              <a:t>J</a:t>
            </a:r>
            <a:r>
              <a:rPr lang="zh-CN" altLang="en-US" sz="2400" b="1" dirty="0">
                <a:latin typeface="Times New Roman" pitchFamily="18" charset="0"/>
              </a:rPr>
              <a:t>型热电偶，既可以在氧化性气氛下工作，又可以在还原性气氛下工作工作；当</a:t>
            </a:r>
            <a:r>
              <a:rPr lang="en-US" altLang="zh-CN" sz="2400" b="1" dirty="0">
                <a:latin typeface="Times New Roman" pitchFamily="18" charset="0"/>
              </a:rPr>
              <a:t>T</a:t>
            </a:r>
            <a:r>
              <a:rPr lang="zh-CN" altLang="en-US" sz="2400" b="1" dirty="0">
                <a:latin typeface="Times New Roman" pitchFamily="18" charset="0"/>
              </a:rPr>
              <a:t>＞</a:t>
            </a:r>
            <a:r>
              <a:rPr lang="en-US" altLang="zh-CN" sz="2400" b="1" dirty="0">
                <a:latin typeface="Times New Roman" pitchFamily="18" charset="0"/>
              </a:rPr>
              <a:t>1600℃</a:t>
            </a:r>
            <a:r>
              <a:rPr lang="zh-CN" altLang="en-US" sz="2400" b="1" dirty="0">
                <a:latin typeface="Times New Roman" pitchFamily="18" charset="0"/>
              </a:rPr>
              <a:t>时，应选用钨铼热电偶。</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ChangeArrowheads="1"/>
          </p:cNvSpPr>
          <p:nvPr/>
        </p:nvSpPr>
        <p:spPr bwMode="auto">
          <a:xfrm>
            <a:off x="395288" y="260350"/>
            <a:ext cx="5472112"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3</a:t>
            </a:r>
            <a:r>
              <a:rPr lang="zh-CN" altLang="en-US" sz="2400" b="1" dirty="0">
                <a:latin typeface="宋体" charset="-122"/>
              </a:rPr>
              <a:t>）根据热电偶丝的直径与长度选择</a:t>
            </a:r>
          </a:p>
        </p:txBody>
      </p:sp>
      <p:sp>
        <p:nvSpPr>
          <p:cNvPr id="103427" name="Text Box 6"/>
          <p:cNvSpPr txBox="1">
            <a:spLocks noChangeArrowheads="1"/>
          </p:cNvSpPr>
          <p:nvPr/>
        </p:nvSpPr>
        <p:spPr bwMode="auto">
          <a:xfrm>
            <a:off x="539552" y="1340768"/>
            <a:ext cx="8064500" cy="3748719"/>
          </a:xfrm>
          <a:prstGeom prst="rect">
            <a:avLst/>
          </a:prstGeom>
          <a:noFill/>
          <a:ln w="9525">
            <a:noFill/>
            <a:miter lim="800000"/>
            <a:headEnd/>
            <a:tailEnd/>
          </a:ln>
        </p:spPr>
        <p:txBody>
          <a:bodyPr>
            <a:spAutoFit/>
          </a:bodyPr>
          <a:lstStyle/>
          <a:p>
            <a:pPr defTabSz="912813">
              <a:lnSpc>
                <a:spcPct val="110000"/>
              </a:lnSpc>
            </a:pPr>
            <a:r>
              <a:rPr lang="zh-CN" altLang="en-US" sz="2400" b="1" dirty="0">
                <a:latin typeface="宋体" charset="-122"/>
              </a:rPr>
              <a:t>热电极直径：由材料的价格、机械强度、电导率、用途及测温范围等决定。</a:t>
            </a:r>
          </a:p>
          <a:p>
            <a:pPr defTabSz="912813">
              <a:lnSpc>
                <a:spcPct val="110000"/>
              </a:lnSpc>
            </a:pPr>
            <a:r>
              <a:rPr lang="zh-CN" altLang="en-US" sz="2400" b="1" dirty="0">
                <a:latin typeface="宋体" charset="-122"/>
              </a:rPr>
              <a:t>长度：由</a:t>
            </a:r>
            <a:r>
              <a:rPr lang="zh-CN" altLang="en-US" sz="2400" b="1" dirty="0">
                <a:solidFill>
                  <a:srgbClr val="FF0000"/>
                </a:solidFill>
                <a:latin typeface="宋体" charset="-122"/>
              </a:rPr>
              <a:t>插入深度及安装条件</a:t>
            </a:r>
            <a:r>
              <a:rPr lang="zh-CN" altLang="en-US" sz="2400" b="1" dirty="0">
                <a:latin typeface="宋体" charset="-122"/>
              </a:rPr>
              <a:t>决定。</a:t>
            </a:r>
          </a:p>
          <a:p>
            <a:pPr defTabSz="912813">
              <a:lnSpc>
                <a:spcPct val="110000"/>
              </a:lnSpc>
              <a:buClr>
                <a:srgbClr val="FF0000"/>
              </a:buClr>
              <a:buSzPct val="85000"/>
              <a:buFont typeface="Wingdings" pitchFamily="2" charset="2"/>
              <a:buChar char="Ø"/>
            </a:pPr>
            <a:r>
              <a:rPr lang="zh-CN" altLang="en-US" sz="2400" b="1" dirty="0">
                <a:latin typeface="宋体" charset="-122"/>
              </a:rPr>
              <a:t>对于快速反应，选用细直径的电极丝；</a:t>
            </a:r>
          </a:p>
          <a:p>
            <a:pPr defTabSz="912813">
              <a:lnSpc>
                <a:spcPct val="110000"/>
              </a:lnSpc>
              <a:buClr>
                <a:srgbClr val="FF0000"/>
              </a:buClr>
              <a:buSzPct val="85000"/>
              <a:buFont typeface="Wingdings" pitchFamily="2" charset="2"/>
              <a:buChar char="Ø"/>
            </a:pPr>
            <a:r>
              <a:rPr lang="zh-CN" altLang="en-US" sz="2400" b="1" dirty="0">
                <a:latin typeface="宋体" charset="-122"/>
              </a:rPr>
              <a:t>细直径的电极测量端越小、越灵敏，但电阻也越大；</a:t>
            </a:r>
          </a:p>
          <a:p>
            <a:pPr defTabSz="912813">
              <a:lnSpc>
                <a:spcPct val="110000"/>
              </a:lnSpc>
              <a:buClr>
                <a:srgbClr val="FF0000"/>
              </a:buClr>
              <a:buSzPct val="85000"/>
              <a:buFont typeface="Wingdings" pitchFamily="2" charset="2"/>
              <a:buChar char="Ø"/>
            </a:pPr>
            <a:r>
              <a:rPr lang="zh-CN" altLang="en-US" sz="2400" b="1" dirty="0">
                <a:latin typeface="宋体" charset="-122"/>
              </a:rPr>
              <a:t>粗直径的热电极丝，提高了测温范围和寿命，但要延长响应时间；</a:t>
            </a:r>
          </a:p>
          <a:p>
            <a:pPr defTabSz="912813">
              <a:lnSpc>
                <a:spcPct val="110000"/>
              </a:lnSpc>
              <a:buClr>
                <a:srgbClr val="FF0000"/>
              </a:buClr>
              <a:buSzPct val="85000"/>
              <a:buFont typeface="Wingdings" pitchFamily="2" charset="2"/>
              <a:buChar char="Ø"/>
            </a:pPr>
            <a:r>
              <a:rPr lang="zh-CN" altLang="en-US" sz="2400" b="1" dirty="0">
                <a:solidFill>
                  <a:srgbClr val="FF0000"/>
                </a:solidFill>
                <a:latin typeface="宋体" charset="-122"/>
              </a:rPr>
              <a:t>热电偶丝的直径与长度</a:t>
            </a:r>
            <a:r>
              <a:rPr lang="zh-CN" altLang="en-US" sz="2400" b="1" dirty="0">
                <a:latin typeface="宋体" charset="-122"/>
              </a:rPr>
              <a:t>，不影响热电势的大小，但</a:t>
            </a:r>
            <a:r>
              <a:rPr lang="zh-CN" altLang="en-US" sz="2400" b="1" dirty="0">
                <a:solidFill>
                  <a:srgbClr val="FF0000"/>
                </a:solidFill>
                <a:latin typeface="宋体" charset="-122"/>
              </a:rPr>
              <a:t>与热电偶的使用寿命、动态响应特性及线路电阻有关</a:t>
            </a:r>
            <a:r>
              <a:rPr lang="zh-CN" altLang="en-US" sz="2400" b="1" dirty="0">
                <a:latin typeface="宋体" charset="-122"/>
              </a:rPr>
              <a: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229600" cy="1143000"/>
          </a:xfrm>
        </p:spPr>
        <p:txBody>
          <a:bodyPr>
            <a:normAutofit/>
          </a:bodyPr>
          <a:lstStyle/>
          <a:p>
            <a:pPr algn="l"/>
            <a:r>
              <a:rPr lang="zh-CN" altLang="en-US" sz="2800" b="1" dirty="0">
                <a:latin typeface="宋体" charset="-122"/>
              </a:rPr>
              <a:t>热电偶的使用</a:t>
            </a:r>
            <a:br>
              <a:rPr lang="zh-CN" altLang="en-US" sz="2800" b="1" dirty="0">
                <a:latin typeface="宋体" charset="-122"/>
              </a:rPr>
            </a:br>
            <a:endParaRPr lang="zh-CN" altLang="en-US" sz="2800" dirty="0"/>
          </a:p>
        </p:txBody>
      </p:sp>
      <p:sp>
        <p:nvSpPr>
          <p:cNvPr id="3" name="内容占位符 2"/>
          <p:cNvSpPr>
            <a:spLocks noGrp="1"/>
          </p:cNvSpPr>
          <p:nvPr>
            <p:ph idx="1"/>
          </p:nvPr>
        </p:nvSpPr>
        <p:spPr>
          <a:xfrm>
            <a:off x="428596" y="1214422"/>
            <a:ext cx="8229600" cy="4525963"/>
          </a:xfrm>
        </p:spPr>
        <p:txBody>
          <a:bodyPr>
            <a:normAutofit/>
          </a:bodyPr>
          <a:lstStyle/>
          <a:p>
            <a:pPr marL="514350" indent="-514350" defTabSz="912813">
              <a:buFont typeface="+mj-ea"/>
              <a:buAutoNum type="circleNumDbPlain"/>
            </a:pPr>
            <a:r>
              <a:rPr lang="zh-CN" altLang="en-US" sz="2400" b="1" dirty="0">
                <a:latin typeface="宋体" charset="-122"/>
              </a:rPr>
              <a:t>为减小测量误差，热电偶应与被测对象</a:t>
            </a:r>
            <a:r>
              <a:rPr lang="zh-CN" altLang="en-US" sz="2400" b="1" dirty="0">
                <a:solidFill>
                  <a:srgbClr val="FF0000"/>
                </a:solidFill>
                <a:latin typeface="宋体" charset="-122"/>
              </a:rPr>
              <a:t>充分接触</a:t>
            </a:r>
            <a:r>
              <a:rPr lang="zh-CN" altLang="en-US" sz="2400" b="1" dirty="0">
                <a:latin typeface="宋体" charset="-122"/>
              </a:rPr>
              <a:t>，使两者</a:t>
            </a:r>
            <a:r>
              <a:rPr lang="zh-CN" altLang="en-US" sz="2400" b="1" dirty="0">
                <a:solidFill>
                  <a:srgbClr val="FF0000"/>
                </a:solidFill>
                <a:latin typeface="宋体" charset="-122"/>
              </a:rPr>
              <a:t>处于相同温度</a:t>
            </a:r>
            <a:r>
              <a:rPr lang="zh-CN" altLang="en-US" sz="2400" b="1" dirty="0">
                <a:latin typeface="宋体" charset="-122"/>
              </a:rPr>
              <a:t>。</a:t>
            </a:r>
          </a:p>
          <a:p>
            <a:pPr marL="514350" indent="-514350" defTabSz="912813">
              <a:buFont typeface="+mj-ea"/>
              <a:buAutoNum type="circleNumDbPlain"/>
            </a:pPr>
            <a:r>
              <a:rPr lang="zh-CN" altLang="en-US" sz="2400" b="1" dirty="0">
                <a:latin typeface="宋体" charset="-122"/>
              </a:rPr>
              <a:t>保护管应有足够的</a:t>
            </a:r>
            <a:r>
              <a:rPr lang="zh-CN" altLang="en-US" sz="2400" b="1" dirty="0">
                <a:solidFill>
                  <a:srgbClr val="FF0000"/>
                </a:solidFill>
                <a:latin typeface="宋体" charset="-122"/>
              </a:rPr>
              <a:t>机械强度</a:t>
            </a:r>
            <a:r>
              <a:rPr lang="zh-CN" altLang="en-US" sz="2400" b="1" dirty="0">
                <a:latin typeface="宋体" charset="-122"/>
              </a:rPr>
              <a:t>，并可承受被测介质的腐蚀。保护管的外径越粗，耐热、耐腐蚀性越好，但热惰性也越大。</a:t>
            </a:r>
          </a:p>
          <a:p>
            <a:pPr marL="514350" indent="-514350" defTabSz="912813">
              <a:buFont typeface="+mj-ea"/>
              <a:buAutoNum type="circleNumDbPlain"/>
            </a:pPr>
            <a:r>
              <a:rPr lang="zh-CN" altLang="en-US" sz="2400" b="1" dirty="0">
                <a:latin typeface="宋体" charset="-122"/>
              </a:rPr>
              <a:t> 当保护管表面附着灰尘等物质时，热阻增加，使指示温度低于真实温度而产生误差，故</a:t>
            </a:r>
            <a:r>
              <a:rPr lang="zh-CN" altLang="en-US" sz="2400" b="1" dirty="0">
                <a:solidFill>
                  <a:srgbClr val="FF0000"/>
                </a:solidFill>
                <a:latin typeface="宋体" charset="-122"/>
              </a:rPr>
              <a:t>应定期清洗</a:t>
            </a:r>
            <a:r>
              <a:rPr lang="zh-CN" altLang="en-US" sz="2400" b="1" dirty="0">
                <a:latin typeface="宋体" charset="-122"/>
              </a:rPr>
              <a:t>。</a:t>
            </a:r>
          </a:p>
          <a:p>
            <a:pPr marL="514350" indent="-514350" defTabSz="912813">
              <a:buFont typeface="+mj-ea"/>
              <a:buAutoNum type="circleNumDbPlain"/>
            </a:pPr>
            <a:r>
              <a:rPr lang="zh-CN" altLang="en-US" sz="2400" b="1" dirty="0">
                <a:latin typeface="宋体" charset="-122"/>
              </a:rPr>
              <a:t> 如在最高使用温度下长期工作，热电偶材质会发生变化而引起误差。</a:t>
            </a:r>
          </a:p>
          <a:p>
            <a:pPr marL="514350" indent="-514350" defTabSz="912813">
              <a:buFont typeface="+mj-ea"/>
              <a:buAutoNum type="circleNumDbPlain"/>
            </a:pPr>
            <a:r>
              <a:rPr lang="zh-CN" altLang="en-US" sz="2400" b="1" dirty="0">
                <a:latin typeface="宋体" charset="-122"/>
              </a:rPr>
              <a:t>测量线路绝缘电阻下降也会引起误差。 </a:t>
            </a:r>
          </a:p>
          <a:p>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83568" y="428604"/>
            <a:ext cx="7920880" cy="5715000"/>
          </a:xfrm>
        </p:spPr>
        <p:txBody>
          <a:bodyPr/>
          <a:lstStyle/>
          <a:p>
            <a:pPr defTabSz="912813" eaLnBrk="1" hangingPunct="1">
              <a:lnSpc>
                <a:spcPct val="110000"/>
              </a:lnSpc>
              <a:spcBef>
                <a:spcPct val="10000"/>
              </a:spcBef>
              <a:buFont typeface="Wingdings" pitchFamily="2" charset="2"/>
              <a:buNone/>
            </a:pPr>
            <a:r>
              <a:rPr lang="zh-CN" altLang="en-US" sz="2400" b="1" dirty="0">
                <a:latin typeface="Times New Roman" pitchFamily="18" charset="0"/>
              </a:rPr>
              <a:t>    5、温度标准的传递</a:t>
            </a:r>
          </a:p>
          <a:p>
            <a:pPr defTabSz="912813" eaLnBrk="1" hangingPunct="1">
              <a:lnSpc>
                <a:spcPct val="110000"/>
              </a:lnSpc>
              <a:spcBef>
                <a:spcPct val="10000"/>
              </a:spcBef>
              <a:buFont typeface="Wingdings" pitchFamily="2" charset="2"/>
              <a:buNone/>
            </a:pPr>
            <a:endParaRPr lang="zh-CN" altLang="en-US" sz="2400" b="1" dirty="0">
              <a:latin typeface="Times New Roman" pitchFamily="18" charset="0"/>
            </a:endParaRPr>
          </a:p>
          <a:p>
            <a:pPr defTabSz="912813" eaLnBrk="1" hangingPunct="1">
              <a:lnSpc>
                <a:spcPct val="110000"/>
              </a:lnSpc>
              <a:spcBef>
                <a:spcPct val="10000"/>
              </a:spcBef>
              <a:buClr>
                <a:srgbClr val="FF0000"/>
              </a:buClr>
              <a:buFont typeface="Wingdings" pitchFamily="2" charset="2"/>
              <a:buChar char="Ø"/>
            </a:pPr>
            <a:r>
              <a:rPr lang="zh-CN" altLang="en-US" sz="2400" b="1" dirty="0"/>
              <a:t>为了统一温度测量标准，各国建立了国家基准作为本国的温度测量的最高依据。</a:t>
            </a:r>
          </a:p>
          <a:p>
            <a:pPr defTabSz="912813" eaLnBrk="1" hangingPunct="1">
              <a:lnSpc>
                <a:spcPct val="110000"/>
              </a:lnSpc>
              <a:spcBef>
                <a:spcPct val="10000"/>
              </a:spcBef>
              <a:buClr>
                <a:srgbClr val="FF0000"/>
              </a:buClr>
              <a:buFont typeface="Wingdings" pitchFamily="2" charset="2"/>
              <a:buChar char="Ø"/>
            </a:pPr>
            <a:r>
              <a:rPr lang="zh-CN" altLang="en-US" sz="2400" b="1" dirty="0"/>
              <a:t> 国家基准（中国计量科学研究院）</a:t>
            </a:r>
            <a:r>
              <a:rPr lang="zh-CN" altLang="en-US" sz="2400" b="1" dirty="0">
                <a:solidFill>
                  <a:srgbClr val="FF0000"/>
                </a:solidFill>
              </a:rPr>
              <a:t>→</a:t>
            </a:r>
            <a:r>
              <a:rPr lang="zh-CN" altLang="en-US" sz="2400" b="1" dirty="0"/>
              <a:t>次级标准（各地区、省、市建立）；</a:t>
            </a:r>
          </a:p>
          <a:p>
            <a:pPr defTabSz="912813" eaLnBrk="1" hangingPunct="1">
              <a:lnSpc>
                <a:spcPct val="110000"/>
              </a:lnSpc>
              <a:spcBef>
                <a:spcPct val="10000"/>
              </a:spcBef>
              <a:buClr>
                <a:srgbClr val="FF0000"/>
              </a:buClr>
              <a:buFont typeface="Wingdings" pitchFamily="2" charset="2"/>
              <a:buChar char="Ø"/>
            </a:pPr>
            <a:r>
              <a:rPr lang="zh-CN" altLang="en-US" sz="2400" b="1" dirty="0"/>
              <a:t> 定期由国家基准检定。</a:t>
            </a:r>
          </a:p>
          <a:p>
            <a:pPr defTabSz="912813" eaLnBrk="1" hangingPunct="1">
              <a:lnSpc>
                <a:spcPct val="110000"/>
              </a:lnSpc>
              <a:spcBef>
                <a:spcPct val="10000"/>
              </a:spcBef>
              <a:buClr>
                <a:srgbClr val="FF0000"/>
              </a:buClr>
              <a:buFont typeface="Wingdings" pitchFamily="2" charset="2"/>
              <a:buChar char="Ø"/>
            </a:pPr>
            <a:r>
              <a:rPr lang="zh-CN" altLang="en-US" sz="2400" b="1" dirty="0"/>
              <a:t>测温仪表按其准确度可分为基准、工作基准、一等基准、二等基准以及工业用仪表；</a:t>
            </a:r>
          </a:p>
          <a:p>
            <a:pPr defTabSz="912813" eaLnBrk="1" hangingPunct="1">
              <a:lnSpc>
                <a:spcPct val="110000"/>
              </a:lnSpc>
              <a:spcBef>
                <a:spcPct val="10000"/>
              </a:spcBef>
              <a:buClr>
                <a:srgbClr val="FF0000"/>
              </a:buClr>
              <a:buFont typeface="Wingdings" pitchFamily="2" charset="2"/>
              <a:buChar char="Ø"/>
            </a:pPr>
            <a:r>
              <a:rPr lang="zh-CN" altLang="en-US" sz="2400" b="1" dirty="0"/>
              <a:t>各等级的仪表定期送上一级计量部门进行检定，以保证准确可靠。</a:t>
            </a:r>
          </a:p>
          <a:p>
            <a:pPr defTabSz="912813" eaLnBrk="1" hangingPunct="1">
              <a:lnSpc>
                <a:spcPct val="110000"/>
              </a:lnSpc>
              <a:spcBef>
                <a:spcPct val="10000"/>
              </a:spcBef>
            </a:pPr>
            <a:endParaRPr lang="zh-CN" altLang="en-US" sz="2400" b="1" dirty="0"/>
          </a:p>
        </p:txBody>
      </p:sp>
      <p:sp>
        <p:nvSpPr>
          <p:cNvPr id="40963" name="Text Box 7"/>
          <p:cNvSpPr txBox="1">
            <a:spLocks noChangeArrowheads="1"/>
          </p:cNvSpPr>
          <p:nvPr/>
        </p:nvSpPr>
        <p:spPr bwMode="auto">
          <a:xfrm>
            <a:off x="827088" y="3644900"/>
            <a:ext cx="7561262" cy="573088"/>
          </a:xfrm>
          <a:prstGeom prst="rect">
            <a:avLst/>
          </a:prstGeom>
          <a:noFill/>
          <a:ln w="9525">
            <a:noFill/>
            <a:miter lim="800000"/>
            <a:headEnd/>
            <a:tailEnd/>
          </a:ln>
        </p:spPr>
        <p:txBody>
          <a:bodyPr>
            <a:spAutoFit/>
          </a:bodyPr>
          <a:lstStyle/>
          <a:p>
            <a:pPr defTabSz="912813">
              <a:lnSpc>
                <a:spcPct val="130000"/>
              </a:lnSpc>
            </a:pPr>
            <a:r>
              <a:rPr lang="en-US" altLang="zh-CN" sz="2400" b="1">
                <a:solidFill>
                  <a:schemeClr val="folHlink"/>
                </a:solidFill>
                <a:latin typeface="宋体" charset="-122"/>
              </a:rPr>
              <a:t>    </a:t>
            </a:r>
            <a:endParaRPr lang="zh-CN" altLang="en-US" sz="2400" b="1">
              <a:solidFill>
                <a:schemeClr val="folHlink"/>
              </a:solidFill>
              <a:latin typeface="宋体"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428604"/>
            <a:ext cx="8229600" cy="1143000"/>
          </a:xfrm>
        </p:spPr>
        <p:txBody>
          <a:bodyPr>
            <a:normAutofit/>
          </a:bodyPr>
          <a:lstStyle/>
          <a:p>
            <a:pPr algn="l"/>
            <a:r>
              <a:rPr lang="zh-CN" altLang="en-US" sz="2800" b="1" dirty="0">
                <a:solidFill>
                  <a:srgbClr val="FF0000"/>
                </a:solidFill>
                <a:latin typeface="宋体" charset="-122"/>
              </a:rPr>
              <a:t>高温</a:t>
            </a:r>
            <a:r>
              <a:rPr lang="zh-CN" altLang="en-US" sz="2800" b="1" dirty="0">
                <a:latin typeface="宋体" charset="-122"/>
              </a:rPr>
              <a:t>引起绝缘性能降低。</a:t>
            </a:r>
            <a:br>
              <a:rPr lang="zh-CN" altLang="en-US" sz="2800" b="1" dirty="0">
                <a:latin typeface="宋体" charset="-122"/>
              </a:rPr>
            </a:br>
            <a:endParaRPr lang="zh-CN" altLang="en-US" sz="2800" dirty="0"/>
          </a:p>
        </p:txBody>
      </p:sp>
      <p:sp>
        <p:nvSpPr>
          <p:cNvPr id="3" name="内容占位符 2"/>
          <p:cNvSpPr>
            <a:spLocks noGrp="1"/>
          </p:cNvSpPr>
          <p:nvPr>
            <p:ph idx="1"/>
          </p:nvPr>
        </p:nvSpPr>
        <p:spPr>
          <a:xfrm>
            <a:off x="214282" y="1214422"/>
            <a:ext cx="8229600" cy="4525963"/>
          </a:xfrm>
        </p:spPr>
        <p:txBody>
          <a:bodyPr>
            <a:normAutofit/>
          </a:bodyPr>
          <a:lstStyle/>
          <a:p>
            <a:pPr marL="741363" lvl="1" indent="-284163" defTabSz="912813">
              <a:lnSpc>
                <a:spcPct val="130000"/>
              </a:lnSpc>
              <a:buFont typeface="Wingdings" pitchFamily="2" charset="2"/>
              <a:buChar char="Ø"/>
            </a:pPr>
            <a:r>
              <a:rPr lang="zh-CN" altLang="en-US" sz="2400" b="1" dirty="0">
                <a:latin typeface="宋体" charset="-122"/>
              </a:rPr>
              <a:t>用热电偶测量电炉温度时，当炉温升至</a:t>
            </a:r>
            <a:r>
              <a:rPr lang="en-US" altLang="zh-CN" sz="2400" b="1" dirty="0">
                <a:latin typeface="宋体" charset="-122"/>
              </a:rPr>
              <a:t>800℃</a:t>
            </a:r>
            <a:r>
              <a:rPr lang="zh-CN" altLang="en-US" sz="2400" b="1" dirty="0">
                <a:latin typeface="宋体" charset="-122"/>
              </a:rPr>
              <a:t>以上时，炉体耐火砖的绝缘电阻急剧下降，使炉体带电；</a:t>
            </a:r>
            <a:endParaRPr lang="en-US" altLang="zh-CN" sz="2400" b="1" dirty="0">
              <a:latin typeface="宋体" charset="-122"/>
            </a:endParaRPr>
          </a:p>
          <a:p>
            <a:pPr marL="741363" lvl="1" indent="-284163" defTabSz="912813">
              <a:lnSpc>
                <a:spcPct val="130000"/>
              </a:lnSpc>
              <a:buFont typeface="Wingdings" pitchFamily="2" charset="2"/>
              <a:buChar char="Ø"/>
            </a:pPr>
            <a:r>
              <a:rPr lang="zh-CN" altLang="en-US" sz="2400" b="1" dirty="0">
                <a:latin typeface="宋体" charset="-122"/>
              </a:rPr>
              <a:t>插入炉中的热电偶的保护管与上述耐火砖类似，在高温下绝缘电阻也急剧下降，于是炉体所带的电就通过此保护管而窜入热电极，使热电偶带电达几伏至几十伏，</a:t>
            </a:r>
            <a:r>
              <a:rPr lang="zh-CN" altLang="en-US" sz="2400" b="1" dirty="0">
                <a:solidFill>
                  <a:srgbClr val="FF0000"/>
                </a:solidFill>
                <a:latin typeface="宋体" charset="-122"/>
              </a:rPr>
              <a:t>称做对地干扰电压</a:t>
            </a:r>
            <a:r>
              <a:rPr lang="zh-CN" altLang="en-US" sz="2400" b="1" dirty="0">
                <a:solidFill>
                  <a:schemeClr val="accent2"/>
                </a:solidFill>
                <a:latin typeface="宋体" charset="-122"/>
              </a:rPr>
              <a:t>。</a:t>
            </a:r>
            <a:endParaRPr lang="en-US" altLang="zh-CN" sz="2400" b="1" dirty="0">
              <a:solidFill>
                <a:schemeClr val="accent2"/>
              </a:solidFill>
              <a:latin typeface="宋体" charset="-122"/>
            </a:endParaRPr>
          </a:p>
          <a:p>
            <a:pPr marL="741363" lvl="1" indent="-284163" defTabSz="912813">
              <a:lnSpc>
                <a:spcPct val="130000"/>
              </a:lnSpc>
              <a:buFont typeface="Wingdings" pitchFamily="2" charset="2"/>
              <a:buChar char="Ø"/>
            </a:pPr>
            <a:r>
              <a:rPr lang="zh-CN" altLang="en-US" sz="2400" b="1" dirty="0">
                <a:latin typeface="宋体" charset="-122"/>
              </a:rPr>
              <a:t>若传输导线或仪表内也有接地，就会形成回路，把干扰电流输入仪表而产生误差。</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6"/>
          <p:cNvSpPr txBox="1">
            <a:spLocks noChangeArrowheads="1"/>
          </p:cNvSpPr>
          <p:nvPr/>
        </p:nvSpPr>
        <p:spPr bwMode="auto">
          <a:xfrm>
            <a:off x="683568" y="620688"/>
            <a:ext cx="7632700" cy="2493962"/>
          </a:xfrm>
          <a:prstGeom prst="rect">
            <a:avLst/>
          </a:prstGeom>
          <a:noFill/>
          <a:ln w="9525">
            <a:noFill/>
            <a:miter lim="800000"/>
            <a:headEnd/>
            <a:tailEnd/>
          </a:ln>
        </p:spPr>
        <p:txBody>
          <a:bodyPr>
            <a:spAutoFit/>
          </a:bodyPr>
          <a:lstStyle/>
          <a:p>
            <a:pPr defTabSz="912813">
              <a:lnSpc>
                <a:spcPct val="130000"/>
              </a:lnSpc>
            </a:pPr>
            <a:r>
              <a:rPr lang="zh-CN" altLang="en-US" sz="2400" b="1" dirty="0">
                <a:solidFill>
                  <a:srgbClr val="FF0000"/>
                </a:solidFill>
                <a:latin typeface="宋体" charset="-122"/>
              </a:rPr>
              <a:t>高温引起的干扰电压消除方法：</a:t>
            </a:r>
          </a:p>
          <a:p>
            <a:pPr defTabSz="912813">
              <a:lnSpc>
                <a:spcPct val="130000"/>
              </a:lnSpc>
              <a:buClr>
                <a:srgbClr val="FF0000"/>
              </a:buClr>
              <a:buFont typeface="Wingdings" pitchFamily="2" charset="2"/>
              <a:buChar char="w"/>
            </a:pPr>
            <a:r>
              <a:rPr lang="zh-CN" altLang="en-US" sz="2400" b="1" dirty="0">
                <a:latin typeface="宋体" charset="-122"/>
              </a:rPr>
              <a:t>热电偶浮空，即热电偶与炉体不接触；</a:t>
            </a:r>
          </a:p>
          <a:p>
            <a:pPr defTabSz="912813">
              <a:lnSpc>
                <a:spcPct val="130000"/>
              </a:lnSpc>
              <a:buClr>
                <a:srgbClr val="FF0000"/>
              </a:buClr>
              <a:buFont typeface="Wingdings" pitchFamily="2" charset="2"/>
              <a:buChar char="w"/>
            </a:pPr>
            <a:r>
              <a:rPr lang="zh-CN" altLang="en-US" sz="2400" b="1" dirty="0">
                <a:latin typeface="宋体" charset="-122"/>
              </a:rPr>
              <a:t>在瓷保护管外再加一金属套管，然后金属套管接地；</a:t>
            </a:r>
          </a:p>
          <a:p>
            <a:pPr defTabSz="912813">
              <a:lnSpc>
                <a:spcPct val="130000"/>
              </a:lnSpc>
              <a:buClr>
                <a:srgbClr val="FF0000"/>
              </a:buClr>
              <a:buFont typeface="Wingdings" pitchFamily="2" charset="2"/>
              <a:buChar char="w"/>
            </a:pPr>
            <a:r>
              <a:rPr lang="zh-CN" altLang="en-US" sz="2400" b="1" dirty="0">
                <a:latin typeface="宋体" charset="-122"/>
              </a:rPr>
              <a:t>采用三线热电偶（即从热电偶热端再引出一根线接地） ，把干扰电压在进入仪表输入回路前短路掉。 </a:t>
            </a:r>
          </a:p>
        </p:txBody>
      </p:sp>
      <p:sp>
        <p:nvSpPr>
          <p:cNvPr id="106499" name="Text Box 7"/>
          <p:cNvSpPr txBox="1">
            <a:spLocks noChangeArrowheads="1"/>
          </p:cNvSpPr>
          <p:nvPr/>
        </p:nvSpPr>
        <p:spPr bwMode="auto">
          <a:xfrm>
            <a:off x="683568" y="3068960"/>
            <a:ext cx="7632848" cy="1717393"/>
          </a:xfrm>
          <a:prstGeom prst="rect">
            <a:avLst/>
          </a:prstGeom>
          <a:noFill/>
          <a:ln w="9525">
            <a:noFill/>
            <a:miter lim="800000"/>
            <a:headEnd/>
            <a:tailEnd/>
          </a:ln>
        </p:spPr>
        <p:txBody>
          <a:bodyPr wrap="square">
            <a:spAutoFit/>
          </a:bodyPr>
          <a:lstStyle/>
          <a:p>
            <a:pPr defTabSz="912813">
              <a:lnSpc>
                <a:spcPct val="130000"/>
              </a:lnSpc>
              <a:spcBef>
                <a:spcPct val="50000"/>
              </a:spcBef>
              <a:buClr>
                <a:srgbClr val="FF0000"/>
              </a:buClr>
              <a:buSzPct val="60000"/>
            </a:pPr>
            <a:r>
              <a:rPr lang="zh-CN" altLang="en-US" sz="2400" b="1" dirty="0">
                <a:solidFill>
                  <a:srgbClr val="FF0000"/>
                </a:solidFill>
                <a:latin typeface="宋体" charset="-122"/>
              </a:rPr>
              <a:t>低温下</a:t>
            </a:r>
            <a:r>
              <a:rPr lang="zh-CN" altLang="en-US" sz="2400" b="1" dirty="0">
                <a:latin typeface="宋体" charset="-122"/>
              </a:rPr>
              <a:t>电偶绝缘性能下降主要是由于空气中</a:t>
            </a:r>
            <a:r>
              <a:rPr lang="zh-CN" altLang="en-US" sz="2400" b="1" dirty="0">
                <a:solidFill>
                  <a:srgbClr val="FF0000"/>
                </a:solidFill>
                <a:latin typeface="宋体" charset="-122"/>
              </a:rPr>
              <a:t>水分凝结</a:t>
            </a:r>
            <a:r>
              <a:rPr lang="zh-CN" altLang="en-US" sz="2400" b="1" dirty="0">
                <a:latin typeface="宋体" charset="-122"/>
              </a:rPr>
              <a:t>造成。</a:t>
            </a:r>
          </a:p>
          <a:p>
            <a:pPr defTabSz="912813">
              <a:lnSpc>
                <a:spcPct val="130000"/>
              </a:lnSpc>
              <a:spcBef>
                <a:spcPct val="50000"/>
              </a:spcBef>
              <a:buClr>
                <a:srgbClr val="33CCFF"/>
              </a:buClr>
            </a:pPr>
            <a:r>
              <a:rPr lang="zh-CN" altLang="en-US" sz="2400" b="1" dirty="0">
                <a:latin typeface="宋体" charset="-122"/>
              </a:rPr>
              <a:t>消除方法：将保护管内充满干燥空气后加以密封。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barn(inHorizontal)">
                                      <p:cBhvr>
                                        <p:cTn id="7" dur="500"/>
                                        <p:tgtEl>
                                          <p:spTgt spid="1064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6499"/>
                                        </p:tgtEl>
                                        <p:attrNameLst>
                                          <p:attrName>style.visibility</p:attrName>
                                        </p:attrNameLst>
                                      </p:cBhvr>
                                      <p:to>
                                        <p:strVal val="visible"/>
                                      </p:to>
                                    </p:set>
                                    <p:animEffect transition="in" filter="barn(inHorizontal)">
                                      <p:cBhvr>
                                        <p:cTn id="12"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49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6"/>
          <p:cNvSpPr txBox="1">
            <a:spLocks noChangeArrowheads="1"/>
          </p:cNvSpPr>
          <p:nvPr/>
        </p:nvSpPr>
        <p:spPr bwMode="auto">
          <a:xfrm>
            <a:off x="785813" y="1285875"/>
            <a:ext cx="8027987" cy="1944688"/>
          </a:xfrm>
          <a:prstGeom prst="rect">
            <a:avLst/>
          </a:prstGeom>
          <a:noFill/>
          <a:ln w="9525">
            <a:noFill/>
            <a:miter lim="800000"/>
            <a:headEnd/>
            <a:tailEnd/>
          </a:ln>
        </p:spPr>
        <p:txBody>
          <a:bodyPr>
            <a:spAutoFit/>
          </a:bodyPr>
          <a:lstStyle/>
          <a:p>
            <a:pPr defTabSz="912813">
              <a:lnSpc>
                <a:spcPct val="130000"/>
              </a:lnSpc>
            </a:pPr>
            <a:r>
              <a:rPr lang="en-US" altLang="zh-CN" sz="2400" b="1" dirty="0">
                <a:latin typeface="宋体" charset="-122"/>
              </a:rPr>
              <a:t>⑥ </a:t>
            </a:r>
            <a:r>
              <a:rPr lang="zh-CN" altLang="en-US" sz="2400" b="1" dirty="0">
                <a:latin typeface="宋体" charset="-122"/>
              </a:rPr>
              <a:t>磁感应的影响。</a:t>
            </a:r>
          </a:p>
          <a:p>
            <a:pPr defTabSz="912813">
              <a:lnSpc>
                <a:spcPct val="130000"/>
              </a:lnSpc>
              <a:buClr>
                <a:srgbClr val="FF0000"/>
              </a:buClr>
              <a:buSzPct val="80000"/>
              <a:buFont typeface="Wingdings" pitchFamily="2" charset="2"/>
              <a:buChar char="Ø"/>
            </a:pPr>
            <a:r>
              <a:rPr lang="zh-CN" altLang="en-US" sz="2400" b="1" dirty="0">
                <a:latin typeface="宋体" charset="-122"/>
              </a:rPr>
              <a:t>布线时尽量避开强电区（如大功率电机、变压器等）；</a:t>
            </a:r>
          </a:p>
          <a:p>
            <a:pPr defTabSz="912813">
              <a:lnSpc>
                <a:spcPct val="130000"/>
              </a:lnSpc>
              <a:buClr>
                <a:srgbClr val="FF0000"/>
              </a:buClr>
              <a:buSzPct val="80000"/>
              <a:buFont typeface="Wingdings" pitchFamily="2" charset="2"/>
              <a:buChar char="Ø"/>
            </a:pPr>
            <a:r>
              <a:rPr lang="zh-CN" altLang="en-US" sz="2400" b="1" dirty="0">
                <a:latin typeface="宋体" charset="-122"/>
              </a:rPr>
              <a:t>避免与电网线近距离平行敷设；</a:t>
            </a:r>
          </a:p>
          <a:p>
            <a:pPr defTabSz="912813">
              <a:lnSpc>
                <a:spcPct val="130000"/>
              </a:lnSpc>
              <a:buClr>
                <a:srgbClr val="FF0000"/>
              </a:buClr>
              <a:buSzPct val="80000"/>
              <a:buFont typeface="Wingdings" pitchFamily="2" charset="2"/>
              <a:buChar char="Ø"/>
            </a:pPr>
            <a:r>
              <a:rPr lang="zh-CN" altLang="en-US" sz="2400" b="1" dirty="0">
                <a:latin typeface="宋体" charset="-122"/>
              </a:rPr>
              <a:t>或将热电极丝与保护完全绝缘，并将保护管接地。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barn(inHorizontal)">
                                      <p:cBhvr>
                                        <p:cTn id="7"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1"/>
          <p:cNvSpPr txBox="1">
            <a:spLocks noChangeArrowheads="1"/>
          </p:cNvSpPr>
          <p:nvPr/>
        </p:nvSpPr>
        <p:spPr bwMode="auto">
          <a:xfrm>
            <a:off x="971600" y="1196752"/>
            <a:ext cx="6929437" cy="3452813"/>
          </a:xfrm>
          <a:prstGeom prst="rect">
            <a:avLst/>
          </a:prstGeom>
          <a:noFill/>
          <a:ln w="9525">
            <a:noFill/>
            <a:miter lim="800000"/>
            <a:headEnd/>
            <a:tailEnd/>
          </a:ln>
        </p:spPr>
        <p:txBody>
          <a:bodyPr>
            <a:spAutoFit/>
          </a:bodyPr>
          <a:lstStyle/>
          <a:p>
            <a:pPr defTabSz="912813">
              <a:lnSpc>
                <a:spcPct val="130000"/>
              </a:lnSpc>
            </a:pPr>
            <a:r>
              <a:rPr lang="zh-CN" altLang="en-US" sz="2400" b="1" dirty="0">
                <a:latin typeface="宋体" charset="-122"/>
              </a:rPr>
              <a:t>⑦ 冷端温度的补偿与修正</a:t>
            </a:r>
          </a:p>
          <a:p>
            <a:pPr defTabSz="912813">
              <a:lnSpc>
                <a:spcPct val="130000"/>
              </a:lnSpc>
              <a:buClr>
                <a:srgbClr val="FF0000"/>
              </a:buClr>
              <a:buSzPct val="80000"/>
              <a:buFont typeface="Wingdings" pitchFamily="2" charset="2"/>
              <a:buChar char="Ø"/>
            </a:pPr>
            <a:r>
              <a:rPr lang="zh-CN" altLang="en-US" sz="2400" b="1" dirty="0">
                <a:latin typeface="宋体" charset="-122"/>
              </a:rPr>
              <a:t>热电偶的冷端保持恒定；</a:t>
            </a:r>
          </a:p>
          <a:p>
            <a:pPr defTabSz="912813">
              <a:lnSpc>
                <a:spcPct val="130000"/>
              </a:lnSpc>
              <a:buClr>
                <a:srgbClr val="FF0000"/>
              </a:buClr>
              <a:buSzPct val="80000"/>
              <a:buFont typeface="Wingdings" pitchFamily="2" charset="2"/>
              <a:buChar char="Ø"/>
            </a:pPr>
            <a:r>
              <a:rPr lang="zh-CN" altLang="en-US" sz="2400" b="1" dirty="0">
                <a:latin typeface="宋体" charset="-122"/>
              </a:rPr>
              <a:t>补偿导线的种类及正、负极不要接错；</a:t>
            </a:r>
          </a:p>
          <a:p>
            <a:pPr defTabSz="912813">
              <a:lnSpc>
                <a:spcPct val="130000"/>
              </a:lnSpc>
              <a:buClr>
                <a:srgbClr val="FF0000"/>
              </a:buClr>
              <a:buSzPct val="80000"/>
              <a:buFont typeface="Wingdings" pitchFamily="2" charset="2"/>
              <a:buChar char="Ø"/>
            </a:pPr>
            <a:r>
              <a:rPr lang="zh-CN" altLang="en-US" sz="2400" b="1" dirty="0">
                <a:solidFill>
                  <a:srgbClr val="FF0000"/>
                </a:solidFill>
                <a:latin typeface="宋体" charset="-122"/>
              </a:rPr>
              <a:t>补偿导线不应有中间接头</a:t>
            </a:r>
            <a:r>
              <a:rPr lang="zh-CN" altLang="en-US" sz="2400" b="1" dirty="0">
                <a:latin typeface="宋体" charset="-122"/>
              </a:rPr>
              <a:t>；</a:t>
            </a:r>
          </a:p>
          <a:p>
            <a:pPr defTabSz="912813">
              <a:lnSpc>
                <a:spcPct val="130000"/>
              </a:lnSpc>
              <a:buClr>
                <a:srgbClr val="FF0000"/>
              </a:buClr>
              <a:buSzPct val="80000"/>
              <a:buFont typeface="Wingdings" pitchFamily="2" charset="2"/>
              <a:buChar char="Ø"/>
            </a:pPr>
            <a:r>
              <a:rPr lang="zh-CN" altLang="en-US" sz="2400" b="1" dirty="0">
                <a:latin typeface="宋体" charset="-122"/>
              </a:rPr>
              <a:t>补偿导线最好与其他导线分开敷设。</a:t>
            </a:r>
          </a:p>
          <a:p>
            <a:pPr defTabSz="912813">
              <a:lnSpc>
                <a:spcPct val="130000"/>
              </a:lnSpc>
            </a:pPr>
            <a:r>
              <a:rPr lang="zh-CN" altLang="en-US" sz="2400" b="1" dirty="0">
                <a:latin typeface="宋体" charset="-122"/>
              </a:rPr>
              <a:t> ⑧ 热电偶的焊接、清洗、定期检定与退火等应严格按照有关规定进行。</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Rot="1" noChangeArrowheads="1"/>
          </p:cNvSpPr>
          <p:nvPr>
            <p:ph type="title" idx="4294967295"/>
          </p:nvPr>
        </p:nvSpPr>
        <p:spPr>
          <a:xfrm>
            <a:off x="323528" y="620688"/>
            <a:ext cx="3203575" cy="417513"/>
          </a:xfrm>
        </p:spPr>
        <p:txBody>
          <a:bodyPr anchor="ctr">
            <a:noAutofit/>
          </a:bodyPr>
          <a:lstStyle/>
          <a:p>
            <a:pPr defTabSz="912813" eaLnBrk="1" hangingPunct="1"/>
            <a:r>
              <a:rPr lang="zh-CN" altLang="en-US" sz="2800" b="1" dirty="0">
                <a:latin typeface="宋体" charset="-122"/>
              </a:rPr>
              <a:t>热电偶的安装</a:t>
            </a:r>
          </a:p>
        </p:txBody>
      </p:sp>
      <p:sp>
        <p:nvSpPr>
          <p:cNvPr id="109572" name="Text Box 6"/>
          <p:cNvSpPr txBox="1">
            <a:spLocks noChangeArrowheads="1"/>
          </p:cNvSpPr>
          <p:nvPr/>
        </p:nvSpPr>
        <p:spPr bwMode="auto">
          <a:xfrm>
            <a:off x="323850" y="1989138"/>
            <a:ext cx="7924800" cy="573087"/>
          </a:xfrm>
          <a:prstGeom prst="rect">
            <a:avLst/>
          </a:prstGeom>
          <a:noFill/>
          <a:ln w="9525">
            <a:noFill/>
            <a:miter lim="800000"/>
            <a:headEnd/>
            <a:tailEnd/>
          </a:ln>
        </p:spPr>
        <p:txBody>
          <a:bodyPr>
            <a:spAutoFit/>
          </a:bodyPr>
          <a:lstStyle/>
          <a:p>
            <a:pPr defTabSz="912813">
              <a:lnSpc>
                <a:spcPct val="130000"/>
              </a:lnSpc>
              <a:spcBef>
                <a:spcPct val="50000"/>
              </a:spcBef>
            </a:pPr>
            <a:r>
              <a:rPr lang="en-US" altLang="zh-CN" sz="2400" b="1">
                <a:solidFill>
                  <a:schemeClr val="folHlink"/>
                </a:solidFill>
                <a:latin typeface="宋体" charset="-122"/>
              </a:rPr>
              <a:t>  </a:t>
            </a:r>
            <a:r>
              <a:rPr lang="zh-CN" altLang="en-US" sz="2400" b="1">
                <a:latin typeface="宋体" charset="-122"/>
              </a:rPr>
              <a:t>与被测介质形成逆流或正交，如图</a:t>
            </a:r>
          </a:p>
        </p:txBody>
      </p:sp>
      <p:sp>
        <p:nvSpPr>
          <p:cNvPr id="109573" name="Rectangle 7"/>
          <p:cNvSpPr>
            <a:spLocks noChangeArrowheads="1"/>
          </p:cNvSpPr>
          <p:nvPr/>
        </p:nvSpPr>
        <p:spPr bwMode="auto">
          <a:xfrm>
            <a:off x="684213" y="1484313"/>
            <a:ext cx="2555875" cy="460375"/>
          </a:xfrm>
          <a:prstGeom prst="rect">
            <a:avLst/>
          </a:prstGeom>
          <a:noFill/>
          <a:ln w="9525">
            <a:noFill/>
            <a:miter lim="800000"/>
            <a:headEnd/>
            <a:tailEnd/>
          </a:ln>
        </p:spPr>
        <p:txBody>
          <a:bodyPr>
            <a:spAutoFit/>
          </a:bodyPr>
          <a:lstStyle/>
          <a:p>
            <a:pPr defTabSz="912813"/>
            <a:r>
              <a:rPr lang="en-US" altLang="zh-CN" sz="2400" b="1">
                <a:latin typeface="宋体" charset="-122"/>
              </a:rPr>
              <a:t>① </a:t>
            </a:r>
            <a:r>
              <a:rPr lang="zh-CN" altLang="en-US" sz="2400" b="1">
                <a:latin typeface="宋体" charset="-122"/>
              </a:rPr>
              <a:t>安装方向</a:t>
            </a:r>
          </a:p>
        </p:txBody>
      </p:sp>
      <p:pic>
        <p:nvPicPr>
          <p:cNvPr id="109574" name="Picture 9"/>
          <p:cNvPicPr>
            <a:picLocks noChangeAspect="1" noChangeArrowheads="1"/>
          </p:cNvPicPr>
          <p:nvPr/>
        </p:nvPicPr>
        <p:blipFill>
          <a:blip r:embed="rId2" cstate="print"/>
          <a:srcRect/>
          <a:stretch>
            <a:fillRect/>
          </a:stretch>
        </p:blipFill>
        <p:spPr bwMode="auto">
          <a:xfrm>
            <a:off x="678603" y="2780928"/>
            <a:ext cx="7813675" cy="2614613"/>
          </a:xfrm>
          <a:prstGeom prst="rect">
            <a:avLst/>
          </a:prstGeom>
          <a:noFill/>
          <a:ln w="9525">
            <a:noFill/>
            <a:miter lim="800000"/>
            <a:headEnd/>
            <a:tailEnd/>
          </a:ln>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9"/>
          <p:cNvSpPr>
            <a:spLocks noChangeArrowheads="1"/>
          </p:cNvSpPr>
          <p:nvPr/>
        </p:nvSpPr>
        <p:spPr bwMode="auto">
          <a:xfrm>
            <a:off x="827584" y="620688"/>
            <a:ext cx="1951037" cy="461962"/>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② </a:t>
            </a:r>
            <a:r>
              <a:rPr lang="zh-CN" altLang="en-US" sz="2400" b="1" dirty="0">
                <a:latin typeface="宋体" charset="-122"/>
              </a:rPr>
              <a:t>安装位置</a:t>
            </a:r>
            <a:r>
              <a:rPr lang="zh-CN" altLang="en-US" dirty="0">
                <a:latin typeface="Arial" charset="0"/>
              </a:rPr>
              <a:t> </a:t>
            </a:r>
          </a:p>
        </p:txBody>
      </p:sp>
      <p:sp>
        <p:nvSpPr>
          <p:cNvPr id="110595" name="Text Box 10"/>
          <p:cNvSpPr txBox="1">
            <a:spLocks noChangeArrowheads="1"/>
          </p:cNvSpPr>
          <p:nvPr/>
        </p:nvSpPr>
        <p:spPr bwMode="auto">
          <a:xfrm>
            <a:off x="755650" y="1125538"/>
            <a:ext cx="7561263" cy="1000980"/>
          </a:xfrm>
          <a:prstGeom prst="rect">
            <a:avLst/>
          </a:prstGeom>
          <a:noFill/>
          <a:ln w="9525">
            <a:noFill/>
            <a:miter lim="800000"/>
            <a:headEnd/>
            <a:tailEnd/>
          </a:ln>
        </p:spPr>
        <p:txBody>
          <a:bodyPr>
            <a:spAutoFit/>
          </a:bodyPr>
          <a:lstStyle/>
          <a:p>
            <a:pPr defTabSz="912813">
              <a:lnSpc>
                <a:spcPct val="130000"/>
              </a:lnSpc>
              <a:buClr>
                <a:srgbClr val="FF0000"/>
              </a:buClr>
              <a:buSzPct val="80000"/>
              <a:buFont typeface="Wingdings" pitchFamily="2" charset="2"/>
              <a:buChar char="Ø"/>
            </a:pPr>
            <a:r>
              <a:rPr lang="zh-CN" altLang="en-US" sz="2400" b="1" dirty="0">
                <a:latin typeface="宋体" charset="-122"/>
              </a:rPr>
              <a:t>工作端应处于管道中流速最大的地方；</a:t>
            </a:r>
          </a:p>
          <a:p>
            <a:pPr defTabSz="912813">
              <a:lnSpc>
                <a:spcPct val="130000"/>
              </a:lnSpc>
              <a:buClr>
                <a:srgbClr val="FF0000"/>
              </a:buClr>
              <a:buSzPct val="80000"/>
              <a:buFont typeface="Wingdings" pitchFamily="2" charset="2"/>
              <a:buChar char="Ø"/>
            </a:pPr>
            <a:r>
              <a:rPr lang="zh-CN" altLang="en-US" sz="2400" b="1" dirty="0">
                <a:latin typeface="宋体" charset="-122"/>
              </a:rPr>
              <a:t>保护管的末端应越过管道中心线约</a:t>
            </a:r>
            <a:r>
              <a:rPr lang="en-US" altLang="zh-CN" sz="2400" b="1" dirty="0">
                <a:latin typeface="Times New Roman" pitchFamily="18" charset="0"/>
              </a:rPr>
              <a:t>5~10mm</a:t>
            </a:r>
            <a:r>
              <a:rPr lang="zh-CN" altLang="en-US" sz="2400" b="1" dirty="0">
                <a:latin typeface="宋体" charset="-122"/>
              </a:rPr>
              <a:t>。</a:t>
            </a:r>
          </a:p>
        </p:txBody>
      </p:sp>
      <p:sp>
        <p:nvSpPr>
          <p:cNvPr id="110596" name="Rectangle 11"/>
          <p:cNvSpPr>
            <a:spLocks noChangeArrowheads="1"/>
          </p:cNvSpPr>
          <p:nvPr/>
        </p:nvSpPr>
        <p:spPr bwMode="auto">
          <a:xfrm>
            <a:off x="827088" y="2349500"/>
            <a:ext cx="2043112" cy="461963"/>
          </a:xfrm>
          <a:prstGeom prst="rect">
            <a:avLst/>
          </a:prstGeom>
          <a:noFill/>
          <a:ln w="9525">
            <a:noFill/>
            <a:miter lim="800000"/>
            <a:headEnd/>
            <a:tailEnd/>
          </a:ln>
        </p:spPr>
        <p:txBody>
          <a:bodyPr wrap="none" anchor="ctr">
            <a:spAutoFit/>
          </a:bodyPr>
          <a:lstStyle/>
          <a:p>
            <a:pPr defTabSz="912813"/>
            <a:r>
              <a:rPr lang="en-US" altLang="zh-CN" sz="2400" b="1">
                <a:latin typeface="宋体" charset="-122"/>
              </a:rPr>
              <a:t>③ </a:t>
            </a:r>
            <a:r>
              <a:rPr lang="zh-CN" altLang="en-US" sz="2400" b="1">
                <a:latin typeface="宋体" charset="-122"/>
              </a:rPr>
              <a:t>插入深度 </a:t>
            </a:r>
          </a:p>
        </p:txBody>
      </p:sp>
      <p:sp>
        <p:nvSpPr>
          <p:cNvPr id="110597" name="Text Box 12"/>
          <p:cNvSpPr txBox="1">
            <a:spLocks noChangeArrowheads="1"/>
          </p:cNvSpPr>
          <p:nvPr/>
        </p:nvSpPr>
        <p:spPr bwMode="auto">
          <a:xfrm>
            <a:off x="838200" y="2895600"/>
            <a:ext cx="7632700" cy="1464632"/>
          </a:xfrm>
          <a:prstGeom prst="rect">
            <a:avLst/>
          </a:prstGeom>
          <a:noFill/>
          <a:ln w="9525">
            <a:noFill/>
            <a:miter lim="800000"/>
            <a:headEnd/>
            <a:tailEnd/>
          </a:ln>
        </p:spPr>
        <p:txBody>
          <a:bodyPr>
            <a:spAutoFit/>
          </a:bodyPr>
          <a:lstStyle/>
          <a:p>
            <a:pPr defTabSz="912813">
              <a:lnSpc>
                <a:spcPct val="130000"/>
              </a:lnSpc>
              <a:buClr>
                <a:srgbClr val="FF0000"/>
              </a:buClr>
              <a:buSzPct val="80000"/>
              <a:buFont typeface="Wingdings" pitchFamily="2" charset="2"/>
              <a:buChar char="Ø"/>
            </a:pPr>
            <a:r>
              <a:rPr lang="zh-CN" altLang="en-US" sz="2400" b="1" dirty="0">
                <a:latin typeface="宋体" charset="-122"/>
              </a:rPr>
              <a:t>插入深度增加，测温误差将减小；</a:t>
            </a:r>
          </a:p>
          <a:p>
            <a:pPr defTabSz="912813">
              <a:lnSpc>
                <a:spcPct val="130000"/>
              </a:lnSpc>
              <a:buClr>
                <a:srgbClr val="FF0000"/>
              </a:buClr>
              <a:buSzPct val="80000"/>
              <a:buFont typeface="Wingdings" pitchFamily="2" charset="2"/>
              <a:buChar char="Ø"/>
            </a:pPr>
            <a:r>
              <a:rPr lang="zh-CN" altLang="en-US" sz="2400" b="1" dirty="0">
                <a:latin typeface="宋体" charset="-122"/>
              </a:rPr>
              <a:t>斜插或沿管道轴线方向安装；</a:t>
            </a:r>
          </a:p>
          <a:p>
            <a:pPr defTabSz="912813">
              <a:lnSpc>
                <a:spcPct val="130000"/>
              </a:lnSpc>
              <a:buClr>
                <a:srgbClr val="FF0000"/>
              </a:buClr>
              <a:buSzPct val="80000"/>
              <a:buFont typeface="Wingdings" pitchFamily="2" charset="2"/>
              <a:buChar char="Ø"/>
            </a:pPr>
            <a:r>
              <a:rPr lang="zh-CN" altLang="en-US" sz="2400" b="1" dirty="0">
                <a:latin typeface="宋体" charset="-122"/>
              </a:rPr>
              <a:t>在最大的允许插入深度条件下，尽可能深插。 </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8"/>
          <p:cNvSpPr>
            <a:spLocks noChangeArrowheads="1"/>
          </p:cNvSpPr>
          <p:nvPr/>
        </p:nvSpPr>
        <p:spPr bwMode="auto">
          <a:xfrm>
            <a:off x="683568" y="476672"/>
            <a:ext cx="6640512" cy="461963"/>
          </a:xfrm>
          <a:prstGeom prst="rect">
            <a:avLst/>
          </a:prstGeom>
          <a:noFill/>
          <a:ln w="9525">
            <a:noFill/>
            <a:miter lim="800000"/>
            <a:headEnd/>
            <a:tailEnd/>
          </a:ln>
        </p:spPr>
        <p:txBody>
          <a:bodyPr anchor="ctr">
            <a:spAutoFit/>
          </a:bodyPr>
          <a:lstStyle/>
          <a:p>
            <a:pPr defTabSz="912813"/>
            <a:r>
              <a:rPr lang="en-US" altLang="zh-CN" sz="2400" b="1" dirty="0">
                <a:latin typeface="宋体" charset="-122"/>
              </a:rPr>
              <a:t>④ </a:t>
            </a:r>
            <a:r>
              <a:rPr lang="zh-CN" altLang="en-US" sz="2400" b="1" dirty="0">
                <a:latin typeface="宋体" charset="-122"/>
              </a:rPr>
              <a:t>细管道内（直径＜</a:t>
            </a:r>
            <a:r>
              <a:rPr lang="en-US" altLang="zh-CN" sz="2400" b="1" dirty="0">
                <a:latin typeface="宋体" charset="-122"/>
              </a:rPr>
              <a:t>80mm)</a:t>
            </a:r>
            <a:r>
              <a:rPr lang="zh-CN" altLang="en-US" sz="2400" b="1" dirty="0">
                <a:latin typeface="宋体" charset="-122"/>
              </a:rPr>
              <a:t>流体温度的测量 </a:t>
            </a:r>
          </a:p>
        </p:txBody>
      </p:sp>
      <p:sp>
        <p:nvSpPr>
          <p:cNvPr id="111619" name="Text Box 9"/>
          <p:cNvSpPr txBox="1">
            <a:spLocks noChangeArrowheads="1"/>
          </p:cNvSpPr>
          <p:nvPr/>
        </p:nvSpPr>
        <p:spPr bwMode="auto">
          <a:xfrm>
            <a:off x="827584" y="1412776"/>
            <a:ext cx="3887787" cy="2678112"/>
          </a:xfrm>
          <a:prstGeom prst="rect">
            <a:avLst/>
          </a:prstGeom>
          <a:noFill/>
          <a:ln w="9525">
            <a:noFill/>
            <a:miter lim="800000"/>
            <a:headEnd/>
            <a:tailEnd/>
          </a:ln>
        </p:spPr>
        <p:txBody>
          <a:bodyPr>
            <a:spAutoFit/>
          </a:bodyPr>
          <a:lstStyle/>
          <a:p>
            <a:pPr defTabSz="912813">
              <a:lnSpc>
                <a:spcPct val="130000"/>
              </a:lnSpc>
              <a:spcBef>
                <a:spcPct val="50000"/>
              </a:spcBef>
              <a:buClr>
                <a:srgbClr val="FF0000"/>
              </a:buClr>
              <a:buFont typeface="Wingdings" pitchFamily="2" charset="2"/>
              <a:buChar char="Ø"/>
            </a:pPr>
            <a:r>
              <a:rPr lang="zh-CN" altLang="en-US" sz="2400" b="1" dirty="0">
                <a:latin typeface="宋体" charset="-122"/>
              </a:rPr>
              <a:t>常因插入深度不够而引起测量误差；</a:t>
            </a:r>
          </a:p>
          <a:p>
            <a:pPr defTabSz="912813">
              <a:lnSpc>
                <a:spcPct val="130000"/>
              </a:lnSpc>
              <a:spcBef>
                <a:spcPct val="50000"/>
              </a:spcBef>
              <a:buClr>
                <a:srgbClr val="FF0000"/>
              </a:buClr>
              <a:buFont typeface="Wingdings" pitchFamily="2" charset="2"/>
              <a:buChar char="Ø"/>
            </a:pPr>
            <a:r>
              <a:rPr lang="zh-CN" altLang="en-US" sz="2400" b="1" dirty="0">
                <a:latin typeface="宋体" charset="-122"/>
              </a:rPr>
              <a:t>安装时应接扩大管，如图选择适宜部位，减小或消除该误差。</a:t>
            </a:r>
          </a:p>
        </p:txBody>
      </p:sp>
      <p:pic>
        <p:nvPicPr>
          <p:cNvPr id="111620" name="Picture 7"/>
          <p:cNvPicPr>
            <a:picLocks noChangeAspect="1" noChangeArrowheads="1"/>
          </p:cNvPicPr>
          <p:nvPr/>
        </p:nvPicPr>
        <p:blipFill>
          <a:blip r:embed="rId2" cstate="print"/>
          <a:srcRect/>
          <a:stretch>
            <a:fillRect/>
          </a:stretch>
        </p:blipFill>
        <p:spPr bwMode="auto">
          <a:xfrm>
            <a:off x="4572000" y="1484313"/>
            <a:ext cx="4572000" cy="3683000"/>
          </a:xfrm>
          <a:prstGeom prst="rect">
            <a:avLst/>
          </a:prstGeom>
          <a:noFill/>
          <a:ln w="9525">
            <a:noFill/>
            <a:miter lim="800000"/>
            <a:headEnd/>
            <a:tailEnd/>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755576" y="548680"/>
            <a:ext cx="4518025" cy="461963"/>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⑤ </a:t>
            </a:r>
            <a:r>
              <a:rPr lang="zh-CN" altLang="en-US" sz="2400" b="1" dirty="0">
                <a:latin typeface="宋体" charset="-122"/>
              </a:rPr>
              <a:t>负压管道中流体温度的测量 </a:t>
            </a:r>
          </a:p>
        </p:txBody>
      </p:sp>
      <p:sp>
        <p:nvSpPr>
          <p:cNvPr id="112643" name="Text Box 5"/>
          <p:cNvSpPr txBox="1">
            <a:spLocks noChangeArrowheads="1"/>
          </p:cNvSpPr>
          <p:nvPr/>
        </p:nvSpPr>
        <p:spPr bwMode="auto">
          <a:xfrm>
            <a:off x="642910" y="1142984"/>
            <a:ext cx="8001000" cy="534987"/>
          </a:xfrm>
          <a:prstGeom prst="rect">
            <a:avLst/>
          </a:prstGeom>
          <a:noFill/>
          <a:ln w="9525">
            <a:noFill/>
            <a:miter lim="800000"/>
            <a:headEnd/>
            <a:tailEnd/>
          </a:ln>
        </p:spPr>
        <p:txBody>
          <a:bodyPr>
            <a:spAutoFit/>
          </a:bodyPr>
          <a:lstStyle/>
          <a:p>
            <a:pPr defTabSz="912813">
              <a:lnSpc>
                <a:spcPct val="120000"/>
              </a:lnSpc>
            </a:pPr>
            <a:r>
              <a:rPr lang="zh-CN" altLang="en-US" sz="2400" b="1" dirty="0">
                <a:latin typeface="宋体" charset="-122"/>
              </a:rPr>
              <a:t>必须保证其密封性，防外界冷空气吸入，使测量值偏低。 </a:t>
            </a:r>
          </a:p>
        </p:txBody>
      </p:sp>
      <p:sp>
        <p:nvSpPr>
          <p:cNvPr id="112644" name="Rectangle 7"/>
          <p:cNvSpPr>
            <a:spLocks noChangeArrowheads="1"/>
          </p:cNvSpPr>
          <p:nvPr/>
        </p:nvSpPr>
        <p:spPr bwMode="auto">
          <a:xfrm>
            <a:off x="0" y="2351088"/>
            <a:ext cx="184150" cy="461962"/>
          </a:xfrm>
          <a:prstGeom prst="rect">
            <a:avLst/>
          </a:prstGeom>
          <a:noFill/>
          <a:ln w="9525">
            <a:noFill/>
            <a:miter lim="800000"/>
            <a:headEnd/>
            <a:tailEnd/>
          </a:ln>
        </p:spPr>
        <p:txBody>
          <a:bodyPr wrap="none" anchor="ctr">
            <a:spAutoFit/>
          </a:bodyPr>
          <a:lstStyle/>
          <a:p>
            <a:pPr defTabSz="912813"/>
            <a:endParaRPr lang="zh-CN" altLang="en-US" sz="2400" b="1">
              <a:latin typeface="Arial" charset="0"/>
            </a:endParaRPr>
          </a:p>
        </p:txBody>
      </p:sp>
      <p:sp>
        <p:nvSpPr>
          <p:cNvPr id="112645" name="Rectangle 8"/>
          <p:cNvSpPr>
            <a:spLocks noChangeArrowheads="1"/>
          </p:cNvSpPr>
          <p:nvPr/>
        </p:nvSpPr>
        <p:spPr bwMode="auto">
          <a:xfrm>
            <a:off x="755576" y="1628800"/>
            <a:ext cx="2195512" cy="460375"/>
          </a:xfrm>
          <a:prstGeom prst="rect">
            <a:avLst/>
          </a:prstGeom>
          <a:noFill/>
          <a:ln w="9525">
            <a:noFill/>
            <a:miter lim="800000"/>
            <a:headEnd/>
            <a:tailEnd/>
          </a:ln>
        </p:spPr>
        <p:txBody>
          <a:bodyPr wrap="none" anchor="ctr">
            <a:spAutoFit/>
          </a:bodyPr>
          <a:lstStyle/>
          <a:p>
            <a:pPr defTabSz="912813"/>
            <a:r>
              <a:rPr lang="en-US" altLang="zh-CN" sz="2400" b="1" dirty="0">
                <a:latin typeface="Times New Roman" pitchFamily="18" charset="0"/>
              </a:rPr>
              <a:t>⑥ </a:t>
            </a:r>
            <a:r>
              <a:rPr lang="zh-CN" altLang="en-US" sz="2400" b="1" dirty="0">
                <a:latin typeface="Times New Roman" pitchFamily="18" charset="0"/>
              </a:rPr>
              <a:t>接线盒安装 </a:t>
            </a:r>
          </a:p>
        </p:txBody>
      </p:sp>
      <p:sp>
        <p:nvSpPr>
          <p:cNvPr id="112646" name="Text Box 9"/>
          <p:cNvSpPr txBox="1">
            <a:spLocks noChangeArrowheads="1"/>
          </p:cNvSpPr>
          <p:nvPr/>
        </p:nvSpPr>
        <p:spPr bwMode="auto">
          <a:xfrm>
            <a:off x="539750" y="2133600"/>
            <a:ext cx="7704138" cy="1363065"/>
          </a:xfrm>
          <a:prstGeom prst="rect">
            <a:avLst/>
          </a:prstGeom>
          <a:noFill/>
          <a:ln w="9525">
            <a:noFill/>
            <a:miter lim="800000"/>
            <a:headEnd/>
            <a:tailEnd/>
          </a:ln>
        </p:spPr>
        <p:txBody>
          <a:bodyPr>
            <a:spAutoFit/>
          </a:bodyPr>
          <a:lstStyle/>
          <a:p>
            <a:pPr defTabSz="912813">
              <a:lnSpc>
                <a:spcPct val="120000"/>
              </a:lnSpc>
              <a:buClr>
                <a:srgbClr val="FF0000"/>
              </a:buClr>
              <a:buSzPct val="80000"/>
              <a:buFont typeface="Wingdings" pitchFamily="2" charset="2"/>
              <a:buChar char="Ø"/>
            </a:pPr>
            <a:r>
              <a:rPr lang="zh-CN" altLang="en-US" sz="2400" b="1" dirty="0">
                <a:latin typeface="宋体" charset="-122"/>
              </a:rPr>
              <a:t>穿管前检查导线及电缆等有无断头和绝缘性能；</a:t>
            </a:r>
          </a:p>
          <a:p>
            <a:pPr defTabSz="912813">
              <a:lnSpc>
                <a:spcPct val="120000"/>
              </a:lnSpc>
              <a:buClr>
                <a:srgbClr val="FF0000"/>
              </a:buClr>
              <a:buSzPct val="80000"/>
              <a:buFont typeface="Wingdings" pitchFamily="2" charset="2"/>
              <a:buChar char="Ø"/>
            </a:pPr>
            <a:r>
              <a:rPr lang="zh-CN" altLang="en-US" sz="2400" b="1" dirty="0">
                <a:latin typeface="宋体" charset="-122"/>
              </a:rPr>
              <a:t>管内导线不得有接头或加接线盒；</a:t>
            </a:r>
          </a:p>
          <a:p>
            <a:pPr defTabSz="912813">
              <a:lnSpc>
                <a:spcPct val="120000"/>
              </a:lnSpc>
              <a:buClr>
                <a:srgbClr val="FF0000"/>
              </a:buClr>
              <a:buSzPct val="80000"/>
              <a:buFont typeface="Wingdings" pitchFamily="2" charset="2"/>
              <a:buChar char="Ø"/>
            </a:pPr>
            <a:r>
              <a:rPr lang="zh-CN" altLang="en-US" sz="2400" b="1" dirty="0">
                <a:latin typeface="宋体" charset="-122"/>
              </a:rPr>
              <a:t>接线盒盖朝上以免雨水或其他流体的侵入。 </a:t>
            </a:r>
          </a:p>
        </p:txBody>
      </p:sp>
      <p:sp>
        <p:nvSpPr>
          <p:cNvPr id="112647" name="Rectangle 10"/>
          <p:cNvSpPr>
            <a:spLocks noChangeArrowheads="1"/>
          </p:cNvSpPr>
          <p:nvPr/>
        </p:nvSpPr>
        <p:spPr bwMode="auto">
          <a:xfrm>
            <a:off x="755576" y="3573016"/>
            <a:ext cx="3279775" cy="460375"/>
          </a:xfrm>
          <a:prstGeom prst="rect">
            <a:avLst/>
          </a:prstGeom>
          <a:noFill/>
          <a:ln w="9525">
            <a:noFill/>
            <a:miter lim="800000"/>
            <a:headEnd/>
            <a:tailEnd/>
          </a:ln>
        </p:spPr>
        <p:txBody>
          <a:bodyPr wrap="none" anchor="ctr">
            <a:spAutoFit/>
          </a:bodyPr>
          <a:lstStyle/>
          <a:p>
            <a:pPr defTabSz="912813"/>
            <a:r>
              <a:rPr lang="en-US" altLang="zh-CN" sz="2400" b="1" dirty="0">
                <a:latin typeface="宋体" charset="-122"/>
              </a:rPr>
              <a:t>⑦ </a:t>
            </a:r>
            <a:r>
              <a:rPr lang="zh-CN" altLang="en-US" sz="2400" b="1" dirty="0">
                <a:latin typeface="宋体" charset="-122"/>
              </a:rPr>
              <a:t>如果被测物体很小 </a:t>
            </a:r>
          </a:p>
        </p:txBody>
      </p:sp>
      <p:sp>
        <p:nvSpPr>
          <p:cNvPr id="112648" name="Text Box 11"/>
          <p:cNvSpPr txBox="1">
            <a:spLocks noChangeArrowheads="1"/>
          </p:cNvSpPr>
          <p:nvPr/>
        </p:nvSpPr>
        <p:spPr bwMode="auto">
          <a:xfrm>
            <a:off x="539750" y="4151313"/>
            <a:ext cx="7705725" cy="534987"/>
          </a:xfrm>
          <a:prstGeom prst="rect">
            <a:avLst/>
          </a:prstGeom>
          <a:noFill/>
          <a:ln w="9525">
            <a:noFill/>
            <a:miter lim="800000"/>
            <a:headEnd/>
            <a:tailEnd/>
          </a:ln>
        </p:spPr>
        <p:txBody>
          <a:bodyPr>
            <a:spAutoFit/>
          </a:bodyPr>
          <a:lstStyle/>
          <a:p>
            <a:pPr defTabSz="912813">
              <a:lnSpc>
                <a:spcPct val="120000"/>
              </a:lnSpc>
              <a:spcBef>
                <a:spcPct val="50000"/>
              </a:spcBef>
            </a:pPr>
            <a:r>
              <a:rPr lang="en-US" altLang="zh-CN" dirty="0">
                <a:latin typeface="Arial" charset="0"/>
              </a:rPr>
              <a:t>          </a:t>
            </a:r>
            <a:r>
              <a:rPr lang="zh-CN" altLang="en-US" sz="2400" b="1" dirty="0">
                <a:latin typeface="Arial" charset="0"/>
              </a:rPr>
              <a:t>安装时注意不要改变原来的热传导及对流条件。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arn(inHorizontal)">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barn(inHorizontal)">
                                      <p:cBhvr>
                                        <p:cTn id="12" dur="500"/>
                                        <p:tgtEl>
                                          <p:spTgt spid="1126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2645"/>
                                        </p:tgtEl>
                                        <p:attrNameLst>
                                          <p:attrName>style.visibility</p:attrName>
                                        </p:attrNameLst>
                                      </p:cBhvr>
                                      <p:to>
                                        <p:strVal val="visible"/>
                                      </p:to>
                                    </p:set>
                                    <p:animEffect transition="in" filter="barn(inHorizontal)">
                                      <p:cBhvr>
                                        <p:cTn id="17" dur="500"/>
                                        <p:tgtEl>
                                          <p:spTgt spid="11264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12646"/>
                                        </p:tgtEl>
                                        <p:attrNameLst>
                                          <p:attrName>style.visibility</p:attrName>
                                        </p:attrNameLst>
                                      </p:cBhvr>
                                      <p:to>
                                        <p:strVal val="visible"/>
                                      </p:to>
                                    </p:set>
                                    <p:animEffect transition="in" filter="barn(inHorizontal)">
                                      <p:cBhvr>
                                        <p:cTn id="22" dur="500"/>
                                        <p:tgtEl>
                                          <p:spTgt spid="1126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barn(inHorizontal)">
                                      <p:cBhvr>
                                        <p:cTn id="27" dur="500"/>
                                        <p:tgtEl>
                                          <p:spTgt spid="11264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12648"/>
                                        </p:tgtEl>
                                        <p:attrNameLst>
                                          <p:attrName>style.visibility</p:attrName>
                                        </p:attrNameLst>
                                      </p:cBhvr>
                                      <p:to>
                                        <p:strVal val="visible"/>
                                      </p:to>
                                    </p:set>
                                    <p:animEffect transition="in" filter="barn(inHorizontal)">
                                      <p:cBhvr>
                                        <p:cTn id="32"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5" grpId="0"/>
      <p:bldP spid="112646" grpId="0"/>
      <p:bldP spid="112647" grpId="0"/>
      <p:bldP spid="11264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4"/>
          <p:cNvPicPr>
            <a:picLocks noChangeAspect="1" noChangeArrowheads="1"/>
          </p:cNvPicPr>
          <p:nvPr/>
        </p:nvPicPr>
        <p:blipFill>
          <a:blip r:embed="rId2" cstate="print"/>
          <a:srcRect/>
          <a:stretch>
            <a:fillRect/>
          </a:stretch>
        </p:blipFill>
        <p:spPr bwMode="auto">
          <a:xfrm>
            <a:off x="611188" y="620713"/>
            <a:ext cx="2895600" cy="2209800"/>
          </a:xfrm>
          <a:prstGeom prst="rect">
            <a:avLst/>
          </a:prstGeom>
          <a:noFill/>
          <a:ln w="9525">
            <a:noFill/>
            <a:miter lim="800000"/>
            <a:headEnd/>
            <a:tailEnd/>
          </a:ln>
        </p:spPr>
      </p:pic>
      <p:pic>
        <p:nvPicPr>
          <p:cNvPr id="113667" name="Picture 5"/>
          <p:cNvPicPr>
            <a:picLocks noChangeAspect="1" noChangeArrowheads="1"/>
          </p:cNvPicPr>
          <p:nvPr/>
        </p:nvPicPr>
        <p:blipFill>
          <a:blip r:embed="rId3" cstate="print"/>
          <a:srcRect/>
          <a:stretch>
            <a:fillRect/>
          </a:stretch>
        </p:blipFill>
        <p:spPr bwMode="auto">
          <a:xfrm>
            <a:off x="4787900" y="620713"/>
            <a:ext cx="2743200" cy="2286000"/>
          </a:xfrm>
          <a:prstGeom prst="rect">
            <a:avLst/>
          </a:prstGeom>
          <a:noFill/>
          <a:ln w="9525">
            <a:noFill/>
            <a:miter lim="800000"/>
            <a:headEnd/>
            <a:tailEnd/>
          </a:ln>
        </p:spPr>
      </p:pic>
      <p:sp>
        <p:nvSpPr>
          <p:cNvPr id="113668" name="Line 15"/>
          <p:cNvSpPr>
            <a:spLocks noChangeShapeType="1"/>
          </p:cNvSpPr>
          <p:nvPr/>
        </p:nvSpPr>
        <p:spPr bwMode="auto">
          <a:xfrm>
            <a:off x="914400" y="2057400"/>
            <a:ext cx="287338" cy="0"/>
          </a:xfrm>
          <a:prstGeom prst="line">
            <a:avLst/>
          </a:prstGeom>
          <a:noFill/>
          <a:ln w="38100">
            <a:solidFill>
              <a:schemeClr val="tx1"/>
            </a:solidFill>
            <a:round/>
            <a:headEnd/>
            <a:tailEnd type="triangle" w="sm" len="lg"/>
          </a:ln>
        </p:spPr>
        <p:txBody>
          <a:bodyPr/>
          <a:lstStyle/>
          <a:p>
            <a:endParaRPr lang="zh-CN" altLang="en-US"/>
          </a:p>
        </p:txBody>
      </p:sp>
      <p:sp>
        <p:nvSpPr>
          <p:cNvPr id="113669" name="Line 16"/>
          <p:cNvSpPr>
            <a:spLocks noChangeShapeType="1"/>
          </p:cNvSpPr>
          <p:nvPr/>
        </p:nvSpPr>
        <p:spPr bwMode="auto">
          <a:xfrm flipV="1">
            <a:off x="6019800" y="2209800"/>
            <a:ext cx="0" cy="287338"/>
          </a:xfrm>
          <a:prstGeom prst="line">
            <a:avLst/>
          </a:prstGeom>
          <a:noFill/>
          <a:ln w="38100">
            <a:solidFill>
              <a:schemeClr val="tx1"/>
            </a:solidFill>
            <a:round/>
            <a:headEnd/>
            <a:tailEnd type="triangle" w="med" len="med"/>
          </a:ln>
        </p:spPr>
        <p:txBody>
          <a:bodyPr/>
          <a:lstStyle/>
          <a:p>
            <a:endParaRPr lang="zh-CN" altLang="en-US"/>
          </a:p>
        </p:txBody>
      </p:sp>
      <p:sp>
        <p:nvSpPr>
          <p:cNvPr id="113670" name="Line 17"/>
          <p:cNvSpPr>
            <a:spLocks noChangeShapeType="1"/>
          </p:cNvSpPr>
          <p:nvPr/>
        </p:nvSpPr>
        <p:spPr bwMode="auto">
          <a:xfrm>
            <a:off x="6934200" y="1981200"/>
            <a:ext cx="287338" cy="0"/>
          </a:xfrm>
          <a:prstGeom prst="line">
            <a:avLst/>
          </a:prstGeom>
          <a:noFill/>
          <a:ln w="38100">
            <a:solidFill>
              <a:schemeClr val="tx1"/>
            </a:solidFill>
            <a:round/>
            <a:headEnd/>
            <a:tailEnd type="triangle" w="sm" len="lg"/>
          </a:ln>
        </p:spPr>
        <p:txBody>
          <a:bodyPr/>
          <a:lstStyle/>
          <a:p>
            <a:endParaRPr lang="zh-CN" altLang="en-US"/>
          </a:p>
        </p:txBody>
      </p:sp>
      <p:sp>
        <p:nvSpPr>
          <p:cNvPr id="113671" name="Text Box 21"/>
          <p:cNvSpPr txBox="1">
            <a:spLocks noChangeArrowheads="1"/>
          </p:cNvSpPr>
          <p:nvPr/>
        </p:nvSpPr>
        <p:spPr bwMode="auto">
          <a:xfrm>
            <a:off x="533400" y="2514600"/>
            <a:ext cx="7620000" cy="461963"/>
          </a:xfrm>
          <a:prstGeom prst="rect">
            <a:avLst/>
          </a:prstGeom>
          <a:solidFill>
            <a:srgbClr val="CCFFFF"/>
          </a:solidFill>
          <a:ln w="9525">
            <a:noFill/>
            <a:miter lim="800000"/>
            <a:headEnd/>
            <a:tailEnd/>
          </a:ln>
        </p:spPr>
        <p:txBody>
          <a:bodyPr>
            <a:spAutoFit/>
          </a:bodyPr>
          <a:lstStyle/>
          <a:p>
            <a:pPr defTabSz="912813"/>
            <a:r>
              <a:rPr lang="zh-CN" altLang="en-US" sz="2400" b="1">
                <a:latin typeface="宋体" charset="-122"/>
              </a:rPr>
              <a:t>垂直管道轴线的安装方法   在弯曲管道上的安装方法</a:t>
            </a:r>
          </a:p>
        </p:txBody>
      </p:sp>
      <p:pic>
        <p:nvPicPr>
          <p:cNvPr id="113672" name="Picture 32"/>
          <p:cNvPicPr>
            <a:picLocks noChangeAspect="1" noChangeArrowheads="1"/>
          </p:cNvPicPr>
          <p:nvPr/>
        </p:nvPicPr>
        <p:blipFill>
          <a:blip r:embed="rId4" cstate="print"/>
          <a:srcRect/>
          <a:stretch>
            <a:fillRect/>
          </a:stretch>
        </p:blipFill>
        <p:spPr bwMode="auto">
          <a:xfrm>
            <a:off x="611188" y="2997200"/>
            <a:ext cx="7061200" cy="2401888"/>
          </a:xfrm>
          <a:prstGeom prst="rect">
            <a:avLst/>
          </a:prstGeom>
          <a:noFill/>
          <a:ln w="9525">
            <a:noFill/>
            <a:miter lim="800000"/>
            <a:headEnd/>
            <a:tailEnd/>
          </a:ln>
        </p:spPr>
      </p:pic>
      <p:sp>
        <p:nvSpPr>
          <p:cNvPr id="113673" name="Text Box 33"/>
          <p:cNvSpPr txBox="1">
            <a:spLocks noChangeArrowheads="1"/>
          </p:cNvSpPr>
          <p:nvPr/>
        </p:nvSpPr>
        <p:spPr bwMode="auto">
          <a:xfrm>
            <a:off x="381000" y="5334000"/>
            <a:ext cx="8001000" cy="1016000"/>
          </a:xfrm>
          <a:prstGeom prst="rect">
            <a:avLst/>
          </a:prstGeom>
          <a:solidFill>
            <a:srgbClr val="CCFFFF"/>
          </a:solidFill>
          <a:ln w="9525">
            <a:noFill/>
            <a:miter lim="800000"/>
            <a:headEnd/>
            <a:tailEnd/>
          </a:ln>
        </p:spPr>
        <p:txBody>
          <a:bodyPr>
            <a:spAutoFit/>
          </a:bodyPr>
          <a:lstStyle/>
          <a:p>
            <a:pPr defTabSz="912813"/>
            <a:r>
              <a:rPr lang="en-US" altLang="zh-CN" sz="1600" b="1">
                <a:latin typeface="Arial" charset="0"/>
              </a:rPr>
              <a:t>  </a:t>
            </a:r>
            <a:r>
              <a:rPr lang="zh-CN" altLang="en-US" sz="2000" b="1">
                <a:latin typeface="宋体" charset="-122"/>
              </a:rPr>
              <a:t>专为沸腾培烧炉等设计的高温抗振耐磨热电偶的安装方法</a:t>
            </a:r>
          </a:p>
          <a:p>
            <a:pPr defTabSz="912813"/>
            <a:r>
              <a:rPr lang="en-US" altLang="zh-CN" sz="2000" b="1">
                <a:latin typeface="宋体" charset="-122"/>
              </a:rPr>
              <a:t>1.</a:t>
            </a:r>
            <a:r>
              <a:rPr lang="zh-CN" altLang="en-US" sz="2000" b="1">
                <a:latin typeface="宋体" charset="-122"/>
              </a:rPr>
              <a:t>接线盒 </a:t>
            </a:r>
            <a:r>
              <a:rPr lang="en-US" altLang="zh-CN" sz="2000" b="1">
                <a:latin typeface="宋体" charset="-122"/>
              </a:rPr>
              <a:t>2.</a:t>
            </a:r>
            <a:r>
              <a:rPr lang="zh-CN" altLang="en-US" sz="2000" b="1">
                <a:latin typeface="宋体" charset="-122"/>
              </a:rPr>
              <a:t>热电偶管 </a:t>
            </a:r>
            <a:r>
              <a:rPr lang="en-US" altLang="zh-CN" sz="2000" b="1">
                <a:latin typeface="宋体" charset="-122"/>
              </a:rPr>
              <a:t>3.</a:t>
            </a:r>
            <a:r>
              <a:rPr lang="zh-CN" altLang="en-US" sz="2000" b="1">
                <a:latin typeface="宋体" charset="-122"/>
              </a:rPr>
              <a:t>耐磨管 </a:t>
            </a:r>
            <a:r>
              <a:rPr lang="en-US" altLang="zh-CN" sz="2000" b="1">
                <a:latin typeface="宋体" charset="-122"/>
              </a:rPr>
              <a:t>4.</a:t>
            </a:r>
            <a:r>
              <a:rPr lang="zh-CN" altLang="en-US" sz="2000" b="1">
                <a:latin typeface="宋体" charset="-122"/>
              </a:rPr>
              <a:t>不锈钢管 </a:t>
            </a:r>
            <a:r>
              <a:rPr lang="en-US" altLang="zh-CN" sz="2000" b="1">
                <a:latin typeface="宋体" charset="-122"/>
              </a:rPr>
              <a:t>5.</a:t>
            </a:r>
            <a:r>
              <a:rPr lang="zh-CN" altLang="en-US" sz="2000" b="1">
                <a:latin typeface="宋体" charset="-122"/>
              </a:rPr>
              <a:t>偶管 </a:t>
            </a:r>
            <a:r>
              <a:rPr lang="en-US" altLang="zh-CN" sz="2000" b="1">
                <a:latin typeface="宋体" charset="-122"/>
              </a:rPr>
              <a:t>6.</a:t>
            </a:r>
            <a:r>
              <a:rPr lang="zh-CN" altLang="en-US" sz="2000" b="1">
                <a:latin typeface="宋体" charset="-122"/>
              </a:rPr>
              <a:t>炉体 </a:t>
            </a:r>
            <a:r>
              <a:rPr lang="en-US" altLang="zh-CN" sz="2000" b="1">
                <a:latin typeface="宋体" charset="-122"/>
              </a:rPr>
              <a:t>7.</a:t>
            </a:r>
            <a:r>
              <a:rPr lang="zh-CN" altLang="en-US" sz="2000" b="1">
                <a:latin typeface="宋体" charset="-122"/>
              </a:rPr>
              <a:t>固定法兰 </a:t>
            </a:r>
            <a:r>
              <a:rPr lang="en-US" altLang="zh-CN" sz="2000" b="1">
                <a:latin typeface="宋体" charset="-122"/>
              </a:rPr>
              <a:t>8.</a:t>
            </a:r>
            <a:r>
              <a:rPr lang="zh-CN" altLang="en-US" sz="2000" b="1">
                <a:latin typeface="宋体" charset="-122"/>
              </a:rPr>
              <a:t>安装法兰</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7"/>
          <p:cNvPicPr>
            <a:picLocks noChangeAspect="1" noChangeArrowheads="1"/>
          </p:cNvPicPr>
          <p:nvPr/>
        </p:nvPicPr>
        <p:blipFill>
          <a:blip r:embed="rId2" cstate="print"/>
          <a:srcRect/>
          <a:stretch>
            <a:fillRect/>
          </a:stretch>
        </p:blipFill>
        <p:spPr bwMode="auto">
          <a:xfrm>
            <a:off x="5292725" y="692150"/>
            <a:ext cx="2541588" cy="5113338"/>
          </a:xfrm>
          <a:prstGeom prst="rect">
            <a:avLst/>
          </a:prstGeom>
          <a:noFill/>
          <a:ln w="9525">
            <a:noFill/>
            <a:miter lim="800000"/>
            <a:headEnd/>
            <a:tailEnd/>
          </a:ln>
        </p:spPr>
      </p:pic>
      <p:sp>
        <p:nvSpPr>
          <p:cNvPr id="114691" name="Text Box 9"/>
          <p:cNvSpPr txBox="1">
            <a:spLocks noChangeArrowheads="1"/>
          </p:cNvSpPr>
          <p:nvPr/>
        </p:nvSpPr>
        <p:spPr bwMode="auto">
          <a:xfrm>
            <a:off x="4500563" y="5734050"/>
            <a:ext cx="3960812" cy="461963"/>
          </a:xfrm>
          <a:prstGeom prst="rect">
            <a:avLst/>
          </a:prstGeom>
          <a:solidFill>
            <a:srgbClr val="CCFFFF"/>
          </a:solidFill>
          <a:ln w="9525">
            <a:noFill/>
            <a:miter lim="800000"/>
            <a:headEnd/>
            <a:tailEnd/>
          </a:ln>
        </p:spPr>
        <p:txBody>
          <a:bodyPr>
            <a:spAutoFit/>
          </a:bodyPr>
          <a:lstStyle/>
          <a:p>
            <a:pPr defTabSz="912813"/>
            <a:r>
              <a:rPr lang="en-US" altLang="zh-CN" sz="1600">
                <a:latin typeface="Arial" charset="0"/>
              </a:rPr>
              <a:t> </a:t>
            </a:r>
            <a:r>
              <a:rPr lang="zh-CN" altLang="en-US" sz="2400" b="1">
                <a:latin typeface="Arial" charset="0"/>
              </a:rPr>
              <a:t>锅炉烟道中的密封安装方法</a:t>
            </a:r>
          </a:p>
        </p:txBody>
      </p:sp>
      <p:pic>
        <p:nvPicPr>
          <p:cNvPr id="114692" name="Picture 20"/>
          <p:cNvPicPr>
            <a:picLocks noChangeAspect="1" noChangeArrowheads="1"/>
          </p:cNvPicPr>
          <p:nvPr/>
        </p:nvPicPr>
        <p:blipFill>
          <a:blip r:embed="rId3" cstate="print"/>
          <a:srcRect/>
          <a:stretch>
            <a:fillRect/>
          </a:stretch>
        </p:blipFill>
        <p:spPr bwMode="auto">
          <a:xfrm>
            <a:off x="684213" y="1700213"/>
            <a:ext cx="3352800" cy="2909887"/>
          </a:xfrm>
          <a:prstGeom prst="rect">
            <a:avLst/>
          </a:prstGeom>
          <a:noFill/>
          <a:ln w="9525">
            <a:noFill/>
            <a:miter lim="800000"/>
            <a:headEnd/>
            <a:tailEnd/>
          </a:ln>
        </p:spPr>
      </p:pic>
      <p:sp>
        <p:nvSpPr>
          <p:cNvPr id="114693" name="Text Box 21"/>
          <p:cNvSpPr txBox="1">
            <a:spLocks noChangeArrowheads="1"/>
          </p:cNvSpPr>
          <p:nvPr/>
        </p:nvSpPr>
        <p:spPr bwMode="auto">
          <a:xfrm>
            <a:off x="533400" y="4191000"/>
            <a:ext cx="3810000" cy="461963"/>
          </a:xfrm>
          <a:prstGeom prst="rect">
            <a:avLst/>
          </a:prstGeom>
          <a:solidFill>
            <a:srgbClr val="CCFFFF"/>
          </a:solidFill>
          <a:ln w="9525">
            <a:noFill/>
            <a:miter lim="800000"/>
            <a:headEnd/>
            <a:tailEnd/>
          </a:ln>
        </p:spPr>
        <p:txBody>
          <a:bodyPr>
            <a:spAutoFit/>
          </a:bodyPr>
          <a:lstStyle/>
          <a:p>
            <a:pPr defTabSz="912813"/>
            <a:r>
              <a:rPr lang="en-US" altLang="zh-CN" sz="2400" b="1">
                <a:latin typeface="宋体" charset="-122"/>
              </a:rPr>
              <a:t> </a:t>
            </a:r>
            <a:r>
              <a:rPr lang="zh-CN" altLang="en-US" sz="2400" b="1">
                <a:latin typeface="宋体" charset="-122"/>
              </a:rPr>
              <a:t>倾斜管道轴线的安装方法 </a:t>
            </a:r>
          </a:p>
        </p:txBody>
      </p:sp>
      <p:sp>
        <p:nvSpPr>
          <p:cNvPr id="114694" name="Line 22"/>
          <p:cNvSpPr>
            <a:spLocks noChangeShapeType="1"/>
          </p:cNvSpPr>
          <p:nvPr/>
        </p:nvSpPr>
        <p:spPr bwMode="auto">
          <a:xfrm>
            <a:off x="533400" y="3657600"/>
            <a:ext cx="242888" cy="1588"/>
          </a:xfrm>
          <a:prstGeom prst="line">
            <a:avLst/>
          </a:prstGeom>
          <a:noFill/>
          <a:ln w="38100">
            <a:solidFill>
              <a:schemeClr val="tx1"/>
            </a:solidFill>
            <a:round/>
            <a:headEnd/>
            <a:tailEnd type="triangle" w="sm" len="lg"/>
          </a:ln>
        </p:spPr>
        <p:txBody>
          <a:bodyPr/>
          <a:lstStyle/>
          <a:p>
            <a:endParaRPr lang="zh-CN" altLang="en-US"/>
          </a:p>
        </p:txBody>
      </p:sp>
      <p:sp>
        <p:nvSpPr>
          <p:cNvPr id="114695" name="Rectangle 23"/>
          <p:cNvSpPr>
            <a:spLocks noChangeArrowheads="1"/>
          </p:cNvSpPr>
          <p:nvPr/>
        </p:nvSpPr>
        <p:spPr bwMode="auto">
          <a:xfrm>
            <a:off x="914400" y="3810000"/>
            <a:ext cx="427038" cy="80963"/>
          </a:xfrm>
          <a:prstGeom prst="rect">
            <a:avLst/>
          </a:prstGeom>
          <a:solidFill>
            <a:schemeClr val="bg1"/>
          </a:solidFill>
          <a:ln w="9525">
            <a:solidFill>
              <a:schemeClr val="bg1"/>
            </a:solidFill>
            <a:miter lim="800000"/>
            <a:headEnd/>
            <a:tailEnd/>
          </a:ln>
        </p:spPr>
        <p:txBody>
          <a:bodyPr wrap="none" anchor="ctr"/>
          <a:lstStyle/>
          <a:p>
            <a:pPr defTabSz="912813"/>
            <a:endParaRPr lang="zh-CN" altLang="en-US" sz="2400" b="1">
              <a:latin typeface="Arial" charset="0"/>
            </a:endParaRPr>
          </a:p>
        </p:txBody>
      </p:sp>
      <p:sp>
        <p:nvSpPr>
          <p:cNvPr id="114696" name="Line 24"/>
          <p:cNvSpPr>
            <a:spLocks noChangeShapeType="1"/>
          </p:cNvSpPr>
          <p:nvPr/>
        </p:nvSpPr>
        <p:spPr bwMode="auto">
          <a:xfrm flipH="1">
            <a:off x="885825" y="3925888"/>
            <a:ext cx="487363" cy="3175"/>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171446</TotalTime>
  <Words>12332</Words>
  <Application>Microsoft Office PowerPoint</Application>
  <PresentationFormat>全屏显示(4:3)</PresentationFormat>
  <Paragraphs>1155</Paragraphs>
  <Slides>211</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211</vt:i4>
      </vt:variant>
    </vt:vector>
  </HeadingPairs>
  <TitlesOfParts>
    <vt:vector size="225" baseType="lpstr">
      <vt:lpstr>仿宋_GB2312</vt:lpstr>
      <vt:lpstr>楷体_GB2312</vt:lpstr>
      <vt:lpstr>宋体</vt:lpstr>
      <vt:lpstr>Arial</vt:lpstr>
      <vt:lpstr>Calibri</vt:lpstr>
      <vt:lpstr>Tahoma</vt:lpstr>
      <vt:lpstr>Times New Roman</vt:lpstr>
      <vt:lpstr>Wingdings</vt:lpstr>
      <vt:lpstr>Office 主题</vt:lpstr>
      <vt:lpstr>Equation</vt:lpstr>
      <vt:lpstr>Visio</vt:lpstr>
      <vt:lpstr>位图图像</vt:lpstr>
      <vt:lpstr>BMP 图象</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固体膨胀式温度计</vt:lpstr>
      <vt:lpstr>PowerPoint 演示文稿</vt:lpstr>
      <vt:lpstr>常用双金属温度计结构图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2）热电偶的结构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2)非标准化热电偶 </vt:lpstr>
      <vt:lpstr>PowerPoint 演示文稿</vt:lpstr>
      <vt:lpstr>PowerPoint 演示文稿</vt:lpstr>
      <vt:lpstr>PowerPoint 演示文稿</vt:lpstr>
      <vt:lpstr>PowerPoint 演示文稿</vt:lpstr>
      <vt:lpstr>PowerPoint 演示文稿</vt:lpstr>
      <vt:lpstr>快速热电偶  测量铁水、钢水或其他熔融金属1600℃</vt:lpstr>
      <vt:lpstr>PowerPoint 演示文稿</vt:lpstr>
      <vt:lpstr>补偿导线</vt:lpstr>
      <vt:lpstr>PowerPoint 演示文稿</vt:lpstr>
      <vt:lpstr>PowerPoint 演示文稿</vt:lpstr>
      <vt:lpstr>PowerPoint 演示文稿</vt:lpstr>
      <vt:lpstr>PowerPoint 演示文稿</vt:lpstr>
      <vt:lpstr>PowerPoint 演示文稿</vt:lpstr>
      <vt:lpstr>+5V单电源供电电路</vt:lpstr>
      <vt:lpstr>双电源供电电路</vt:lpstr>
      <vt:lpstr>热电偶开路故障报警电路</vt:lpstr>
      <vt:lpstr>配LED指示灯的故障报警电路</vt:lpstr>
      <vt:lpstr>温度控制电路</vt:lpstr>
      <vt:lpstr>PowerPoint 演示文稿</vt:lpstr>
      <vt:lpstr>PowerPoint 演示文稿</vt:lpstr>
      <vt:lpstr>PowerPoint 演示文稿</vt:lpstr>
      <vt:lpstr>PowerPoint 演示文稿</vt:lpstr>
      <vt:lpstr>PowerPoint 演示文稿</vt:lpstr>
      <vt:lpstr>7、热电偶的选择、使用和安装</vt:lpstr>
      <vt:lpstr>PowerPoint 演示文稿</vt:lpstr>
      <vt:lpstr>PowerPoint 演示文稿</vt:lpstr>
      <vt:lpstr>PowerPoint 演示文稿</vt:lpstr>
      <vt:lpstr>热电偶的使用 </vt:lpstr>
      <vt:lpstr>高温引起绝缘性能降低。 </vt:lpstr>
      <vt:lpstr>PowerPoint 演示文稿</vt:lpstr>
      <vt:lpstr>PowerPoint 演示文稿</vt:lpstr>
      <vt:lpstr>PowerPoint 演示文稿</vt:lpstr>
      <vt:lpstr>热电偶的安装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集成化ADT70型铂热电阻信号调理器</vt:lpstr>
      <vt:lpstr>采用4线制接法消除引线电阻的影响</vt:lpstr>
      <vt:lpstr>PowerPoint 演示文稿</vt:lpstr>
      <vt:lpstr>显示仪表的构成及基本原理</vt:lpstr>
      <vt:lpstr>PowerPoint 演示文稿</vt:lpstr>
      <vt:lpstr>PowerPoint 演示文稿</vt:lpstr>
      <vt:lpstr>PowerPoint 演示文稿</vt:lpstr>
      <vt:lpstr>PowerPoint 演示文稿</vt:lpstr>
      <vt:lpstr>电子电位差计</vt:lpstr>
      <vt:lpstr>PowerPoint 演示文稿</vt:lpstr>
      <vt:lpstr>PowerPoint 演示文稿</vt:lpstr>
      <vt:lpstr>c)自动电子平衡电桥(热电阻）</vt:lpstr>
      <vt:lpstr>2、数字式显示仪表</vt:lpstr>
      <vt:lpstr>PowerPoint 演示文稿</vt:lpstr>
      <vt:lpstr>PowerPoint 演示文稿</vt:lpstr>
      <vt:lpstr>PowerPoint 演示文稿</vt:lpstr>
      <vt:lpstr>PowerPoint 演示文稿</vt:lpstr>
      <vt:lpstr>PowerPoint 演示文稿</vt:lpstr>
      <vt:lpstr>2.3  非接触式测温仪表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其他测温仪表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3、数字温度传感器DS1820</vt:lpstr>
      <vt:lpstr>内部RAM数据与温度的对应关系</vt:lpstr>
      <vt:lpstr>PowerPoint 演示文稿</vt:lpstr>
      <vt:lpstr>DS1820内部结构</vt:lpstr>
      <vt:lpstr>基本测量电路</vt:lpstr>
      <vt:lpstr>PowerPoint 演示文稿</vt:lpstr>
      <vt:lpstr>PowerPoint 演示文稿</vt:lpstr>
      <vt:lpstr>DS18B20</vt:lpstr>
      <vt:lpstr>基于I2C总线的MAX6626型智能温度传感器</vt:lpstr>
      <vt:lpstr>MAX6626的内部电路框图</vt:lpstr>
      <vt:lpstr>MAX6626的典型应用</vt:lpstr>
      <vt:lpstr>带实时日历时钟（RTC）的多功能智能温度传感器</vt:lpstr>
      <vt:lpstr>由DS1629构成的温度检测系统电路</vt:lpstr>
      <vt:lpstr>AD7417型5通道精密智能温度传感器</vt:lpstr>
      <vt:lpstr>由AD7417构成5通道温度测控系统电路图</vt:lpstr>
      <vt:lpstr>2.5  温度测量仪表的应用</vt:lpstr>
      <vt:lpstr>PowerPoint 演示文稿</vt:lpstr>
      <vt:lpstr>PowerPoint 演示文稿</vt:lpstr>
      <vt:lpstr>2.6 测温仪表的性能对比和选择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陈 若愚</cp:lastModifiedBy>
  <cp:revision>145</cp:revision>
  <dcterms:modified xsi:type="dcterms:W3CDTF">2019-09-05T18:20:36Z</dcterms:modified>
</cp:coreProperties>
</file>